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1" r:id="rId4"/>
  </p:sldMasterIdLst>
  <p:sldIdLst>
    <p:sldId id="268" r:id="rId5"/>
    <p:sldId id="269" r:id="rId6"/>
    <p:sldId id="265" r:id="rId7"/>
    <p:sldId id="266" r:id="rId8"/>
    <p:sldId id="256" r:id="rId9"/>
    <p:sldId id="258" r:id="rId10"/>
    <p:sldId id="259" r:id="rId11"/>
    <p:sldId id="260" r:id="rId12"/>
    <p:sldId id="261" r:id="rId13"/>
    <p:sldId id="262" r:id="rId14"/>
    <p:sldId id="263" r:id="rId15"/>
    <p:sldId id="264" r:id="rId16"/>
    <p:sldId id="267"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239BB1-8235-47CE-A084-6F59496662DA}" vWet="4" dt="2023-11-28T17:19:26.1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5" d="100"/>
          <a:sy n="95" d="100"/>
        </p:scale>
        <p:origin x="2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1394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11/29/2023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987334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11/29/2023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305376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11/29/2023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47977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11/29/2023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542679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969C88-B244-455D-A017-012B25B1ACDD}" type="datetimeFigureOut">
              <a:rPr lang="en-US" smtClean="0"/>
              <a:pPr/>
              <a:t>11/29/2023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013583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969C88-B244-455D-A017-012B25B1ACDD}" type="datetimeFigureOut">
              <a:rPr lang="en-US" smtClean="0"/>
              <a:pPr/>
              <a:t>11/29/2023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3964622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109675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2156028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pPr/>
              <a:t>11/29/2023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62741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3176598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535269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969C88-B244-455D-A017-012B25B1ACDD}" type="datetimeFigureOut">
              <a:rPr lang="en-US" smtClean="0"/>
              <a:pPr/>
              <a:t>11/29/2023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397963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pPr/>
              <a:t>11/29/2023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233668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969C88-B244-455D-A017-012B25B1ACDD}" type="datetimeFigureOut">
              <a:rPr lang="en-US" smtClean="0"/>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9750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6969C88-B244-455D-A017-012B25B1ACDD}" type="datetimeFigureOut">
              <a:rPr lang="en-US" smtClean="0"/>
              <a:t>11/29/2023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274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11/29/2023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175339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35280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6969C88-B244-455D-A017-012B25B1ACDD}" type="datetimeFigureOut">
              <a:rPr lang="en-US" smtClean="0"/>
              <a:pPr/>
              <a:t>11/29/2023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243678350"/>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3" r:id="rId12"/>
    <p:sldLayoutId id="2147483934" r:id="rId13"/>
    <p:sldLayoutId id="2147483935" r:id="rId14"/>
    <p:sldLayoutId id="2147483936" r:id="rId15"/>
    <p:sldLayoutId id="2147483937" r:id="rId16"/>
    <p:sldLayoutId id="2147483938" r:id="rId17"/>
    <p:sldLayoutId id="2147483939"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E3254AE-C4CD-426D-A6E8-7FA13B0F8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AA9C532E-882E-C453-76B6-6799C8854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36330"/>
            <a:ext cx="12117302" cy="2030761"/>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2" name="Picture 11">
            <a:extLst>
              <a:ext uri="{FF2B5EF4-FFF2-40B4-BE49-F238E27FC236}">
                <a16:creationId xmlns:a16="http://schemas.microsoft.com/office/drawing/2014/main" id="{F5C53434-A0C7-4A81-8EB0-D460DAD9BB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44D630D-90D3-37F3-A48C-E66CEFF3B311}"/>
              </a:ext>
            </a:extLst>
          </p:cNvPr>
          <p:cNvSpPr>
            <a:spLocks noGrp="1"/>
          </p:cNvSpPr>
          <p:nvPr>
            <p:ph type="title"/>
          </p:nvPr>
        </p:nvSpPr>
        <p:spPr>
          <a:xfrm flipH="1" flipV="1">
            <a:off x="12675476" y="2214694"/>
            <a:ext cx="74698" cy="1727386"/>
          </a:xfrm>
        </p:spPr>
        <p:txBody>
          <a:bodyPr>
            <a:normAutofit/>
          </a:bodyPr>
          <a:lstStyle/>
          <a:p>
            <a:endParaRPr lang="en-IN" dirty="0"/>
          </a:p>
        </p:txBody>
      </p:sp>
      <p:sp>
        <p:nvSpPr>
          <p:cNvPr id="3" name="Content Placeholder 2">
            <a:extLst>
              <a:ext uri="{FF2B5EF4-FFF2-40B4-BE49-F238E27FC236}">
                <a16:creationId xmlns:a16="http://schemas.microsoft.com/office/drawing/2014/main" id="{DE44E30D-6591-1358-CDFE-426BDB05FDF3}"/>
              </a:ext>
            </a:extLst>
          </p:cNvPr>
          <p:cNvSpPr>
            <a:spLocks noGrp="1"/>
          </p:cNvSpPr>
          <p:nvPr>
            <p:ph idx="1"/>
          </p:nvPr>
        </p:nvSpPr>
        <p:spPr>
          <a:xfrm>
            <a:off x="913774" y="2367092"/>
            <a:ext cx="11446392" cy="4243915"/>
          </a:xfrm>
        </p:spPr>
        <p:txBody>
          <a:bodyPr>
            <a:normAutofit/>
          </a:bodyPr>
          <a:lstStyle/>
          <a:p>
            <a:pPr marL="0" indent="0">
              <a:lnSpc>
                <a:spcPct val="110000"/>
              </a:lnSpc>
              <a:buNone/>
            </a:pPr>
            <a:endParaRPr lang="en-US" sz="1300" dirty="0"/>
          </a:p>
          <a:p>
            <a:pPr marL="0" indent="0">
              <a:lnSpc>
                <a:spcPct val="110000"/>
              </a:lnSpc>
              <a:buNone/>
            </a:pPr>
            <a:r>
              <a:rPr lang="en-US" sz="2800" dirty="0">
                <a:solidFill>
                  <a:srgbClr val="FF0000"/>
                </a:solidFill>
                <a:latin typeface="Algerian" panose="04020705040A02060702" pitchFamily="82" charset="0"/>
              </a:rPr>
              <a:t>                            E-Commerce Website</a:t>
            </a:r>
            <a:endParaRPr lang="en-US" sz="1300" dirty="0">
              <a:solidFill>
                <a:srgbClr val="FF0000"/>
              </a:solidFill>
            </a:endParaRPr>
          </a:p>
          <a:p>
            <a:pPr marL="0" indent="0">
              <a:lnSpc>
                <a:spcPct val="110000"/>
              </a:lnSpc>
              <a:buNone/>
            </a:pPr>
            <a:r>
              <a:rPr lang="en-US" sz="2400" i="1" dirty="0"/>
              <a:t>                                                                           </a:t>
            </a:r>
          </a:p>
          <a:p>
            <a:pPr marL="0" indent="0">
              <a:lnSpc>
                <a:spcPct val="110000"/>
              </a:lnSpc>
              <a:buNone/>
            </a:pPr>
            <a:r>
              <a:rPr lang="en-US" sz="2400" i="1" dirty="0">
                <a:solidFill>
                  <a:srgbClr val="0070C0"/>
                </a:solidFill>
              </a:rPr>
              <a:t>                                                                                Presented by</a:t>
            </a:r>
          </a:p>
          <a:p>
            <a:pPr marL="0" indent="0">
              <a:lnSpc>
                <a:spcPct val="110000"/>
              </a:lnSpc>
              <a:buNone/>
            </a:pPr>
            <a:r>
              <a:rPr lang="en-US" sz="2400" i="1" dirty="0">
                <a:solidFill>
                  <a:srgbClr val="0070C0"/>
                </a:solidFill>
              </a:rPr>
              <a:t>                                                                                         K Yaswanth Kumar</a:t>
            </a:r>
          </a:p>
          <a:p>
            <a:pPr marL="0" indent="0">
              <a:lnSpc>
                <a:spcPct val="110000"/>
              </a:lnSpc>
              <a:buNone/>
            </a:pPr>
            <a:r>
              <a:rPr lang="en-US" sz="2400" i="1" dirty="0">
                <a:solidFill>
                  <a:srgbClr val="0070C0"/>
                </a:solidFill>
              </a:rPr>
              <a:t>                                                                                         21691A05P5</a:t>
            </a:r>
          </a:p>
          <a:p>
            <a:pPr marL="0" indent="0">
              <a:lnSpc>
                <a:spcPct val="110000"/>
              </a:lnSpc>
              <a:buNone/>
            </a:pPr>
            <a:r>
              <a:rPr lang="en-US" sz="2400" i="1" dirty="0">
                <a:solidFill>
                  <a:srgbClr val="0070C0"/>
                </a:solidFill>
              </a:rPr>
              <a:t>                                                                                         III CSE-D</a:t>
            </a:r>
            <a:r>
              <a:rPr lang="en-US" sz="2400" i="1" dirty="0"/>
              <a:t>                                                                               </a:t>
            </a:r>
            <a:endParaRPr lang="en-IN" sz="2400" i="1" dirty="0"/>
          </a:p>
        </p:txBody>
      </p:sp>
    </p:spTree>
    <p:extLst>
      <p:ext uri="{BB962C8B-B14F-4D97-AF65-F5344CB8AC3E}">
        <p14:creationId xmlns:p14="http://schemas.microsoft.com/office/powerpoint/2010/main" val="287646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3B8C6B-63CA-4384-8059-2036BE520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76F38382-05D1-7CBE-A1F1-9C81F799A1E7}"/>
              </a:ext>
            </a:extLst>
          </p:cNvPr>
          <p:cNvPicPr>
            <a:picLocks noChangeAspect="1"/>
          </p:cNvPicPr>
          <p:nvPr/>
        </p:nvPicPr>
        <p:blipFill rotWithShape="1">
          <a:blip r:embed="rId2"/>
          <a:srcRect l="10527" r="50299" b="-1"/>
          <a:stretch/>
        </p:blipFill>
        <p:spPr>
          <a:xfrm>
            <a:off x="20" y="10"/>
            <a:ext cx="4024741" cy="6857990"/>
          </a:xfrm>
          <a:prstGeom prst="rect">
            <a:avLst/>
          </a:prstGeom>
        </p:spPr>
      </p:pic>
      <p:sp>
        <p:nvSpPr>
          <p:cNvPr id="11" name="Rectangle 10">
            <a:extLst>
              <a:ext uri="{FF2B5EF4-FFF2-40B4-BE49-F238E27FC236}">
                <a16:creationId xmlns:a16="http://schemas.microsoft.com/office/drawing/2014/main" id="{C71B03AA-C0EB-4104-84F8-E1AB8BFBE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47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9C2B723-6C2F-49DE-A429-50BDFD1ADB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780BDD6-6B42-653A-A42E-F248BB3615FC}"/>
              </a:ext>
            </a:extLst>
          </p:cNvPr>
          <p:cNvSpPr>
            <a:spLocks noGrp="1"/>
          </p:cNvSpPr>
          <p:nvPr>
            <p:ph type="title"/>
          </p:nvPr>
        </p:nvSpPr>
        <p:spPr>
          <a:xfrm>
            <a:off x="4465050" y="243840"/>
            <a:ext cx="7401830" cy="822962"/>
          </a:xfrm>
        </p:spPr>
        <p:txBody>
          <a:bodyPr>
            <a:normAutofit/>
          </a:bodyPr>
          <a:lstStyle/>
          <a:p>
            <a:r>
              <a:rPr lang="en-US" dirty="0">
                <a:latin typeface="Algerian" panose="04020705040A02060702" pitchFamily="82" charset="0"/>
              </a:rPr>
              <a:t>Algorithm:</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82F2E50D-DBA9-576C-045B-E19642A99A66}"/>
              </a:ext>
            </a:extLst>
          </p:cNvPr>
          <p:cNvSpPr>
            <a:spLocks noGrp="1"/>
          </p:cNvSpPr>
          <p:nvPr>
            <p:ph idx="1"/>
          </p:nvPr>
        </p:nvSpPr>
        <p:spPr>
          <a:xfrm>
            <a:off x="4465048" y="1168400"/>
            <a:ext cx="7503432" cy="5445760"/>
          </a:xfrm>
        </p:spPr>
        <p:txBody>
          <a:bodyPr>
            <a:normAutofit fontScale="77500" lnSpcReduction="20000"/>
          </a:bodyPr>
          <a:lstStyle/>
          <a:p>
            <a:pPr marL="0" indent="0">
              <a:lnSpc>
                <a:spcPct val="110000"/>
              </a:lnSpc>
              <a:spcAft>
                <a:spcPts val="800"/>
              </a:spcAft>
              <a:buNone/>
            </a:pPr>
            <a:r>
              <a:rPr lang="en-IN" sz="2400" b="1" dirty="0">
                <a:effectLst/>
                <a:latin typeface="Bierstadt" panose="020B0004020202020204" pitchFamily="34" charset="0"/>
                <a:ea typeface="Calibri" panose="020F0502020204030204" pitchFamily="34" charset="0"/>
              </a:rPr>
              <a:t>1. Create the HTML structure:</a:t>
            </a:r>
          </a:p>
          <a:p>
            <a:pPr marL="0" indent="0">
              <a:lnSpc>
                <a:spcPct val="110000"/>
              </a:lnSpc>
              <a:spcAft>
                <a:spcPts val="800"/>
              </a:spcAft>
              <a:buNone/>
            </a:pPr>
            <a:r>
              <a:rPr lang="en-IN" sz="2400" dirty="0">
                <a:solidFill>
                  <a:srgbClr val="FF0000"/>
                </a:solidFill>
                <a:effectLst/>
                <a:latin typeface="Bierstadt" panose="020B0004020202020204" pitchFamily="34" charset="0"/>
                <a:ea typeface="Calibri" panose="020F0502020204030204" pitchFamily="34" charset="0"/>
              </a:rPr>
              <a:t>   - Define the HTML document structure with `&lt;html&gt;`, `&lt;head&gt;`, and `&lt;body&gt;` elements.</a:t>
            </a:r>
          </a:p>
          <a:p>
            <a:pPr marL="0" indent="0">
              <a:lnSpc>
                <a:spcPct val="110000"/>
              </a:lnSpc>
              <a:spcAft>
                <a:spcPts val="800"/>
              </a:spcAft>
              <a:buNone/>
            </a:pPr>
            <a:r>
              <a:rPr lang="en-IN" sz="2400" dirty="0">
                <a:solidFill>
                  <a:srgbClr val="FF0000"/>
                </a:solidFill>
                <a:effectLst/>
                <a:latin typeface="Bierstadt" panose="020B0004020202020204" pitchFamily="34" charset="0"/>
                <a:ea typeface="Calibri" panose="020F0502020204030204" pitchFamily="34" charset="0"/>
              </a:rPr>
              <a:t>   - Include meta tags for character encoding and viewport settings.</a:t>
            </a:r>
          </a:p>
          <a:p>
            <a:pPr marL="0" indent="0">
              <a:lnSpc>
                <a:spcPct val="110000"/>
              </a:lnSpc>
              <a:spcAft>
                <a:spcPts val="800"/>
              </a:spcAft>
              <a:buNone/>
            </a:pPr>
            <a:r>
              <a:rPr lang="en-IN" sz="2400" dirty="0">
                <a:solidFill>
                  <a:srgbClr val="FF0000"/>
                </a:solidFill>
                <a:effectLst/>
                <a:latin typeface="Bierstadt" panose="020B0004020202020204" pitchFamily="34" charset="0"/>
                <a:ea typeface="Calibri" panose="020F0502020204030204" pitchFamily="34" charset="0"/>
              </a:rPr>
              <a:t>   - Set the document title.</a:t>
            </a:r>
          </a:p>
          <a:p>
            <a:pPr marL="0" indent="0">
              <a:lnSpc>
                <a:spcPct val="110000"/>
              </a:lnSpc>
              <a:spcAft>
                <a:spcPts val="800"/>
              </a:spcAft>
              <a:buNone/>
            </a:pPr>
            <a:r>
              <a:rPr lang="en-IN" sz="2400" dirty="0">
                <a:solidFill>
                  <a:srgbClr val="FF0000"/>
                </a:solidFill>
                <a:latin typeface="Bierstadt" panose="020B0004020202020204" pitchFamily="34" charset="0"/>
                <a:ea typeface="Calibri" panose="020F0502020204030204" pitchFamily="34" charset="0"/>
              </a:rPr>
              <a:t>  </a:t>
            </a:r>
            <a:r>
              <a:rPr lang="en-IN" sz="2400" dirty="0">
                <a:solidFill>
                  <a:srgbClr val="FF0000"/>
                </a:solidFill>
                <a:effectLst/>
                <a:latin typeface="Bierstadt" panose="020B0004020202020204" pitchFamily="34" charset="0"/>
                <a:ea typeface="Calibri" panose="020F0502020204030204" pitchFamily="34" charset="0"/>
              </a:rPr>
              <a:t> - Define an external CSS style to style the calculator and output area.</a:t>
            </a:r>
          </a:p>
          <a:p>
            <a:pPr marL="0" indent="0">
              <a:lnSpc>
                <a:spcPct val="110000"/>
              </a:lnSpc>
              <a:spcAft>
                <a:spcPts val="800"/>
              </a:spcAft>
              <a:buNone/>
            </a:pPr>
            <a:endParaRPr lang="en-IN" sz="2400" dirty="0">
              <a:latin typeface="Bierstadt" panose="020B0004020202020204" pitchFamily="34" charset="0"/>
              <a:ea typeface="Calibri" panose="020F0502020204030204" pitchFamily="34" charset="0"/>
            </a:endParaRPr>
          </a:p>
          <a:p>
            <a:pPr marL="0" indent="0">
              <a:lnSpc>
                <a:spcPct val="110000"/>
              </a:lnSpc>
              <a:spcAft>
                <a:spcPts val="800"/>
              </a:spcAft>
              <a:buNone/>
            </a:pPr>
            <a:r>
              <a:rPr lang="en-IN" sz="2400" b="1" dirty="0">
                <a:effectLst/>
                <a:latin typeface="Bierstadt" panose="020B0004020202020204" pitchFamily="34" charset="0"/>
                <a:ea typeface="Calibri" panose="020F0502020204030204" pitchFamily="34" charset="0"/>
              </a:rPr>
              <a:t>2. CSS Styles (styles.css):</a:t>
            </a:r>
          </a:p>
          <a:p>
            <a:pPr marL="0" indent="0">
              <a:lnSpc>
                <a:spcPct val="110000"/>
              </a:lnSpc>
              <a:spcAft>
                <a:spcPts val="800"/>
              </a:spcAft>
              <a:buNone/>
            </a:pPr>
            <a:r>
              <a:rPr lang="en-IN" sz="2400" dirty="0">
                <a:effectLst/>
                <a:latin typeface="Bierstadt" panose="020B0004020202020204" pitchFamily="34" charset="0"/>
                <a:ea typeface="Calibri" panose="020F0502020204030204" pitchFamily="34" charset="0"/>
              </a:rPr>
              <a:t>     </a:t>
            </a:r>
            <a:r>
              <a:rPr lang="en-IN" sz="2400" dirty="0">
                <a:solidFill>
                  <a:srgbClr val="FF0000"/>
                </a:solidFill>
                <a:effectLst/>
                <a:latin typeface="Bierstadt" panose="020B0004020202020204" pitchFamily="34" charset="0"/>
                <a:ea typeface="Calibri" panose="020F0502020204030204" pitchFamily="34" charset="0"/>
              </a:rPr>
              <a:t>The CSS file styles the HTML elements, making the website visually appealing and responsive.  Defines styles for the header, main content, shopping cart, and footer</a:t>
            </a:r>
            <a:r>
              <a:rPr lang="en-IN" sz="1000" dirty="0">
                <a:effectLst/>
                <a:latin typeface="Bierstadt" panose="020B0004020202020204" pitchFamily="34" charset="0"/>
                <a:ea typeface="Calibri" panose="020F0502020204030204" pitchFamily="34" charset="0"/>
              </a:rPr>
              <a:t>.</a:t>
            </a:r>
          </a:p>
          <a:p>
            <a:pPr marL="0" indent="0">
              <a:lnSpc>
                <a:spcPct val="110000"/>
              </a:lnSpc>
              <a:spcAft>
                <a:spcPts val="800"/>
              </a:spcAft>
              <a:buNone/>
            </a:pPr>
            <a:endParaRPr lang="en-IN" sz="1000" dirty="0">
              <a:effectLst/>
              <a:latin typeface="Calibri" panose="020F0502020204030204" pitchFamily="34" charset="0"/>
              <a:ea typeface="Calibri" panose="020F0502020204030204" pitchFamily="34" charset="0"/>
            </a:endParaRPr>
          </a:p>
          <a:p>
            <a:pPr marL="0" indent="0">
              <a:lnSpc>
                <a:spcPct val="110000"/>
              </a:lnSpc>
              <a:buNone/>
            </a:pPr>
            <a:endParaRPr lang="en-IN" sz="1000" dirty="0"/>
          </a:p>
        </p:txBody>
      </p:sp>
    </p:spTree>
    <p:extLst>
      <p:ext uri="{BB962C8B-B14F-4D97-AF65-F5344CB8AC3E}">
        <p14:creationId xmlns:p14="http://schemas.microsoft.com/office/powerpoint/2010/main" val="470046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F4CC9-9346-0F8F-02AA-7D508641C16A}"/>
              </a:ext>
            </a:extLst>
          </p:cNvPr>
          <p:cNvSpPr>
            <a:spLocks noGrp="1"/>
          </p:cNvSpPr>
          <p:nvPr>
            <p:ph type="title"/>
          </p:nvPr>
        </p:nvSpPr>
        <p:spPr>
          <a:xfrm>
            <a:off x="12821920" y="365125"/>
            <a:ext cx="680720" cy="1325563"/>
          </a:xfrm>
        </p:spPr>
        <p:txBody>
          <a:bodyPr/>
          <a:lstStyle/>
          <a:p>
            <a:endParaRPr lang="en-IN" dirty="0"/>
          </a:p>
        </p:txBody>
      </p:sp>
      <p:sp>
        <p:nvSpPr>
          <p:cNvPr id="3" name="Content Placeholder 2">
            <a:extLst>
              <a:ext uri="{FF2B5EF4-FFF2-40B4-BE49-F238E27FC236}">
                <a16:creationId xmlns:a16="http://schemas.microsoft.com/office/drawing/2014/main" id="{515B7ECA-E6FB-210A-F8B0-F860BE1D2A27}"/>
              </a:ext>
            </a:extLst>
          </p:cNvPr>
          <p:cNvSpPr>
            <a:spLocks noGrp="1"/>
          </p:cNvSpPr>
          <p:nvPr>
            <p:ph idx="1"/>
          </p:nvPr>
        </p:nvSpPr>
        <p:spPr>
          <a:xfrm>
            <a:off x="147320" y="0"/>
            <a:ext cx="11897360" cy="6593840"/>
          </a:xfrm>
        </p:spPr>
        <p:txBody>
          <a:bodyPr>
            <a:normAutofit fontScale="92500" lnSpcReduction="10000"/>
          </a:bodyPr>
          <a:lstStyle/>
          <a:p>
            <a:pPr marL="0" indent="0">
              <a:lnSpc>
                <a:spcPct val="150000"/>
              </a:lnSpc>
              <a:spcAft>
                <a:spcPts val="800"/>
              </a:spcAft>
              <a:buNone/>
            </a:pPr>
            <a:r>
              <a:rPr lang="en-IN" sz="3000" dirty="0">
                <a:solidFill>
                  <a:srgbClr val="000000"/>
                </a:solidFill>
                <a:effectLst/>
                <a:latin typeface="Bierstadt" panose="020B0004020202020204" pitchFamily="34" charset="0"/>
                <a:ea typeface="Calibri" panose="020F0502020204030204" pitchFamily="34" charset="0"/>
              </a:rPr>
              <a:t>3. JavaScript Logic (main.js): </a:t>
            </a:r>
            <a:r>
              <a:rPr lang="en-IN" sz="2400" dirty="0">
                <a:solidFill>
                  <a:srgbClr val="FF0000"/>
                </a:solidFill>
                <a:effectLst/>
                <a:latin typeface="Bierstadt" panose="020B0004020202020204" pitchFamily="34" charset="0"/>
                <a:ea typeface="Calibri" panose="020F0502020204030204" pitchFamily="34" charset="0"/>
              </a:rPr>
              <a:t>The JavaScript file adds dynamic behaviour to the website, making it interactive. Fetches product data, displays products, handles shopping cart operations, and more.</a:t>
            </a:r>
            <a:endParaRPr lang="en-IN" sz="2400" dirty="0">
              <a:solidFill>
                <a:srgbClr val="FF0000"/>
              </a:solidFill>
              <a:latin typeface="Bierstadt" panose="020B0004020202020204" pitchFamily="34" charset="0"/>
              <a:ea typeface="Calibri" panose="020F0502020204030204" pitchFamily="34" charset="0"/>
            </a:endParaRPr>
          </a:p>
          <a:p>
            <a:pPr marL="0" indent="0">
              <a:lnSpc>
                <a:spcPct val="150000"/>
              </a:lnSpc>
              <a:spcAft>
                <a:spcPts val="800"/>
              </a:spcAft>
              <a:buNone/>
            </a:pPr>
            <a:r>
              <a:rPr lang="en-IN" sz="3000" dirty="0">
                <a:solidFill>
                  <a:srgbClr val="000000"/>
                </a:solidFill>
                <a:effectLst/>
                <a:latin typeface="Bierstadt" panose="020B0004020202020204" pitchFamily="34" charset="0"/>
                <a:ea typeface="Calibri" panose="020F0502020204030204" pitchFamily="34" charset="0"/>
              </a:rPr>
              <a:t>4. Integration and Interaction</a:t>
            </a:r>
            <a:r>
              <a:rPr lang="en-IN" sz="2200" dirty="0">
                <a:solidFill>
                  <a:srgbClr val="000000"/>
                </a:solidFill>
                <a:effectLst/>
                <a:latin typeface="Bierstadt" panose="020B0004020202020204" pitchFamily="34" charset="0"/>
                <a:ea typeface="Calibri" panose="020F0502020204030204" pitchFamily="34" charset="0"/>
              </a:rPr>
              <a:t>:</a:t>
            </a:r>
            <a:r>
              <a:rPr lang="en-IN" sz="2200" dirty="0">
                <a:solidFill>
                  <a:srgbClr val="000000"/>
                </a:solidFill>
                <a:latin typeface="Bierstadt" panose="020B0004020202020204" pitchFamily="34" charset="0"/>
                <a:ea typeface="Calibri" panose="020F0502020204030204" pitchFamily="34" charset="0"/>
              </a:rPr>
              <a:t> </a:t>
            </a:r>
            <a:r>
              <a:rPr lang="en-IN" sz="2400" dirty="0">
                <a:solidFill>
                  <a:srgbClr val="FF0000"/>
                </a:solidFill>
                <a:effectLst/>
                <a:latin typeface="Bierstadt" panose="020B0004020202020204" pitchFamily="34" charset="0"/>
                <a:ea typeface="Calibri" panose="020F0502020204030204" pitchFamily="34" charset="0"/>
              </a:rPr>
              <a:t>The HTML file links to the CSS and JavaScript files, integrating the styles and dynamic functionality into the web page. JavaScript interacts with HTML elements by manipulating the Document Object Model (DOM).Event listeners are used to respond to user actions, such as clicking a button to add an item to the shopping cart.</a:t>
            </a:r>
          </a:p>
          <a:p>
            <a:pPr marL="0" indent="0">
              <a:lnSpc>
                <a:spcPct val="150000"/>
              </a:lnSpc>
              <a:spcAft>
                <a:spcPts val="800"/>
              </a:spcAft>
              <a:buNone/>
            </a:pPr>
            <a:r>
              <a:rPr lang="en-IN" sz="3000" dirty="0">
                <a:solidFill>
                  <a:srgbClr val="000000"/>
                </a:solidFill>
                <a:effectLst/>
                <a:latin typeface="Bierstadt" panose="020B0004020202020204" pitchFamily="34" charset="0"/>
                <a:ea typeface="Calibri" panose="020F0502020204030204" pitchFamily="34" charset="0"/>
              </a:rPr>
              <a:t>5. Dynamic Content and Interaction</a:t>
            </a:r>
            <a:r>
              <a:rPr lang="en-IN" sz="2400" dirty="0">
                <a:solidFill>
                  <a:srgbClr val="FF0000"/>
                </a:solidFill>
                <a:effectLst/>
                <a:latin typeface="Bierstadt" panose="020B0004020202020204" pitchFamily="34" charset="0"/>
                <a:ea typeface="Calibri" panose="020F0502020204030204" pitchFamily="34" charset="0"/>
              </a:rPr>
              <a:t>:</a:t>
            </a:r>
            <a:r>
              <a:rPr lang="en-IN" sz="2000" dirty="0">
                <a:solidFill>
                  <a:srgbClr val="FF0000"/>
                </a:solidFill>
                <a:effectLst/>
                <a:latin typeface="Bierstadt" panose="020B0004020202020204" pitchFamily="34" charset="0"/>
                <a:ea typeface="Calibri" panose="020F0502020204030204" pitchFamily="34" charset="0"/>
              </a:rPr>
              <a:t> </a:t>
            </a:r>
            <a:r>
              <a:rPr lang="en-IN" sz="2400" dirty="0">
                <a:solidFill>
                  <a:srgbClr val="FF0000"/>
                </a:solidFill>
                <a:effectLst/>
                <a:latin typeface="Bierstadt" panose="020B0004020202020204" pitchFamily="34" charset="0"/>
                <a:ea typeface="Calibri" panose="020F0502020204030204" pitchFamily="34" charset="0"/>
              </a:rPr>
              <a:t>JavaScript dynamically updates the content of the webpage based on user interactions and data from the server (simulated in this case).The shopping cart is updated in real-time, and product details may be displayed in modals or other interactive elements.</a:t>
            </a:r>
            <a:endParaRPr lang="en-IN" sz="2400" dirty="0">
              <a:solidFill>
                <a:srgbClr val="FF0000"/>
              </a:solidFill>
              <a:latin typeface="Bierstadt" panose="020B0004020202020204" pitchFamily="34" charset="0"/>
            </a:endParaRPr>
          </a:p>
        </p:txBody>
      </p:sp>
    </p:spTree>
    <p:extLst>
      <p:ext uri="{BB962C8B-B14F-4D97-AF65-F5344CB8AC3E}">
        <p14:creationId xmlns:p14="http://schemas.microsoft.com/office/powerpoint/2010/main" val="382266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62DAC-5AE2-F051-C1ED-24E61189018B}"/>
              </a:ext>
            </a:extLst>
          </p:cNvPr>
          <p:cNvSpPr>
            <a:spLocks noGrp="1"/>
          </p:cNvSpPr>
          <p:nvPr>
            <p:ph type="title"/>
          </p:nvPr>
        </p:nvSpPr>
        <p:spPr>
          <a:xfrm flipH="1">
            <a:off x="13116560" y="365125"/>
            <a:ext cx="1158240" cy="1325563"/>
          </a:xfrm>
        </p:spPr>
        <p:txBody>
          <a:bodyPr/>
          <a:lstStyle/>
          <a:p>
            <a:endParaRPr lang="en-IN" dirty="0"/>
          </a:p>
        </p:txBody>
      </p:sp>
      <p:sp>
        <p:nvSpPr>
          <p:cNvPr id="3" name="Content Placeholder 2">
            <a:extLst>
              <a:ext uri="{FF2B5EF4-FFF2-40B4-BE49-F238E27FC236}">
                <a16:creationId xmlns:a16="http://schemas.microsoft.com/office/drawing/2014/main" id="{C4F8B8D6-A2DC-320D-95F6-E4874D0483F1}"/>
              </a:ext>
            </a:extLst>
          </p:cNvPr>
          <p:cNvSpPr>
            <a:spLocks noGrp="1"/>
          </p:cNvSpPr>
          <p:nvPr>
            <p:ph idx="1"/>
          </p:nvPr>
        </p:nvSpPr>
        <p:spPr>
          <a:xfrm>
            <a:off x="213360" y="172720"/>
            <a:ext cx="11978640" cy="6583680"/>
          </a:xfrm>
        </p:spPr>
        <p:txBody>
          <a:bodyPr>
            <a:normAutofit/>
          </a:bodyPr>
          <a:lstStyle/>
          <a:p>
            <a:pPr marL="0" indent="0">
              <a:lnSpc>
                <a:spcPct val="150000"/>
              </a:lnSpc>
              <a:spcAft>
                <a:spcPts val="800"/>
              </a:spcAft>
              <a:buNone/>
            </a:pPr>
            <a:r>
              <a:rPr lang="en-IN" sz="2400" dirty="0">
                <a:solidFill>
                  <a:srgbClr val="000000"/>
                </a:solidFill>
                <a:effectLst/>
                <a:latin typeface="Bierstadt" panose="020B0004020202020204" pitchFamily="34" charset="0"/>
                <a:ea typeface="Calibri" panose="020F0502020204030204" pitchFamily="34" charset="0"/>
              </a:rPr>
              <a:t>6. Testing:</a:t>
            </a:r>
            <a:r>
              <a:rPr lang="en-IN" sz="2400" dirty="0">
                <a:solidFill>
                  <a:srgbClr val="000000"/>
                </a:solidFill>
                <a:latin typeface="Bierstadt" panose="020B0004020202020204" pitchFamily="34" charset="0"/>
                <a:ea typeface="Calibri" panose="020F0502020204030204" pitchFamily="34" charset="0"/>
              </a:rPr>
              <a:t> </a:t>
            </a:r>
            <a:r>
              <a:rPr lang="en-IN" sz="2400" dirty="0">
                <a:solidFill>
                  <a:srgbClr val="000000"/>
                </a:solidFill>
                <a:effectLst/>
                <a:latin typeface="Bierstadt" panose="020B0004020202020204" pitchFamily="34" charset="0"/>
                <a:ea typeface="Calibri" panose="020F0502020204030204" pitchFamily="34" charset="0"/>
              </a:rPr>
              <a:t> </a:t>
            </a:r>
            <a:r>
              <a:rPr lang="en-IN" sz="2400" dirty="0">
                <a:solidFill>
                  <a:srgbClr val="FF0000"/>
                </a:solidFill>
                <a:effectLst/>
                <a:latin typeface="Bierstadt" panose="020B0004020202020204" pitchFamily="34" charset="0"/>
                <a:ea typeface="Calibri" panose="020F0502020204030204" pitchFamily="34" charset="0"/>
              </a:rPr>
              <a:t>The website is thoroughly tested across different browsers and devices to ensure a consistent and user-friendly experience.</a:t>
            </a:r>
          </a:p>
          <a:p>
            <a:pPr marL="0" indent="0">
              <a:lnSpc>
                <a:spcPct val="150000"/>
              </a:lnSpc>
              <a:spcAft>
                <a:spcPts val="800"/>
              </a:spcAft>
              <a:buNone/>
            </a:pPr>
            <a:r>
              <a:rPr lang="en-IN" sz="2400" dirty="0">
                <a:solidFill>
                  <a:srgbClr val="000000"/>
                </a:solidFill>
                <a:effectLst/>
                <a:latin typeface="Bierstadt" panose="020B0004020202020204" pitchFamily="34" charset="0"/>
                <a:ea typeface="Calibri" panose="020F0502020204030204" pitchFamily="34" charset="0"/>
              </a:rPr>
              <a:t>7. Deployment:  </a:t>
            </a:r>
            <a:r>
              <a:rPr lang="en-IN" sz="2400" dirty="0">
                <a:solidFill>
                  <a:srgbClr val="FF0000"/>
                </a:solidFill>
                <a:effectLst/>
                <a:latin typeface="Bierstadt" panose="020B0004020202020204" pitchFamily="34" charset="0"/>
                <a:ea typeface="Calibri" panose="020F0502020204030204" pitchFamily="34" charset="0"/>
              </a:rPr>
              <a:t>Once satisfied with the development and testing, the website is deployed to a hosting environment accessible to users.</a:t>
            </a:r>
          </a:p>
          <a:p>
            <a:pPr marL="0" indent="0">
              <a:lnSpc>
                <a:spcPct val="150000"/>
              </a:lnSpc>
              <a:spcAft>
                <a:spcPts val="800"/>
              </a:spcAft>
              <a:buNone/>
            </a:pPr>
            <a:endParaRPr lang="en-IN" sz="2400" dirty="0">
              <a:solidFill>
                <a:srgbClr val="FF0000"/>
              </a:solidFill>
              <a:latin typeface="Bierstadt" panose="020B0004020202020204" pitchFamily="34" charset="0"/>
              <a:ea typeface="Calibri" panose="020F0502020204030204" pitchFamily="34" charset="0"/>
            </a:endParaRPr>
          </a:p>
          <a:p>
            <a:pPr marL="0" indent="0">
              <a:lnSpc>
                <a:spcPct val="150000"/>
              </a:lnSpc>
              <a:spcAft>
                <a:spcPts val="800"/>
              </a:spcAft>
              <a:buNone/>
            </a:pPr>
            <a:r>
              <a:rPr lang="en-IN" sz="2400" dirty="0">
                <a:solidFill>
                  <a:srgbClr val="000000"/>
                </a:solidFill>
                <a:effectLst/>
                <a:latin typeface="Bierstadt" panose="020B0004020202020204" pitchFamily="34" charset="0"/>
                <a:ea typeface="Calibri" panose="020F0502020204030204" pitchFamily="34" charset="0"/>
              </a:rPr>
              <a:t>This step-by-step process provides a basic overview of how HTML, CSS, and JavaScript work together to create a functional e-commerce website on the front end.</a:t>
            </a:r>
          </a:p>
          <a:p>
            <a:pPr marL="0" indent="0">
              <a:lnSpc>
                <a:spcPct val="107000"/>
              </a:lnSpc>
              <a:spcAft>
                <a:spcPts val="800"/>
              </a:spcAft>
              <a:buNone/>
            </a:pPr>
            <a:r>
              <a:rPr lang="en-IN" sz="2400" dirty="0">
                <a:solidFill>
                  <a:srgbClr val="000000"/>
                </a:solidFill>
                <a:effectLst/>
                <a:latin typeface="Bierstadt" panose="020B0004020202020204" pitchFamily="34" charset="0"/>
                <a:ea typeface="Calibri" panose="020F0502020204030204" pitchFamily="34" charset="0"/>
              </a:rPr>
              <a:t> </a:t>
            </a:r>
          </a:p>
          <a:p>
            <a:pPr>
              <a:lnSpc>
                <a:spcPct val="150000"/>
              </a:lnSpc>
              <a:spcAft>
                <a:spcPts val="800"/>
              </a:spcAft>
            </a:pP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441442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5" name="Picture 4" descr="Computer script on a screen">
            <a:extLst>
              <a:ext uri="{FF2B5EF4-FFF2-40B4-BE49-F238E27FC236}">
                <a16:creationId xmlns:a16="http://schemas.microsoft.com/office/drawing/2014/main" id="{C58B6AF4-42CE-DC5A-2117-1F347F4FDACC}"/>
              </a:ext>
            </a:extLst>
          </p:cNvPr>
          <p:cNvPicPr>
            <a:picLocks noChangeAspect="1"/>
          </p:cNvPicPr>
          <p:nvPr/>
        </p:nvPicPr>
        <p:blipFill rotWithShape="1">
          <a:blip r:embed="rId2"/>
          <a:srcRect t="7017" b="8713"/>
          <a:stretch/>
        </p:blipFill>
        <p:spPr>
          <a:xfrm>
            <a:off x="-303" y="0"/>
            <a:ext cx="12100863" cy="6887237"/>
          </a:xfrm>
          <a:prstGeom prst="rect">
            <a:avLst/>
          </a:prstGeom>
        </p:spPr>
      </p:pic>
      <p:sp>
        <p:nvSpPr>
          <p:cNvPr id="22" name="Rectangle 21">
            <a:extLst>
              <a:ext uri="{FF2B5EF4-FFF2-40B4-BE49-F238E27FC236}">
                <a16:creationId xmlns:a16="http://schemas.microsoft.com/office/drawing/2014/main" id="{23E246C7-AE23-4B78-B596-A021E638F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54"/>
            <a:ext cx="12192000" cy="6858000"/>
          </a:xfrm>
          <a:prstGeom prst="rect">
            <a:avLst/>
          </a:prstGeom>
          <a:gradFill>
            <a:gsLst>
              <a:gs pos="10000">
                <a:schemeClr val="bg1">
                  <a:alpha val="75000"/>
                </a:schemeClr>
              </a:gs>
              <a:gs pos="85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4388652C-EA91-4836-8F81-08E05C74EB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CE34945-3438-93E2-55B5-D41937C79653}"/>
              </a:ext>
            </a:extLst>
          </p:cNvPr>
          <p:cNvSpPr>
            <a:spLocks noGrp="1"/>
          </p:cNvSpPr>
          <p:nvPr>
            <p:ph type="title"/>
          </p:nvPr>
        </p:nvSpPr>
        <p:spPr>
          <a:xfrm>
            <a:off x="913775" y="203201"/>
            <a:ext cx="10364451" cy="1097279"/>
          </a:xfrm>
        </p:spPr>
        <p:txBody>
          <a:bodyPr>
            <a:normAutofit/>
          </a:bodyPr>
          <a:lstStyle/>
          <a:p>
            <a:r>
              <a:rPr lang="en-US" dirty="0">
                <a:solidFill>
                  <a:srgbClr val="7030A0"/>
                </a:solidFill>
                <a:latin typeface="Algerian" panose="04020705040A02060702" pitchFamily="82" charset="0"/>
              </a:rPr>
              <a:t>Conclusion:</a:t>
            </a:r>
            <a:endParaRPr lang="en-IN" dirty="0">
              <a:solidFill>
                <a:srgbClr val="7030A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831171E0-BEDA-9DC6-8320-9550230CDAEB}"/>
              </a:ext>
            </a:extLst>
          </p:cNvPr>
          <p:cNvSpPr>
            <a:spLocks noGrp="1"/>
          </p:cNvSpPr>
          <p:nvPr>
            <p:ph idx="1"/>
          </p:nvPr>
        </p:nvSpPr>
        <p:spPr>
          <a:xfrm>
            <a:off x="913774" y="1696720"/>
            <a:ext cx="10363826" cy="5166788"/>
          </a:xfrm>
        </p:spPr>
        <p:txBody>
          <a:bodyPr>
            <a:normAutofit/>
          </a:bodyPr>
          <a:lstStyle/>
          <a:p>
            <a:pPr marL="0" indent="0">
              <a:buNone/>
            </a:pPr>
            <a:r>
              <a:rPr lang="en-IN" sz="2400" dirty="0">
                <a:solidFill>
                  <a:srgbClr val="FF0000"/>
                </a:solidFill>
                <a:effectLst/>
                <a:latin typeface="Bierstadt" panose="020B0004020202020204" pitchFamily="34" charset="0"/>
                <a:ea typeface="Calibri" panose="020F0502020204030204" pitchFamily="34" charset="0"/>
              </a:rPr>
              <a:t>The development of the e-commerce website using HTML, CSS, and JavaScript has been a comprehensive journey encompassing various aspects of web development. The project aimed to create a user-friendly and visually appealing platform for online shopping, adhering to modern design principles and responsive web practices. The website prioritizes a user-centric design, providing an intuitive and seamless experience for visitors. Utilizing responsive design techniques ensures the website is accessible and functions well across diverse devices and screen sizes. </a:t>
            </a:r>
          </a:p>
          <a:p>
            <a:endParaRPr lang="en-IN" dirty="0"/>
          </a:p>
        </p:txBody>
      </p:sp>
    </p:spTree>
    <p:extLst>
      <p:ext uri="{BB962C8B-B14F-4D97-AF65-F5344CB8AC3E}">
        <p14:creationId xmlns:p14="http://schemas.microsoft.com/office/powerpoint/2010/main" val="1921094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C75F9-692D-A719-5DDE-DE0FBDAD9F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EB0552-2FD9-EDF7-B337-431AD280995A}"/>
              </a:ext>
            </a:extLst>
          </p:cNvPr>
          <p:cNvSpPr>
            <a:spLocks noGrp="1"/>
          </p:cNvSpPr>
          <p:nvPr>
            <p:ph idx="1"/>
          </p:nvPr>
        </p:nvSpPr>
        <p:spPr/>
        <p:txBody>
          <a:bodyPr>
            <a:normAutofit/>
          </a:bodyPr>
          <a:lstStyle/>
          <a:p>
            <a:pPr marL="0" indent="0">
              <a:buNone/>
            </a:pPr>
            <a:r>
              <a:rPr lang="en-IN" sz="6600"/>
              <a:t>            </a:t>
            </a:r>
            <a:r>
              <a:rPr lang="en-IN" sz="6600" dirty="0"/>
              <a:t>Thank You</a:t>
            </a:r>
          </a:p>
        </p:txBody>
      </p:sp>
    </p:spTree>
    <p:extLst>
      <p:ext uri="{BB962C8B-B14F-4D97-AF65-F5344CB8AC3E}">
        <p14:creationId xmlns:p14="http://schemas.microsoft.com/office/powerpoint/2010/main" val="2340155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D58954F-C5AC-4BE0-811D-8DFE18E35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359E835-CE77-4DCC-8EC3-1924094D3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60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abstract design with lines and financial symbols">
            <a:extLst>
              <a:ext uri="{FF2B5EF4-FFF2-40B4-BE49-F238E27FC236}">
                <a16:creationId xmlns:a16="http://schemas.microsoft.com/office/drawing/2014/main" id="{7403E2CF-ECA5-9432-7630-67B8C0F52430}"/>
              </a:ext>
            </a:extLst>
          </p:cNvPr>
          <p:cNvPicPr>
            <a:picLocks noChangeAspect="1"/>
          </p:cNvPicPr>
          <p:nvPr/>
        </p:nvPicPr>
        <p:blipFill rotWithShape="1">
          <a:blip r:embed="rId2"/>
          <a:srcRect l="29993" r="30885"/>
          <a:stretch/>
        </p:blipFill>
        <p:spPr>
          <a:xfrm>
            <a:off x="8157374" y="10"/>
            <a:ext cx="4034626" cy="6857990"/>
          </a:xfrm>
          <a:prstGeom prst="rect">
            <a:avLst/>
          </a:prstGeom>
        </p:spPr>
      </p:pic>
      <p:pic>
        <p:nvPicPr>
          <p:cNvPr id="13" name="Picture 12">
            <a:extLst>
              <a:ext uri="{FF2B5EF4-FFF2-40B4-BE49-F238E27FC236}">
                <a16:creationId xmlns:a16="http://schemas.microsoft.com/office/drawing/2014/main" id="{B03B59B5-123A-4DC5-87BD-6D3E22FA6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82690FD-2D56-BF47-D27C-9576CC9AB7F8}"/>
              </a:ext>
            </a:extLst>
          </p:cNvPr>
          <p:cNvSpPr>
            <a:spLocks noGrp="1"/>
          </p:cNvSpPr>
          <p:nvPr>
            <p:ph type="title"/>
          </p:nvPr>
        </p:nvSpPr>
        <p:spPr>
          <a:xfrm>
            <a:off x="913776" y="193041"/>
            <a:ext cx="6672886" cy="640080"/>
          </a:xfrm>
        </p:spPr>
        <p:txBody>
          <a:bodyPr>
            <a:normAutofit/>
          </a:bodyPr>
          <a:lstStyle/>
          <a:p>
            <a:r>
              <a:rPr lang="en-US" dirty="0">
                <a:solidFill>
                  <a:srgbClr val="FF0000"/>
                </a:solidFill>
                <a:latin typeface="Algerian" panose="04020705040A02060702" pitchFamily="82" charset="0"/>
              </a:rPr>
              <a:t>OUTLINE:</a:t>
            </a:r>
            <a:endParaRPr lang="en-IN"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7E819762-4F68-244F-BD06-EBE31DBE1458}"/>
              </a:ext>
            </a:extLst>
          </p:cNvPr>
          <p:cNvSpPr>
            <a:spLocks noGrp="1"/>
          </p:cNvSpPr>
          <p:nvPr>
            <p:ph idx="1"/>
          </p:nvPr>
        </p:nvSpPr>
        <p:spPr>
          <a:xfrm>
            <a:off x="0" y="833121"/>
            <a:ext cx="7985760" cy="6156959"/>
          </a:xfrm>
        </p:spPr>
        <p:txBody>
          <a:bodyPr>
            <a:normAutofit fontScale="92500"/>
          </a:bodyPr>
          <a:lstStyle/>
          <a:p>
            <a:pPr marL="0" indent="0">
              <a:lnSpc>
                <a:spcPct val="110000"/>
              </a:lnSpc>
              <a:buNone/>
            </a:pPr>
            <a:r>
              <a:rPr lang="en-US" sz="800" dirty="0"/>
              <a:t>                                           </a:t>
            </a:r>
          </a:p>
          <a:p>
            <a:pPr marL="0" indent="0">
              <a:lnSpc>
                <a:spcPct val="110000"/>
              </a:lnSpc>
              <a:buNone/>
            </a:pPr>
            <a:r>
              <a:rPr lang="en-US" sz="2800" dirty="0"/>
              <a:t>                   </a:t>
            </a:r>
            <a:r>
              <a:rPr lang="en-US" sz="2800" dirty="0">
                <a:solidFill>
                  <a:srgbClr val="0070C0"/>
                </a:solidFill>
              </a:rPr>
              <a:t>1. Company Overview</a:t>
            </a:r>
          </a:p>
          <a:p>
            <a:pPr marL="0" indent="0">
              <a:lnSpc>
                <a:spcPct val="110000"/>
              </a:lnSpc>
              <a:buNone/>
            </a:pPr>
            <a:r>
              <a:rPr lang="en-US" sz="2800" dirty="0">
                <a:solidFill>
                  <a:srgbClr val="0070C0"/>
                </a:solidFill>
              </a:rPr>
              <a:t>                   2.Abstract</a:t>
            </a:r>
          </a:p>
          <a:p>
            <a:pPr marL="0" indent="0">
              <a:lnSpc>
                <a:spcPct val="110000"/>
              </a:lnSpc>
              <a:buNone/>
            </a:pPr>
            <a:r>
              <a:rPr lang="en-US" sz="2800" dirty="0">
                <a:solidFill>
                  <a:srgbClr val="0070C0"/>
                </a:solidFill>
              </a:rPr>
              <a:t>                   3. Introduction: </a:t>
            </a:r>
          </a:p>
          <a:p>
            <a:pPr marL="0" indent="0">
              <a:lnSpc>
                <a:spcPct val="110000"/>
              </a:lnSpc>
              <a:buNone/>
            </a:pPr>
            <a:r>
              <a:rPr lang="en-US" sz="2800" dirty="0">
                <a:solidFill>
                  <a:srgbClr val="0070C0"/>
                </a:solidFill>
              </a:rPr>
              <a:t>                        *Web Development</a:t>
            </a:r>
          </a:p>
          <a:p>
            <a:pPr marL="0" indent="0">
              <a:lnSpc>
                <a:spcPct val="110000"/>
              </a:lnSpc>
              <a:buNone/>
            </a:pPr>
            <a:r>
              <a:rPr lang="en-US" sz="2800" dirty="0">
                <a:solidFill>
                  <a:srgbClr val="0070C0"/>
                </a:solidFill>
              </a:rPr>
              <a:t>                        *Technologies of web development</a:t>
            </a:r>
          </a:p>
          <a:p>
            <a:pPr marL="0" indent="0">
              <a:lnSpc>
                <a:spcPct val="110000"/>
              </a:lnSpc>
              <a:buNone/>
            </a:pPr>
            <a:r>
              <a:rPr lang="en-US" sz="2800" dirty="0">
                <a:solidFill>
                  <a:srgbClr val="0070C0"/>
                </a:solidFill>
              </a:rPr>
              <a:t>                        * Importance of web development  </a:t>
            </a:r>
          </a:p>
          <a:p>
            <a:pPr marL="0" indent="0">
              <a:lnSpc>
                <a:spcPct val="110000"/>
              </a:lnSpc>
              <a:buNone/>
            </a:pPr>
            <a:r>
              <a:rPr lang="en-US" sz="2800" dirty="0">
                <a:solidFill>
                  <a:srgbClr val="0070C0"/>
                </a:solidFill>
              </a:rPr>
              <a:t>                   4. E-Commerce Website</a:t>
            </a:r>
          </a:p>
          <a:p>
            <a:pPr marL="0" indent="0">
              <a:lnSpc>
                <a:spcPct val="110000"/>
              </a:lnSpc>
              <a:buNone/>
            </a:pPr>
            <a:r>
              <a:rPr lang="en-US" sz="2800" dirty="0">
                <a:solidFill>
                  <a:srgbClr val="0070C0"/>
                </a:solidFill>
              </a:rPr>
              <a:t>                   5.Algorithm</a:t>
            </a:r>
          </a:p>
          <a:p>
            <a:pPr marL="0" indent="0">
              <a:lnSpc>
                <a:spcPct val="110000"/>
              </a:lnSpc>
              <a:buNone/>
            </a:pPr>
            <a:r>
              <a:rPr lang="en-US" sz="2800" dirty="0">
                <a:solidFill>
                  <a:srgbClr val="0070C0"/>
                </a:solidFill>
              </a:rPr>
              <a:t>                   6.Conclusion</a:t>
            </a:r>
          </a:p>
          <a:p>
            <a:pPr marL="0" indent="0">
              <a:lnSpc>
                <a:spcPct val="110000"/>
              </a:lnSpc>
              <a:buNone/>
            </a:pPr>
            <a:endParaRPr lang="en-US" sz="800" dirty="0"/>
          </a:p>
          <a:p>
            <a:pPr marL="0" indent="0">
              <a:lnSpc>
                <a:spcPct val="110000"/>
              </a:lnSpc>
              <a:buNone/>
            </a:pPr>
            <a:r>
              <a:rPr lang="en-US" sz="800" dirty="0"/>
              <a:t>                                      </a:t>
            </a:r>
          </a:p>
          <a:p>
            <a:pPr>
              <a:lnSpc>
                <a:spcPct val="110000"/>
              </a:lnSpc>
            </a:pPr>
            <a:endParaRPr lang="en-IN" sz="800" dirty="0"/>
          </a:p>
        </p:txBody>
      </p:sp>
    </p:spTree>
    <p:extLst>
      <p:ext uri="{BB962C8B-B14F-4D97-AF65-F5344CB8AC3E}">
        <p14:creationId xmlns:p14="http://schemas.microsoft.com/office/powerpoint/2010/main" val="3637443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6F2B05-D14A-46C1-B94D-81BAFA34C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ogo for a video game&#10;&#10;Description automatically generated">
            <a:extLst>
              <a:ext uri="{FF2B5EF4-FFF2-40B4-BE49-F238E27FC236}">
                <a16:creationId xmlns:a16="http://schemas.microsoft.com/office/drawing/2014/main" id="{FC7606F5-ECFF-9493-7531-D0851B72FA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4" y="1418730"/>
            <a:ext cx="3995592" cy="3995592"/>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2" name="Picture 11">
            <a:extLst>
              <a:ext uri="{FF2B5EF4-FFF2-40B4-BE49-F238E27FC236}">
                <a16:creationId xmlns:a16="http://schemas.microsoft.com/office/drawing/2014/main" id="{DC21F734-A85A-4FEA-8CB8-6C72B8195C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CA70E33-B24B-0C31-F1C8-E91511D3BC37}"/>
              </a:ext>
            </a:extLst>
          </p:cNvPr>
          <p:cNvSpPr>
            <a:spLocks noGrp="1"/>
          </p:cNvSpPr>
          <p:nvPr>
            <p:ph type="title"/>
          </p:nvPr>
        </p:nvSpPr>
        <p:spPr>
          <a:xfrm>
            <a:off x="5282520" y="618517"/>
            <a:ext cx="5855416" cy="1596177"/>
          </a:xfrm>
        </p:spPr>
        <p:txBody>
          <a:bodyPr>
            <a:normAutofit/>
          </a:bodyPr>
          <a:lstStyle/>
          <a:p>
            <a:r>
              <a:rPr lang="en-US" dirty="0">
                <a:solidFill>
                  <a:srgbClr val="002060"/>
                </a:solidFill>
                <a:latin typeface="Algerian" panose="04020705040A02060702" pitchFamily="82" charset="0"/>
              </a:rPr>
              <a:t>Company Overview:</a:t>
            </a:r>
            <a:endParaRPr lang="en-IN" dirty="0">
              <a:solidFill>
                <a:srgbClr val="00206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03F2970C-58A9-872F-3D45-3F5AF4D5F79C}"/>
              </a:ext>
            </a:extLst>
          </p:cNvPr>
          <p:cNvSpPr>
            <a:spLocks noGrp="1"/>
          </p:cNvSpPr>
          <p:nvPr>
            <p:ph idx="1"/>
          </p:nvPr>
        </p:nvSpPr>
        <p:spPr>
          <a:xfrm>
            <a:off x="5282520" y="2367092"/>
            <a:ext cx="5855415" cy="3847444"/>
          </a:xfrm>
        </p:spPr>
        <p:txBody>
          <a:bodyPr>
            <a:normAutofit/>
          </a:bodyPr>
          <a:lstStyle/>
          <a:p>
            <a:pPr marL="0" indent="0">
              <a:lnSpc>
                <a:spcPct val="110000"/>
              </a:lnSpc>
              <a:buNone/>
            </a:pPr>
            <a:r>
              <a:rPr lang="en-US" sz="1900" b="1" dirty="0">
                <a:latin typeface="Bierstadt" panose="020B0004020202020204" pitchFamily="34" charset="0"/>
              </a:rPr>
              <a:t>Legal Name</a:t>
            </a:r>
            <a:r>
              <a:rPr lang="en-US" sz="1900" b="1" dirty="0">
                <a:solidFill>
                  <a:schemeClr val="accent4">
                    <a:lumMod val="50000"/>
                  </a:schemeClr>
                </a:solidFill>
                <a:latin typeface="Bierstadt" panose="020B0004020202020204" pitchFamily="34" charset="0"/>
              </a:rPr>
              <a:t>: </a:t>
            </a:r>
            <a:r>
              <a:rPr lang="en-US" sz="1900" dirty="0">
                <a:solidFill>
                  <a:schemeClr val="accent3"/>
                </a:solidFill>
                <a:latin typeface="Bierstadt" panose="020B0004020202020204" pitchFamily="34" charset="0"/>
              </a:rPr>
              <a:t>Internpe</a:t>
            </a:r>
          </a:p>
          <a:p>
            <a:pPr marL="0" indent="0">
              <a:lnSpc>
                <a:spcPct val="110000"/>
              </a:lnSpc>
              <a:buNone/>
            </a:pPr>
            <a:r>
              <a:rPr lang="en-US" sz="1900" b="1" dirty="0">
                <a:latin typeface="Bierstadt" panose="020B0004020202020204" pitchFamily="34" charset="0"/>
              </a:rPr>
              <a:t>Headquarters:</a:t>
            </a:r>
            <a:r>
              <a:rPr lang="en-US" sz="1900" dirty="0">
                <a:latin typeface="Bierstadt" panose="020B0004020202020204" pitchFamily="34" charset="0"/>
              </a:rPr>
              <a:t> </a:t>
            </a:r>
            <a:r>
              <a:rPr lang="en-US" sz="1900" dirty="0">
                <a:solidFill>
                  <a:schemeClr val="accent3"/>
                </a:solidFill>
                <a:latin typeface="Bierstadt" panose="020B0004020202020204" pitchFamily="34" charset="0"/>
              </a:rPr>
              <a:t>Jaipur, Rajasthan</a:t>
            </a:r>
          </a:p>
          <a:p>
            <a:pPr marL="0" indent="0">
              <a:lnSpc>
                <a:spcPct val="110000"/>
              </a:lnSpc>
              <a:buNone/>
            </a:pPr>
            <a:r>
              <a:rPr lang="en-US" sz="1900" b="1" dirty="0">
                <a:latin typeface="Bierstadt" panose="020B0004020202020204" pitchFamily="34" charset="0"/>
              </a:rPr>
              <a:t>Founding Date</a:t>
            </a:r>
            <a:r>
              <a:rPr lang="en-US" sz="1900" dirty="0">
                <a:latin typeface="Bierstadt" panose="020B0004020202020204" pitchFamily="34" charset="0"/>
              </a:rPr>
              <a:t>:</a:t>
            </a:r>
            <a:r>
              <a:rPr lang="en-US" sz="1900" dirty="0">
                <a:solidFill>
                  <a:schemeClr val="accent3"/>
                </a:solidFill>
                <a:latin typeface="Bierstadt" panose="020B0004020202020204" pitchFamily="34" charset="0"/>
              </a:rPr>
              <a:t>2022</a:t>
            </a:r>
            <a:endParaRPr lang="en-US" sz="1900" dirty="0">
              <a:solidFill>
                <a:schemeClr val="accent3"/>
              </a:solidFill>
            </a:endParaRPr>
          </a:p>
          <a:p>
            <a:pPr marL="0" indent="0">
              <a:lnSpc>
                <a:spcPct val="110000"/>
              </a:lnSpc>
              <a:buNone/>
            </a:pPr>
            <a:endParaRPr lang="en-US" sz="1900" dirty="0"/>
          </a:p>
          <a:p>
            <a:pPr marL="0" indent="0">
              <a:lnSpc>
                <a:spcPct val="110000"/>
              </a:lnSpc>
              <a:buNone/>
            </a:pPr>
            <a:r>
              <a:rPr lang="en-US" sz="1900" b="0" i="0" dirty="0">
                <a:solidFill>
                  <a:srgbClr val="FF0000"/>
                </a:solidFill>
                <a:effectLst/>
                <a:latin typeface="Bierstadt" panose="020B0004020202020204" pitchFamily="34" charset="0"/>
              </a:rPr>
              <a:t>Internpe is a company, which is non profitable, and only focuses on learner’s dreams. Internpe offers a very economic and pocket friendly course in low prices. T</a:t>
            </a:r>
            <a:r>
              <a:rPr lang="en-US" sz="1900" dirty="0">
                <a:solidFill>
                  <a:srgbClr val="FF0000"/>
                </a:solidFill>
                <a:latin typeface="Bierstadt" panose="020B0004020202020204" pitchFamily="34" charset="0"/>
              </a:rPr>
              <a:t>his</a:t>
            </a:r>
            <a:r>
              <a:rPr lang="en-US" sz="1900" b="0" i="0" dirty="0">
                <a:solidFill>
                  <a:srgbClr val="FF0000"/>
                </a:solidFill>
                <a:effectLst/>
                <a:latin typeface="Bierstadt" panose="020B0004020202020204" pitchFamily="34" charset="0"/>
              </a:rPr>
              <a:t> organisation aims to spread knowledge in very efficient way.</a:t>
            </a:r>
            <a:r>
              <a:rPr lang="en-US" sz="1900" b="1" i="0" dirty="0">
                <a:solidFill>
                  <a:srgbClr val="FF0000"/>
                </a:solidFill>
                <a:effectLst/>
                <a:latin typeface="Bierstadt" panose="020B0004020202020204" pitchFamily="34" charset="0"/>
              </a:rPr>
              <a:t> </a:t>
            </a:r>
            <a:endParaRPr lang="en-IN" sz="1900" dirty="0">
              <a:solidFill>
                <a:srgbClr val="FF0000"/>
              </a:solidFill>
            </a:endParaRPr>
          </a:p>
        </p:txBody>
      </p:sp>
    </p:spTree>
    <p:extLst>
      <p:ext uri="{BB962C8B-B14F-4D97-AF65-F5344CB8AC3E}">
        <p14:creationId xmlns:p14="http://schemas.microsoft.com/office/powerpoint/2010/main" val="2740238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4F95DE6-BC61-4DB8-97B8-E32959EA0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8D9C176-456B-4F71-AB87-9D14B8B3D1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6466" t="75007" r="30510"/>
          <a:stretch/>
        </p:blipFill>
        <p:spPr>
          <a:xfrm>
            <a:off x="0" y="138157"/>
            <a:ext cx="1712063" cy="1045389"/>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2" name="Title 1">
            <a:extLst>
              <a:ext uri="{FF2B5EF4-FFF2-40B4-BE49-F238E27FC236}">
                <a16:creationId xmlns:a16="http://schemas.microsoft.com/office/drawing/2014/main" id="{88F6BA02-F912-E163-0C19-E12FE393A549}"/>
              </a:ext>
            </a:extLst>
          </p:cNvPr>
          <p:cNvSpPr>
            <a:spLocks noGrp="1"/>
          </p:cNvSpPr>
          <p:nvPr>
            <p:ph type="title"/>
          </p:nvPr>
        </p:nvSpPr>
        <p:spPr>
          <a:xfrm>
            <a:off x="913774" y="-26969"/>
            <a:ext cx="10355581" cy="1031019"/>
          </a:xfrm>
        </p:spPr>
        <p:txBody>
          <a:bodyPr>
            <a:normAutofit/>
          </a:bodyPr>
          <a:lstStyle/>
          <a:p>
            <a:r>
              <a:rPr lang="en-US" sz="4000" dirty="0">
                <a:solidFill>
                  <a:srgbClr val="C00000"/>
                </a:solidFill>
                <a:latin typeface="Algerian" panose="04020705040A02060702" pitchFamily="82" charset="0"/>
              </a:rPr>
              <a:t>Abstract:</a:t>
            </a:r>
            <a:endParaRPr lang="en-IN" sz="4000" dirty="0">
              <a:solidFill>
                <a:srgbClr val="C00000"/>
              </a:solidFill>
              <a:latin typeface="Algerian" panose="04020705040A02060702" pitchFamily="82" charset="0"/>
            </a:endParaRPr>
          </a:p>
        </p:txBody>
      </p:sp>
      <p:pic>
        <p:nvPicPr>
          <p:cNvPr id="12" name="Picture 11">
            <a:extLst>
              <a:ext uri="{FF2B5EF4-FFF2-40B4-BE49-F238E27FC236}">
                <a16:creationId xmlns:a16="http://schemas.microsoft.com/office/drawing/2014/main" id="{CFF97C55-868F-4FDD-BD3C-D2F191796F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55183" t="89413" r="18746"/>
          <a:stretch/>
        </p:blipFill>
        <p:spPr>
          <a:xfrm>
            <a:off x="8404564" y="0"/>
            <a:ext cx="2589690" cy="591546"/>
          </a:xfrm>
          <a:prstGeom prst="rect">
            <a:avLst/>
          </a:prstGeom>
        </p:spPr>
      </p:pic>
      <p:pic>
        <p:nvPicPr>
          <p:cNvPr id="14" name="Picture 13">
            <a:extLst>
              <a:ext uri="{FF2B5EF4-FFF2-40B4-BE49-F238E27FC236}">
                <a16:creationId xmlns:a16="http://schemas.microsoft.com/office/drawing/2014/main" id="{69722FB9-EA01-42A6-96B2-185F5CC120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623" t="43915" r="1" b="10213"/>
          <a:stretch/>
        </p:blipFill>
        <p:spPr>
          <a:xfrm>
            <a:off x="10471066" y="183232"/>
            <a:ext cx="1720934" cy="1683522"/>
          </a:xfrm>
          <a:prstGeom prst="rect">
            <a:avLst/>
          </a:prstGeom>
        </p:spPr>
      </p:pic>
      <p:sp>
        <p:nvSpPr>
          <p:cNvPr id="3" name="Content Placeholder 2">
            <a:extLst>
              <a:ext uri="{FF2B5EF4-FFF2-40B4-BE49-F238E27FC236}">
                <a16:creationId xmlns:a16="http://schemas.microsoft.com/office/drawing/2014/main" id="{F8BDF9B8-F846-AACB-0C2B-707FE08EA81E}"/>
              </a:ext>
            </a:extLst>
          </p:cNvPr>
          <p:cNvSpPr>
            <a:spLocks noGrp="1"/>
          </p:cNvSpPr>
          <p:nvPr>
            <p:ph idx="1"/>
          </p:nvPr>
        </p:nvSpPr>
        <p:spPr>
          <a:xfrm>
            <a:off x="913773" y="1004051"/>
            <a:ext cx="10790547" cy="5880920"/>
          </a:xfrm>
        </p:spPr>
        <p:txBody>
          <a:bodyPr>
            <a:normAutofit fontScale="92500" lnSpcReduction="10000"/>
          </a:bodyPr>
          <a:lstStyle/>
          <a:p>
            <a:pPr indent="0">
              <a:lnSpc>
                <a:spcPct val="110000"/>
              </a:lnSpc>
              <a:spcAft>
                <a:spcPts val="800"/>
              </a:spcAft>
              <a:buNone/>
            </a:pPr>
            <a:r>
              <a:rPr lang="en-IN" sz="2400" dirty="0">
                <a:solidFill>
                  <a:srgbClr val="00B0F0"/>
                </a:solidFill>
                <a:effectLst/>
                <a:latin typeface="Bierstadt" panose="020B0004020202020204" pitchFamily="34" charset="0"/>
                <a:ea typeface="Calibri" panose="020F0502020204030204" pitchFamily="34" charset="0"/>
              </a:rPr>
              <a:t>Shop Swift is not just an e-commerce platform; it's a lifestyle destination designed to elevate our shopping experience. With an extensive product range, cutting-edge technology, and a customer-centric approach, I have made the way we shop online. Experience the thrill of swift and efficient browsing, aided by our intuitive interface and lightning-fast load times. </a:t>
            </a:r>
            <a:r>
              <a:rPr lang="en-IN" sz="2400" dirty="0">
                <a:solidFill>
                  <a:srgbClr val="00B0F0"/>
                </a:solidFill>
                <a:latin typeface="Bierstadt" panose="020B0004020202020204" pitchFamily="34" charset="0"/>
                <a:ea typeface="Calibri" panose="020F0502020204030204" pitchFamily="34" charset="0"/>
              </a:rPr>
              <a:t>My</a:t>
            </a:r>
            <a:r>
              <a:rPr lang="en-IN" sz="2400" dirty="0">
                <a:solidFill>
                  <a:srgbClr val="00B0F0"/>
                </a:solidFill>
                <a:effectLst/>
                <a:latin typeface="Bierstadt" panose="020B0004020202020204" pitchFamily="34" charset="0"/>
                <a:ea typeface="Calibri" panose="020F0502020204030204" pitchFamily="34" charset="0"/>
              </a:rPr>
              <a:t> innovative cart system remembers our preferences and suggests complementary products, making our shopping journey personalized and efficient. Rest easy with  robust security protocols ensuring that our transactions are safe and our data is protected. Unlock a world of savings with exclusive deals and offers, providing us with the best value for our money. Created a personalized wish list, easily shareable with friends and family, and keep track of our favourite products for future purchases.</a:t>
            </a:r>
          </a:p>
          <a:p>
            <a:pPr>
              <a:lnSpc>
                <a:spcPct val="110000"/>
              </a:lnSpc>
              <a:spcAft>
                <a:spcPts val="800"/>
              </a:spcAft>
            </a:pPr>
            <a:r>
              <a:rPr lang="en-IN" sz="2400" u="none" strike="noStrike" dirty="0">
                <a:solidFill>
                  <a:srgbClr val="00B0F0"/>
                </a:solidFill>
                <a:effectLst/>
                <a:latin typeface="Times New Roman" panose="02020603050405020304" pitchFamily="18" charset="0"/>
                <a:ea typeface="Calibri" panose="020F0502020204030204" pitchFamily="34" charset="0"/>
              </a:rPr>
              <a:t> </a:t>
            </a:r>
            <a:endParaRPr lang="en-IN" sz="2400" dirty="0">
              <a:solidFill>
                <a:srgbClr val="00B0F0"/>
              </a:solidFill>
              <a:effectLst/>
              <a:latin typeface="Calibri" panose="020F0502020204030204" pitchFamily="34" charset="0"/>
              <a:ea typeface="Calibri" panose="020F0502020204030204" pitchFamily="34" charset="0"/>
            </a:endParaRPr>
          </a:p>
          <a:p>
            <a:pPr marL="478790" marR="5080" indent="-6350">
              <a:lnSpc>
                <a:spcPct val="110000"/>
              </a:lnSpc>
              <a:spcAft>
                <a:spcPts val="1260"/>
              </a:spcAft>
            </a:pPr>
            <a:r>
              <a:rPr lang="en-IN" sz="1100" dirty="0">
                <a:effectLst/>
                <a:latin typeface="Calibri" panose="020F0502020204030204" pitchFamily="34" charset="0"/>
                <a:ea typeface="Calibri" panose="020F0502020204030204" pitchFamily="34" charset="0"/>
              </a:rPr>
              <a:t> </a:t>
            </a:r>
          </a:p>
          <a:p>
            <a:pPr>
              <a:lnSpc>
                <a:spcPct val="110000"/>
              </a:lnSpc>
            </a:pPr>
            <a:endParaRPr lang="en-IN" sz="1100" dirty="0"/>
          </a:p>
        </p:txBody>
      </p:sp>
      <p:pic>
        <p:nvPicPr>
          <p:cNvPr id="16" name="Picture 15">
            <a:extLst>
              <a:ext uri="{FF2B5EF4-FFF2-40B4-BE49-F238E27FC236}">
                <a16:creationId xmlns:a16="http://schemas.microsoft.com/office/drawing/2014/main" id="{D2B4E49C-E7B4-4F6A-8B93-646A0E2411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91927" t="72411" b="10341"/>
          <a:stretch/>
        </p:blipFill>
        <p:spPr>
          <a:xfrm>
            <a:off x="11494523" y="2664767"/>
            <a:ext cx="635958" cy="764233"/>
          </a:xfrm>
          <a:custGeom>
            <a:avLst/>
            <a:gdLst>
              <a:gd name="connsiteX0" fmla="*/ 0 w 984308"/>
              <a:gd name="connsiteY0" fmla="*/ 0 h 1182847"/>
              <a:gd name="connsiteX1" fmla="*/ 984308 w 984308"/>
              <a:gd name="connsiteY1" fmla="*/ 0 h 1182847"/>
              <a:gd name="connsiteX2" fmla="*/ 984308 w 984308"/>
              <a:gd name="connsiteY2" fmla="*/ 1161661 h 1182847"/>
              <a:gd name="connsiteX3" fmla="*/ 966627 w 984308"/>
              <a:gd name="connsiteY3" fmla="*/ 1165915 h 1182847"/>
              <a:gd name="connsiteX4" fmla="*/ 787132 w 984308"/>
              <a:gd name="connsiteY4" fmla="*/ 1182847 h 1182847"/>
              <a:gd name="connsiteX5" fmla="*/ 48601 w 984308"/>
              <a:gd name="connsiteY5" fmla="*/ 815395 h 1182847"/>
              <a:gd name="connsiteX6" fmla="*/ 0 w 984308"/>
              <a:gd name="connsiteY6" fmla="*/ 731606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308" h="1182847">
                <a:moveTo>
                  <a:pt x="0" y="0"/>
                </a:moveTo>
                <a:lnTo>
                  <a:pt x="984308" y="0"/>
                </a:lnTo>
                <a:lnTo>
                  <a:pt x="984308" y="1161661"/>
                </a:lnTo>
                <a:lnTo>
                  <a:pt x="966627" y="1165915"/>
                </a:lnTo>
                <a:cubicBezTo>
                  <a:pt x="908648" y="1177017"/>
                  <a:pt x="848618" y="1182847"/>
                  <a:pt x="787132" y="1182847"/>
                </a:cubicBezTo>
                <a:cubicBezTo>
                  <a:pt x="479703" y="1182847"/>
                  <a:pt x="208655" y="1037089"/>
                  <a:pt x="48601" y="815395"/>
                </a:cubicBezTo>
                <a:lnTo>
                  <a:pt x="0" y="731606"/>
                </a:lnTo>
                <a:close/>
              </a:path>
            </a:pathLst>
          </a:custGeom>
        </p:spPr>
      </p:pic>
      <p:pic>
        <p:nvPicPr>
          <p:cNvPr id="18" name="Picture 17">
            <a:extLst>
              <a:ext uri="{FF2B5EF4-FFF2-40B4-BE49-F238E27FC236}">
                <a16:creationId xmlns:a16="http://schemas.microsoft.com/office/drawing/2014/main" id="{46528FBF-1727-4546-8131-BA22ED8B54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5973" t="81531" r="19879"/>
          <a:stretch/>
        </p:blipFill>
        <p:spPr>
          <a:xfrm>
            <a:off x="8887626" y="5982056"/>
            <a:ext cx="1192806" cy="875944"/>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Tree>
    <p:extLst>
      <p:ext uri="{BB962C8B-B14F-4D97-AF65-F5344CB8AC3E}">
        <p14:creationId xmlns:p14="http://schemas.microsoft.com/office/powerpoint/2010/main" val="1742980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8F556-BB16-DB96-B227-7C702D955A9F}"/>
              </a:ext>
            </a:extLst>
          </p:cNvPr>
          <p:cNvSpPr>
            <a:spLocks noGrp="1"/>
          </p:cNvSpPr>
          <p:nvPr>
            <p:ph type="ctrTitle"/>
          </p:nvPr>
        </p:nvSpPr>
        <p:spPr>
          <a:xfrm>
            <a:off x="762000" y="1524000"/>
            <a:ext cx="4572000" cy="2286000"/>
          </a:xfrm>
        </p:spPr>
        <p:txBody>
          <a:bodyPr>
            <a:normAutofit/>
          </a:bodyPr>
          <a:lstStyle/>
          <a:p>
            <a:pPr algn="l"/>
            <a:r>
              <a:rPr lang="en-US" sz="4400" dirty="0"/>
              <a:t>	</a:t>
            </a:r>
            <a:endParaRPr lang="en-IN" sz="4400" dirty="0">
              <a:latin typeface="Algerian" panose="04020705040A02060702" pitchFamily="82" charset="0"/>
            </a:endParaRPr>
          </a:p>
        </p:txBody>
      </p:sp>
      <p:sp>
        <p:nvSpPr>
          <p:cNvPr id="3" name="Subtitle 2">
            <a:extLst>
              <a:ext uri="{FF2B5EF4-FFF2-40B4-BE49-F238E27FC236}">
                <a16:creationId xmlns:a16="http://schemas.microsoft.com/office/drawing/2014/main" id="{70BBFAA2-4595-9D82-B7C1-7BC6C7A96801}"/>
              </a:ext>
            </a:extLst>
          </p:cNvPr>
          <p:cNvSpPr>
            <a:spLocks noGrp="1"/>
          </p:cNvSpPr>
          <p:nvPr>
            <p:ph type="subTitle" idx="1"/>
          </p:nvPr>
        </p:nvSpPr>
        <p:spPr>
          <a:xfrm>
            <a:off x="203200" y="914397"/>
            <a:ext cx="5130800" cy="5181602"/>
          </a:xfrm>
        </p:spPr>
        <p:txBody>
          <a:bodyPr>
            <a:normAutofit lnSpcReduction="10000"/>
          </a:bodyPr>
          <a:lstStyle/>
          <a:p>
            <a:pPr algn="l">
              <a:lnSpc>
                <a:spcPct val="115000"/>
              </a:lnSpc>
            </a:pPr>
            <a:r>
              <a:rPr lang="en-IN" dirty="0">
                <a:solidFill>
                  <a:srgbClr val="FF0000"/>
                </a:solidFill>
                <a:effectLst/>
                <a:latin typeface="Bierstadt" panose="020B0004020202020204" pitchFamily="34" charset="0"/>
                <a:ea typeface="Calibri" panose="020F0502020204030204" pitchFamily="34" charset="0"/>
              </a:rPr>
              <a:t>Web development is the dynamic field responsible for building and maintaining websites and web applications. It encompasses both front-end development, focusing on the user interface and user experience, and back-end development, handling the server-side logic and databases. With the ever-increasing importance of an online presence, web development has become a fundamental skill in the digital age</a:t>
            </a:r>
            <a:r>
              <a:rPr lang="en-IN" sz="1100" dirty="0">
                <a:solidFill>
                  <a:srgbClr val="FF0000"/>
                </a:solidFill>
                <a:effectLst/>
                <a:latin typeface="Bierstadt" panose="020B0004020202020204" pitchFamily="34" charset="0"/>
                <a:ea typeface="Calibri" panose="020F0502020204030204" pitchFamily="34" charset="0"/>
              </a:rPr>
              <a:t>.</a:t>
            </a:r>
          </a:p>
          <a:p>
            <a:pPr algn="l">
              <a:lnSpc>
                <a:spcPct val="115000"/>
              </a:lnSpc>
            </a:pPr>
            <a:endParaRPr lang="en-IN" sz="1100" dirty="0"/>
          </a:p>
        </p:txBody>
      </p:sp>
      <p:pic>
        <p:nvPicPr>
          <p:cNvPr id="5" name="Picture 4">
            <a:extLst>
              <a:ext uri="{FF2B5EF4-FFF2-40B4-BE49-F238E27FC236}">
                <a16:creationId xmlns:a16="http://schemas.microsoft.com/office/drawing/2014/main" id="{9B5CFACB-F5F0-2803-BFF0-C7F4CC3515F3}"/>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650240"/>
            <a:ext cx="6858000" cy="5557520"/>
          </a:xfrm>
          <a:prstGeom prst="rect">
            <a:avLst/>
          </a:prstGeom>
        </p:spPr>
      </p:pic>
    </p:spTree>
    <p:extLst>
      <p:ext uri="{BB962C8B-B14F-4D97-AF65-F5344CB8AC3E}">
        <p14:creationId xmlns:p14="http://schemas.microsoft.com/office/powerpoint/2010/main" val="657805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577C3DC-DE55-42D7-AFCC-B615AE3C0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B729CE41-7CA5-49E9-BD84-708CAC719D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3"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blue and white logo&#10;&#10;Description automatically generated">
            <a:extLst>
              <a:ext uri="{FF2B5EF4-FFF2-40B4-BE49-F238E27FC236}">
                <a16:creationId xmlns:a16="http://schemas.microsoft.com/office/drawing/2014/main" id="{3624C255-0FFB-D27C-EADC-918D6E32E9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8203" y="799835"/>
            <a:ext cx="1566044" cy="2544823"/>
          </a:xfrm>
          <a:prstGeom prst="roundRect">
            <a:avLst>
              <a:gd name="adj" fmla="val 0"/>
            </a:avLst>
          </a:prstGeom>
          <a:ln w="82550" cap="sq">
            <a:noFill/>
            <a:miter lim="800000"/>
          </a:ln>
          <a:effectLst/>
        </p:spPr>
      </p:pic>
      <p:pic>
        <p:nvPicPr>
          <p:cNvPr id="5" name="Picture 4" descr="A logo of a html website&#10;&#10;Description automatically generated with medium confidence">
            <a:extLst>
              <a:ext uri="{FF2B5EF4-FFF2-40B4-BE49-F238E27FC236}">
                <a16:creationId xmlns:a16="http://schemas.microsoft.com/office/drawing/2014/main" id="{E932A0A5-86A1-8925-31F3-DD5345A341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2703" y="831634"/>
            <a:ext cx="2481224" cy="2481224"/>
          </a:xfrm>
          <a:prstGeom prst="roundRect">
            <a:avLst>
              <a:gd name="adj" fmla="val 0"/>
            </a:avLst>
          </a:prstGeom>
          <a:ln w="82550" cap="sq">
            <a:noFill/>
            <a:miter lim="800000"/>
          </a:ln>
          <a:effectLst/>
        </p:spPr>
      </p:pic>
      <p:pic>
        <p:nvPicPr>
          <p:cNvPr id="11" name="Picture 10" descr="A blue and white symbol&#10;&#10;Description automatically generated">
            <a:extLst>
              <a:ext uri="{FF2B5EF4-FFF2-40B4-BE49-F238E27FC236}">
                <a16:creationId xmlns:a16="http://schemas.microsoft.com/office/drawing/2014/main" id="{AA6CCE17-427D-E8E9-625C-3C6B0A9030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0613" y="3554053"/>
            <a:ext cx="2481224" cy="2481224"/>
          </a:xfrm>
          <a:prstGeom prst="roundRect">
            <a:avLst>
              <a:gd name="adj" fmla="val 0"/>
            </a:avLst>
          </a:prstGeom>
          <a:ln w="82550" cap="sq">
            <a:noFill/>
            <a:miter lim="800000"/>
          </a:ln>
          <a:effectLst/>
        </p:spPr>
      </p:pic>
      <p:pic>
        <p:nvPicPr>
          <p:cNvPr id="9" name="Picture 8" descr="A yellow and white logo&#10;&#10;Description automatically generated">
            <a:extLst>
              <a:ext uri="{FF2B5EF4-FFF2-40B4-BE49-F238E27FC236}">
                <a16:creationId xmlns:a16="http://schemas.microsoft.com/office/drawing/2014/main" id="{9B275E79-9208-A441-5C29-7F0F65FA69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02703" y="3570522"/>
            <a:ext cx="2481224" cy="2448287"/>
          </a:xfrm>
          <a:prstGeom prst="roundRect">
            <a:avLst>
              <a:gd name="adj" fmla="val 0"/>
            </a:avLst>
          </a:prstGeom>
          <a:ln w="82550" cap="sq">
            <a:noFill/>
            <a:miter lim="800000"/>
          </a:ln>
          <a:effectLst/>
        </p:spPr>
      </p:pic>
      <p:pic>
        <p:nvPicPr>
          <p:cNvPr id="20" name="Picture 19">
            <a:extLst>
              <a:ext uri="{FF2B5EF4-FFF2-40B4-BE49-F238E27FC236}">
                <a16:creationId xmlns:a16="http://schemas.microsoft.com/office/drawing/2014/main" id="{EFF1FC11-A74B-4DC7-AA81-F2D0147398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A1C2B8DC-AE48-FE78-D52B-969B0C9E9860}"/>
              </a:ext>
            </a:extLst>
          </p:cNvPr>
          <p:cNvSpPr>
            <a:spLocks noGrp="1"/>
          </p:cNvSpPr>
          <p:nvPr>
            <p:ph idx="1"/>
          </p:nvPr>
        </p:nvSpPr>
        <p:spPr>
          <a:xfrm>
            <a:off x="643464" y="2367092"/>
            <a:ext cx="4858176" cy="3881309"/>
          </a:xfrm>
        </p:spPr>
        <p:txBody>
          <a:bodyPr>
            <a:normAutofit/>
          </a:bodyPr>
          <a:lstStyle/>
          <a:p>
            <a:pPr marL="0" indent="0">
              <a:buNone/>
            </a:pPr>
            <a:r>
              <a:rPr lang="en-US" sz="3200" dirty="0">
                <a:solidFill>
                  <a:srgbClr val="C00000"/>
                </a:solidFill>
                <a:latin typeface="Bierstadt" panose="020B0004020202020204" pitchFamily="34" charset="0"/>
              </a:rPr>
              <a:t>*  HTML</a:t>
            </a:r>
          </a:p>
          <a:p>
            <a:pPr marL="0" indent="0">
              <a:buNone/>
            </a:pPr>
            <a:r>
              <a:rPr lang="en-US" sz="3200" dirty="0">
                <a:solidFill>
                  <a:srgbClr val="C00000"/>
                </a:solidFill>
                <a:latin typeface="Bierstadt" panose="020B0004020202020204" pitchFamily="34" charset="0"/>
              </a:rPr>
              <a:t>* CSS</a:t>
            </a:r>
          </a:p>
          <a:p>
            <a:pPr marL="0" indent="0">
              <a:buNone/>
            </a:pPr>
            <a:r>
              <a:rPr lang="en-US" sz="3200" dirty="0">
                <a:solidFill>
                  <a:srgbClr val="C00000"/>
                </a:solidFill>
                <a:latin typeface="Bierstadt" panose="020B0004020202020204" pitchFamily="34" charset="0"/>
              </a:rPr>
              <a:t>* JavaScript</a:t>
            </a:r>
          </a:p>
          <a:p>
            <a:pPr marL="0" indent="0">
              <a:buNone/>
            </a:pPr>
            <a:r>
              <a:rPr lang="en-US" sz="3200" dirty="0">
                <a:solidFill>
                  <a:srgbClr val="C00000"/>
                </a:solidFill>
                <a:latin typeface="Bierstadt" panose="020B0004020202020204" pitchFamily="34" charset="0"/>
              </a:rPr>
              <a:t>* ReactJS</a:t>
            </a:r>
          </a:p>
          <a:p>
            <a:pPr marL="0" indent="0">
              <a:buNone/>
            </a:pPr>
            <a:endParaRPr lang="en-IN" sz="1800" dirty="0"/>
          </a:p>
        </p:txBody>
      </p:sp>
      <p:sp>
        <p:nvSpPr>
          <p:cNvPr id="2" name="Title 1">
            <a:extLst>
              <a:ext uri="{FF2B5EF4-FFF2-40B4-BE49-F238E27FC236}">
                <a16:creationId xmlns:a16="http://schemas.microsoft.com/office/drawing/2014/main" id="{03FA864F-58AF-3099-351A-9FD8FA79AAA8}"/>
              </a:ext>
            </a:extLst>
          </p:cNvPr>
          <p:cNvSpPr>
            <a:spLocks noGrp="1"/>
          </p:cNvSpPr>
          <p:nvPr>
            <p:ph type="title"/>
          </p:nvPr>
        </p:nvSpPr>
        <p:spPr>
          <a:xfrm>
            <a:off x="643464" y="640831"/>
            <a:ext cx="4858176" cy="1573863"/>
          </a:xfrm>
        </p:spPr>
        <p:txBody>
          <a:bodyPr>
            <a:normAutofit/>
          </a:bodyPr>
          <a:lstStyle/>
          <a:p>
            <a:r>
              <a:rPr lang="en-US" sz="3200" dirty="0">
                <a:solidFill>
                  <a:srgbClr val="002060"/>
                </a:solidFill>
                <a:latin typeface="Algerian" panose="04020705040A02060702" pitchFamily="82" charset="0"/>
              </a:rPr>
              <a:t>Technologies in Web Development:</a:t>
            </a:r>
            <a:endParaRPr lang="en-IN" sz="3200"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4279349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omputer with a cup of paint and a pen in it&#10;&#10;Description automatically generated">
            <a:extLst>
              <a:ext uri="{FF2B5EF4-FFF2-40B4-BE49-F238E27FC236}">
                <a16:creationId xmlns:a16="http://schemas.microsoft.com/office/drawing/2014/main" id="{06B3CEDA-FB32-298C-864A-A0F1995DD6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8960"/>
            <a:ext cx="7236663" cy="5689600"/>
          </a:xfrm>
          <a:prstGeom prst="rect">
            <a:avLst/>
          </a:prstGeom>
        </p:spPr>
      </p:pic>
      <p:sp>
        <p:nvSpPr>
          <p:cNvPr id="2" name="TextBox 1">
            <a:extLst>
              <a:ext uri="{FF2B5EF4-FFF2-40B4-BE49-F238E27FC236}">
                <a16:creationId xmlns:a16="http://schemas.microsoft.com/office/drawing/2014/main" id="{D3AF2C8E-1A05-A6C0-ECB8-7C9B1941A8C0}"/>
              </a:ext>
            </a:extLst>
          </p:cNvPr>
          <p:cNvSpPr txBox="1"/>
          <p:nvPr/>
        </p:nvSpPr>
        <p:spPr>
          <a:xfrm>
            <a:off x="7406640" y="1249204"/>
            <a:ext cx="4602480" cy="473210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b="1" i="0" cap="all" dirty="0">
                <a:solidFill>
                  <a:srgbClr val="00B0F0"/>
                </a:solidFill>
                <a:effectLst/>
                <a:latin typeface="Bierstadt" panose="020B0004020202020204" pitchFamily="34" charset="0"/>
              </a:rPr>
              <a:t>IT BRINGS BUSINESSES TO LIFE</a:t>
            </a:r>
            <a:endParaRPr lang="en-US" sz="2000" b="0" i="0" cap="all" dirty="0">
              <a:solidFill>
                <a:srgbClr val="00B0F0"/>
              </a:solidFill>
              <a:effectLst/>
              <a:latin typeface="Bierstadt" panose="020B0004020202020204" pitchFamily="34" charset="0"/>
            </a:endParaRPr>
          </a:p>
          <a:p>
            <a:pPr indent="-228600">
              <a:lnSpc>
                <a:spcPct val="90000"/>
              </a:lnSpc>
              <a:spcAft>
                <a:spcPts val="600"/>
              </a:spcAft>
              <a:buFont typeface="Arial" panose="020B0604020202020204" pitchFamily="34" charset="0"/>
              <a:buChar char="•"/>
            </a:pPr>
            <a:r>
              <a:rPr lang="en-US" sz="2000" b="1" i="0" cap="all" dirty="0">
                <a:solidFill>
                  <a:srgbClr val="00B0F0"/>
                </a:solidFill>
                <a:effectLst/>
                <a:latin typeface="Bierstadt" panose="020B0004020202020204" pitchFamily="34" charset="0"/>
              </a:rPr>
              <a:t>IT’S A WAY OF BUILDING RELATIONSHIPS WITH CUSTOMERS</a:t>
            </a:r>
            <a:endParaRPr lang="en-US" sz="2000" b="0" i="0" cap="all" dirty="0">
              <a:solidFill>
                <a:srgbClr val="00B0F0"/>
              </a:solidFill>
              <a:effectLst/>
              <a:latin typeface="Bierstadt" panose="020B0004020202020204" pitchFamily="34" charset="0"/>
            </a:endParaRPr>
          </a:p>
          <a:p>
            <a:pPr indent="-228600">
              <a:lnSpc>
                <a:spcPct val="90000"/>
              </a:lnSpc>
              <a:spcAft>
                <a:spcPts val="600"/>
              </a:spcAft>
              <a:buFont typeface="Arial" panose="020B0604020202020204" pitchFamily="34" charset="0"/>
              <a:buChar char="•"/>
            </a:pPr>
            <a:r>
              <a:rPr lang="en-US" sz="2000" b="1" i="0" cap="all" dirty="0">
                <a:solidFill>
                  <a:srgbClr val="00B0F0"/>
                </a:solidFill>
                <a:effectLst/>
                <a:latin typeface="Bierstadt" panose="020B0004020202020204" pitchFamily="34" charset="0"/>
              </a:rPr>
              <a:t>IT’S A WAY OF CREATING MORE LEADS AND SALES</a:t>
            </a:r>
            <a:endParaRPr lang="en-US" sz="2000" b="0" i="0" cap="all" dirty="0">
              <a:solidFill>
                <a:srgbClr val="00B0F0"/>
              </a:solidFill>
              <a:effectLst/>
              <a:latin typeface="Bierstadt" panose="020B0004020202020204" pitchFamily="34" charset="0"/>
            </a:endParaRPr>
          </a:p>
          <a:p>
            <a:pPr indent="-228600">
              <a:lnSpc>
                <a:spcPct val="90000"/>
              </a:lnSpc>
              <a:spcAft>
                <a:spcPts val="600"/>
              </a:spcAft>
              <a:buFont typeface="Arial" panose="020B0604020202020204" pitchFamily="34" charset="0"/>
              <a:buChar char="•"/>
            </a:pPr>
            <a:r>
              <a:rPr lang="en-US" sz="2000" b="1" i="0" cap="all" dirty="0">
                <a:solidFill>
                  <a:srgbClr val="00B0F0"/>
                </a:solidFill>
                <a:effectLst/>
                <a:latin typeface="Bierstadt" panose="020B0004020202020204" pitchFamily="34" charset="0"/>
              </a:rPr>
              <a:t>IT’S A WAY OF DIFFERENTIATING YOUR BUSINESS FROM COMPETITORS</a:t>
            </a:r>
            <a:endParaRPr lang="en-US" sz="2000" b="0" i="0" cap="all" dirty="0">
              <a:solidFill>
                <a:srgbClr val="00B0F0"/>
              </a:solidFill>
              <a:effectLst/>
              <a:latin typeface="Bierstadt" panose="020B0004020202020204" pitchFamily="34" charset="0"/>
            </a:endParaRPr>
          </a:p>
          <a:p>
            <a:pPr indent="-228600">
              <a:lnSpc>
                <a:spcPct val="90000"/>
              </a:lnSpc>
              <a:spcAft>
                <a:spcPts val="600"/>
              </a:spcAft>
              <a:buFont typeface="Arial" panose="020B0604020202020204" pitchFamily="34" charset="0"/>
              <a:buChar char="•"/>
            </a:pPr>
            <a:r>
              <a:rPr lang="en-US" sz="2000" b="1" i="0" cap="all" dirty="0">
                <a:solidFill>
                  <a:srgbClr val="00B0F0"/>
                </a:solidFill>
                <a:effectLst/>
                <a:latin typeface="Bierstadt" panose="020B0004020202020204" pitchFamily="34" charset="0"/>
              </a:rPr>
              <a:t>IT’S A WAY OF INCREASING TRAFFIC, ENGAGEMENT AND CONVERSION RATES FOR A WEBSITE</a:t>
            </a:r>
            <a:endParaRPr lang="en-US" sz="2000" b="0" i="0" cap="all" dirty="0">
              <a:solidFill>
                <a:srgbClr val="00B0F0"/>
              </a:solidFill>
              <a:effectLst/>
              <a:latin typeface="Bierstadt" panose="020B0004020202020204" pitchFamily="34" charset="0"/>
            </a:endParaRPr>
          </a:p>
          <a:p>
            <a:pPr indent="-228600">
              <a:lnSpc>
                <a:spcPct val="90000"/>
              </a:lnSpc>
              <a:spcAft>
                <a:spcPts val="600"/>
              </a:spcAft>
              <a:buFont typeface="Arial" panose="020B0604020202020204" pitchFamily="34" charset="0"/>
              <a:buChar char="•"/>
            </a:pPr>
            <a:r>
              <a:rPr lang="en-US" sz="2000" b="1" i="0" cap="all" dirty="0">
                <a:solidFill>
                  <a:srgbClr val="00B0F0"/>
                </a:solidFill>
                <a:effectLst/>
                <a:latin typeface="Bierstadt" panose="020B0004020202020204" pitchFamily="34" charset="0"/>
              </a:rPr>
              <a:t>IT CAN HELP INCREASE BRAND AWARENESS AND LOYALTY AMONG EXISTING CUSTOMERS</a:t>
            </a:r>
            <a:endParaRPr lang="en-US" sz="2000" b="0" i="0" cap="all" dirty="0">
              <a:solidFill>
                <a:srgbClr val="00B0F0"/>
              </a:solidFill>
              <a:effectLst/>
              <a:latin typeface="Bierstadt" panose="020B0004020202020204" pitchFamily="34" charset="0"/>
            </a:endParaRPr>
          </a:p>
          <a:p>
            <a:pPr indent="-228600">
              <a:lnSpc>
                <a:spcPct val="90000"/>
              </a:lnSpc>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1286908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94C6A-6B5F-36FA-18A9-29CC3DAD4AB5}"/>
              </a:ext>
            </a:extLst>
          </p:cNvPr>
          <p:cNvSpPr>
            <a:spLocks noGrp="1"/>
          </p:cNvSpPr>
          <p:nvPr>
            <p:ph type="title"/>
          </p:nvPr>
        </p:nvSpPr>
        <p:spPr>
          <a:xfrm>
            <a:off x="481013" y="3752849"/>
            <a:ext cx="3290887" cy="2452687"/>
          </a:xfrm>
        </p:spPr>
        <p:txBody>
          <a:bodyPr anchor="ctr">
            <a:normAutofit/>
          </a:bodyPr>
          <a:lstStyle/>
          <a:p>
            <a:r>
              <a:rPr lang="en-US" sz="3600" b="1" dirty="0">
                <a:latin typeface="Algerian" panose="04020705040A02060702" pitchFamily="82" charset="0"/>
              </a:rPr>
              <a:t>E-Commerce Website</a:t>
            </a:r>
            <a:endParaRPr lang="en-IN" sz="3600" b="1">
              <a:latin typeface="Algerian" panose="04020705040A02060702" pitchFamily="82" charset="0"/>
            </a:endParaRPr>
          </a:p>
        </p:txBody>
      </p:sp>
      <p:sp>
        <p:nvSpPr>
          <p:cNvPr id="3" name="Content Placeholder 2">
            <a:extLst>
              <a:ext uri="{FF2B5EF4-FFF2-40B4-BE49-F238E27FC236}">
                <a16:creationId xmlns:a16="http://schemas.microsoft.com/office/drawing/2014/main" id="{E327A6EA-F1F8-F79E-FD4F-CA80C7A2647A}"/>
              </a:ext>
            </a:extLst>
          </p:cNvPr>
          <p:cNvSpPr>
            <a:spLocks noGrp="1"/>
          </p:cNvSpPr>
          <p:nvPr>
            <p:ph idx="1"/>
          </p:nvPr>
        </p:nvSpPr>
        <p:spPr>
          <a:xfrm>
            <a:off x="4223982" y="4287520"/>
            <a:ext cx="7485413" cy="2245360"/>
          </a:xfrm>
        </p:spPr>
        <p:txBody>
          <a:bodyPr anchor="ctr">
            <a:normAutofit fontScale="85000" lnSpcReduction="10000"/>
          </a:bodyPr>
          <a:lstStyle/>
          <a:p>
            <a:pPr marL="0" indent="0">
              <a:buNone/>
            </a:pPr>
            <a:r>
              <a:rPr lang="en-US" sz="2400" b="0" i="0" dirty="0">
                <a:effectLst/>
                <a:latin typeface="Bierstadt" panose="020B0004020202020204" pitchFamily="34" charset="0"/>
              </a:rPr>
              <a:t>An e-commerce website is one that allows people to buy and sell physical goods, services, and digital products over the internet rather than at a brick-and-mortar location. Through an e-commerce website, a business can process orders, accept payments, manage shipping and logistics, and provide customer service.</a:t>
            </a:r>
          </a:p>
          <a:p>
            <a:endParaRPr lang="en-IN" sz="1800" dirty="0"/>
          </a:p>
        </p:txBody>
      </p:sp>
      <p:pic>
        <p:nvPicPr>
          <p:cNvPr id="5" name="Picture 4" descr="A screenshot of a website&#10;&#10;Description automatically generated">
            <a:extLst>
              <a:ext uri="{FF2B5EF4-FFF2-40B4-BE49-F238E27FC236}">
                <a16:creationId xmlns:a16="http://schemas.microsoft.com/office/drawing/2014/main" id="{48AC68AB-5207-5083-37AA-44D84A223291}"/>
              </a:ext>
            </a:extLst>
          </p:cNvPr>
          <p:cNvPicPr>
            <a:picLocks noChangeAspect="1"/>
          </p:cNvPicPr>
          <p:nvPr/>
        </p:nvPicPr>
        <p:blipFill rotWithShape="1">
          <a:blip r:embed="rId2">
            <a:extLst>
              <a:ext uri="{28A0092B-C50C-407E-A947-70E740481C1C}">
                <a14:useLocalDpi xmlns:a14="http://schemas.microsoft.com/office/drawing/2010/main" val="0"/>
              </a:ext>
            </a:extLst>
          </a:blip>
          <a:srcRect t="26105" b="22744"/>
          <a:stretch/>
        </p:blipFill>
        <p:spPr>
          <a:xfrm>
            <a:off x="20" y="10"/>
            <a:ext cx="12191980" cy="389127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Tree>
    <p:extLst>
      <p:ext uri="{BB962C8B-B14F-4D97-AF65-F5344CB8AC3E}">
        <p14:creationId xmlns:p14="http://schemas.microsoft.com/office/powerpoint/2010/main" val="1614230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1FFFA-9B59-F021-9B23-DB2365377388}"/>
              </a:ext>
            </a:extLst>
          </p:cNvPr>
          <p:cNvSpPr>
            <a:spLocks noGrp="1"/>
          </p:cNvSpPr>
          <p:nvPr>
            <p:ph type="ctrTitle"/>
          </p:nvPr>
        </p:nvSpPr>
        <p:spPr>
          <a:xfrm>
            <a:off x="1524000" y="284481"/>
            <a:ext cx="9144000" cy="761999"/>
          </a:xfrm>
        </p:spPr>
        <p:txBody>
          <a:bodyPr>
            <a:normAutofit/>
          </a:bodyPr>
          <a:lstStyle/>
          <a:p>
            <a:r>
              <a:rPr lang="en-IN" sz="3600" b="1" dirty="0">
                <a:solidFill>
                  <a:srgbClr val="FF0000"/>
                </a:solidFill>
                <a:effectLst/>
                <a:latin typeface="Algerian" panose="04020705040A02060702" pitchFamily="82" charset="0"/>
                <a:ea typeface="Calibri" panose="020F0502020204030204" pitchFamily="34" charset="0"/>
              </a:rPr>
              <a:t>Types of E-Commerce Websites</a:t>
            </a:r>
            <a:endParaRPr lang="en-IN" sz="3600" dirty="0">
              <a:solidFill>
                <a:srgbClr val="FF0000"/>
              </a:solidFill>
              <a:latin typeface="Algerian" panose="04020705040A02060702" pitchFamily="82" charset="0"/>
            </a:endParaRPr>
          </a:p>
        </p:txBody>
      </p:sp>
      <p:sp>
        <p:nvSpPr>
          <p:cNvPr id="3" name="Subtitle 2">
            <a:extLst>
              <a:ext uri="{FF2B5EF4-FFF2-40B4-BE49-F238E27FC236}">
                <a16:creationId xmlns:a16="http://schemas.microsoft.com/office/drawing/2014/main" id="{1F60CB23-65DF-DCFD-F29B-CBBA7F232B04}"/>
              </a:ext>
            </a:extLst>
          </p:cNvPr>
          <p:cNvSpPr>
            <a:spLocks noGrp="1"/>
          </p:cNvSpPr>
          <p:nvPr>
            <p:ph type="subTitle" idx="1"/>
          </p:nvPr>
        </p:nvSpPr>
        <p:spPr>
          <a:xfrm>
            <a:off x="355600" y="1391920"/>
            <a:ext cx="11734800" cy="5059680"/>
          </a:xfrm>
        </p:spPr>
        <p:txBody>
          <a:bodyPr>
            <a:normAutofit fontScale="25000" lnSpcReduction="20000"/>
          </a:bodyPr>
          <a:lstStyle/>
          <a:p>
            <a:pPr algn="just">
              <a:lnSpc>
                <a:spcPct val="150000"/>
              </a:lnSpc>
              <a:spcAft>
                <a:spcPts val="800"/>
              </a:spcAft>
            </a:pPr>
            <a:r>
              <a:rPr lang="en-IN" sz="9800" b="1" dirty="0">
                <a:solidFill>
                  <a:srgbClr val="7030A0"/>
                </a:solidFill>
                <a:effectLst/>
                <a:latin typeface="Aptos Black" panose="020B0004020202020204" pitchFamily="34" charset="0"/>
                <a:ea typeface="Calibri" panose="020F0502020204030204" pitchFamily="34" charset="0"/>
              </a:rPr>
              <a:t>Business-to-Consumer (B2C):</a:t>
            </a:r>
            <a:r>
              <a:rPr lang="en-IN" sz="9800" dirty="0">
                <a:solidFill>
                  <a:schemeClr val="accent4"/>
                </a:solidFill>
                <a:effectLst/>
                <a:latin typeface="Aptos Black" panose="020B0004020202020204" pitchFamily="34" charset="0"/>
                <a:ea typeface="Calibri" panose="020F0502020204030204" pitchFamily="34" charset="0"/>
              </a:rPr>
              <a:t>Most common type where businesses sell products or services directly to consumers.</a:t>
            </a:r>
          </a:p>
          <a:p>
            <a:pPr algn="just">
              <a:lnSpc>
                <a:spcPct val="150000"/>
              </a:lnSpc>
              <a:spcAft>
                <a:spcPts val="800"/>
              </a:spcAft>
            </a:pPr>
            <a:r>
              <a:rPr lang="en-IN" sz="9800" b="1" dirty="0">
                <a:solidFill>
                  <a:srgbClr val="7030A0"/>
                </a:solidFill>
                <a:effectLst/>
                <a:latin typeface="Aptos Black" panose="020B0004020202020204" pitchFamily="34" charset="0"/>
                <a:ea typeface="Calibri" panose="020F0502020204030204" pitchFamily="34" charset="0"/>
              </a:rPr>
              <a:t>Business-to-Business (B2B):</a:t>
            </a:r>
            <a:r>
              <a:rPr lang="en-IN" sz="9800" dirty="0">
                <a:solidFill>
                  <a:schemeClr val="accent4"/>
                </a:solidFill>
                <a:effectLst/>
                <a:latin typeface="Aptos Black" panose="020B0004020202020204" pitchFamily="34" charset="0"/>
                <a:ea typeface="Calibri" panose="020F0502020204030204" pitchFamily="34" charset="0"/>
              </a:rPr>
              <a:t>Involves transactions between businesses, where one business sells products or services to another business.</a:t>
            </a:r>
          </a:p>
          <a:p>
            <a:pPr algn="just">
              <a:lnSpc>
                <a:spcPct val="150000"/>
              </a:lnSpc>
              <a:spcAft>
                <a:spcPts val="800"/>
              </a:spcAft>
            </a:pPr>
            <a:r>
              <a:rPr lang="en-IN" sz="9800" b="1" dirty="0">
                <a:solidFill>
                  <a:srgbClr val="7030A0"/>
                </a:solidFill>
                <a:effectLst/>
                <a:latin typeface="Aptos Black" panose="020B0004020202020204" pitchFamily="34" charset="0"/>
                <a:ea typeface="Calibri" panose="020F0502020204030204" pitchFamily="34" charset="0"/>
              </a:rPr>
              <a:t>Consumer-to-Consumer (C2C):</a:t>
            </a:r>
            <a:r>
              <a:rPr lang="en-IN" sz="9800" dirty="0">
                <a:solidFill>
                  <a:schemeClr val="accent4"/>
                </a:solidFill>
                <a:effectLst/>
                <a:latin typeface="Aptos Black" panose="020B0004020202020204" pitchFamily="34" charset="0"/>
                <a:ea typeface="Calibri" panose="020F0502020204030204" pitchFamily="34" charset="0"/>
              </a:rPr>
              <a:t>Facilitates transactions between individual consumers, often through online marketplaces.</a:t>
            </a:r>
          </a:p>
          <a:p>
            <a:pPr algn="just">
              <a:lnSpc>
                <a:spcPct val="150000"/>
              </a:lnSpc>
              <a:spcAft>
                <a:spcPts val="800"/>
              </a:spcAft>
            </a:pPr>
            <a:r>
              <a:rPr lang="en-IN" sz="9800" b="1" dirty="0">
                <a:solidFill>
                  <a:srgbClr val="7030A0"/>
                </a:solidFill>
                <a:effectLst/>
                <a:latin typeface="Aptos Black" panose="020B0004020202020204" pitchFamily="34" charset="0"/>
                <a:ea typeface="Calibri" panose="020F0502020204030204" pitchFamily="34" charset="0"/>
              </a:rPr>
              <a:t>Consumer-to-Business (C2B):</a:t>
            </a:r>
            <a:r>
              <a:rPr lang="en-IN" sz="9800" dirty="0">
                <a:solidFill>
                  <a:schemeClr val="accent4"/>
                </a:solidFill>
                <a:effectLst/>
                <a:latin typeface="Aptos Black" panose="020B0004020202020204" pitchFamily="34" charset="0"/>
                <a:ea typeface="Calibri" panose="020F0502020204030204" pitchFamily="34" charset="0"/>
              </a:rPr>
              <a:t>Involves individual consumers selling products or services to businesses.</a:t>
            </a:r>
          </a:p>
          <a:p>
            <a:endParaRPr lang="en-IN" dirty="0"/>
          </a:p>
        </p:txBody>
      </p:sp>
    </p:spTree>
    <p:extLst>
      <p:ext uri="{BB962C8B-B14F-4D97-AF65-F5344CB8AC3E}">
        <p14:creationId xmlns:p14="http://schemas.microsoft.com/office/powerpoint/2010/main" val="183866743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3FAE773337A034A95A4DAEB8143BB4C" ma:contentTypeVersion="7" ma:contentTypeDescription="Create a new document." ma:contentTypeScope="" ma:versionID="38f0f23abe631f8be431c73f4ef8d07b">
  <xsd:schema xmlns:xsd="http://www.w3.org/2001/XMLSchema" xmlns:xs="http://www.w3.org/2001/XMLSchema" xmlns:p="http://schemas.microsoft.com/office/2006/metadata/properties" xmlns:ns3="e227a344-8c04-4c2e-a0d0-36f0aa91780c" xmlns:ns4="d9b0c133-afd1-47a6-a948-281cae0381ee" targetNamespace="http://schemas.microsoft.com/office/2006/metadata/properties" ma:root="true" ma:fieldsID="79831c237585da53e07341b6648baf2f" ns3:_="" ns4:_="">
    <xsd:import namespace="e227a344-8c04-4c2e-a0d0-36f0aa91780c"/>
    <xsd:import namespace="d9b0c133-afd1-47a6-a948-281cae0381ee"/>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7a344-8c04-4c2e-a0d0-36f0aa9178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b0c133-afd1-47a6-a948-281cae0381e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e227a344-8c04-4c2e-a0d0-36f0aa91780c" xsi:nil="true"/>
  </documentManagement>
</p:properties>
</file>

<file path=customXml/itemProps1.xml><?xml version="1.0" encoding="utf-8"?>
<ds:datastoreItem xmlns:ds="http://schemas.openxmlformats.org/officeDocument/2006/customXml" ds:itemID="{98981E47-74AB-4284-8C9F-610BA12B4E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227a344-8c04-4c2e-a0d0-36f0aa91780c"/>
    <ds:schemaRef ds:uri="d9b0c133-afd1-47a6-a948-281cae0381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67003B-FBFC-4B01-A9FC-5C33BF4C7183}">
  <ds:schemaRefs>
    <ds:schemaRef ds:uri="http://schemas.microsoft.com/sharepoint/v3/contenttype/forms"/>
  </ds:schemaRefs>
</ds:datastoreItem>
</file>

<file path=customXml/itemProps3.xml><?xml version="1.0" encoding="utf-8"?>
<ds:datastoreItem xmlns:ds="http://schemas.openxmlformats.org/officeDocument/2006/customXml" ds:itemID="{339DF48A-10FA-4706-870F-51415144BDB0}">
  <ds:schemaRefs>
    <ds:schemaRef ds:uri="http://purl.org/dc/terms/"/>
    <ds:schemaRef ds:uri="http://purl.org/dc/elements/1.1/"/>
    <ds:schemaRef ds:uri="d9b0c133-afd1-47a6-a948-281cae0381ee"/>
    <ds:schemaRef ds:uri="http://purl.org/dc/dcmitype/"/>
    <ds:schemaRef ds:uri="http://schemas.microsoft.com/office/2006/metadata/properties"/>
    <ds:schemaRef ds:uri="e227a344-8c04-4c2e-a0d0-36f0aa91780c"/>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TM04033925[[fn=Droplet]]</Template>
  <TotalTime>153</TotalTime>
  <Words>952</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Algerian</vt:lpstr>
      <vt:lpstr>Aptos Black</vt:lpstr>
      <vt:lpstr>Arial</vt:lpstr>
      <vt:lpstr>Bierstadt</vt:lpstr>
      <vt:lpstr>Calibri</vt:lpstr>
      <vt:lpstr>Times New Roman</vt:lpstr>
      <vt:lpstr>Tw Cen MT</vt:lpstr>
      <vt:lpstr>Droplet</vt:lpstr>
      <vt:lpstr>PowerPoint Presentation</vt:lpstr>
      <vt:lpstr>OUTLINE:</vt:lpstr>
      <vt:lpstr>Company Overview:</vt:lpstr>
      <vt:lpstr>Abstract:</vt:lpstr>
      <vt:lpstr> </vt:lpstr>
      <vt:lpstr>Technologies in Web Development:</vt:lpstr>
      <vt:lpstr>PowerPoint Presentation</vt:lpstr>
      <vt:lpstr>E-Commerce Website</vt:lpstr>
      <vt:lpstr>Types of E-Commerce Websites</vt:lpstr>
      <vt:lpstr>Algorithm:</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Vishnu Pavani  K</dc:creator>
  <cp:lastModifiedBy>yaswanth kumar</cp:lastModifiedBy>
  <cp:revision>4</cp:revision>
  <dcterms:created xsi:type="dcterms:W3CDTF">2023-11-28T14:42:23Z</dcterms:created>
  <dcterms:modified xsi:type="dcterms:W3CDTF">2023-11-29T07:07:24Z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0x010100A3FAE773337A034A95A4DAEB8143BB4C</vt:lpwstr>
  </property>
</Properties>
</file>