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nsolas" panose="020B0609020204030204" pitchFamily="49" charset="0"/>
      <p:regular r:id="rId13"/>
      <p:bold r:id="rId14"/>
      <p:italic r:id="rId15"/>
      <p:boldItalic r:id="rId16"/>
    </p:embeddedFont>
    <p:embeddedFont>
      <p:font typeface="Quattrocento" panose="020F0502020204030204" pitchFamily="18"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3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23332"/>
          </a:solidFill>
          <a:ln/>
        </p:spPr>
        <p:txBody>
          <a:bodyPr/>
          <a:lstStyle/>
          <a:p>
            <a:endParaRPr lang="en-IN"/>
          </a:p>
        </p:txBody>
      </p:sp>
      <p:sp>
        <p:nvSpPr>
          <p:cNvPr id="4" name="Text 1"/>
          <p:cNvSpPr/>
          <p:nvPr/>
        </p:nvSpPr>
        <p:spPr>
          <a:xfrm>
            <a:off x="968693" y="812363"/>
            <a:ext cx="11851124" cy="475298"/>
          </a:xfrm>
          <a:prstGeom prst="rect">
            <a:avLst/>
          </a:prstGeom>
          <a:noFill/>
          <a:ln/>
        </p:spPr>
        <p:txBody>
          <a:bodyPr wrap="none" lIns="0" tIns="0" rIns="0" bIns="0" rtlCol="0" anchor="t"/>
          <a:lstStyle/>
          <a:p>
            <a:pPr marL="0" indent="0" algn="l">
              <a:lnSpc>
                <a:spcPts val="3700"/>
              </a:lnSpc>
              <a:buNone/>
            </a:pPr>
            <a:r>
              <a:rPr lang="en-US" sz="2950" dirty="0">
                <a:solidFill>
                  <a:srgbClr val="FFD9BE"/>
                </a:solidFill>
                <a:latin typeface="Quattrocento" pitchFamily="34" charset="0"/>
                <a:ea typeface="Quattrocento" pitchFamily="34" charset="-122"/>
                <a:cs typeface="Quattrocento" pitchFamily="34" charset="-120"/>
              </a:rPr>
              <a:t>Apple Retail Sales Analysis SQL Project - Analyzing 1 Million Row Data</a:t>
            </a:r>
            <a:endParaRPr lang="en-US" sz="2950" dirty="0"/>
          </a:p>
        </p:txBody>
      </p:sp>
      <p:pic>
        <p:nvPicPr>
          <p:cNvPr id="5" name="Image 1" descr="preencoded.png"/>
          <p:cNvPicPr>
            <a:picLocks noChangeAspect="1"/>
          </p:cNvPicPr>
          <p:nvPr/>
        </p:nvPicPr>
        <p:blipFill>
          <a:blip r:embed="rId4"/>
          <a:stretch>
            <a:fillRect/>
          </a:stretch>
        </p:blipFill>
        <p:spPr>
          <a:xfrm>
            <a:off x="968693" y="1529953"/>
            <a:ext cx="7512129" cy="5006816"/>
          </a:xfrm>
          <a:prstGeom prst="rect">
            <a:avLst/>
          </a:prstGeom>
        </p:spPr>
      </p:pic>
      <p:sp>
        <p:nvSpPr>
          <p:cNvPr id="6" name="Text 2"/>
          <p:cNvSpPr/>
          <p:nvPr/>
        </p:nvSpPr>
        <p:spPr>
          <a:xfrm>
            <a:off x="968693" y="6718459"/>
            <a:ext cx="12692896" cy="258485"/>
          </a:xfrm>
          <a:prstGeom prst="rect">
            <a:avLst/>
          </a:prstGeom>
          <a:noFill/>
          <a:ln/>
        </p:spPr>
        <p:txBody>
          <a:bodyPr wrap="none" lIns="0" tIns="0" rIns="0" bIns="0" rtlCol="0" anchor="t"/>
          <a:lstStyle/>
          <a:p>
            <a:pPr marL="0" indent="0" algn="l">
              <a:lnSpc>
                <a:spcPts val="2000"/>
              </a:lnSpc>
              <a:buNone/>
            </a:pPr>
            <a:endParaRPr lang="en-US" sz="1250" dirty="0"/>
          </a:p>
        </p:txBody>
      </p:sp>
      <p:sp>
        <p:nvSpPr>
          <p:cNvPr id="7" name="Text 3"/>
          <p:cNvSpPr/>
          <p:nvPr/>
        </p:nvSpPr>
        <p:spPr>
          <a:xfrm>
            <a:off x="968693" y="7158633"/>
            <a:ext cx="12692896" cy="258485"/>
          </a:xfrm>
          <a:prstGeom prst="rect">
            <a:avLst/>
          </a:prstGeom>
          <a:noFill/>
          <a:ln/>
        </p:spPr>
        <p:txBody>
          <a:bodyPr wrap="none" lIns="0" tIns="0" rIns="0" bIns="0" rtlCol="0" anchor="t"/>
          <a:lstStyle/>
          <a:p>
            <a:pPr marL="0" indent="0" algn="l">
              <a:lnSpc>
                <a:spcPts val="2000"/>
              </a:lnSpc>
              <a:buNone/>
            </a:pPr>
            <a:r>
              <a:rPr lang="en-US" sz="1400" b="1" dirty="0">
                <a:solidFill>
                  <a:srgbClr val="F9EEE7"/>
                </a:solidFill>
                <a:latin typeface="Quattrocento" pitchFamily="34" charset="0"/>
                <a:ea typeface="Quattrocento" pitchFamily="34" charset="-122"/>
                <a:cs typeface="Quattrocento" pitchFamily="34" charset="-120"/>
              </a:rPr>
              <a:t>This project was ideal for me as an aspiring data analyst looking to enhance my SQL skills by working with a large-scale dataset and solving real-world business questions.</a:t>
            </a:r>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3" name="Text 0"/>
          <p:cNvSpPr/>
          <p:nvPr/>
        </p:nvSpPr>
        <p:spPr>
          <a:xfrm>
            <a:off x="4341614" y="600075"/>
            <a:ext cx="7009090" cy="574715"/>
          </a:xfrm>
          <a:prstGeom prst="rect">
            <a:avLst/>
          </a:prstGeom>
          <a:noFill/>
          <a:ln/>
        </p:spPr>
        <p:txBody>
          <a:bodyPr wrap="none" lIns="0" tIns="0" rIns="0" bIns="0" rtlCol="0" anchor="t"/>
          <a:lstStyle/>
          <a:p>
            <a:pPr marL="0" indent="0" algn="l">
              <a:lnSpc>
                <a:spcPts val="4500"/>
              </a:lnSpc>
              <a:buNone/>
            </a:pPr>
            <a:r>
              <a:rPr lang="en-US" sz="3600" dirty="0">
                <a:solidFill>
                  <a:srgbClr val="FFD9BE"/>
                </a:solidFill>
                <a:latin typeface="Quattrocento" pitchFamily="34" charset="0"/>
                <a:ea typeface="Quattrocento" pitchFamily="34" charset="-122"/>
                <a:cs typeface="Quattrocento" pitchFamily="34" charset="-120"/>
              </a:rPr>
              <a:t>Query Performance Best Practices</a:t>
            </a:r>
            <a:endParaRPr lang="en-US" sz="3600" dirty="0"/>
          </a:p>
        </p:txBody>
      </p:sp>
      <p:pic>
        <p:nvPicPr>
          <p:cNvPr id="4" name="Image 1" descr="preencoded.png"/>
          <p:cNvPicPr>
            <a:picLocks noChangeAspect="1"/>
          </p:cNvPicPr>
          <p:nvPr/>
        </p:nvPicPr>
        <p:blipFill>
          <a:blip r:embed="rId4"/>
          <a:stretch>
            <a:fillRect/>
          </a:stretch>
        </p:blipFill>
        <p:spPr>
          <a:xfrm>
            <a:off x="4341614" y="1467922"/>
            <a:ext cx="977146" cy="1172647"/>
          </a:xfrm>
          <a:prstGeom prst="rect">
            <a:avLst/>
          </a:prstGeom>
        </p:spPr>
      </p:pic>
      <p:sp>
        <p:nvSpPr>
          <p:cNvPr id="5" name="Text 1"/>
          <p:cNvSpPr/>
          <p:nvPr/>
        </p:nvSpPr>
        <p:spPr>
          <a:xfrm>
            <a:off x="5611892" y="1663303"/>
            <a:ext cx="2844641" cy="287298"/>
          </a:xfrm>
          <a:prstGeom prst="rect">
            <a:avLst/>
          </a:prstGeom>
          <a:noFill/>
          <a:ln/>
        </p:spPr>
        <p:txBody>
          <a:bodyPr wrap="none" lIns="0" tIns="0" rIns="0" bIns="0" rtlCol="0" anchor="t"/>
          <a:lstStyle/>
          <a:p>
            <a:pPr marL="0" indent="0" algn="l">
              <a:lnSpc>
                <a:spcPts val="2250"/>
              </a:lnSpc>
              <a:buNone/>
            </a:pPr>
            <a:r>
              <a:rPr lang="en-US" sz="1800" dirty="0">
                <a:solidFill>
                  <a:srgbClr val="F9EEE7"/>
                </a:solidFill>
                <a:latin typeface="Quattrocento" pitchFamily="34" charset="0"/>
                <a:ea typeface="Quattrocento" pitchFamily="34" charset="-122"/>
                <a:cs typeface="Quattrocento" pitchFamily="34" charset="-120"/>
              </a:rPr>
              <a:t>Create Appropriate Indexes</a:t>
            </a:r>
            <a:endParaRPr lang="en-US" sz="1800" dirty="0"/>
          </a:p>
        </p:txBody>
      </p:sp>
      <p:sp>
        <p:nvSpPr>
          <p:cNvPr id="6" name="Text 2"/>
          <p:cNvSpPr/>
          <p:nvPr/>
        </p:nvSpPr>
        <p:spPr>
          <a:xfrm>
            <a:off x="5611892" y="2067758"/>
            <a:ext cx="8334494" cy="312777"/>
          </a:xfrm>
          <a:prstGeom prst="rect">
            <a:avLst/>
          </a:prstGeom>
          <a:noFill/>
          <a:ln/>
        </p:spPr>
        <p:txBody>
          <a:bodyPr wrap="non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Add indexes on frequently queried columns to improve search performance</a:t>
            </a:r>
            <a:endParaRPr lang="en-US" sz="1500" dirty="0"/>
          </a:p>
        </p:txBody>
      </p:sp>
      <p:pic>
        <p:nvPicPr>
          <p:cNvPr id="7" name="Image 2" descr="preencoded.png"/>
          <p:cNvPicPr>
            <a:picLocks noChangeAspect="1"/>
          </p:cNvPicPr>
          <p:nvPr/>
        </p:nvPicPr>
        <p:blipFill>
          <a:blip r:embed="rId5"/>
          <a:stretch>
            <a:fillRect/>
          </a:stretch>
        </p:blipFill>
        <p:spPr>
          <a:xfrm>
            <a:off x="4341614" y="2640568"/>
            <a:ext cx="977146" cy="1172647"/>
          </a:xfrm>
          <a:prstGeom prst="rect">
            <a:avLst/>
          </a:prstGeom>
        </p:spPr>
      </p:pic>
      <p:sp>
        <p:nvSpPr>
          <p:cNvPr id="8" name="Text 3"/>
          <p:cNvSpPr/>
          <p:nvPr/>
        </p:nvSpPr>
        <p:spPr>
          <a:xfrm>
            <a:off x="5611892" y="2835950"/>
            <a:ext cx="2683312" cy="287298"/>
          </a:xfrm>
          <a:prstGeom prst="rect">
            <a:avLst/>
          </a:prstGeom>
          <a:noFill/>
          <a:ln/>
        </p:spPr>
        <p:txBody>
          <a:bodyPr wrap="none" lIns="0" tIns="0" rIns="0" bIns="0" rtlCol="0" anchor="t"/>
          <a:lstStyle/>
          <a:p>
            <a:pPr marL="0" indent="0" algn="l">
              <a:lnSpc>
                <a:spcPts val="2250"/>
              </a:lnSpc>
              <a:buNone/>
            </a:pPr>
            <a:r>
              <a:rPr lang="en-US" sz="1800" dirty="0">
                <a:solidFill>
                  <a:srgbClr val="F9EEE7"/>
                </a:solidFill>
                <a:latin typeface="Quattrocento" pitchFamily="34" charset="0"/>
                <a:ea typeface="Quattrocento" pitchFamily="34" charset="-122"/>
                <a:cs typeface="Quattrocento" pitchFamily="34" charset="-120"/>
              </a:rPr>
              <a:t>Optimize Query Structure</a:t>
            </a:r>
            <a:endParaRPr lang="en-US" sz="1800" dirty="0"/>
          </a:p>
        </p:txBody>
      </p:sp>
      <p:sp>
        <p:nvSpPr>
          <p:cNvPr id="9" name="Text 4"/>
          <p:cNvSpPr/>
          <p:nvPr/>
        </p:nvSpPr>
        <p:spPr>
          <a:xfrm>
            <a:off x="5611892" y="3240405"/>
            <a:ext cx="8334494" cy="312777"/>
          </a:xfrm>
          <a:prstGeom prst="rect">
            <a:avLst/>
          </a:prstGeom>
          <a:noFill/>
          <a:ln/>
        </p:spPr>
        <p:txBody>
          <a:bodyPr wrap="non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Use EXPLAIN ANALYZE to identify and resolve performance bottlenecks</a:t>
            </a:r>
            <a:endParaRPr lang="en-US" sz="1500" dirty="0"/>
          </a:p>
        </p:txBody>
      </p:sp>
      <p:pic>
        <p:nvPicPr>
          <p:cNvPr id="10" name="Image 3" descr="preencoded.png"/>
          <p:cNvPicPr>
            <a:picLocks noChangeAspect="1"/>
          </p:cNvPicPr>
          <p:nvPr/>
        </p:nvPicPr>
        <p:blipFill>
          <a:blip r:embed="rId6"/>
          <a:stretch>
            <a:fillRect/>
          </a:stretch>
        </p:blipFill>
        <p:spPr>
          <a:xfrm>
            <a:off x="4341614" y="3813215"/>
            <a:ext cx="977146" cy="1172647"/>
          </a:xfrm>
          <a:prstGeom prst="rect">
            <a:avLst/>
          </a:prstGeom>
        </p:spPr>
      </p:pic>
      <p:sp>
        <p:nvSpPr>
          <p:cNvPr id="11" name="Text 5"/>
          <p:cNvSpPr/>
          <p:nvPr/>
        </p:nvSpPr>
        <p:spPr>
          <a:xfrm>
            <a:off x="5611892" y="4008596"/>
            <a:ext cx="2299335" cy="287298"/>
          </a:xfrm>
          <a:prstGeom prst="rect">
            <a:avLst/>
          </a:prstGeom>
          <a:noFill/>
          <a:ln/>
        </p:spPr>
        <p:txBody>
          <a:bodyPr wrap="none" lIns="0" tIns="0" rIns="0" bIns="0" rtlCol="0" anchor="t"/>
          <a:lstStyle/>
          <a:p>
            <a:pPr marL="0" indent="0" algn="l">
              <a:lnSpc>
                <a:spcPts val="2250"/>
              </a:lnSpc>
              <a:buNone/>
            </a:pPr>
            <a:r>
              <a:rPr lang="en-US" sz="1800" dirty="0">
                <a:solidFill>
                  <a:srgbClr val="F9EEE7"/>
                </a:solidFill>
                <a:latin typeface="Quattrocento" pitchFamily="34" charset="0"/>
                <a:ea typeface="Quattrocento" pitchFamily="34" charset="-122"/>
                <a:cs typeface="Quattrocento" pitchFamily="34" charset="-120"/>
              </a:rPr>
              <a:t>Regular Maintenance</a:t>
            </a:r>
            <a:endParaRPr lang="en-US" sz="1800" dirty="0"/>
          </a:p>
        </p:txBody>
      </p:sp>
      <p:sp>
        <p:nvSpPr>
          <p:cNvPr id="12" name="Text 6"/>
          <p:cNvSpPr/>
          <p:nvPr/>
        </p:nvSpPr>
        <p:spPr>
          <a:xfrm>
            <a:off x="5611892" y="4413052"/>
            <a:ext cx="8334494" cy="312777"/>
          </a:xfrm>
          <a:prstGeom prst="rect">
            <a:avLst/>
          </a:prstGeom>
          <a:noFill/>
          <a:ln/>
        </p:spPr>
        <p:txBody>
          <a:bodyPr wrap="non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Perform routine database maintenance to ensure optimal performance</a:t>
            </a:r>
            <a:endParaRPr lang="en-US" sz="1500" dirty="0"/>
          </a:p>
        </p:txBody>
      </p:sp>
      <p:pic>
        <p:nvPicPr>
          <p:cNvPr id="13" name="Image 4" descr="preencoded.png"/>
          <p:cNvPicPr>
            <a:picLocks noChangeAspect="1"/>
          </p:cNvPicPr>
          <p:nvPr/>
        </p:nvPicPr>
        <p:blipFill>
          <a:blip r:embed="rId7"/>
          <a:stretch>
            <a:fillRect/>
          </a:stretch>
        </p:blipFill>
        <p:spPr>
          <a:xfrm>
            <a:off x="4341614" y="4985861"/>
            <a:ext cx="977146" cy="1172647"/>
          </a:xfrm>
          <a:prstGeom prst="rect">
            <a:avLst/>
          </a:prstGeom>
        </p:spPr>
      </p:pic>
      <p:sp>
        <p:nvSpPr>
          <p:cNvPr id="14" name="Text 7"/>
          <p:cNvSpPr/>
          <p:nvPr/>
        </p:nvSpPr>
        <p:spPr>
          <a:xfrm>
            <a:off x="5611892" y="5181243"/>
            <a:ext cx="2621756" cy="287298"/>
          </a:xfrm>
          <a:prstGeom prst="rect">
            <a:avLst/>
          </a:prstGeom>
          <a:noFill/>
          <a:ln/>
        </p:spPr>
        <p:txBody>
          <a:bodyPr wrap="none" lIns="0" tIns="0" rIns="0" bIns="0" rtlCol="0" anchor="t"/>
          <a:lstStyle/>
          <a:p>
            <a:pPr marL="0" indent="0" algn="l">
              <a:lnSpc>
                <a:spcPts val="2250"/>
              </a:lnSpc>
              <a:buNone/>
            </a:pPr>
            <a:r>
              <a:rPr lang="en-US" sz="1800" dirty="0">
                <a:solidFill>
                  <a:srgbClr val="F9EEE7"/>
                </a:solidFill>
                <a:latin typeface="Quattrocento" pitchFamily="34" charset="0"/>
                <a:ea typeface="Quattrocento" pitchFamily="34" charset="-122"/>
                <a:cs typeface="Quattrocento" pitchFamily="34" charset="-120"/>
              </a:rPr>
              <a:t>Monitor Query Execution</a:t>
            </a:r>
            <a:endParaRPr lang="en-US" sz="1800" dirty="0"/>
          </a:p>
        </p:txBody>
      </p:sp>
      <p:sp>
        <p:nvSpPr>
          <p:cNvPr id="15" name="Text 8"/>
          <p:cNvSpPr/>
          <p:nvPr/>
        </p:nvSpPr>
        <p:spPr>
          <a:xfrm>
            <a:off x="5611892" y="5585698"/>
            <a:ext cx="8334494" cy="312777"/>
          </a:xfrm>
          <a:prstGeom prst="rect">
            <a:avLst/>
          </a:prstGeom>
          <a:noFill/>
          <a:ln/>
        </p:spPr>
        <p:txBody>
          <a:bodyPr wrap="non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Track execution times and implement improvements where needed</a:t>
            </a:r>
            <a:endParaRPr lang="en-US" sz="1500" dirty="0"/>
          </a:p>
        </p:txBody>
      </p:sp>
      <p:sp>
        <p:nvSpPr>
          <p:cNvPr id="16" name="Text 9"/>
          <p:cNvSpPr/>
          <p:nvPr/>
        </p:nvSpPr>
        <p:spPr>
          <a:xfrm>
            <a:off x="4341614" y="6378297"/>
            <a:ext cx="9604772" cy="1251109"/>
          </a:xfrm>
          <a:prstGeom prst="rect">
            <a:avLst/>
          </a:prstGeom>
          <a:noFill/>
          <a:ln/>
        </p:spPr>
        <p:txBody>
          <a:bodyPr wrap="square" lIns="0" tIns="0" rIns="0" bIns="0" rtlCol="0" anchor="t"/>
          <a:lstStyle/>
          <a:p>
            <a:pPr marL="0" indent="0" algn="l">
              <a:lnSpc>
                <a:spcPts val="2450"/>
              </a:lnSpc>
              <a:buNone/>
            </a:pPr>
            <a:r>
              <a:rPr lang="en-US" sz="1500" dirty="0">
                <a:solidFill>
                  <a:srgbClr val="F9EEE7"/>
                </a:solidFill>
                <a:latin typeface="Quattrocento" pitchFamily="34" charset="0"/>
                <a:ea typeface="Quattrocento" pitchFamily="34" charset="-122"/>
                <a:cs typeface="Quattrocento" pitchFamily="34" charset="-120"/>
              </a:rPr>
              <a:t>As demonstrated in the first section, proper indexing can dramatically improve query performance. The execution time for our sample query was reduced from 117.743 ms to 21.867 ms after implementing appropriate indexes on the sales table. This represents an 81% improvement in query performance, highlighting the importance of database optimization techniques in business intelligence applications.</a:t>
            </a:r>
            <a:endParaRPr lang="en-US" sz="1500" dirty="0"/>
          </a:p>
        </p:txBody>
      </p:sp>
      <p:sp>
        <p:nvSpPr>
          <p:cNvPr id="17" name="Rectangle 16">
            <a:extLst>
              <a:ext uri="{FF2B5EF4-FFF2-40B4-BE49-F238E27FC236}">
                <a16:creationId xmlns:a16="http://schemas.microsoft.com/office/drawing/2014/main" id="{E30F811E-C4AF-7DFE-24A6-01599A5B21CC}"/>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68693" y="582097"/>
            <a:ext cx="11004709" cy="621506"/>
          </a:xfrm>
          <a:prstGeom prst="rect">
            <a:avLst/>
          </a:prstGeom>
          <a:noFill/>
          <a:ln/>
        </p:spPr>
        <p:txBody>
          <a:bodyPr wrap="none" lIns="0" tIns="0" rIns="0" bIns="0" rtlCol="0" anchor="t"/>
          <a:lstStyle/>
          <a:p>
            <a:pPr marL="0" indent="0" algn="l">
              <a:lnSpc>
                <a:spcPts val="4850"/>
              </a:lnSpc>
              <a:buNone/>
            </a:pPr>
            <a:r>
              <a:rPr lang="en-US" sz="3900" dirty="0">
                <a:solidFill>
                  <a:srgbClr val="FFD9BE"/>
                </a:solidFill>
                <a:latin typeface="Quattrocento" pitchFamily="34" charset="0"/>
                <a:ea typeface="Quattrocento" pitchFamily="34" charset="-122"/>
                <a:cs typeface="Quattrocento" pitchFamily="34" charset="-120"/>
              </a:rPr>
              <a:t>Improving Query Performance Through Indexing</a:t>
            </a:r>
            <a:endParaRPr lang="en-US" sz="3900" dirty="0"/>
          </a:p>
        </p:txBody>
      </p:sp>
      <p:sp>
        <p:nvSpPr>
          <p:cNvPr id="3" name="Text 1"/>
          <p:cNvSpPr/>
          <p:nvPr/>
        </p:nvSpPr>
        <p:spPr>
          <a:xfrm>
            <a:off x="968693" y="1731764"/>
            <a:ext cx="2486263" cy="310753"/>
          </a:xfrm>
          <a:prstGeom prst="rect">
            <a:avLst/>
          </a:prstGeom>
          <a:noFill/>
          <a:ln/>
        </p:spPr>
        <p:txBody>
          <a:bodyPr wrap="none" lIns="0" tIns="0" rIns="0" bIns="0" rtlCol="0" anchor="t"/>
          <a:lstStyle/>
          <a:p>
            <a:pPr marL="0" indent="0" algn="l">
              <a:lnSpc>
                <a:spcPts val="2400"/>
              </a:lnSpc>
              <a:buNone/>
            </a:pPr>
            <a:r>
              <a:rPr lang="en-US" sz="1950" dirty="0">
                <a:solidFill>
                  <a:srgbClr val="FFD9BE"/>
                </a:solidFill>
                <a:latin typeface="Quattrocento" pitchFamily="34" charset="0"/>
                <a:ea typeface="Quattrocento" pitchFamily="34" charset="-122"/>
                <a:cs typeface="Quattrocento" pitchFamily="34" charset="-120"/>
              </a:rPr>
              <a:t>Before Indexing</a:t>
            </a:r>
            <a:endParaRPr lang="en-US" sz="1950" dirty="0"/>
          </a:p>
        </p:txBody>
      </p:sp>
      <p:sp>
        <p:nvSpPr>
          <p:cNvPr id="4" name="Text 2"/>
          <p:cNvSpPr/>
          <p:nvPr/>
        </p:nvSpPr>
        <p:spPr>
          <a:xfrm>
            <a:off x="968693" y="2253734"/>
            <a:ext cx="6088618"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Execution Time: 117.743 ms</a:t>
            </a:r>
            <a:endParaRPr lang="en-US" sz="1650" dirty="0"/>
          </a:p>
        </p:txBody>
      </p:sp>
      <p:sp>
        <p:nvSpPr>
          <p:cNvPr id="5" name="Text 3"/>
          <p:cNvSpPr/>
          <p:nvPr/>
        </p:nvSpPr>
        <p:spPr>
          <a:xfrm>
            <a:off x="968693" y="2782014"/>
            <a:ext cx="6088618"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Planning Time: 0.09 ms</a:t>
            </a:r>
            <a:endParaRPr lang="en-US" sz="1650" dirty="0"/>
          </a:p>
        </p:txBody>
      </p:sp>
      <p:sp>
        <p:nvSpPr>
          <p:cNvPr id="6" name="Shape 4"/>
          <p:cNvSpPr/>
          <p:nvPr/>
        </p:nvSpPr>
        <p:spPr>
          <a:xfrm>
            <a:off x="968693" y="3357801"/>
            <a:ext cx="6088618" cy="993219"/>
          </a:xfrm>
          <a:prstGeom prst="roundRect">
            <a:avLst>
              <a:gd name="adj" fmla="val 3192"/>
            </a:avLst>
          </a:prstGeom>
          <a:solidFill>
            <a:srgbClr val="441709"/>
          </a:solidFill>
          <a:ln/>
        </p:spPr>
        <p:txBody>
          <a:bodyPr/>
          <a:lstStyle/>
          <a:p>
            <a:endParaRPr lang="en-IN"/>
          </a:p>
        </p:txBody>
      </p:sp>
      <p:sp>
        <p:nvSpPr>
          <p:cNvPr id="7" name="Shape 5"/>
          <p:cNvSpPr/>
          <p:nvPr/>
        </p:nvSpPr>
        <p:spPr>
          <a:xfrm>
            <a:off x="958215" y="3357801"/>
            <a:ext cx="6109573" cy="993219"/>
          </a:xfrm>
          <a:prstGeom prst="roundRect">
            <a:avLst>
              <a:gd name="adj" fmla="val 3192"/>
            </a:avLst>
          </a:prstGeom>
          <a:solidFill>
            <a:srgbClr val="441709"/>
          </a:solidFill>
          <a:ln/>
        </p:spPr>
        <p:txBody>
          <a:bodyPr/>
          <a:lstStyle/>
          <a:p>
            <a:endParaRPr lang="en-IN"/>
          </a:p>
        </p:txBody>
      </p:sp>
      <p:sp>
        <p:nvSpPr>
          <p:cNvPr id="8" name="Text 6"/>
          <p:cNvSpPr/>
          <p:nvPr/>
        </p:nvSpPr>
        <p:spPr>
          <a:xfrm>
            <a:off x="1169432" y="3516273"/>
            <a:ext cx="5687139" cy="676275"/>
          </a:xfrm>
          <a:prstGeom prst="rect">
            <a:avLst/>
          </a:prstGeom>
          <a:noFill/>
          <a:ln/>
        </p:spPr>
        <p:txBody>
          <a:bodyPr wrap="square" lIns="0" tIns="0" rIns="0" bIns="0" rtlCol="0" anchor="t"/>
          <a:lstStyle/>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EXPLAIN ANALYSE</a:t>
            </a:r>
            <a:endParaRPr lang="en-US" sz="1650" dirty="0"/>
          </a:p>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SELECT * FROM sales WHERE product_id='P-33</a:t>
            </a:r>
            <a:endParaRPr lang="en-US" sz="1650" dirty="0"/>
          </a:p>
        </p:txBody>
      </p:sp>
      <p:sp>
        <p:nvSpPr>
          <p:cNvPr id="9" name="Text 7"/>
          <p:cNvSpPr/>
          <p:nvPr/>
        </p:nvSpPr>
        <p:spPr>
          <a:xfrm>
            <a:off x="7580471" y="1731764"/>
            <a:ext cx="2486263" cy="310753"/>
          </a:xfrm>
          <a:prstGeom prst="rect">
            <a:avLst/>
          </a:prstGeom>
          <a:noFill/>
          <a:ln/>
        </p:spPr>
        <p:txBody>
          <a:bodyPr wrap="none" lIns="0" tIns="0" rIns="0" bIns="0" rtlCol="0" anchor="t"/>
          <a:lstStyle/>
          <a:p>
            <a:pPr marL="0" indent="0" algn="l">
              <a:lnSpc>
                <a:spcPts val="2400"/>
              </a:lnSpc>
              <a:buNone/>
            </a:pPr>
            <a:r>
              <a:rPr lang="en-US" sz="1950" dirty="0">
                <a:solidFill>
                  <a:srgbClr val="FFD9BE"/>
                </a:solidFill>
                <a:latin typeface="Quattrocento" pitchFamily="34" charset="0"/>
                <a:ea typeface="Quattrocento" pitchFamily="34" charset="-122"/>
                <a:cs typeface="Quattrocento" pitchFamily="34" charset="-120"/>
              </a:rPr>
              <a:t>After Indexing</a:t>
            </a:r>
            <a:endParaRPr lang="en-US" sz="1950" dirty="0"/>
          </a:p>
        </p:txBody>
      </p:sp>
      <p:sp>
        <p:nvSpPr>
          <p:cNvPr id="10" name="Text 8"/>
          <p:cNvSpPr/>
          <p:nvPr/>
        </p:nvSpPr>
        <p:spPr>
          <a:xfrm>
            <a:off x="7580471" y="2253734"/>
            <a:ext cx="6088618"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Execution Time: 21.867 ms</a:t>
            </a:r>
            <a:endParaRPr lang="en-US" sz="1650" dirty="0"/>
          </a:p>
        </p:txBody>
      </p:sp>
      <p:sp>
        <p:nvSpPr>
          <p:cNvPr id="11" name="Text 9"/>
          <p:cNvSpPr/>
          <p:nvPr/>
        </p:nvSpPr>
        <p:spPr>
          <a:xfrm>
            <a:off x="7580471" y="2782014"/>
            <a:ext cx="6088618"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Planning Time: 0.111 ms</a:t>
            </a:r>
            <a:endParaRPr lang="en-US" sz="1650" dirty="0"/>
          </a:p>
        </p:txBody>
      </p:sp>
      <p:sp>
        <p:nvSpPr>
          <p:cNvPr id="12" name="Shape 10"/>
          <p:cNvSpPr/>
          <p:nvPr/>
        </p:nvSpPr>
        <p:spPr>
          <a:xfrm>
            <a:off x="7580471" y="3357801"/>
            <a:ext cx="6088618" cy="993219"/>
          </a:xfrm>
          <a:prstGeom prst="roundRect">
            <a:avLst>
              <a:gd name="adj" fmla="val 3192"/>
            </a:avLst>
          </a:prstGeom>
          <a:solidFill>
            <a:srgbClr val="441709"/>
          </a:solidFill>
          <a:ln/>
        </p:spPr>
        <p:txBody>
          <a:bodyPr/>
          <a:lstStyle/>
          <a:p>
            <a:endParaRPr lang="en-IN"/>
          </a:p>
        </p:txBody>
      </p:sp>
      <p:sp>
        <p:nvSpPr>
          <p:cNvPr id="13" name="Shape 11"/>
          <p:cNvSpPr/>
          <p:nvPr/>
        </p:nvSpPr>
        <p:spPr>
          <a:xfrm>
            <a:off x="7569994" y="3357801"/>
            <a:ext cx="6109573" cy="993219"/>
          </a:xfrm>
          <a:prstGeom prst="roundRect">
            <a:avLst>
              <a:gd name="adj" fmla="val 3192"/>
            </a:avLst>
          </a:prstGeom>
          <a:solidFill>
            <a:srgbClr val="441709"/>
          </a:solidFill>
          <a:ln/>
        </p:spPr>
        <p:txBody>
          <a:bodyPr/>
          <a:lstStyle/>
          <a:p>
            <a:endParaRPr lang="en-IN"/>
          </a:p>
        </p:txBody>
      </p:sp>
      <p:sp>
        <p:nvSpPr>
          <p:cNvPr id="14" name="Text 12"/>
          <p:cNvSpPr/>
          <p:nvPr/>
        </p:nvSpPr>
        <p:spPr>
          <a:xfrm>
            <a:off x="7781211" y="3516273"/>
            <a:ext cx="5687139" cy="676275"/>
          </a:xfrm>
          <a:prstGeom prst="rect">
            <a:avLst/>
          </a:prstGeom>
          <a:noFill/>
          <a:ln/>
        </p:spPr>
        <p:txBody>
          <a:bodyPr wrap="square" lIns="0" tIns="0" rIns="0" bIns="0" rtlCol="0" anchor="t"/>
          <a:lstStyle/>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EXPLAIN ANALYSE</a:t>
            </a:r>
            <a:endParaRPr lang="en-US" sz="1650" dirty="0"/>
          </a:p>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SELECT * FROM sales WHERE product_id='P-33'</a:t>
            </a:r>
            <a:endParaRPr lang="en-US" sz="1650" dirty="0"/>
          </a:p>
        </p:txBody>
      </p:sp>
      <p:sp>
        <p:nvSpPr>
          <p:cNvPr id="15" name="Text 13"/>
          <p:cNvSpPr/>
          <p:nvPr/>
        </p:nvSpPr>
        <p:spPr>
          <a:xfrm>
            <a:off x="968693" y="4826318"/>
            <a:ext cx="12692896" cy="338138"/>
          </a:xfrm>
          <a:prstGeom prst="rect">
            <a:avLst/>
          </a:prstGeom>
          <a:noFill/>
          <a:ln/>
        </p:spPr>
        <p:txBody>
          <a:bodyPr wrap="non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The following indexes were created to improve query performance:</a:t>
            </a:r>
            <a:endParaRPr lang="en-US" sz="1650" dirty="0"/>
          </a:p>
        </p:txBody>
      </p:sp>
      <p:sp>
        <p:nvSpPr>
          <p:cNvPr id="16" name="Shape 14"/>
          <p:cNvSpPr/>
          <p:nvPr/>
        </p:nvSpPr>
        <p:spPr>
          <a:xfrm>
            <a:off x="968693" y="5402104"/>
            <a:ext cx="12692896" cy="1331357"/>
          </a:xfrm>
          <a:prstGeom prst="roundRect">
            <a:avLst>
              <a:gd name="adj" fmla="val 2381"/>
            </a:avLst>
          </a:prstGeom>
          <a:solidFill>
            <a:srgbClr val="441709"/>
          </a:solidFill>
          <a:ln/>
        </p:spPr>
        <p:txBody>
          <a:bodyPr/>
          <a:lstStyle/>
          <a:p>
            <a:endParaRPr lang="en-IN"/>
          </a:p>
        </p:txBody>
      </p:sp>
      <p:sp>
        <p:nvSpPr>
          <p:cNvPr id="17" name="Shape 15"/>
          <p:cNvSpPr/>
          <p:nvPr/>
        </p:nvSpPr>
        <p:spPr>
          <a:xfrm>
            <a:off x="958215" y="5402104"/>
            <a:ext cx="12713851" cy="1331357"/>
          </a:xfrm>
          <a:prstGeom prst="roundRect">
            <a:avLst>
              <a:gd name="adj" fmla="val 2381"/>
            </a:avLst>
          </a:prstGeom>
          <a:solidFill>
            <a:srgbClr val="441709"/>
          </a:solidFill>
          <a:ln/>
        </p:spPr>
        <p:txBody>
          <a:bodyPr/>
          <a:lstStyle/>
          <a:p>
            <a:endParaRPr lang="en-IN"/>
          </a:p>
        </p:txBody>
      </p:sp>
      <p:sp>
        <p:nvSpPr>
          <p:cNvPr id="18" name="Text 16"/>
          <p:cNvSpPr/>
          <p:nvPr/>
        </p:nvSpPr>
        <p:spPr>
          <a:xfrm>
            <a:off x="1169432" y="5560576"/>
            <a:ext cx="12291417" cy="1014413"/>
          </a:xfrm>
          <a:prstGeom prst="rect">
            <a:avLst/>
          </a:prstGeom>
          <a:noFill/>
          <a:ln/>
        </p:spPr>
        <p:txBody>
          <a:bodyPr wrap="square" lIns="0" tIns="0" rIns="0" bIns="0" rtlCol="0" anchor="t"/>
          <a:lstStyle/>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CREATE INDEX sales_product_id ON sales(product_id);</a:t>
            </a:r>
            <a:endParaRPr lang="en-US" sz="1650" dirty="0"/>
          </a:p>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CREATE INDEX sales_sale_id ON sales(sale_id);</a:t>
            </a:r>
            <a:endParaRPr lang="en-US" sz="1650" dirty="0"/>
          </a:p>
          <a:p>
            <a:pPr marL="0" indent="0" algn="l">
              <a:lnSpc>
                <a:spcPts val="2650"/>
              </a:lnSpc>
              <a:buNone/>
            </a:pPr>
            <a:r>
              <a:rPr lang="en-US" sz="1650" dirty="0">
                <a:solidFill>
                  <a:srgbClr val="F9EEE7"/>
                </a:solidFill>
                <a:highlight>
                  <a:srgbClr val="441709"/>
                </a:highlight>
                <a:latin typeface="Consolas" pitchFamily="34" charset="0"/>
                <a:ea typeface="Consolas" pitchFamily="34" charset="-122"/>
                <a:cs typeface="Consolas" pitchFamily="34" charset="-120"/>
              </a:rPr>
              <a:t>CREATE INDEX sales_sale_date ON sales(sale_date);</a:t>
            </a:r>
            <a:endParaRPr lang="en-US" sz="1650" dirty="0"/>
          </a:p>
        </p:txBody>
      </p:sp>
      <p:sp>
        <p:nvSpPr>
          <p:cNvPr id="19" name="Text 17"/>
          <p:cNvSpPr/>
          <p:nvPr/>
        </p:nvSpPr>
        <p:spPr>
          <a:xfrm>
            <a:off x="968693" y="6971109"/>
            <a:ext cx="12692896" cy="676275"/>
          </a:xfrm>
          <a:prstGeom prst="rect">
            <a:avLst/>
          </a:prstGeom>
          <a:noFill/>
          <a:ln/>
        </p:spPr>
        <p:txBody>
          <a:bodyPr wrap="square" lIns="0" tIns="0" rIns="0" bIns="0" rtlCol="0" anchor="t"/>
          <a:lstStyle/>
          <a:p>
            <a:pPr marL="0" indent="0" algn="l">
              <a:lnSpc>
                <a:spcPts val="2650"/>
              </a:lnSpc>
              <a:buNone/>
            </a:pPr>
            <a:r>
              <a:rPr lang="en-US" sz="1650" dirty="0">
                <a:solidFill>
                  <a:srgbClr val="F9EEE7"/>
                </a:solidFill>
                <a:latin typeface="Quattrocento" pitchFamily="34" charset="0"/>
                <a:ea typeface="Quattrocento" pitchFamily="34" charset="-122"/>
                <a:cs typeface="Quattrocento" pitchFamily="34" charset="-120"/>
              </a:rPr>
              <a:t>As shown in the results, indexing reduced the execution time by approximately 81%, demonstrating significant performance improvement.</a:t>
            </a:r>
            <a:endParaRPr lang="en-US" sz="1650" dirty="0"/>
          </a:p>
        </p:txBody>
      </p:sp>
      <p:sp>
        <p:nvSpPr>
          <p:cNvPr id="20" name="Rectangle 19">
            <a:extLst>
              <a:ext uri="{FF2B5EF4-FFF2-40B4-BE49-F238E27FC236}">
                <a16:creationId xmlns:a16="http://schemas.microsoft.com/office/drawing/2014/main" id="{338B5B95-2ABD-C0B1-4BAA-CD4198669C03}"/>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464463"/>
            <a:ext cx="4001333" cy="496610"/>
          </a:xfrm>
          <a:prstGeom prst="rect">
            <a:avLst/>
          </a:prstGeom>
          <a:noFill/>
          <a:ln/>
        </p:spPr>
        <p:txBody>
          <a:bodyPr wrap="none" lIns="0" tIns="0" rIns="0" bIns="0" rtlCol="0" anchor="t"/>
          <a:lstStyle/>
          <a:p>
            <a:pPr marL="0" indent="0" algn="l">
              <a:lnSpc>
                <a:spcPts val="3900"/>
              </a:lnSpc>
              <a:buNone/>
            </a:pPr>
            <a:r>
              <a:rPr lang="en-US" sz="3100" dirty="0">
                <a:solidFill>
                  <a:srgbClr val="FFD9BE"/>
                </a:solidFill>
                <a:latin typeface="Quattrocento" pitchFamily="34" charset="0"/>
                <a:ea typeface="Quattrocento" pitchFamily="34" charset="-122"/>
                <a:cs typeface="Quattrocento" pitchFamily="34" charset="-120"/>
              </a:rPr>
              <a:t>Store Analysis Queries</a:t>
            </a:r>
            <a:endParaRPr lang="en-US" sz="3100" dirty="0"/>
          </a:p>
        </p:txBody>
      </p:sp>
      <p:sp>
        <p:nvSpPr>
          <p:cNvPr id="3" name="Text 1"/>
          <p:cNvSpPr/>
          <p:nvPr/>
        </p:nvSpPr>
        <p:spPr>
          <a:xfrm>
            <a:off x="968693" y="1214318"/>
            <a:ext cx="4076581" cy="248245"/>
          </a:xfrm>
          <a:prstGeom prst="rect">
            <a:avLst/>
          </a:prstGeom>
          <a:noFill/>
          <a:ln/>
        </p:spPr>
        <p:txBody>
          <a:bodyPr wrap="none" lIns="0" tIns="0" rIns="0" bIns="0" rtlCol="0" anchor="t"/>
          <a:lstStyle/>
          <a:p>
            <a:pPr marL="0" indent="0" algn="l">
              <a:lnSpc>
                <a:spcPts val="1950"/>
              </a:lnSpc>
              <a:buNone/>
            </a:pPr>
            <a:r>
              <a:rPr lang="en-US" sz="1550" dirty="0">
                <a:solidFill>
                  <a:srgbClr val="FFD9BE"/>
                </a:solidFill>
                <a:latin typeface="Quattrocento" pitchFamily="34" charset="0"/>
                <a:ea typeface="Quattrocento" pitchFamily="34" charset="-122"/>
                <a:cs typeface="Quattrocento" pitchFamily="34" charset="-120"/>
              </a:rPr>
              <a:t>Q1. Find the number of stores in each country</a:t>
            </a:r>
            <a:endParaRPr lang="en-US" sz="1550" dirty="0"/>
          </a:p>
        </p:txBody>
      </p:sp>
      <p:sp>
        <p:nvSpPr>
          <p:cNvPr id="4" name="Shape 2"/>
          <p:cNvSpPr/>
          <p:nvPr/>
        </p:nvSpPr>
        <p:spPr>
          <a:xfrm>
            <a:off x="968693" y="1715810"/>
            <a:ext cx="12692896" cy="1063228"/>
          </a:xfrm>
          <a:prstGeom prst="roundRect">
            <a:avLst>
              <a:gd name="adj" fmla="val 2382"/>
            </a:avLst>
          </a:prstGeom>
          <a:solidFill>
            <a:srgbClr val="441709"/>
          </a:solidFill>
          <a:ln/>
        </p:spPr>
        <p:txBody>
          <a:bodyPr/>
          <a:lstStyle/>
          <a:p>
            <a:endParaRPr lang="en-IN"/>
          </a:p>
        </p:txBody>
      </p:sp>
      <p:sp>
        <p:nvSpPr>
          <p:cNvPr id="5" name="Shape 3"/>
          <p:cNvSpPr/>
          <p:nvPr/>
        </p:nvSpPr>
        <p:spPr>
          <a:xfrm>
            <a:off x="960358" y="1715810"/>
            <a:ext cx="12709565" cy="1063228"/>
          </a:xfrm>
          <a:prstGeom prst="roundRect">
            <a:avLst>
              <a:gd name="adj" fmla="val 2382"/>
            </a:avLst>
          </a:prstGeom>
          <a:solidFill>
            <a:srgbClr val="441709"/>
          </a:solidFill>
          <a:ln/>
        </p:spPr>
        <p:txBody>
          <a:bodyPr/>
          <a:lstStyle/>
          <a:p>
            <a:endParaRPr lang="en-IN"/>
          </a:p>
        </p:txBody>
      </p:sp>
      <p:sp>
        <p:nvSpPr>
          <p:cNvPr id="6" name="Text 4"/>
          <p:cNvSpPr/>
          <p:nvPr/>
        </p:nvSpPr>
        <p:spPr>
          <a:xfrm>
            <a:off x="1129189" y="1842373"/>
            <a:ext cx="12371903" cy="810101"/>
          </a:xfrm>
          <a:prstGeom prst="rect">
            <a:avLst/>
          </a:prstGeom>
          <a:noFill/>
          <a:ln/>
        </p:spPr>
        <p:txBody>
          <a:bodyPr wrap="square" lIns="0" tIns="0" rIns="0" bIns="0" rtlCol="0" anchor="t"/>
          <a:lstStyle/>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SELECT country, COUNT(*) AS total_stores</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FROM stores</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GROUP BY country;</a:t>
            </a:r>
            <a:endParaRPr lang="en-US" sz="1300" dirty="0"/>
          </a:p>
        </p:txBody>
      </p:sp>
      <p:sp>
        <p:nvSpPr>
          <p:cNvPr id="7" name="Text 5"/>
          <p:cNvSpPr/>
          <p:nvPr/>
        </p:nvSpPr>
        <p:spPr>
          <a:xfrm>
            <a:off x="968693" y="3032284"/>
            <a:ext cx="5097542" cy="248245"/>
          </a:xfrm>
          <a:prstGeom prst="rect">
            <a:avLst/>
          </a:prstGeom>
          <a:noFill/>
          <a:ln/>
        </p:spPr>
        <p:txBody>
          <a:bodyPr wrap="none" lIns="0" tIns="0" rIns="0" bIns="0" rtlCol="0" anchor="t"/>
          <a:lstStyle/>
          <a:p>
            <a:pPr marL="0" indent="0" algn="l">
              <a:lnSpc>
                <a:spcPts val="1950"/>
              </a:lnSpc>
              <a:buNone/>
            </a:pPr>
            <a:r>
              <a:rPr lang="en-US" sz="1550" dirty="0">
                <a:solidFill>
                  <a:srgbClr val="FFD9BE"/>
                </a:solidFill>
                <a:latin typeface="Quattrocento" pitchFamily="34" charset="0"/>
                <a:ea typeface="Quattrocento" pitchFamily="34" charset="-122"/>
                <a:cs typeface="Quattrocento" pitchFamily="34" charset="-120"/>
              </a:rPr>
              <a:t>Q2. Calculate the total number of units sold by each store</a:t>
            </a:r>
            <a:endParaRPr lang="en-US" sz="1550" dirty="0"/>
          </a:p>
        </p:txBody>
      </p:sp>
      <p:sp>
        <p:nvSpPr>
          <p:cNvPr id="8" name="Shape 6"/>
          <p:cNvSpPr/>
          <p:nvPr/>
        </p:nvSpPr>
        <p:spPr>
          <a:xfrm>
            <a:off x="968693" y="3533775"/>
            <a:ext cx="12692896" cy="1333262"/>
          </a:xfrm>
          <a:prstGeom prst="roundRect">
            <a:avLst>
              <a:gd name="adj" fmla="val 1900"/>
            </a:avLst>
          </a:prstGeom>
          <a:solidFill>
            <a:srgbClr val="441709"/>
          </a:solidFill>
          <a:ln/>
        </p:spPr>
        <p:txBody>
          <a:bodyPr/>
          <a:lstStyle/>
          <a:p>
            <a:endParaRPr lang="en-IN"/>
          </a:p>
        </p:txBody>
      </p:sp>
      <p:sp>
        <p:nvSpPr>
          <p:cNvPr id="9" name="Shape 7"/>
          <p:cNvSpPr/>
          <p:nvPr/>
        </p:nvSpPr>
        <p:spPr>
          <a:xfrm>
            <a:off x="960358" y="3533775"/>
            <a:ext cx="12709565" cy="1333262"/>
          </a:xfrm>
          <a:prstGeom prst="roundRect">
            <a:avLst>
              <a:gd name="adj" fmla="val 1900"/>
            </a:avLst>
          </a:prstGeom>
          <a:solidFill>
            <a:srgbClr val="441709"/>
          </a:solidFill>
          <a:ln/>
        </p:spPr>
        <p:txBody>
          <a:bodyPr/>
          <a:lstStyle/>
          <a:p>
            <a:endParaRPr lang="en-IN"/>
          </a:p>
        </p:txBody>
      </p:sp>
      <p:sp>
        <p:nvSpPr>
          <p:cNvPr id="10" name="Text 8"/>
          <p:cNvSpPr/>
          <p:nvPr/>
        </p:nvSpPr>
        <p:spPr>
          <a:xfrm>
            <a:off x="1129189" y="3660338"/>
            <a:ext cx="12371903" cy="1080135"/>
          </a:xfrm>
          <a:prstGeom prst="rect">
            <a:avLst/>
          </a:prstGeom>
          <a:noFill/>
          <a:ln/>
        </p:spPr>
        <p:txBody>
          <a:bodyPr wrap="square" lIns="0" tIns="0" rIns="0" bIns="0" rtlCol="0" anchor="t"/>
          <a:lstStyle/>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SELECT s.store_id, s.store_name, SUM(sa.quantity) AS total_units_sold</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FROM stores s</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JOIN sales sa ON s.store_id = sa.store_id</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GROUP BY s.store_id, s.store_name;</a:t>
            </a:r>
            <a:endParaRPr lang="en-US" sz="1300" dirty="0"/>
          </a:p>
        </p:txBody>
      </p:sp>
      <p:sp>
        <p:nvSpPr>
          <p:cNvPr id="11" name="Text 9"/>
          <p:cNvSpPr/>
          <p:nvPr/>
        </p:nvSpPr>
        <p:spPr>
          <a:xfrm>
            <a:off x="968693" y="5120283"/>
            <a:ext cx="6247090" cy="248245"/>
          </a:xfrm>
          <a:prstGeom prst="rect">
            <a:avLst/>
          </a:prstGeom>
          <a:noFill/>
          <a:ln/>
        </p:spPr>
        <p:txBody>
          <a:bodyPr wrap="none" lIns="0" tIns="0" rIns="0" bIns="0" rtlCol="0" anchor="t"/>
          <a:lstStyle/>
          <a:p>
            <a:pPr marL="0" indent="0" algn="l">
              <a:lnSpc>
                <a:spcPts val="1950"/>
              </a:lnSpc>
              <a:buNone/>
            </a:pPr>
            <a:r>
              <a:rPr lang="en-US" sz="1550" dirty="0">
                <a:solidFill>
                  <a:srgbClr val="FFD9BE"/>
                </a:solidFill>
                <a:latin typeface="Quattrocento" pitchFamily="34" charset="0"/>
                <a:ea typeface="Quattrocento" pitchFamily="34" charset="-122"/>
                <a:cs typeface="Quattrocento" pitchFamily="34" charset="-120"/>
              </a:rPr>
              <a:t>Q6. Identify which store had the highest total units sold in the last year</a:t>
            </a:r>
            <a:endParaRPr lang="en-US" sz="1550" dirty="0"/>
          </a:p>
        </p:txBody>
      </p:sp>
      <p:sp>
        <p:nvSpPr>
          <p:cNvPr id="12" name="Shape 10"/>
          <p:cNvSpPr/>
          <p:nvPr/>
        </p:nvSpPr>
        <p:spPr>
          <a:xfrm>
            <a:off x="968693" y="5621774"/>
            <a:ext cx="12692896" cy="2143363"/>
          </a:xfrm>
          <a:prstGeom prst="roundRect">
            <a:avLst>
              <a:gd name="adj" fmla="val 1182"/>
            </a:avLst>
          </a:prstGeom>
          <a:solidFill>
            <a:srgbClr val="441709"/>
          </a:solidFill>
          <a:ln/>
        </p:spPr>
        <p:txBody>
          <a:bodyPr/>
          <a:lstStyle/>
          <a:p>
            <a:endParaRPr lang="en-IN"/>
          </a:p>
        </p:txBody>
      </p:sp>
      <p:sp>
        <p:nvSpPr>
          <p:cNvPr id="13" name="Shape 11"/>
          <p:cNvSpPr/>
          <p:nvPr/>
        </p:nvSpPr>
        <p:spPr>
          <a:xfrm>
            <a:off x="960358" y="5621774"/>
            <a:ext cx="12709565" cy="2143363"/>
          </a:xfrm>
          <a:prstGeom prst="roundRect">
            <a:avLst>
              <a:gd name="adj" fmla="val 1182"/>
            </a:avLst>
          </a:prstGeom>
          <a:solidFill>
            <a:srgbClr val="441709"/>
          </a:solidFill>
          <a:ln/>
        </p:spPr>
        <p:txBody>
          <a:bodyPr/>
          <a:lstStyle/>
          <a:p>
            <a:endParaRPr lang="en-IN"/>
          </a:p>
        </p:txBody>
      </p:sp>
      <p:sp>
        <p:nvSpPr>
          <p:cNvPr id="14" name="Text 12"/>
          <p:cNvSpPr/>
          <p:nvPr/>
        </p:nvSpPr>
        <p:spPr>
          <a:xfrm>
            <a:off x="1129189" y="5748338"/>
            <a:ext cx="12371903" cy="1890236"/>
          </a:xfrm>
          <a:prstGeom prst="rect">
            <a:avLst/>
          </a:prstGeom>
          <a:noFill/>
          <a:ln/>
        </p:spPr>
        <p:txBody>
          <a:bodyPr wrap="square" lIns="0" tIns="0" rIns="0" bIns="0" rtlCol="0" anchor="t"/>
          <a:lstStyle/>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SELECT s.store_id, s.store_name, SUM(sa.quantity) AS total_units_sold</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FROM stores s</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JOIN sales sa ON s.store_id = sa.store_id</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WHERE sa.sale_date &gt;= '2024-01-01'</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GROUP BY s.store_id, s.store_name</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ORDER BY total_units_sold DESC</a:t>
            </a:r>
            <a:endParaRPr lang="en-US" sz="1300" dirty="0"/>
          </a:p>
          <a:p>
            <a:pPr marL="0" indent="0" algn="l">
              <a:lnSpc>
                <a:spcPts val="2100"/>
              </a:lnSpc>
              <a:buNone/>
            </a:pPr>
            <a:r>
              <a:rPr lang="en-US" sz="1300" dirty="0">
                <a:solidFill>
                  <a:srgbClr val="F9EEE7"/>
                </a:solidFill>
                <a:highlight>
                  <a:srgbClr val="441709"/>
                </a:highlight>
                <a:latin typeface="Consolas" pitchFamily="34" charset="0"/>
                <a:ea typeface="Consolas" pitchFamily="34" charset="-122"/>
                <a:cs typeface="Consolas" pitchFamily="34" charset="-120"/>
              </a:rPr>
              <a:t>LIMIT 1;</a:t>
            </a:r>
            <a:endParaRPr lang="en-US" sz="1300" dirty="0"/>
          </a:p>
        </p:txBody>
      </p:sp>
      <p:sp>
        <p:nvSpPr>
          <p:cNvPr id="15" name="Rectangle 14">
            <a:extLst>
              <a:ext uri="{FF2B5EF4-FFF2-40B4-BE49-F238E27FC236}">
                <a16:creationId xmlns:a16="http://schemas.microsoft.com/office/drawing/2014/main" id="{F72942D6-5BEC-B16A-EB0C-53594852232A}"/>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450056"/>
            <a:ext cx="3845600" cy="480655"/>
          </a:xfrm>
          <a:prstGeom prst="rect">
            <a:avLst/>
          </a:prstGeom>
          <a:noFill/>
          <a:ln/>
        </p:spPr>
        <p:txBody>
          <a:bodyPr wrap="none" lIns="0" tIns="0" rIns="0" bIns="0" rtlCol="0" anchor="t"/>
          <a:lstStyle/>
          <a:p>
            <a:pPr marL="0" indent="0" algn="l">
              <a:lnSpc>
                <a:spcPts val="3750"/>
              </a:lnSpc>
              <a:buNone/>
            </a:pPr>
            <a:r>
              <a:rPr lang="en-US" sz="3000" dirty="0">
                <a:solidFill>
                  <a:srgbClr val="FFD9BE"/>
                </a:solidFill>
                <a:latin typeface="Quattrocento" pitchFamily="34" charset="0"/>
                <a:ea typeface="Quattrocento" pitchFamily="34" charset="-122"/>
                <a:cs typeface="Quattrocento" pitchFamily="34" charset="-120"/>
              </a:rPr>
              <a:t>Sales Analysis Queries</a:t>
            </a:r>
            <a:endParaRPr lang="en-US" sz="3000" dirty="0"/>
          </a:p>
        </p:txBody>
      </p:sp>
      <p:sp>
        <p:nvSpPr>
          <p:cNvPr id="3" name="Text 1"/>
          <p:cNvSpPr/>
          <p:nvPr/>
        </p:nvSpPr>
        <p:spPr>
          <a:xfrm>
            <a:off x="968693" y="1175861"/>
            <a:ext cx="4907756" cy="240268"/>
          </a:xfrm>
          <a:prstGeom prst="rect">
            <a:avLst/>
          </a:prstGeom>
          <a:noFill/>
          <a:ln/>
        </p:spPr>
        <p:txBody>
          <a:bodyPr wrap="none" lIns="0" tIns="0" rIns="0" bIns="0" rtlCol="0" anchor="t"/>
          <a:lstStyle/>
          <a:p>
            <a:pPr marL="0" indent="0" algn="l">
              <a:lnSpc>
                <a:spcPts val="1850"/>
              </a:lnSpc>
              <a:buNone/>
            </a:pPr>
            <a:r>
              <a:rPr lang="en-US" sz="1500" dirty="0">
                <a:solidFill>
                  <a:srgbClr val="FFD9BE"/>
                </a:solidFill>
                <a:latin typeface="Quattrocento" pitchFamily="34" charset="0"/>
                <a:ea typeface="Quattrocento" pitchFamily="34" charset="-122"/>
                <a:cs typeface="Quattrocento" pitchFamily="34" charset="-120"/>
              </a:rPr>
              <a:t>Q3. Identify how many sales occurred in December 2023</a:t>
            </a:r>
            <a:endParaRPr lang="en-US" sz="1500" dirty="0"/>
          </a:p>
        </p:txBody>
      </p:sp>
      <p:sp>
        <p:nvSpPr>
          <p:cNvPr id="4" name="Shape 2"/>
          <p:cNvSpPr/>
          <p:nvPr/>
        </p:nvSpPr>
        <p:spPr>
          <a:xfrm>
            <a:off x="968693" y="1661279"/>
            <a:ext cx="12692896" cy="1029414"/>
          </a:xfrm>
          <a:prstGeom prst="roundRect">
            <a:avLst>
              <a:gd name="adj" fmla="val 2382"/>
            </a:avLst>
          </a:prstGeom>
          <a:solidFill>
            <a:srgbClr val="441709"/>
          </a:solidFill>
          <a:ln/>
        </p:spPr>
        <p:txBody>
          <a:bodyPr/>
          <a:lstStyle/>
          <a:p>
            <a:endParaRPr lang="en-IN"/>
          </a:p>
        </p:txBody>
      </p:sp>
      <p:sp>
        <p:nvSpPr>
          <p:cNvPr id="5" name="Shape 3"/>
          <p:cNvSpPr/>
          <p:nvPr/>
        </p:nvSpPr>
        <p:spPr>
          <a:xfrm>
            <a:off x="960596" y="1661279"/>
            <a:ext cx="12709088" cy="1029414"/>
          </a:xfrm>
          <a:prstGeom prst="roundRect">
            <a:avLst>
              <a:gd name="adj" fmla="val 2382"/>
            </a:avLst>
          </a:prstGeom>
          <a:solidFill>
            <a:srgbClr val="441709"/>
          </a:solidFill>
          <a:ln/>
        </p:spPr>
        <p:txBody>
          <a:bodyPr/>
          <a:lstStyle/>
          <a:p>
            <a:endParaRPr lang="en-IN"/>
          </a:p>
        </p:txBody>
      </p:sp>
      <p:sp>
        <p:nvSpPr>
          <p:cNvPr id="6" name="Text 4"/>
          <p:cNvSpPr/>
          <p:nvPr/>
        </p:nvSpPr>
        <p:spPr>
          <a:xfrm>
            <a:off x="1123950" y="1783794"/>
            <a:ext cx="12382381" cy="784384"/>
          </a:xfrm>
          <a:prstGeom prst="rect">
            <a:avLst/>
          </a:prstGeom>
          <a:noFill/>
          <a:ln/>
        </p:spPr>
        <p:txBody>
          <a:bodyPr wrap="square" lIns="0" tIns="0" rIns="0" bIns="0" rtlCol="0" anchor="t"/>
          <a:lstStyle/>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SELECT COUNT(*) AS december_2023_sales</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FROM sales</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WHERE sale_date BETWEEN '2023-12-01' AND '2023-12-31';</a:t>
            </a:r>
            <a:endParaRPr lang="en-US" sz="1250" dirty="0"/>
          </a:p>
        </p:txBody>
      </p:sp>
      <p:sp>
        <p:nvSpPr>
          <p:cNvPr id="7" name="Text 5"/>
          <p:cNvSpPr/>
          <p:nvPr/>
        </p:nvSpPr>
        <p:spPr>
          <a:xfrm>
            <a:off x="968693" y="2935843"/>
            <a:ext cx="5332809" cy="240268"/>
          </a:xfrm>
          <a:prstGeom prst="rect">
            <a:avLst/>
          </a:prstGeom>
          <a:noFill/>
          <a:ln/>
        </p:spPr>
        <p:txBody>
          <a:bodyPr wrap="none" lIns="0" tIns="0" rIns="0" bIns="0" rtlCol="0" anchor="t"/>
          <a:lstStyle/>
          <a:p>
            <a:pPr marL="0" indent="0" algn="l">
              <a:lnSpc>
                <a:spcPts val="1850"/>
              </a:lnSpc>
              <a:buNone/>
            </a:pPr>
            <a:r>
              <a:rPr lang="en-US" sz="1500" dirty="0">
                <a:solidFill>
                  <a:srgbClr val="FFD9BE"/>
                </a:solidFill>
                <a:latin typeface="Quattrocento" pitchFamily="34" charset="0"/>
                <a:ea typeface="Quattrocento" pitchFamily="34" charset="-122"/>
                <a:cs typeface="Quattrocento" pitchFamily="34" charset="-120"/>
              </a:rPr>
              <a:t>Q7. Count the number of unique products sold in the last year</a:t>
            </a:r>
            <a:endParaRPr lang="en-US" sz="1500" dirty="0"/>
          </a:p>
        </p:txBody>
      </p:sp>
      <p:sp>
        <p:nvSpPr>
          <p:cNvPr id="8" name="Shape 6"/>
          <p:cNvSpPr/>
          <p:nvPr/>
        </p:nvSpPr>
        <p:spPr>
          <a:xfrm>
            <a:off x="968693" y="3421261"/>
            <a:ext cx="12692896" cy="1029414"/>
          </a:xfrm>
          <a:prstGeom prst="roundRect">
            <a:avLst>
              <a:gd name="adj" fmla="val 2382"/>
            </a:avLst>
          </a:prstGeom>
          <a:solidFill>
            <a:srgbClr val="441709"/>
          </a:solidFill>
          <a:ln/>
        </p:spPr>
        <p:txBody>
          <a:bodyPr/>
          <a:lstStyle/>
          <a:p>
            <a:endParaRPr lang="en-IN"/>
          </a:p>
        </p:txBody>
      </p:sp>
      <p:sp>
        <p:nvSpPr>
          <p:cNvPr id="9" name="Shape 7"/>
          <p:cNvSpPr/>
          <p:nvPr/>
        </p:nvSpPr>
        <p:spPr>
          <a:xfrm>
            <a:off x="960596" y="3421261"/>
            <a:ext cx="12709088" cy="1029414"/>
          </a:xfrm>
          <a:prstGeom prst="roundRect">
            <a:avLst>
              <a:gd name="adj" fmla="val 2382"/>
            </a:avLst>
          </a:prstGeom>
          <a:solidFill>
            <a:srgbClr val="441709"/>
          </a:solidFill>
          <a:ln/>
        </p:spPr>
        <p:txBody>
          <a:bodyPr/>
          <a:lstStyle/>
          <a:p>
            <a:endParaRPr lang="en-IN"/>
          </a:p>
        </p:txBody>
      </p:sp>
      <p:sp>
        <p:nvSpPr>
          <p:cNvPr id="10" name="Text 8"/>
          <p:cNvSpPr/>
          <p:nvPr/>
        </p:nvSpPr>
        <p:spPr>
          <a:xfrm>
            <a:off x="1123950" y="3543776"/>
            <a:ext cx="12382381" cy="784384"/>
          </a:xfrm>
          <a:prstGeom prst="rect">
            <a:avLst/>
          </a:prstGeom>
          <a:noFill/>
          <a:ln/>
        </p:spPr>
        <p:txBody>
          <a:bodyPr wrap="square" lIns="0" tIns="0" rIns="0" bIns="0" rtlCol="0" anchor="t"/>
          <a:lstStyle/>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SELECT COUNT(DISTINCT product_id) AS unique_products_sold</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FROM sales</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WHERE sale_date &gt;= '2024-01-01';</a:t>
            </a:r>
            <a:endParaRPr lang="en-US" sz="1250" dirty="0"/>
          </a:p>
        </p:txBody>
      </p:sp>
      <p:sp>
        <p:nvSpPr>
          <p:cNvPr id="11" name="Text 9"/>
          <p:cNvSpPr/>
          <p:nvPr/>
        </p:nvSpPr>
        <p:spPr>
          <a:xfrm>
            <a:off x="968693" y="4695825"/>
            <a:ext cx="6794897" cy="240268"/>
          </a:xfrm>
          <a:prstGeom prst="rect">
            <a:avLst/>
          </a:prstGeom>
          <a:noFill/>
          <a:ln/>
        </p:spPr>
        <p:txBody>
          <a:bodyPr wrap="none" lIns="0" tIns="0" rIns="0" bIns="0" rtlCol="0" anchor="t"/>
          <a:lstStyle/>
          <a:p>
            <a:pPr marL="0" indent="0" algn="l">
              <a:lnSpc>
                <a:spcPts val="1850"/>
              </a:lnSpc>
              <a:buNone/>
            </a:pPr>
            <a:r>
              <a:rPr lang="en-US" sz="1500" dirty="0">
                <a:solidFill>
                  <a:srgbClr val="FFD9BE"/>
                </a:solidFill>
                <a:latin typeface="Quattrocento" pitchFamily="34" charset="0"/>
                <a:ea typeface="Quattrocento" pitchFamily="34" charset="-122"/>
                <a:cs typeface="Quattrocento" pitchFamily="34" charset="-120"/>
              </a:rPr>
              <a:t>Q10. For each store, identify the best-selling day based on highest quantity sold</a:t>
            </a:r>
            <a:endParaRPr lang="en-US" sz="1500" dirty="0"/>
          </a:p>
        </p:txBody>
      </p:sp>
      <p:sp>
        <p:nvSpPr>
          <p:cNvPr id="12" name="Shape 10"/>
          <p:cNvSpPr/>
          <p:nvPr/>
        </p:nvSpPr>
        <p:spPr>
          <a:xfrm>
            <a:off x="968693" y="5181243"/>
            <a:ext cx="12692896" cy="2598182"/>
          </a:xfrm>
          <a:prstGeom prst="roundRect">
            <a:avLst>
              <a:gd name="adj" fmla="val 944"/>
            </a:avLst>
          </a:prstGeom>
          <a:solidFill>
            <a:srgbClr val="441709"/>
          </a:solidFill>
          <a:ln/>
        </p:spPr>
        <p:txBody>
          <a:bodyPr/>
          <a:lstStyle/>
          <a:p>
            <a:endParaRPr lang="en-IN"/>
          </a:p>
        </p:txBody>
      </p:sp>
      <p:sp>
        <p:nvSpPr>
          <p:cNvPr id="13" name="Shape 11"/>
          <p:cNvSpPr/>
          <p:nvPr/>
        </p:nvSpPr>
        <p:spPr>
          <a:xfrm>
            <a:off x="960596" y="5181243"/>
            <a:ext cx="12709088" cy="2598182"/>
          </a:xfrm>
          <a:prstGeom prst="roundRect">
            <a:avLst>
              <a:gd name="adj" fmla="val 944"/>
            </a:avLst>
          </a:prstGeom>
          <a:solidFill>
            <a:srgbClr val="441709"/>
          </a:solidFill>
          <a:ln/>
        </p:spPr>
        <p:txBody>
          <a:bodyPr/>
          <a:lstStyle/>
          <a:p>
            <a:endParaRPr lang="en-IN"/>
          </a:p>
        </p:txBody>
      </p:sp>
      <p:sp>
        <p:nvSpPr>
          <p:cNvPr id="14" name="Text 12"/>
          <p:cNvSpPr/>
          <p:nvPr/>
        </p:nvSpPr>
        <p:spPr>
          <a:xfrm>
            <a:off x="1123950" y="5303758"/>
            <a:ext cx="12382381" cy="2353151"/>
          </a:xfrm>
          <a:prstGeom prst="rect">
            <a:avLst/>
          </a:prstGeom>
          <a:noFill/>
          <a:ln/>
        </p:spPr>
        <p:txBody>
          <a:bodyPr wrap="square" lIns="0" tIns="0" rIns="0" bIns="0" rtlCol="0" anchor="t"/>
          <a:lstStyle/>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SELECT * FROM</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(SELECT</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store_id,TO_CHAR(sale_date, 'Day') as day_name,</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SUM(quantity) as total_unit_sold,</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RANK() OVER(PARTITION BY store_id ORDER BY SUM (quantity) DESC) as rank</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FROM sales</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GROUP BY 1, 2</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)as t1</a:t>
            </a:r>
            <a:endParaRPr lang="en-US" sz="1250" dirty="0"/>
          </a:p>
          <a:p>
            <a:pPr marL="0" indent="0" algn="l">
              <a:lnSpc>
                <a:spcPts val="2050"/>
              </a:lnSpc>
              <a:buNone/>
            </a:pPr>
            <a:r>
              <a:rPr lang="en-US" sz="1250" dirty="0">
                <a:solidFill>
                  <a:srgbClr val="F9EEE7"/>
                </a:solidFill>
                <a:highlight>
                  <a:srgbClr val="441709"/>
                </a:highlight>
                <a:latin typeface="Consolas" pitchFamily="34" charset="0"/>
                <a:ea typeface="Consolas" pitchFamily="34" charset="-122"/>
                <a:cs typeface="Consolas" pitchFamily="34" charset="-120"/>
              </a:rPr>
              <a:t>WHERE rank = 1</a:t>
            </a:r>
            <a:endParaRPr lang="en-US" sz="1250" dirty="0"/>
          </a:p>
        </p:txBody>
      </p:sp>
      <p:sp>
        <p:nvSpPr>
          <p:cNvPr id="15" name="Rectangle 14">
            <a:extLst>
              <a:ext uri="{FF2B5EF4-FFF2-40B4-BE49-F238E27FC236}">
                <a16:creationId xmlns:a16="http://schemas.microsoft.com/office/drawing/2014/main" id="{133A8EF8-7ECC-D845-9722-26B3E2A9F89A}"/>
              </a:ext>
            </a:extLst>
          </p:cNvPr>
          <p:cNvSpPr/>
          <p:nvPr/>
        </p:nvSpPr>
        <p:spPr>
          <a:xfrm>
            <a:off x="12887325" y="779145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509945"/>
            <a:ext cx="5956459" cy="545425"/>
          </a:xfrm>
          <a:prstGeom prst="rect">
            <a:avLst/>
          </a:prstGeom>
          <a:noFill/>
          <a:ln/>
        </p:spPr>
        <p:txBody>
          <a:bodyPr wrap="none" lIns="0" tIns="0" rIns="0" bIns="0" rtlCol="0" anchor="t"/>
          <a:lstStyle/>
          <a:p>
            <a:pPr marL="0" indent="0" algn="l">
              <a:lnSpc>
                <a:spcPts val="4250"/>
              </a:lnSpc>
              <a:buNone/>
            </a:pPr>
            <a:r>
              <a:rPr lang="en-US" sz="3400" dirty="0">
                <a:solidFill>
                  <a:srgbClr val="FFD9BE"/>
                </a:solidFill>
                <a:latin typeface="Quattrocento" pitchFamily="34" charset="0"/>
                <a:ea typeface="Quattrocento" pitchFamily="34" charset="-122"/>
                <a:cs typeface="Quattrocento" pitchFamily="34" charset="-120"/>
              </a:rPr>
              <a:t>Product and Category Analysis</a:t>
            </a:r>
            <a:endParaRPr lang="en-US" sz="3400" dirty="0"/>
          </a:p>
        </p:txBody>
      </p:sp>
      <p:sp>
        <p:nvSpPr>
          <p:cNvPr id="3" name="Text 1"/>
          <p:cNvSpPr/>
          <p:nvPr/>
        </p:nvSpPr>
        <p:spPr>
          <a:xfrm>
            <a:off x="968693" y="1333500"/>
            <a:ext cx="5403175" cy="272772"/>
          </a:xfrm>
          <a:prstGeom prst="rect">
            <a:avLst/>
          </a:prstGeom>
          <a:noFill/>
          <a:ln/>
        </p:spPr>
        <p:txBody>
          <a:bodyPr wrap="none" lIns="0" tIns="0" rIns="0" bIns="0" rtlCol="0" anchor="t"/>
          <a:lstStyle/>
          <a:p>
            <a:pPr marL="0" indent="0" algn="l">
              <a:lnSpc>
                <a:spcPts val="2100"/>
              </a:lnSpc>
              <a:buNone/>
            </a:pPr>
            <a:r>
              <a:rPr lang="en-US" sz="1700" dirty="0">
                <a:solidFill>
                  <a:srgbClr val="FFD9BE"/>
                </a:solidFill>
                <a:latin typeface="Quattrocento" pitchFamily="34" charset="0"/>
                <a:ea typeface="Quattrocento" pitchFamily="34" charset="-122"/>
                <a:cs typeface="Quattrocento" pitchFamily="34" charset="-120"/>
              </a:rPr>
              <a:t>Q8. Find the average price of products in each category</a:t>
            </a:r>
            <a:endParaRPr lang="en-US" sz="1700" dirty="0"/>
          </a:p>
        </p:txBody>
      </p:sp>
      <p:sp>
        <p:nvSpPr>
          <p:cNvPr id="4" name="Shape 2"/>
          <p:cNvSpPr/>
          <p:nvPr/>
        </p:nvSpPr>
        <p:spPr>
          <a:xfrm>
            <a:off x="968693" y="1884402"/>
            <a:ext cx="12692896" cy="2058352"/>
          </a:xfrm>
          <a:prstGeom prst="roundRect">
            <a:avLst>
              <a:gd name="adj" fmla="val 1352"/>
            </a:avLst>
          </a:prstGeom>
          <a:solidFill>
            <a:srgbClr val="441709"/>
          </a:solidFill>
          <a:ln/>
        </p:spPr>
        <p:txBody>
          <a:bodyPr/>
          <a:lstStyle/>
          <a:p>
            <a:endParaRPr lang="en-IN"/>
          </a:p>
        </p:txBody>
      </p:sp>
      <p:sp>
        <p:nvSpPr>
          <p:cNvPr id="5" name="Shape 3"/>
          <p:cNvSpPr/>
          <p:nvPr/>
        </p:nvSpPr>
        <p:spPr>
          <a:xfrm>
            <a:off x="959525" y="1884402"/>
            <a:ext cx="12711232" cy="2058352"/>
          </a:xfrm>
          <a:prstGeom prst="roundRect">
            <a:avLst>
              <a:gd name="adj" fmla="val 1352"/>
            </a:avLst>
          </a:prstGeom>
          <a:solidFill>
            <a:srgbClr val="441709"/>
          </a:solidFill>
          <a:ln/>
        </p:spPr>
        <p:txBody>
          <a:bodyPr/>
          <a:lstStyle/>
          <a:p>
            <a:endParaRPr lang="en-IN"/>
          </a:p>
        </p:txBody>
      </p:sp>
      <p:sp>
        <p:nvSpPr>
          <p:cNvPr id="6" name="Text 4"/>
          <p:cNvSpPr/>
          <p:nvPr/>
        </p:nvSpPr>
        <p:spPr>
          <a:xfrm>
            <a:off x="1144905" y="2023467"/>
            <a:ext cx="12340471" cy="1780222"/>
          </a:xfrm>
          <a:prstGeom prst="rect">
            <a:avLst/>
          </a:prstGeom>
          <a:noFill/>
          <a:ln/>
        </p:spPr>
        <p:txBody>
          <a:bodyPr wrap="square" lIns="0" tIns="0" rIns="0" bIns="0" rtlCol="0" anchor="t"/>
          <a:lstStyle/>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SELECT p.category_id,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c.category_name,AVG(p.price) AS avg_price</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FROM products as p JOIN category c</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ON p.category_id=c.category_id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GROUP BY 1,2</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ORDER BY 3 DESC;</a:t>
            </a:r>
            <a:endParaRPr lang="en-US" sz="1450" dirty="0"/>
          </a:p>
        </p:txBody>
      </p:sp>
      <p:sp>
        <p:nvSpPr>
          <p:cNvPr id="7" name="Text 5"/>
          <p:cNvSpPr/>
          <p:nvPr/>
        </p:nvSpPr>
        <p:spPr>
          <a:xfrm>
            <a:off x="968693" y="4220885"/>
            <a:ext cx="8808720" cy="272772"/>
          </a:xfrm>
          <a:prstGeom prst="rect">
            <a:avLst/>
          </a:prstGeom>
          <a:noFill/>
          <a:ln/>
        </p:spPr>
        <p:txBody>
          <a:bodyPr wrap="none" lIns="0" tIns="0" rIns="0" bIns="0" rtlCol="0" anchor="t"/>
          <a:lstStyle/>
          <a:p>
            <a:pPr marL="0" indent="0" algn="l">
              <a:lnSpc>
                <a:spcPts val="2100"/>
              </a:lnSpc>
              <a:buNone/>
            </a:pPr>
            <a:r>
              <a:rPr lang="en-US" sz="1700" dirty="0">
                <a:solidFill>
                  <a:srgbClr val="FFD9BE"/>
                </a:solidFill>
                <a:latin typeface="Quattrocento" pitchFamily="34" charset="0"/>
                <a:ea typeface="Quattrocento" pitchFamily="34" charset="-122"/>
                <a:cs typeface="Quattrocento" pitchFamily="34" charset="-120"/>
              </a:rPr>
              <a:t>Q14. Identify the product category with the most warranty claims filed in the last two years</a:t>
            </a:r>
            <a:endParaRPr lang="en-US" sz="1700" dirty="0"/>
          </a:p>
        </p:txBody>
      </p:sp>
      <p:sp>
        <p:nvSpPr>
          <p:cNvPr id="8" name="Shape 6"/>
          <p:cNvSpPr/>
          <p:nvPr/>
        </p:nvSpPr>
        <p:spPr>
          <a:xfrm>
            <a:off x="968693" y="4771787"/>
            <a:ext cx="12692896" cy="2948464"/>
          </a:xfrm>
          <a:prstGeom prst="roundRect">
            <a:avLst>
              <a:gd name="adj" fmla="val 944"/>
            </a:avLst>
          </a:prstGeom>
          <a:solidFill>
            <a:srgbClr val="441709"/>
          </a:solidFill>
          <a:ln/>
        </p:spPr>
        <p:txBody>
          <a:bodyPr/>
          <a:lstStyle/>
          <a:p>
            <a:endParaRPr lang="en-IN"/>
          </a:p>
        </p:txBody>
      </p:sp>
      <p:sp>
        <p:nvSpPr>
          <p:cNvPr id="9" name="Shape 7"/>
          <p:cNvSpPr/>
          <p:nvPr/>
        </p:nvSpPr>
        <p:spPr>
          <a:xfrm>
            <a:off x="959525" y="4771787"/>
            <a:ext cx="12711232" cy="2948464"/>
          </a:xfrm>
          <a:prstGeom prst="roundRect">
            <a:avLst>
              <a:gd name="adj" fmla="val 944"/>
            </a:avLst>
          </a:prstGeom>
          <a:solidFill>
            <a:srgbClr val="441709"/>
          </a:solidFill>
          <a:ln/>
        </p:spPr>
        <p:txBody>
          <a:bodyPr/>
          <a:lstStyle/>
          <a:p>
            <a:endParaRPr lang="en-IN"/>
          </a:p>
        </p:txBody>
      </p:sp>
      <p:sp>
        <p:nvSpPr>
          <p:cNvPr id="10" name="Text 8"/>
          <p:cNvSpPr/>
          <p:nvPr/>
        </p:nvSpPr>
        <p:spPr>
          <a:xfrm>
            <a:off x="1144905" y="4910852"/>
            <a:ext cx="12340471" cy="2670334"/>
          </a:xfrm>
          <a:prstGeom prst="rect">
            <a:avLst/>
          </a:prstGeom>
          <a:noFill/>
          <a:ln/>
        </p:spPr>
        <p:txBody>
          <a:bodyPr wrap="square" lIns="0" tIns="0" rIns="0" bIns="0" rtlCol="0" anchor="t"/>
          <a:lstStyle/>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SELECT c.category_name, COUNT(*) AS total_claims</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FROM warranty w</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JOIN sales s ON w.sale_id = s.sale_id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JOIN products p ON s.product_id = p.product_id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JOIN category c ON p.category_id = c.category_id</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WHERE w.claim_date &gt;= CURRENT_DATE - INTERVAL '2 years'</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GROUP BY c.category_name</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ORDER BY total_claims DESC</a:t>
            </a:r>
            <a:endParaRPr lang="en-US" sz="1450" dirty="0"/>
          </a:p>
          <a:p>
            <a:pPr marL="0" indent="0" algn="l">
              <a:lnSpc>
                <a:spcPts val="2300"/>
              </a:lnSpc>
              <a:buNone/>
            </a:pPr>
            <a:r>
              <a:rPr lang="en-US" sz="1450" dirty="0">
                <a:solidFill>
                  <a:srgbClr val="F9EEE7"/>
                </a:solidFill>
                <a:highlight>
                  <a:srgbClr val="441709"/>
                </a:highlight>
                <a:latin typeface="Consolas" pitchFamily="34" charset="0"/>
                <a:ea typeface="Consolas" pitchFamily="34" charset="-122"/>
                <a:cs typeface="Consolas" pitchFamily="34" charset="-120"/>
              </a:rPr>
              <a:t>LIMIT 1;</a:t>
            </a:r>
            <a:endParaRPr lang="en-US" sz="1450" dirty="0"/>
          </a:p>
        </p:txBody>
      </p:sp>
      <p:sp>
        <p:nvSpPr>
          <p:cNvPr id="11" name="Rectangle 10">
            <a:extLst>
              <a:ext uri="{FF2B5EF4-FFF2-40B4-BE49-F238E27FC236}">
                <a16:creationId xmlns:a16="http://schemas.microsoft.com/office/drawing/2014/main" id="{A4A5C945-DFDC-9E68-C74A-C02FBF46C186}"/>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68693" y="533281"/>
            <a:ext cx="5228153" cy="570428"/>
          </a:xfrm>
          <a:prstGeom prst="rect">
            <a:avLst/>
          </a:prstGeom>
          <a:noFill/>
          <a:ln/>
        </p:spPr>
        <p:txBody>
          <a:bodyPr wrap="none" lIns="0" tIns="0" rIns="0" bIns="0" rtlCol="0" anchor="t"/>
          <a:lstStyle/>
          <a:p>
            <a:pPr marL="0" indent="0" algn="l">
              <a:lnSpc>
                <a:spcPts val="4450"/>
              </a:lnSpc>
              <a:buNone/>
            </a:pPr>
            <a:r>
              <a:rPr lang="en-US" sz="3550" dirty="0">
                <a:solidFill>
                  <a:srgbClr val="FFD9BE"/>
                </a:solidFill>
                <a:latin typeface="Quattrocento" pitchFamily="34" charset="0"/>
                <a:ea typeface="Quattrocento" pitchFamily="34" charset="-122"/>
                <a:cs typeface="Quattrocento" pitchFamily="34" charset="-120"/>
              </a:rPr>
              <a:t>Warranty Claims Analysis</a:t>
            </a:r>
            <a:endParaRPr lang="en-US" sz="3550" dirty="0"/>
          </a:p>
        </p:txBody>
      </p:sp>
      <p:sp>
        <p:nvSpPr>
          <p:cNvPr id="3" name="Shape 1"/>
          <p:cNvSpPr/>
          <p:nvPr/>
        </p:nvSpPr>
        <p:spPr>
          <a:xfrm>
            <a:off x="968693" y="1491496"/>
            <a:ext cx="4101703" cy="1409700"/>
          </a:xfrm>
          <a:prstGeom prst="roundRect">
            <a:avLst>
              <a:gd name="adj" fmla="val 2064"/>
            </a:avLst>
          </a:prstGeom>
          <a:solidFill>
            <a:srgbClr val="315251"/>
          </a:solidFill>
          <a:ln/>
        </p:spPr>
        <p:txBody>
          <a:bodyPr/>
          <a:lstStyle/>
          <a:p>
            <a:endParaRPr lang="en-IN"/>
          </a:p>
        </p:txBody>
      </p:sp>
      <p:sp>
        <p:nvSpPr>
          <p:cNvPr id="4" name="Text 2"/>
          <p:cNvSpPr/>
          <p:nvPr/>
        </p:nvSpPr>
        <p:spPr>
          <a:xfrm>
            <a:off x="1162526" y="1685330"/>
            <a:ext cx="2281595" cy="285155"/>
          </a:xfrm>
          <a:prstGeom prst="rect">
            <a:avLst/>
          </a:prstGeom>
          <a:noFill/>
          <a:ln/>
        </p:spPr>
        <p:txBody>
          <a:bodyPr wrap="none" lIns="0" tIns="0" rIns="0" bIns="0" rtlCol="0" anchor="t"/>
          <a:lstStyle/>
          <a:p>
            <a:pPr marL="0" indent="0" algn="l">
              <a:lnSpc>
                <a:spcPts val="2200"/>
              </a:lnSpc>
              <a:buNone/>
            </a:pPr>
            <a:r>
              <a:rPr lang="en-US" sz="1750" dirty="0">
                <a:solidFill>
                  <a:srgbClr val="F9EEE7"/>
                </a:solidFill>
                <a:latin typeface="Quattrocento" pitchFamily="34" charset="0"/>
                <a:ea typeface="Quattrocento" pitchFamily="34" charset="-122"/>
                <a:cs typeface="Quattrocento" pitchFamily="34" charset="-120"/>
              </a:rPr>
              <a:t>Claim Frequency</a:t>
            </a:r>
            <a:endParaRPr lang="en-US" sz="1750" dirty="0"/>
          </a:p>
        </p:txBody>
      </p:sp>
      <p:sp>
        <p:nvSpPr>
          <p:cNvPr id="5" name="Text 3"/>
          <p:cNvSpPr/>
          <p:nvPr/>
        </p:nvSpPr>
        <p:spPr>
          <a:xfrm>
            <a:off x="1162526" y="2086808"/>
            <a:ext cx="3714036" cy="620554"/>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latin typeface="Quattrocento" pitchFamily="34" charset="0"/>
                <a:ea typeface="Quattrocento" pitchFamily="34" charset="-122"/>
                <a:cs typeface="Quattrocento" pitchFamily="34" charset="-120"/>
              </a:rPr>
              <a:t>Analyze how often warranty claims are filed across different time periods</a:t>
            </a:r>
            <a:endParaRPr lang="en-US" sz="1500" dirty="0"/>
          </a:p>
        </p:txBody>
      </p:sp>
      <p:sp>
        <p:nvSpPr>
          <p:cNvPr id="6" name="Shape 4"/>
          <p:cNvSpPr/>
          <p:nvPr/>
        </p:nvSpPr>
        <p:spPr>
          <a:xfrm>
            <a:off x="5264229" y="1491496"/>
            <a:ext cx="4101703" cy="1409700"/>
          </a:xfrm>
          <a:prstGeom prst="roundRect">
            <a:avLst>
              <a:gd name="adj" fmla="val 2064"/>
            </a:avLst>
          </a:prstGeom>
          <a:solidFill>
            <a:srgbClr val="315251"/>
          </a:solidFill>
          <a:ln/>
        </p:spPr>
        <p:txBody>
          <a:bodyPr/>
          <a:lstStyle/>
          <a:p>
            <a:endParaRPr lang="en-IN"/>
          </a:p>
        </p:txBody>
      </p:sp>
      <p:sp>
        <p:nvSpPr>
          <p:cNvPr id="7" name="Text 5"/>
          <p:cNvSpPr/>
          <p:nvPr/>
        </p:nvSpPr>
        <p:spPr>
          <a:xfrm>
            <a:off x="5458063" y="1685330"/>
            <a:ext cx="2281595" cy="285155"/>
          </a:xfrm>
          <a:prstGeom prst="rect">
            <a:avLst/>
          </a:prstGeom>
          <a:noFill/>
          <a:ln/>
        </p:spPr>
        <p:txBody>
          <a:bodyPr wrap="none" lIns="0" tIns="0" rIns="0" bIns="0" rtlCol="0" anchor="t"/>
          <a:lstStyle/>
          <a:p>
            <a:pPr marL="0" indent="0" algn="l">
              <a:lnSpc>
                <a:spcPts val="2200"/>
              </a:lnSpc>
              <a:buNone/>
            </a:pPr>
            <a:r>
              <a:rPr lang="en-US" sz="1750" dirty="0">
                <a:solidFill>
                  <a:srgbClr val="F9EEE7"/>
                </a:solidFill>
                <a:latin typeface="Quattrocento" pitchFamily="34" charset="0"/>
                <a:ea typeface="Quattrocento" pitchFamily="34" charset="-122"/>
                <a:cs typeface="Quattrocento" pitchFamily="34" charset="-120"/>
              </a:rPr>
              <a:t>Claim Status</a:t>
            </a:r>
            <a:endParaRPr lang="en-US" sz="1750" dirty="0"/>
          </a:p>
        </p:txBody>
      </p:sp>
      <p:sp>
        <p:nvSpPr>
          <p:cNvPr id="8" name="Text 6"/>
          <p:cNvSpPr/>
          <p:nvPr/>
        </p:nvSpPr>
        <p:spPr>
          <a:xfrm>
            <a:off x="5458063" y="2086808"/>
            <a:ext cx="3714036" cy="620554"/>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latin typeface="Quattrocento" pitchFamily="34" charset="0"/>
                <a:ea typeface="Quattrocento" pitchFamily="34" charset="-122"/>
                <a:cs typeface="Quattrocento" pitchFamily="34" charset="-120"/>
              </a:rPr>
              <a:t>Examine the percentage of claims that are approved, rejected, or pending</a:t>
            </a:r>
            <a:endParaRPr lang="en-US" sz="1500" dirty="0"/>
          </a:p>
        </p:txBody>
      </p:sp>
      <p:sp>
        <p:nvSpPr>
          <p:cNvPr id="9" name="Shape 7"/>
          <p:cNvSpPr/>
          <p:nvPr/>
        </p:nvSpPr>
        <p:spPr>
          <a:xfrm>
            <a:off x="9559766" y="1491496"/>
            <a:ext cx="4101703" cy="1409700"/>
          </a:xfrm>
          <a:prstGeom prst="roundRect">
            <a:avLst>
              <a:gd name="adj" fmla="val 2064"/>
            </a:avLst>
          </a:prstGeom>
          <a:solidFill>
            <a:srgbClr val="315251"/>
          </a:solidFill>
          <a:ln/>
        </p:spPr>
        <p:txBody>
          <a:bodyPr/>
          <a:lstStyle/>
          <a:p>
            <a:endParaRPr lang="en-IN"/>
          </a:p>
        </p:txBody>
      </p:sp>
      <p:sp>
        <p:nvSpPr>
          <p:cNvPr id="10" name="Text 8"/>
          <p:cNvSpPr/>
          <p:nvPr/>
        </p:nvSpPr>
        <p:spPr>
          <a:xfrm>
            <a:off x="9753600" y="1685330"/>
            <a:ext cx="2281595" cy="285155"/>
          </a:xfrm>
          <a:prstGeom prst="rect">
            <a:avLst/>
          </a:prstGeom>
          <a:noFill/>
          <a:ln/>
        </p:spPr>
        <p:txBody>
          <a:bodyPr wrap="none" lIns="0" tIns="0" rIns="0" bIns="0" rtlCol="0" anchor="t"/>
          <a:lstStyle/>
          <a:p>
            <a:pPr marL="0" indent="0" algn="l">
              <a:lnSpc>
                <a:spcPts val="2200"/>
              </a:lnSpc>
              <a:buNone/>
            </a:pPr>
            <a:r>
              <a:rPr lang="en-US" sz="1750" dirty="0">
                <a:solidFill>
                  <a:srgbClr val="F9EEE7"/>
                </a:solidFill>
                <a:latin typeface="Quattrocento" pitchFamily="34" charset="0"/>
                <a:ea typeface="Quattrocento" pitchFamily="34" charset="-122"/>
                <a:cs typeface="Quattrocento" pitchFamily="34" charset="-120"/>
              </a:rPr>
              <a:t>Product Correlation</a:t>
            </a:r>
            <a:endParaRPr lang="en-US" sz="1750" dirty="0"/>
          </a:p>
        </p:txBody>
      </p:sp>
      <p:sp>
        <p:nvSpPr>
          <p:cNvPr id="11" name="Text 9"/>
          <p:cNvSpPr/>
          <p:nvPr/>
        </p:nvSpPr>
        <p:spPr>
          <a:xfrm>
            <a:off x="9753600" y="2086808"/>
            <a:ext cx="3714036" cy="620554"/>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latin typeface="Quattrocento" pitchFamily="34" charset="0"/>
                <a:ea typeface="Quattrocento" pitchFamily="34" charset="-122"/>
                <a:cs typeface="Quattrocento" pitchFamily="34" charset="-120"/>
              </a:rPr>
              <a:t>Identify which products and categories generate the most warranty claims</a:t>
            </a:r>
            <a:endParaRPr lang="en-US" sz="1500" dirty="0"/>
          </a:p>
        </p:txBody>
      </p:sp>
      <p:sp>
        <p:nvSpPr>
          <p:cNvPr id="12" name="Text 10"/>
          <p:cNvSpPr/>
          <p:nvPr/>
        </p:nvSpPr>
        <p:spPr>
          <a:xfrm>
            <a:off x="968693" y="3192066"/>
            <a:ext cx="7186374" cy="285155"/>
          </a:xfrm>
          <a:prstGeom prst="rect">
            <a:avLst/>
          </a:prstGeom>
          <a:noFill/>
          <a:ln/>
        </p:spPr>
        <p:txBody>
          <a:bodyPr wrap="none" lIns="0" tIns="0" rIns="0" bIns="0" rtlCol="0" anchor="t"/>
          <a:lstStyle/>
          <a:p>
            <a:pPr marL="0" indent="0" algn="l">
              <a:lnSpc>
                <a:spcPts val="2200"/>
              </a:lnSpc>
              <a:buNone/>
            </a:pPr>
            <a:r>
              <a:rPr lang="en-US" sz="1750" dirty="0">
                <a:solidFill>
                  <a:srgbClr val="FFD9BE"/>
                </a:solidFill>
                <a:latin typeface="Quattrocento" pitchFamily="34" charset="0"/>
                <a:ea typeface="Quattrocento" pitchFamily="34" charset="-122"/>
                <a:cs typeface="Quattrocento" pitchFamily="34" charset="-120"/>
              </a:rPr>
              <a:t>Q4. Determine how many stores have never had a warranty claim filed</a:t>
            </a:r>
            <a:endParaRPr lang="en-US" sz="1750" dirty="0"/>
          </a:p>
        </p:txBody>
      </p:sp>
      <p:sp>
        <p:nvSpPr>
          <p:cNvPr id="13" name="Shape 11"/>
          <p:cNvSpPr/>
          <p:nvPr/>
        </p:nvSpPr>
        <p:spPr>
          <a:xfrm>
            <a:off x="968693" y="3768090"/>
            <a:ext cx="12692896" cy="1842135"/>
          </a:xfrm>
          <a:prstGeom prst="roundRect">
            <a:avLst>
              <a:gd name="adj" fmla="val 1579"/>
            </a:avLst>
          </a:prstGeom>
          <a:solidFill>
            <a:srgbClr val="441709"/>
          </a:solidFill>
          <a:ln/>
        </p:spPr>
        <p:txBody>
          <a:bodyPr/>
          <a:lstStyle/>
          <a:p>
            <a:endParaRPr lang="en-IN"/>
          </a:p>
        </p:txBody>
      </p:sp>
      <p:sp>
        <p:nvSpPr>
          <p:cNvPr id="14" name="Shape 12"/>
          <p:cNvSpPr/>
          <p:nvPr/>
        </p:nvSpPr>
        <p:spPr>
          <a:xfrm>
            <a:off x="959048" y="3768090"/>
            <a:ext cx="12712184" cy="1842135"/>
          </a:xfrm>
          <a:prstGeom prst="roundRect">
            <a:avLst>
              <a:gd name="adj" fmla="val 1579"/>
            </a:avLst>
          </a:prstGeom>
          <a:solidFill>
            <a:srgbClr val="441709"/>
          </a:solidFill>
          <a:ln/>
        </p:spPr>
        <p:txBody>
          <a:bodyPr/>
          <a:lstStyle/>
          <a:p>
            <a:endParaRPr lang="en-IN"/>
          </a:p>
        </p:txBody>
      </p:sp>
      <p:sp>
        <p:nvSpPr>
          <p:cNvPr id="15" name="Text 13"/>
          <p:cNvSpPr/>
          <p:nvPr/>
        </p:nvSpPr>
        <p:spPr>
          <a:xfrm>
            <a:off x="1152882" y="3913465"/>
            <a:ext cx="12324517" cy="1551384"/>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SELECT COUNT (DISTINCT s.store_id) AS stores_without_warranty_claims</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FROM stores s</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LEFT JOIN sales sa ON s.store_id = sa.store_id</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LEFT JOIN warranty w ON sa.sale_id = w.sale_id</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WHERE w.sale_id IS NULL;</a:t>
            </a:r>
            <a:endParaRPr lang="en-US" sz="1500" dirty="0"/>
          </a:p>
        </p:txBody>
      </p:sp>
      <p:sp>
        <p:nvSpPr>
          <p:cNvPr id="16" name="Text 14"/>
          <p:cNvSpPr/>
          <p:nvPr/>
        </p:nvSpPr>
        <p:spPr>
          <a:xfrm>
            <a:off x="968693" y="5901095"/>
            <a:ext cx="7065288" cy="285155"/>
          </a:xfrm>
          <a:prstGeom prst="rect">
            <a:avLst/>
          </a:prstGeom>
          <a:noFill/>
          <a:ln/>
        </p:spPr>
        <p:txBody>
          <a:bodyPr wrap="none" lIns="0" tIns="0" rIns="0" bIns="0" rtlCol="0" anchor="t"/>
          <a:lstStyle/>
          <a:p>
            <a:pPr marL="0" indent="0" algn="l">
              <a:lnSpc>
                <a:spcPts val="2200"/>
              </a:lnSpc>
              <a:buNone/>
            </a:pPr>
            <a:r>
              <a:rPr lang="en-US" sz="1750" dirty="0">
                <a:solidFill>
                  <a:srgbClr val="FFD9BE"/>
                </a:solidFill>
                <a:latin typeface="Quattrocento" pitchFamily="34" charset="0"/>
                <a:ea typeface="Quattrocento" pitchFamily="34" charset="-122"/>
                <a:cs typeface="Quattrocento" pitchFamily="34" charset="-120"/>
              </a:rPr>
              <a:t>Q5. Calculate the percentage of warranty claims marked as "Rejected"</a:t>
            </a:r>
            <a:endParaRPr lang="en-US" sz="1750" dirty="0"/>
          </a:p>
        </p:txBody>
      </p:sp>
      <p:sp>
        <p:nvSpPr>
          <p:cNvPr id="17" name="Shape 15"/>
          <p:cNvSpPr/>
          <p:nvPr/>
        </p:nvSpPr>
        <p:spPr>
          <a:xfrm>
            <a:off x="968693" y="6477119"/>
            <a:ext cx="12692896" cy="1221581"/>
          </a:xfrm>
          <a:prstGeom prst="roundRect">
            <a:avLst>
              <a:gd name="adj" fmla="val 2381"/>
            </a:avLst>
          </a:prstGeom>
          <a:solidFill>
            <a:srgbClr val="441709"/>
          </a:solidFill>
          <a:ln/>
        </p:spPr>
        <p:txBody>
          <a:bodyPr/>
          <a:lstStyle/>
          <a:p>
            <a:endParaRPr lang="en-IN"/>
          </a:p>
        </p:txBody>
      </p:sp>
      <p:sp>
        <p:nvSpPr>
          <p:cNvPr id="18" name="Shape 16"/>
          <p:cNvSpPr/>
          <p:nvPr/>
        </p:nvSpPr>
        <p:spPr>
          <a:xfrm>
            <a:off x="959048" y="6477119"/>
            <a:ext cx="12712184" cy="1221581"/>
          </a:xfrm>
          <a:prstGeom prst="roundRect">
            <a:avLst>
              <a:gd name="adj" fmla="val 2381"/>
            </a:avLst>
          </a:prstGeom>
          <a:solidFill>
            <a:srgbClr val="441709"/>
          </a:solidFill>
          <a:ln/>
        </p:spPr>
        <p:txBody>
          <a:bodyPr/>
          <a:lstStyle/>
          <a:p>
            <a:endParaRPr lang="en-IN"/>
          </a:p>
        </p:txBody>
      </p:sp>
      <p:sp>
        <p:nvSpPr>
          <p:cNvPr id="19" name="Text 17"/>
          <p:cNvSpPr/>
          <p:nvPr/>
        </p:nvSpPr>
        <p:spPr>
          <a:xfrm>
            <a:off x="1152882" y="6622494"/>
            <a:ext cx="12324517" cy="930831"/>
          </a:xfrm>
          <a:prstGeom prst="rect">
            <a:avLst/>
          </a:prstGeom>
          <a:noFill/>
          <a:ln/>
        </p:spPr>
        <p:txBody>
          <a:bodyPr wrap="square" lIns="0" tIns="0" rIns="0" bIns="0" rtlCol="0" anchor="t"/>
          <a:lstStyle/>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SELECT ROUND((SELECT COUNT(*)</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FROM warranty</a:t>
            </a:r>
            <a:endParaRPr lang="en-US" sz="1500" dirty="0"/>
          </a:p>
          <a:p>
            <a:pPr marL="0" indent="0" algn="l">
              <a:lnSpc>
                <a:spcPts val="2400"/>
              </a:lnSpc>
              <a:buNone/>
            </a:pPr>
            <a:r>
              <a:rPr lang="en-US" sz="1500" dirty="0">
                <a:solidFill>
                  <a:srgbClr val="F9EEE7"/>
                </a:solidFill>
                <a:highlight>
                  <a:srgbClr val="441709"/>
                </a:highlight>
                <a:latin typeface="Consolas" pitchFamily="34" charset="0"/>
                <a:ea typeface="Consolas" pitchFamily="34" charset="-122"/>
                <a:cs typeface="Consolas" pitchFamily="34" charset="-120"/>
              </a:rPr>
              <a:t>WHERE repair_status = 'Rejected') * 100.0/(SELECT COUNT(*) FROM warranty), 2) AS Rejected_percentage;</a:t>
            </a:r>
            <a:endParaRPr lang="en-US" sz="1500" dirty="0"/>
          </a:p>
        </p:txBody>
      </p:sp>
      <p:sp>
        <p:nvSpPr>
          <p:cNvPr id="20" name="Rectangle 19">
            <a:extLst>
              <a:ext uri="{FF2B5EF4-FFF2-40B4-BE49-F238E27FC236}">
                <a16:creationId xmlns:a16="http://schemas.microsoft.com/office/drawing/2014/main" id="{75A86CF6-497D-4200-4F60-976A6D674567}"/>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68693" y="498157"/>
            <a:ext cx="5851327" cy="531257"/>
          </a:xfrm>
          <a:prstGeom prst="rect">
            <a:avLst/>
          </a:prstGeom>
          <a:noFill/>
          <a:ln/>
        </p:spPr>
        <p:txBody>
          <a:bodyPr wrap="none" lIns="0" tIns="0" rIns="0" bIns="0" rtlCol="0" anchor="t"/>
          <a:lstStyle/>
          <a:p>
            <a:pPr marL="0" indent="0" algn="l">
              <a:lnSpc>
                <a:spcPts val="4150"/>
              </a:lnSpc>
              <a:buNone/>
            </a:pPr>
            <a:r>
              <a:rPr lang="en-US" sz="3300" dirty="0">
                <a:solidFill>
                  <a:srgbClr val="FFD9BE"/>
                </a:solidFill>
                <a:latin typeface="Quattrocento" pitchFamily="34" charset="0"/>
                <a:ea typeface="Quattrocento" pitchFamily="34" charset="-122"/>
                <a:cs typeface="Quattrocento" pitchFamily="34" charset="-120"/>
              </a:rPr>
              <a:t>Time-Based Warranty Analysis</a:t>
            </a:r>
            <a:endParaRPr lang="en-US" sz="3300" dirty="0"/>
          </a:p>
        </p:txBody>
      </p:sp>
      <p:sp>
        <p:nvSpPr>
          <p:cNvPr id="3" name="Text 1"/>
          <p:cNvSpPr/>
          <p:nvPr/>
        </p:nvSpPr>
        <p:spPr>
          <a:xfrm>
            <a:off x="968693" y="1300282"/>
            <a:ext cx="4859060" cy="265628"/>
          </a:xfrm>
          <a:prstGeom prst="rect">
            <a:avLst/>
          </a:prstGeom>
          <a:noFill/>
          <a:ln/>
        </p:spPr>
        <p:txBody>
          <a:bodyPr wrap="none" lIns="0" tIns="0" rIns="0" bIns="0" rtlCol="0" anchor="t"/>
          <a:lstStyle/>
          <a:p>
            <a:pPr marL="0" indent="0" algn="l">
              <a:lnSpc>
                <a:spcPts val="2050"/>
              </a:lnSpc>
              <a:buNone/>
            </a:pPr>
            <a:r>
              <a:rPr lang="en-US" sz="1650" dirty="0">
                <a:solidFill>
                  <a:srgbClr val="FFD9BE"/>
                </a:solidFill>
                <a:latin typeface="Quattrocento" pitchFamily="34" charset="0"/>
                <a:ea typeface="Quattrocento" pitchFamily="34" charset="-122"/>
                <a:cs typeface="Quattrocento" pitchFamily="34" charset="-120"/>
              </a:rPr>
              <a:t>Q9. How many warranty claims were filed in 2020?</a:t>
            </a:r>
            <a:endParaRPr lang="en-US" sz="1650" dirty="0"/>
          </a:p>
        </p:txBody>
      </p:sp>
      <p:sp>
        <p:nvSpPr>
          <p:cNvPr id="4" name="Shape 2"/>
          <p:cNvSpPr/>
          <p:nvPr/>
        </p:nvSpPr>
        <p:spPr>
          <a:xfrm>
            <a:off x="968693" y="1836777"/>
            <a:ext cx="12692896" cy="1137642"/>
          </a:xfrm>
          <a:prstGeom prst="roundRect">
            <a:avLst>
              <a:gd name="adj" fmla="val 2382"/>
            </a:avLst>
          </a:prstGeom>
          <a:solidFill>
            <a:srgbClr val="441709"/>
          </a:solidFill>
          <a:ln/>
        </p:spPr>
        <p:txBody>
          <a:bodyPr/>
          <a:lstStyle/>
          <a:p>
            <a:endParaRPr lang="en-IN"/>
          </a:p>
        </p:txBody>
      </p:sp>
      <p:sp>
        <p:nvSpPr>
          <p:cNvPr id="5" name="Shape 3"/>
          <p:cNvSpPr/>
          <p:nvPr/>
        </p:nvSpPr>
        <p:spPr>
          <a:xfrm>
            <a:off x="959763" y="1836777"/>
            <a:ext cx="12710755" cy="1137642"/>
          </a:xfrm>
          <a:prstGeom prst="roundRect">
            <a:avLst>
              <a:gd name="adj" fmla="val 2382"/>
            </a:avLst>
          </a:prstGeom>
          <a:solidFill>
            <a:srgbClr val="441709"/>
          </a:solidFill>
          <a:ln/>
        </p:spPr>
        <p:txBody>
          <a:bodyPr/>
          <a:lstStyle/>
          <a:p>
            <a:endParaRPr lang="en-IN"/>
          </a:p>
        </p:txBody>
      </p:sp>
      <p:sp>
        <p:nvSpPr>
          <p:cNvPr id="6" name="Text 4"/>
          <p:cNvSpPr/>
          <p:nvPr/>
        </p:nvSpPr>
        <p:spPr>
          <a:xfrm>
            <a:off x="1140381" y="1972151"/>
            <a:ext cx="12349520" cy="866894"/>
          </a:xfrm>
          <a:prstGeom prst="rect">
            <a:avLst/>
          </a:prstGeom>
          <a:noFill/>
          <a:ln/>
        </p:spPr>
        <p:txBody>
          <a:bodyPr wrap="square" lIns="0" tIns="0" rIns="0" bIns="0" rtlCol="0" anchor="t"/>
          <a:lstStyle/>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SELECT COUNT(*) AS warranty_claims_2020</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FROM warranty</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WHERE claim_date BETWEEN '2020-01-01' AND '2020-12-31';</a:t>
            </a:r>
            <a:endParaRPr lang="en-US" sz="1400" dirty="0"/>
          </a:p>
        </p:txBody>
      </p:sp>
      <p:sp>
        <p:nvSpPr>
          <p:cNvPr id="7" name="Text 5"/>
          <p:cNvSpPr/>
          <p:nvPr/>
        </p:nvSpPr>
        <p:spPr>
          <a:xfrm>
            <a:off x="968693" y="3245287"/>
            <a:ext cx="8083034" cy="265628"/>
          </a:xfrm>
          <a:prstGeom prst="rect">
            <a:avLst/>
          </a:prstGeom>
          <a:noFill/>
          <a:ln/>
        </p:spPr>
        <p:txBody>
          <a:bodyPr wrap="none" lIns="0" tIns="0" rIns="0" bIns="0" rtlCol="0" anchor="t"/>
          <a:lstStyle/>
          <a:p>
            <a:pPr marL="0" indent="0" algn="l">
              <a:lnSpc>
                <a:spcPts val="2050"/>
              </a:lnSpc>
              <a:buNone/>
            </a:pPr>
            <a:r>
              <a:rPr lang="en-US" sz="1650" dirty="0">
                <a:solidFill>
                  <a:srgbClr val="FFD9BE"/>
                </a:solidFill>
                <a:latin typeface="Quattrocento" pitchFamily="34" charset="0"/>
                <a:ea typeface="Quattrocento" pitchFamily="34" charset="-122"/>
                <a:cs typeface="Quattrocento" pitchFamily="34" charset="-120"/>
              </a:rPr>
              <a:t>Q11. Calculate how many warranty claims were filed within 180 days of a product sale</a:t>
            </a:r>
            <a:endParaRPr lang="en-US" sz="1650" dirty="0"/>
          </a:p>
        </p:txBody>
      </p:sp>
      <p:sp>
        <p:nvSpPr>
          <p:cNvPr id="8" name="Shape 6"/>
          <p:cNvSpPr/>
          <p:nvPr/>
        </p:nvSpPr>
        <p:spPr>
          <a:xfrm>
            <a:off x="968693" y="3781782"/>
            <a:ext cx="12692896" cy="1426607"/>
          </a:xfrm>
          <a:prstGeom prst="roundRect">
            <a:avLst>
              <a:gd name="adj" fmla="val 1899"/>
            </a:avLst>
          </a:prstGeom>
          <a:solidFill>
            <a:srgbClr val="441709"/>
          </a:solidFill>
          <a:ln/>
        </p:spPr>
        <p:txBody>
          <a:bodyPr/>
          <a:lstStyle/>
          <a:p>
            <a:endParaRPr lang="en-IN"/>
          </a:p>
        </p:txBody>
      </p:sp>
      <p:sp>
        <p:nvSpPr>
          <p:cNvPr id="9" name="Shape 7"/>
          <p:cNvSpPr/>
          <p:nvPr/>
        </p:nvSpPr>
        <p:spPr>
          <a:xfrm>
            <a:off x="959763" y="3781782"/>
            <a:ext cx="12710755" cy="1426607"/>
          </a:xfrm>
          <a:prstGeom prst="roundRect">
            <a:avLst>
              <a:gd name="adj" fmla="val 1899"/>
            </a:avLst>
          </a:prstGeom>
          <a:solidFill>
            <a:srgbClr val="441709"/>
          </a:solidFill>
          <a:ln/>
        </p:spPr>
        <p:txBody>
          <a:bodyPr/>
          <a:lstStyle/>
          <a:p>
            <a:endParaRPr lang="en-IN"/>
          </a:p>
        </p:txBody>
      </p:sp>
      <p:sp>
        <p:nvSpPr>
          <p:cNvPr id="10" name="Text 8"/>
          <p:cNvSpPr/>
          <p:nvPr/>
        </p:nvSpPr>
        <p:spPr>
          <a:xfrm>
            <a:off x="1140381" y="3917156"/>
            <a:ext cx="12349520" cy="1155859"/>
          </a:xfrm>
          <a:prstGeom prst="rect">
            <a:avLst/>
          </a:prstGeom>
          <a:noFill/>
          <a:ln/>
        </p:spPr>
        <p:txBody>
          <a:bodyPr wrap="square" lIns="0" tIns="0" rIns="0" bIns="0" rtlCol="0" anchor="t"/>
          <a:lstStyle/>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SELECT COUNT (*) AS claims_within_180_days</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FROM warranty w</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JOIN sales s ON w.sale_id = s.sale_id</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WHERE w.claim_date &lt;= s.sale_date + INTERVAL '180 days';</a:t>
            </a:r>
            <a:endParaRPr lang="en-US" sz="1400" dirty="0"/>
          </a:p>
        </p:txBody>
      </p:sp>
      <p:sp>
        <p:nvSpPr>
          <p:cNvPr id="11" name="Text 9"/>
          <p:cNvSpPr/>
          <p:nvPr/>
        </p:nvSpPr>
        <p:spPr>
          <a:xfrm>
            <a:off x="968693" y="5479256"/>
            <a:ext cx="9226987" cy="265628"/>
          </a:xfrm>
          <a:prstGeom prst="rect">
            <a:avLst/>
          </a:prstGeom>
          <a:noFill/>
          <a:ln/>
        </p:spPr>
        <p:txBody>
          <a:bodyPr wrap="none" lIns="0" tIns="0" rIns="0" bIns="0" rtlCol="0" anchor="t"/>
          <a:lstStyle/>
          <a:p>
            <a:pPr marL="0" indent="0" algn="l">
              <a:lnSpc>
                <a:spcPts val="2050"/>
              </a:lnSpc>
              <a:buNone/>
            </a:pPr>
            <a:r>
              <a:rPr lang="en-US" sz="1650" dirty="0">
                <a:solidFill>
                  <a:srgbClr val="FFD9BE"/>
                </a:solidFill>
                <a:latin typeface="Quattrocento" pitchFamily="34" charset="0"/>
                <a:ea typeface="Quattrocento" pitchFamily="34" charset="-122"/>
                <a:cs typeface="Quattrocento" pitchFamily="34" charset="-120"/>
              </a:rPr>
              <a:t>Q12. Determine how many warranty claims were filed for products launched in the last two years</a:t>
            </a:r>
            <a:endParaRPr lang="en-US" sz="1650" dirty="0"/>
          </a:p>
        </p:txBody>
      </p:sp>
      <p:sp>
        <p:nvSpPr>
          <p:cNvPr id="12" name="Shape 10"/>
          <p:cNvSpPr/>
          <p:nvPr/>
        </p:nvSpPr>
        <p:spPr>
          <a:xfrm>
            <a:off x="968693" y="6015752"/>
            <a:ext cx="12692896" cy="1715572"/>
          </a:xfrm>
          <a:prstGeom prst="roundRect">
            <a:avLst>
              <a:gd name="adj" fmla="val 1579"/>
            </a:avLst>
          </a:prstGeom>
          <a:solidFill>
            <a:srgbClr val="441709"/>
          </a:solidFill>
          <a:ln/>
        </p:spPr>
        <p:txBody>
          <a:bodyPr/>
          <a:lstStyle/>
          <a:p>
            <a:endParaRPr lang="en-IN"/>
          </a:p>
        </p:txBody>
      </p:sp>
      <p:sp>
        <p:nvSpPr>
          <p:cNvPr id="13" name="Shape 11"/>
          <p:cNvSpPr/>
          <p:nvPr/>
        </p:nvSpPr>
        <p:spPr>
          <a:xfrm>
            <a:off x="959763" y="6015752"/>
            <a:ext cx="12710755" cy="1715572"/>
          </a:xfrm>
          <a:prstGeom prst="roundRect">
            <a:avLst>
              <a:gd name="adj" fmla="val 1579"/>
            </a:avLst>
          </a:prstGeom>
          <a:solidFill>
            <a:srgbClr val="441709"/>
          </a:solidFill>
          <a:ln/>
        </p:spPr>
        <p:txBody>
          <a:bodyPr/>
          <a:lstStyle/>
          <a:p>
            <a:endParaRPr lang="en-IN"/>
          </a:p>
        </p:txBody>
      </p:sp>
      <p:sp>
        <p:nvSpPr>
          <p:cNvPr id="14" name="Text 12"/>
          <p:cNvSpPr/>
          <p:nvPr/>
        </p:nvSpPr>
        <p:spPr>
          <a:xfrm>
            <a:off x="1140381" y="6151126"/>
            <a:ext cx="12349520" cy="1444823"/>
          </a:xfrm>
          <a:prstGeom prst="rect">
            <a:avLst/>
          </a:prstGeom>
          <a:noFill/>
          <a:ln/>
        </p:spPr>
        <p:txBody>
          <a:bodyPr wrap="square" lIns="0" tIns="0" rIns="0" bIns="0" rtlCol="0" anchor="t"/>
          <a:lstStyle/>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SELECT COUNT (*) AS claims_for_recent_products</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FROM warranty w</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JOIN sales s ON w.sale_id = s.sale_id</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JOIN products p ON s.product_id = p.product_id</a:t>
            </a:r>
            <a:endParaRPr lang="en-US" sz="1400" dirty="0"/>
          </a:p>
          <a:p>
            <a:pPr marL="0" indent="0" algn="l">
              <a:lnSpc>
                <a:spcPts val="2250"/>
              </a:lnSpc>
              <a:buNone/>
            </a:pPr>
            <a:r>
              <a:rPr lang="en-US" sz="1400" dirty="0">
                <a:solidFill>
                  <a:srgbClr val="F9EEE7"/>
                </a:solidFill>
                <a:highlight>
                  <a:srgbClr val="441709"/>
                </a:highlight>
                <a:latin typeface="Consolas" pitchFamily="34" charset="0"/>
                <a:ea typeface="Consolas" pitchFamily="34" charset="-122"/>
                <a:cs typeface="Consolas" pitchFamily="34" charset="-120"/>
              </a:rPr>
              <a:t>WHERE p.launch_date &gt;= CURRENT_DATE - INTERVAL '2 years';</a:t>
            </a:r>
            <a:endParaRPr lang="en-US" sz="1400" dirty="0"/>
          </a:p>
        </p:txBody>
      </p:sp>
      <p:sp>
        <p:nvSpPr>
          <p:cNvPr id="15" name="Rectangle 14">
            <a:extLst>
              <a:ext uri="{FF2B5EF4-FFF2-40B4-BE49-F238E27FC236}">
                <a16:creationId xmlns:a16="http://schemas.microsoft.com/office/drawing/2014/main" id="{AE48B3CD-A611-83FD-4B7C-BD8E87E21CD9}"/>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339447"/>
            <a:ext cx="3628192" cy="363141"/>
          </a:xfrm>
          <a:prstGeom prst="rect">
            <a:avLst/>
          </a:prstGeom>
          <a:noFill/>
          <a:ln/>
        </p:spPr>
        <p:txBody>
          <a:bodyPr wrap="none" lIns="0" tIns="0" rIns="0" bIns="0" rtlCol="0" anchor="t"/>
          <a:lstStyle/>
          <a:p>
            <a:pPr marL="0" indent="0" algn="l">
              <a:lnSpc>
                <a:spcPts val="2850"/>
              </a:lnSpc>
              <a:buNone/>
            </a:pPr>
            <a:r>
              <a:rPr lang="en-US" sz="2250" dirty="0">
                <a:solidFill>
                  <a:srgbClr val="FFD9BE"/>
                </a:solidFill>
                <a:latin typeface="Quattrocento" pitchFamily="34" charset="0"/>
                <a:ea typeface="Quattrocento" pitchFamily="34" charset="-122"/>
                <a:cs typeface="Quattrocento" pitchFamily="34" charset="-120"/>
              </a:rPr>
              <a:t>Regional Sales Performance</a:t>
            </a:r>
            <a:endParaRPr lang="en-US" sz="2250" dirty="0"/>
          </a:p>
        </p:txBody>
      </p:sp>
      <p:pic>
        <p:nvPicPr>
          <p:cNvPr id="3" name="Image 0" descr="preencoded.png"/>
          <p:cNvPicPr>
            <a:picLocks noChangeAspect="1"/>
          </p:cNvPicPr>
          <p:nvPr/>
        </p:nvPicPr>
        <p:blipFill>
          <a:blip r:embed="rId3"/>
          <a:stretch>
            <a:fillRect/>
          </a:stretch>
        </p:blipFill>
        <p:spPr>
          <a:xfrm>
            <a:off x="968693" y="949404"/>
            <a:ext cx="12692896" cy="7107912"/>
          </a:xfrm>
          <a:prstGeom prst="rect">
            <a:avLst/>
          </a:prstGeom>
        </p:spPr>
      </p:pic>
      <p:sp>
        <p:nvSpPr>
          <p:cNvPr id="4" name="Text 1"/>
          <p:cNvSpPr/>
          <p:nvPr/>
        </p:nvSpPr>
        <p:spPr>
          <a:xfrm>
            <a:off x="968693" y="8242459"/>
            <a:ext cx="5702618" cy="181570"/>
          </a:xfrm>
          <a:prstGeom prst="rect">
            <a:avLst/>
          </a:prstGeom>
          <a:noFill/>
          <a:ln/>
        </p:spPr>
        <p:txBody>
          <a:bodyPr wrap="none" lIns="0" tIns="0" rIns="0" bIns="0" rtlCol="0" anchor="t"/>
          <a:lstStyle/>
          <a:p>
            <a:pPr marL="0" indent="0" algn="l">
              <a:lnSpc>
                <a:spcPts val="1400"/>
              </a:lnSpc>
              <a:buNone/>
            </a:pPr>
            <a:r>
              <a:rPr lang="en-US" sz="1100" dirty="0">
                <a:solidFill>
                  <a:srgbClr val="FFD9BE"/>
                </a:solidFill>
                <a:latin typeface="Quattrocento" pitchFamily="34" charset="0"/>
                <a:ea typeface="Quattrocento" pitchFamily="34" charset="-122"/>
                <a:cs typeface="Quattrocento" pitchFamily="34" charset="-120"/>
              </a:rPr>
              <a:t>Q13. List the months in the last three years where sales exceeded 5,000 units in the USA</a:t>
            </a:r>
            <a:endParaRPr lang="en-US" sz="1100" dirty="0"/>
          </a:p>
        </p:txBody>
      </p:sp>
      <p:sp>
        <p:nvSpPr>
          <p:cNvPr id="5" name="Shape 2"/>
          <p:cNvSpPr/>
          <p:nvPr/>
        </p:nvSpPr>
        <p:spPr>
          <a:xfrm>
            <a:off x="968693" y="8609171"/>
            <a:ext cx="12692896" cy="1567696"/>
          </a:xfrm>
          <a:prstGeom prst="roundRect">
            <a:avLst>
              <a:gd name="adj" fmla="val 1181"/>
            </a:avLst>
          </a:prstGeom>
          <a:solidFill>
            <a:srgbClr val="441709"/>
          </a:solidFill>
          <a:ln/>
        </p:spPr>
        <p:txBody>
          <a:bodyPr/>
          <a:lstStyle/>
          <a:p>
            <a:endParaRPr lang="en-IN"/>
          </a:p>
        </p:txBody>
      </p:sp>
      <p:sp>
        <p:nvSpPr>
          <p:cNvPr id="6" name="Shape 3"/>
          <p:cNvSpPr/>
          <p:nvPr/>
        </p:nvSpPr>
        <p:spPr>
          <a:xfrm>
            <a:off x="962620" y="8609171"/>
            <a:ext cx="12705040" cy="1567696"/>
          </a:xfrm>
          <a:prstGeom prst="roundRect">
            <a:avLst>
              <a:gd name="adj" fmla="val 1181"/>
            </a:avLst>
          </a:prstGeom>
          <a:solidFill>
            <a:srgbClr val="441709"/>
          </a:solidFill>
          <a:ln/>
        </p:spPr>
        <p:txBody>
          <a:bodyPr/>
          <a:lstStyle/>
          <a:p>
            <a:endParaRPr lang="en-IN"/>
          </a:p>
        </p:txBody>
      </p:sp>
      <p:sp>
        <p:nvSpPr>
          <p:cNvPr id="7" name="Text 4"/>
          <p:cNvSpPr/>
          <p:nvPr/>
        </p:nvSpPr>
        <p:spPr>
          <a:xfrm>
            <a:off x="1085969" y="8701683"/>
            <a:ext cx="12458343" cy="1382673"/>
          </a:xfrm>
          <a:prstGeom prst="rect">
            <a:avLst/>
          </a:prstGeom>
          <a:noFill/>
          <a:ln/>
        </p:spPr>
        <p:txBody>
          <a:bodyPr wrap="square" lIns="0" tIns="0" rIns="0" bIns="0" rtlCol="0" anchor="t"/>
          <a:lstStyle/>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SELECT TO_CHAR (s.sale_date, 'YYYY-MM') AS sale_month, SUM(s.quantity) AS total_units</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FROM sales s</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JOIN stores st ON s.store_id = st.store_id</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WHERE st.country = 'USA'</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AND s.sale_date &gt;= CURRENT_DATE - INTERVAL '3 years'</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GROUP BY sale_month</a:t>
            </a:r>
            <a:endParaRPr lang="en-US" sz="950" dirty="0"/>
          </a:p>
          <a:p>
            <a:pPr marL="0" indent="0" algn="l">
              <a:lnSpc>
                <a:spcPts val="1550"/>
              </a:lnSpc>
              <a:buNone/>
            </a:pPr>
            <a:r>
              <a:rPr lang="en-US" sz="950" dirty="0">
                <a:solidFill>
                  <a:srgbClr val="F9EEE7"/>
                </a:solidFill>
                <a:highlight>
                  <a:srgbClr val="441709"/>
                </a:highlight>
                <a:latin typeface="Consolas" pitchFamily="34" charset="0"/>
                <a:ea typeface="Consolas" pitchFamily="34" charset="-122"/>
                <a:cs typeface="Consolas" pitchFamily="34" charset="-120"/>
              </a:rPr>
              <a:t>HAVING SUM(s.quantity) &gt; 5000;</a:t>
            </a:r>
            <a:endParaRPr lang="en-US" sz="950" dirty="0"/>
          </a:p>
        </p:txBody>
      </p:sp>
      <p:sp>
        <p:nvSpPr>
          <p:cNvPr id="8" name="Rectangle 7">
            <a:extLst>
              <a:ext uri="{FF2B5EF4-FFF2-40B4-BE49-F238E27FC236}">
                <a16:creationId xmlns:a16="http://schemas.microsoft.com/office/drawing/2014/main" id="{B3761925-02C4-FDAA-4C47-A148C08C7162}"/>
              </a:ext>
            </a:extLst>
          </p:cNvPr>
          <p:cNvSpPr/>
          <p:nvPr/>
        </p:nvSpPr>
        <p:spPr>
          <a:xfrm>
            <a:off x="12973050"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68693" y="471488"/>
            <a:ext cx="5781318" cy="504230"/>
          </a:xfrm>
          <a:prstGeom prst="rect">
            <a:avLst/>
          </a:prstGeom>
          <a:noFill/>
          <a:ln/>
        </p:spPr>
        <p:txBody>
          <a:bodyPr wrap="none" lIns="0" tIns="0" rIns="0" bIns="0" rtlCol="0" anchor="t"/>
          <a:lstStyle/>
          <a:p>
            <a:pPr marL="0" indent="0" algn="l">
              <a:lnSpc>
                <a:spcPts val="3950"/>
              </a:lnSpc>
              <a:buNone/>
            </a:pPr>
            <a:r>
              <a:rPr lang="en-US" sz="3150" dirty="0">
                <a:solidFill>
                  <a:srgbClr val="FFD9BE"/>
                </a:solidFill>
                <a:latin typeface="Quattrocento" pitchFamily="34" charset="0"/>
                <a:ea typeface="Quattrocento" pitchFamily="34" charset="-122"/>
                <a:cs typeface="Quattrocento" pitchFamily="34" charset="-120"/>
              </a:rPr>
              <a:t>Product Performance by Region</a:t>
            </a:r>
            <a:endParaRPr lang="en-US" sz="3150" dirty="0"/>
          </a:p>
        </p:txBody>
      </p:sp>
      <p:sp>
        <p:nvSpPr>
          <p:cNvPr id="3" name="Text 1"/>
          <p:cNvSpPr/>
          <p:nvPr/>
        </p:nvSpPr>
        <p:spPr>
          <a:xfrm>
            <a:off x="968693" y="1232892"/>
            <a:ext cx="8271391" cy="252055"/>
          </a:xfrm>
          <a:prstGeom prst="rect">
            <a:avLst/>
          </a:prstGeom>
          <a:noFill/>
          <a:ln/>
        </p:spPr>
        <p:txBody>
          <a:bodyPr wrap="none" lIns="0" tIns="0" rIns="0" bIns="0" rtlCol="0" anchor="t"/>
          <a:lstStyle/>
          <a:p>
            <a:pPr marL="0" indent="0" algn="l">
              <a:lnSpc>
                <a:spcPts val="1950"/>
              </a:lnSpc>
              <a:buNone/>
            </a:pPr>
            <a:r>
              <a:rPr lang="en-US" sz="1550" dirty="0">
                <a:solidFill>
                  <a:srgbClr val="FFD9BE"/>
                </a:solidFill>
                <a:latin typeface="Quattrocento" pitchFamily="34" charset="0"/>
                <a:ea typeface="Quattrocento" pitchFamily="34" charset="-122"/>
                <a:cs typeface="Quattrocento" pitchFamily="34" charset="-120"/>
              </a:rPr>
              <a:t>Q15. Identify the least selling product in each country for each year based on total units sold</a:t>
            </a:r>
            <a:endParaRPr lang="en-US" sz="1550" dirty="0"/>
          </a:p>
        </p:txBody>
      </p:sp>
      <p:sp>
        <p:nvSpPr>
          <p:cNvPr id="4" name="Shape 2"/>
          <p:cNvSpPr/>
          <p:nvPr/>
        </p:nvSpPr>
        <p:spPr>
          <a:xfrm>
            <a:off x="968693" y="1742123"/>
            <a:ext cx="12692896" cy="6017895"/>
          </a:xfrm>
          <a:prstGeom prst="roundRect">
            <a:avLst>
              <a:gd name="adj" fmla="val 427"/>
            </a:avLst>
          </a:prstGeom>
          <a:solidFill>
            <a:srgbClr val="441709"/>
          </a:solidFill>
          <a:ln/>
        </p:spPr>
        <p:txBody>
          <a:bodyPr/>
          <a:lstStyle/>
          <a:p>
            <a:endParaRPr lang="en-IN"/>
          </a:p>
        </p:txBody>
      </p:sp>
      <p:sp>
        <p:nvSpPr>
          <p:cNvPr id="5" name="Shape 3"/>
          <p:cNvSpPr/>
          <p:nvPr/>
        </p:nvSpPr>
        <p:spPr>
          <a:xfrm>
            <a:off x="960120" y="1742123"/>
            <a:ext cx="12710041" cy="6017895"/>
          </a:xfrm>
          <a:prstGeom prst="roundRect">
            <a:avLst>
              <a:gd name="adj" fmla="val 427"/>
            </a:avLst>
          </a:prstGeom>
          <a:solidFill>
            <a:srgbClr val="441709"/>
          </a:solidFill>
          <a:ln/>
        </p:spPr>
        <p:txBody>
          <a:bodyPr/>
          <a:lstStyle/>
          <a:p>
            <a:endParaRPr lang="en-IN"/>
          </a:p>
        </p:txBody>
      </p:sp>
      <p:sp>
        <p:nvSpPr>
          <p:cNvPr id="6" name="Text 4"/>
          <p:cNvSpPr/>
          <p:nvPr/>
        </p:nvSpPr>
        <p:spPr>
          <a:xfrm>
            <a:off x="1131570" y="1870710"/>
            <a:ext cx="12367141" cy="5760720"/>
          </a:xfrm>
          <a:prstGeom prst="rect">
            <a:avLst/>
          </a:prstGeom>
          <a:noFill/>
          <a:ln/>
        </p:spPr>
        <p:txBody>
          <a:bodyPr wrap="square" lIns="0" tIns="0" rIns="0" bIns="0" rtlCol="0" anchor="t"/>
          <a:lstStyle/>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WITH ProductSales AS (</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SELECT</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st.country,</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EXTRACT(YEAR FROM s.sale_date) AS sale_year,</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s.product_id,</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SUM(s.quantity) AS total_units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FROM sales 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JOIN stores st ON s.store_id = st.store_id</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GROUP BY st.country, sale_year, s.product_id</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),RankedProducts AS (</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SELECT</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country,</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sale_year,</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product_id,</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total_units,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RANK() OVER (PARTITION BY country, sale_year ORDER BY total_units ASC) AS rank</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FROM ProductSales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SELECT country, sale_year, product_id, total_units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FROM RankedProducts</a:t>
            </a:r>
            <a:endParaRPr lang="en-US" sz="1350" dirty="0"/>
          </a:p>
          <a:p>
            <a:pPr marL="0" indent="0" algn="l">
              <a:lnSpc>
                <a:spcPts val="2150"/>
              </a:lnSpc>
              <a:buNone/>
            </a:pPr>
            <a:r>
              <a:rPr lang="en-US" sz="1350" dirty="0">
                <a:solidFill>
                  <a:srgbClr val="F9EEE7"/>
                </a:solidFill>
                <a:highlight>
                  <a:srgbClr val="441709"/>
                </a:highlight>
                <a:latin typeface="Consolas" pitchFamily="34" charset="0"/>
                <a:ea typeface="Consolas" pitchFamily="34" charset="-122"/>
                <a:cs typeface="Consolas" pitchFamily="34" charset="-120"/>
              </a:rPr>
              <a:t>WHERE rank = 1;</a:t>
            </a:r>
            <a:endParaRPr lang="en-US" sz="1350" dirty="0"/>
          </a:p>
        </p:txBody>
      </p:sp>
      <p:sp>
        <p:nvSpPr>
          <p:cNvPr id="7" name="Rectangle 6">
            <a:extLst>
              <a:ext uri="{FF2B5EF4-FFF2-40B4-BE49-F238E27FC236}">
                <a16:creationId xmlns:a16="http://schemas.microsoft.com/office/drawing/2014/main" id="{E78B8F11-06AB-515A-6522-6A1CFF97B468}"/>
              </a:ext>
            </a:extLst>
          </p:cNvPr>
          <p:cNvSpPr/>
          <p:nvPr/>
        </p:nvSpPr>
        <p:spPr>
          <a:xfrm>
            <a:off x="12887325" y="7772400"/>
            <a:ext cx="1647825" cy="342900"/>
          </a:xfrm>
          <a:prstGeom prst="rect">
            <a:avLst/>
          </a:prstGeom>
          <a:solidFill>
            <a:srgbClr val="1233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1400</Words>
  <Application>Microsoft Office PowerPoint</Application>
  <PresentationFormat>Custom</PresentationFormat>
  <Paragraphs>158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Quattrocento</vt:lpstr>
      <vt:lpstr>Consolas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TSK1092</cp:lastModifiedBy>
  <cp:revision>2</cp:revision>
  <dcterms:created xsi:type="dcterms:W3CDTF">2025-04-12T05:46:59Z</dcterms:created>
  <dcterms:modified xsi:type="dcterms:W3CDTF">2025-04-12T05:53:14Z</dcterms:modified>
</cp:coreProperties>
</file>