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890"/>
    <a:srgbClr val="DBC1AC"/>
    <a:srgbClr val="CFBBAD"/>
    <a:srgbClr val="B99C89"/>
    <a:srgbClr val="967259"/>
    <a:srgbClr val="ECE0D1"/>
    <a:srgbClr val="CD6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69" d="100"/>
          <a:sy n="69" d="100"/>
        </p:scale>
        <p:origin x="87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1125" y="1854181"/>
            <a:ext cx="593217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70832"/>
            <a:ext cx="7934959" cy="517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63883"/>
            <a:ext cx="3850004" cy="1955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57200" y="514350"/>
            <a:ext cx="7467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i="1" dirty="0">
                <a:solidFill>
                  <a:srgbClr val="CD620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Coffee Shop Expansion Analysis</a:t>
            </a:r>
            <a:endParaRPr lang="en-IN" sz="4000" i="1" spc="-150" dirty="0">
              <a:solidFill>
                <a:srgbClr val="CD620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0749" y="4521761"/>
            <a:ext cx="281805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100" dirty="0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  <a:t>Yaswanth </a:t>
            </a:r>
            <a:r>
              <a:rPr lang="en-IN" sz="2100" dirty="0" err="1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  <a:t>Kundurthi</a:t>
            </a:r>
            <a:endParaRPr sz="2100" dirty="0">
              <a:solidFill>
                <a:srgbClr val="002060"/>
              </a:solidFill>
              <a:latin typeface="Trebuchet MS" panose="020B0603020202020204" pitchFamily="34" charset="0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98178"/>
            <a:ext cx="7772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  <a:t> -- Average rating breakdown by 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</a:b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  <a:t>-- product: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</a:b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295887"/>
            <a:ext cx="2028189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SELECT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p.product_name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AVG(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s.rating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average_customer_satisfaction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sales s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JOIN products p ON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s.product_id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p.product_id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GROUP BY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p.product_name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;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 </a:t>
            </a:r>
          </a:p>
        </p:txBody>
      </p:sp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89D1285F-B80B-8415-3E20-F6B2E21FC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35" y="841745"/>
            <a:ext cx="3567440" cy="3726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0832"/>
            <a:ext cx="78263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  -- Average rating breakdown by 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-- City: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63883"/>
            <a:ext cx="3850004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SELECT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AVG(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average_city_rating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sales s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JOIN customers c ON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s.customer_id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JOIN city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ON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c.city_id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ct.city_id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 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712EF5-AF20-2012-091C-7206A679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723464"/>
            <a:ext cx="2924963" cy="3524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B929-7BFB-700A-5754-CE7B7509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470833"/>
            <a:ext cx="7934959" cy="1231106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   -- Average rating breakdown by 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-- Time Period: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endParaRPr lang="en-IN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ACEDD-1F1D-1CF8-9084-76328F9F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494532"/>
            <a:ext cx="3850004" cy="21544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SELECT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YEAR(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year,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MONTH(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month,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AVG(rating)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average_monthly_rating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sales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YEAR(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MONTH(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FFD55E4C-E6D0-6648-A5E1-A6604EF54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9" y="389744"/>
            <a:ext cx="2886297" cy="43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1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8B11-6883-3D24-D60D-879AAA0E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470832"/>
            <a:ext cx="7934959" cy="1231106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  -- Low-rated products or cities: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-- Low-rated products: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endParaRPr lang="en-IN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1C59B-9B12-DEAD-EFF2-EE966819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263883"/>
            <a:ext cx="3850004" cy="2800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SELECT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p.product_name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AVG(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average_product_rating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sales s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JOIN products p ON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s.product_id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p.product_id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p.product_name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HAVING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AVG(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&lt; (SELECT AVG(rating) FROM sales);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 </a:t>
            </a:r>
          </a:p>
          <a:p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A29569-7272-0D1A-1467-F3374330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683066"/>
            <a:ext cx="385000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52D9-914C-B182-A0D4-C714C831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19150"/>
            <a:ext cx="7934959" cy="492443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-- Low-rated cities: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endParaRPr lang="en-IN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44995-59BE-CFD8-B467-1E376C6F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263883"/>
            <a:ext cx="3850004" cy="323165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SELECT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AVG(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average_city_rating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sales s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JOIN customers c ON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s.customer_id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JOIN city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ON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c.city_id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ct.city_id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HAVING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AVG(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&lt; (SELECT AVG(rating) FROM sales);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 </a:t>
            </a:r>
          </a:p>
          <a:p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8872F3-21C0-E82A-035D-C835084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144316" cy="30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8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B199-39C1-EBDB-6A20-A10C326E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470832"/>
            <a:ext cx="7934959" cy="984885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-- Trends in customer satisfaction over time: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endParaRPr lang="en-IN" sz="16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FDF07-E7E3-BCBA-192C-F94E15CD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263883"/>
            <a:ext cx="3850004" cy="28007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SELECT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YEAR(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year,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MONTH(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month,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AVG(rating)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average_monthly_rating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sales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GROUP BY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YEAR(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MONTH(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ORDER BY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YEAR(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MONTH(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8866E2-DBF5-A57C-D57D-AE5BF7F90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876320"/>
            <a:ext cx="2438400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2891-0F25-A933-9F7B-557931FF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231363"/>
            <a:ext cx="7934959" cy="1477328"/>
          </a:xfrm>
        </p:spPr>
        <p:txBody>
          <a:bodyPr/>
          <a:lstStyle/>
          <a:p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  -- Recommendation of Top Three Cities for Coffee Shop Expansion: 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-- Consider factors like total sales, customer satisfaction, city rank, and estimated rent to make recommendations.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9E0F-837E-E736-295F-EC1C811A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725" y="1263883"/>
            <a:ext cx="3850004" cy="366254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WITH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CityPerformance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AS (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SELECT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  SUM(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s.total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total_sales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  AVG(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ct.city_rank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ct.estimated_rent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FROM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  sales s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JOIN customers c ON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s.customer_id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JOIN city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ON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c.city_id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ct.city_id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GROUP BY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ct.city_rank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ct.estimated_rent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1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E62B1-510F-3019-D818-A11B873A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514350"/>
            <a:ext cx="3850004" cy="323165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SELECT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city_name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total_sales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city_rank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estimated_rent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CityPerformance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ORDER BY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total_sales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DESC,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average_rating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DESC,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city_rank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ASC,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estimated_rent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ASC</a:t>
            </a:r>
          </a:p>
          <a:p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LIMIT 3;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4031C10-E82F-6C9F-B197-3401944DA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876549"/>
            <a:ext cx="5791200" cy="14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5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9FB5-99CF-8FB8-F00D-EEBDAD24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61950"/>
            <a:ext cx="7010400" cy="432426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Trebuchet MS" panose="020B0603020202020204" pitchFamily="34" charset="0"/>
              </a:rPr>
              <a:t>Recommendations</a:t>
            </a:r>
          </a:p>
          <a:p>
            <a:r>
              <a:rPr lang="en-US" sz="1300" b="1" dirty="0">
                <a:solidFill>
                  <a:schemeClr val="tx1"/>
                </a:solidFill>
                <a:latin typeface="Trebuchet MS" panose="020B0603020202020204" pitchFamily="34" charset="0"/>
              </a:rPr>
              <a:t>City 1</a:t>
            </a:r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: Pune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1.Estimated rent is very low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2.Total sales are very high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3.The average rating/customer satisfaction is also good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4.City rank is also under 10</a:t>
            </a:r>
          </a:p>
          <a:p>
            <a:b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en-US" sz="13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300" b="1" dirty="0">
                <a:solidFill>
                  <a:schemeClr val="tx1"/>
                </a:solidFill>
                <a:latin typeface="Trebuchet MS" panose="020B0603020202020204" pitchFamily="34" charset="0"/>
              </a:rPr>
              <a:t>City 2</a:t>
            </a:r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: Chennai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1.Estimated rent is reasonably low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2.Total sales are also high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3.The average </a:t>
            </a:r>
            <a:r>
              <a:rPr lang="en-US" sz="13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ratig</a:t>
            </a:r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/customer satisfaction is High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 4.City rank is also acceptable</a:t>
            </a:r>
          </a:p>
          <a:p>
            <a:b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lang="en-US" sz="13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300" b="1" dirty="0">
                <a:solidFill>
                  <a:schemeClr val="tx1"/>
                </a:solidFill>
                <a:latin typeface="Trebuchet MS" panose="020B0603020202020204" pitchFamily="34" charset="0"/>
              </a:rPr>
              <a:t>City 3</a:t>
            </a:r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: Bangalore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1.Having 1st city rank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2.Average rating/customer rating is good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3.Total sales are good</a:t>
            </a:r>
          </a:p>
          <a:p>
            <a:r>
              <a:rPr lang="en-US" sz="1300" dirty="0">
                <a:solidFill>
                  <a:schemeClr val="tx1"/>
                </a:solidFill>
                <a:latin typeface="Trebuchet MS" panose="020B0603020202020204" pitchFamily="34" charset="0"/>
              </a:rPr>
              <a:t>4.Estimated rent is also okey for 1st ranked city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59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2148-F04B-E7BC-4344-2FBEFDB9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25E4-0FE2-B917-A56B-3D01E1352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1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70832"/>
            <a:ext cx="79349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-- Overall Sales Performance:</a:t>
            </a:r>
            <a:b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-- What is the overall trend of sales over time</a:t>
            </a:r>
            <a:endParaRPr sz="18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803C1F-50EC-6002-B9AC-BF6179BBC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3962400" cy="107721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SELECT YEAR(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year,    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    MONTH(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sale_date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month,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    SUM(total)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total_salesFROM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sales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    GROUP BY year, month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    ORDER BY year, month;</a:t>
            </a:r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 descr="A screenshot of a data sheet&#10;&#10;Description automatically generated">
            <a:extLst>
              <a:ext uri="{FF2B5EF4-FFF2-40B4-BE49-F238E27FC236}">
                <a16:creationId xmlns:a16="http://schemas.microsoft.com/office/drawing/2014/main" id="{44B9E468-3B94-F77A-1F04-82CA437C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2" y="37832"/>
            <a:ext cx="2419688" cy="4829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272" y="285750"/>
            <a:ext cx="7934959" cy="817147"/>
          </a:xfrm>
          <a:prstGeom prst="rect">
            <a:avLst/>
          </a:prstGeom>
        </p:spPr>
        <p:txBody>
          <a:bodyPr vert="horz" wrap="square" lIns="0" tIns="260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-- Sales Count for Each Product</a:t>
            </a:r>
            <a:b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-- How many units of each coffee product have been sold?</a:t>
            </a:r>
            <a:endParaRPr sz="1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3F3452-8EAC-9D24-4733-B9FA3918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81150"/>
            <a:ext cx="4111076" cy="172354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p.product_name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COUNT(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s.sale_id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total_orders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FROM products as p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LEFT JOIN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sales as 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ON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s.product_id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p.product_id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GROUP BY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p.product_name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ORDER BY </a:t>
            </a:r>
            <a:r>
              <a:rPr lang="en-US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total_orders</a:t>
            </a:r>
            <a:r>
              <a:rPr lang="en-US" dirty="0">
                <a:solidFill>
                  <a:schemeClr val="tx1"/>
                </a:solidFill>
                <a:latin typeface="Trebuchet MS" panose="020B0603020202020204" pitchFamily="34" charset="0"/>
              </a:rPr>
              <a:t> DESC</a:t>
            </a:r>
            <a:endParaRPr lang="en-IN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B985C328-14DA-4A3C-664B-BA6E9C662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86" y="1200150"/>
            <a:ext cx="2720845" cy="34861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5750"/>
            <a:ext cx="79349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 -- Product Popularity and Ranking:</a:t>
            </a:r>
            <a:b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-- Which products are the most popular based on sales volume and revenue</a:t>
            </a:r>
            <a:endParaRPr sz="18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895350"/>
            <a:ext cx="4415875" cy="4134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400" dirty="0">
                <a:latin typeface="Trebuchet MS" panose="020B0603020202020204" pitchFamily="34" charset="0"/>
              </a:rPr>
              <a:t>WITH </a:t>
            </a:r>
            <a:r>
              <a:rPr lang="en-US" sz="1400" dirty="0" err="1">
                <a:latin typeface="Trebuchet MS" panose="020B0603020202020204" pitchFamily="34" charset="0"/>
              </a:rPr>
              <a:t>ProductSales</a:t>
            </a:r>
            <a:r>
              <a:rPr lang="en-US" sz="1400" dirty="0">
                <a:latin typeface="Trebuchet MS" panose="020B0603020202020204" pitchFamily="34" charset="0"/>
              </a:rPr>
              <a:t> AS (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SELECT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  </a:t>
            </a:r>
            <a:r>
              <a:rPr lang="en-US" sz="1400" dirty="0" err="1">
                <a:latin typeface="Trebuchet MS" panose="020B0603020202020204" pitchFamily="34" charset="0"/>
              </a:rPr>
              <a:t>p.product_name</a:t>
            </a:r>
            <a:r>
              <a:rPr lang="en-US" sz="1400" dirty="0">
                <a:latin typeface="Trebuchet MS" panose="020B0603020202020204" pitchFamily="34" charset="0"/>
              </a:rPr>
              <a:t>,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  SUM(</a:t>
            </a:r>
            <a:r>
              <a:rPr lang="en-US" sz="1400" dirty="0" err="1">
                <a:latin typeface="Trebuchet MS" panose="020B0603020202020204" pitchFamily="34" charset="0"/>
              </a:rPr>
              <a:t>s.total</a:t>
            </a:r>
            <a:r>
              <a:rPr lang="en-US" sz="1400" dirty="0">
                <a:latin typeface="Trebuchet MS" panose="020B0603020202020204" pitchFamily="34" charset="0"/>
              </a:rPr>
              <a:t>) AS </a:t>
            </a:r>
            <a:r>
              <a:rPr lang="en-US" sz="1400" dirty="0" err="1">
                <a:latin typeface="Trebuchet MS" panose="020B0603020202020204" pitchFamily="34" charset="0"/>
              </a:rPr>
              <a:t>total_sales</a:t>
            </a:r>
            <a:r>
              <a:rPr lang="en-US" sz="1400" dirty="0">
                <a:latin typeface="Trebuchet MS" panose="020B0603020202020204" pitchFamily="34" charset="0"/>
              </a:rPr>
              <a:t>,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  ROW_NUMBER() OVER (ORDER BY SUM(</a:t>
            </a:r>
            <a:r>
              <a:rPr lang="en-US" sz="1400" dirty="0" err="1">
                <a:latin typeface="Trebuchet MS" panose="020B0603020202020204" pitchFamily="34" charset="0"/>
              </a:rPr>
              <a:t>s.total</a:t>
            </a:r>
            <a:r>
              <a:rPr lang="en-US" sz="1400" dirty="0">
                <a:latin typeface="Trebuchet MS" panose="020B0603020202020204" pitchFamily="34" charset="0"/>
              </a:rPr>
              <a:t>) DESC) AS </a:t>
            </a:r>
            <a:r>
              <a:rPr lang="en-US" sz="1400" dirty="0" err="1">
                <a:latin typeface="Trebuchet MS" panose="020B0603020202020204" pitchFamily="34" charset="0"/>
              </a:rPr>
              <a:t>product_rank</a:t>
            </a:r>
            <a:endParaRPr lang="en-US" sz="1400" dirty="0">
              <a:latin typeface="Trebuchet MS" panose="020B0603020202020204" pitchFamily="34" charset="0"/>
            </a:endParaRPr>
          </a:p>
          <a:p>
            <a:r>
              <a:rPr lang="en-US" sz="1400" dirty="0">
                <a:latin typeface="Trebuchet MS" panose="020B0603020202020204" pitchFamily="34" charset="0"/>
              </a:rPr>
              <a:t>  FROM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  sales s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JOIN products p ON </a:t>
            </a:r>
            <a:r>
              <a:rPr lang="en-US" sz="1400" dirty="0" err="1">
                <a:latin typeface="Trebuchet MS" panose="020B0603020202020204" pitchFamily="34" charset="0"/>
              </a:rPr>
              <a:t>s.product_id</a:t>
            </a:r>
            <a:r>
              <a:rPr lang="en-US" sz="1400" dirty="0"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latin typeface="Trebuchet MS" panose="020B0603020202020204" pitchFamily="34" charset="0"/>
              </a:rPr>
              <a:t>p.product_id</a:t>
            </a:r>
            <a:endParaRPr lang="en-US" sz="1400" dirty="0">
              <a:latin typeface="Trebuchet MS" panose="020B0603020202020204" pitchFamily="34" charset="0"/>
            </a:endParaRPr>
          </a:p>
          <a:p>
            <a:r>
              <a:rPr lang="en-US" sz="1400" dirty="0">
                <a:latin typeface="Trebuchet MS" panose="020B0603020202020204" pitchFamily="34" charset="0"/>
              </a:rPr>
              <a:t>  GROUP BY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  </a:t>
            </a:r>
            <a:r>
              <a:rPr lang="en-US" sz="1400" dirty="0" err="1">
                <a:latin typeface="Trebuchet MS" panose="020B0603020202020204" pitchFamily="34" charset="0"/>
              </a:rPr>
              <a:t>p.product_name</a:t>
            </a:r>
            <a:endParaRPr lang="en-US" sz="1400" dirty="0">
              <a:latin typeface="Trebuchet MS" panose="020B0603020202020204" pitchFamily="34" charset="0"/>
            </a:endParaRPr>
          </a:p>
          <a:p>
            <a:r>
              <a:rPr lang="en-US" sz="1400" dirty="0">
                <a:latin typeface="Trebuchet MS" panose="020B0603020202020204" pitchFamily="34" charset="0"/>
              </a:rPr>
              <a:t>)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SELECT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</a:t>
            </a:r>
            <a:r>
              <a:rPr lang="en-US" sz="1400" dirty="0" err="1">
                <a:latin typeface="Trebuchet MS" panose="020B0603020202020204" pitchFamily="34" charset="0"/>
              </a:rPr>
              <a:t>product_name</a:t>
            </a:r>
            <a:r>
              <a:rPr lang="en-US" sz="1400" dirty="0">
                <a:latin typeface="Trebuchet MS" panose="020B0603020202020204" pitchFamily="34" charset="0"/>
              </a:rPr>
              <a:t>,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</a:t>
            </a:r>
            <a:r>
              <a:rPr lang="en-US" sz="1400" dirty="0" err="1">
                <a:latin typeface="Trebuchet MS" panose="020B0603020202020204" pitchFamily="34" charset="0"/>
              </a:rPr>
              <a:t>total_sales</a:t>
            </a:r>
            <a:r>
              <a:rPr lang="en-US" sz="1400" dirty="0">
                <a:latin typeface="Trebuchet MS" panose="020B0603020202020204" pitchFamily="34" charset="0"/>
              </a:rPr>
              <a:t>,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</a:t>
            </a:r>
            <a:r>
              <a:rPr lang="en-US" sz="1400" dirty="0" err="1">
                <a:latin typeface="Trebuchet MS" panose="020B0603020202020204" pitchFamily="34" charset="0"/>
              </a:rPr>
              <a:t>product_rank</a:t>
            </a:r>
            <a:endParaRPr lang="en-US" sz="1400" dirty="0">
              <a:latin typeface="Trebuchet MS" panose="020B0603020202020204" pitchFamily="34" charset="0"/>
            </a:endParaRPr>
          </a:p>
          <a:p>
            <a:r>
              <a:rPr lang="en-US" sz="1400" dirty="0">
                <a:latin typeface="Trebuchet MS" panose="020B0603020202020204" pitchFamily="34" charset="0"/>
              </a:rPr>
              <a:t>FROM</a:t>
            </a:r>
          </a:p>
          <a:p>
            <a:r>
              <a:rPr lang="en-US" sz="1400" dirty="0">
                <a:latin typeface="Trebuchet MS" panose="020B0603020202020204" pitchFamily="34" charset="0"/>
              </a:rPr>
              <a:t>  </a:t>
            </a:r>
            <a:r>
              <a:rPr lang="en-US" sz="1400" dirty="0" err="1">
                <a:latin typeface="Trebuchet MS" panose="020B0603020202020204" pitchFamily="34" charset="0"/>
              </a:rPr>
              <a:t>ProductSales</a:t>
            </a:r>
            <a:r>
              <a:rPr lang="en-US" sz="1400" dirty="0">
                <a:latin typeface="Trebuchet MS" panose="020B0603020202020204" pitchFamily="34" charset="0"/>
              </a:rPr>
              <a:t>;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z="1400" dirty="0">
              <a:latin typeface="Trebuchet MS" panose="020B0603020202020204" pitchFamily="34" charset="0"/>
              <a:cs typeface="Roboto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60B539-4D68-8B55-6C98-004E7956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95350"/>
            <a:ext cx="3200400" cy="37709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85750"/>
            <a:ext cx="735266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  <a:t> -- Customer Segmentation by city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Roboto"/>
              </a:rPr>
              <a:t>-- How many unique customers are there in each city who have purchased coffee products?</a:t>
            </a:r>
            <a:endParaRPr sz="1600" dirty="0">
              <a:solidFill>
                <a:srgbClr val="002060"/>
              </a:solidFill>
              <a:latin typeface="Trebuchet MS" panose="020B0603020202020204" pitchFamily="34" charset="0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1428750"/>
            <a:ext cx="418727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SELECT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COUNT(DISTINCT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unique_customers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FROM city as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LEFT JOIN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customers as c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ON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c.city_id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ct.city_id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JOIN sales as s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ON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s.customer_id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WHERE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s.product_id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 IN (1, 2, 3, 4, 5, 6, 7, 8, 9, 10, 11, 12, 13, 14)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GROUP BY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endParaRPr sz="1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E4DF41-9E46-5F1D-2A38-1F145C5F7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081018"/>
            <a:ext cx="2686425" cy="34104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85750"/>
            <a:ext cx="79349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-- segmentation by purchase count 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895350"/>
            <a:ext cx="3850004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CustomerPurchases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 AS (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SELECT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c.customer_name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COUNT(*) AS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purchase_count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AVG(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s.total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average_order_value</a:t>
            </a: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FROM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sales s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JOIN customers c ON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s.customer_id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GROUP BY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c.customer_name</a:t>
            </a: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SELECT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customer_id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customer_name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purchase_count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average_order_value</a:t>
            </a:r>
            <a:endParaRPr lang="en-US" sz="12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CustomerPurchases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;</a:t>
            </a:r>
          </a:p>
        </p:txBody>
      </p:sp>
      <p:pic>
        <p:nvPicPr>
          <p:cNvPr id="6" name="Picture 5" descr="A screenshot of a data&#10;&#10;Description automatically generated">
            <a:extLst>
              <a:ext uri="{FF2B5EF4-FFF2-40B4-BE49-F238E27FC236}">
                <a16:creationId xmlns:a16="http://schemas.microsoft.com/office/drawing/2014/main" id="{6495832A-2B9B-5CFB-E448-FEFCD7E3E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99" y="606350"/>
            <a:ext cx="4015033" cy="4022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09550"/>
            <a:ext cx="7844875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Arial"/>
              </a:rPr>
              <a:t>-- City-wise Performance and Ranking: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Arial"/>
              </a:rPr>
            </a:b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Arial"/>
              </a:rPr>
              <a:t>-- Which cities have the highest sales volume and revenue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  <a:cs typeface="Arial"/>
              </a:rPr>
            </a:br>
            <a:endParaRPr lang="en-US" sz="1600" dirty="0">
              <a:solidFill>
                <a:srgbClr val="002060"/>
              </a:solidFill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895350"/>
            <a:ext cx="3820160" cy="352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CitySales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 AS (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SELECT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SUM(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s.total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total_sales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ROW_NUMBER() OVER (ORDER BY SUM(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s.total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) DESC) AS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city_rank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FROM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sales s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JOIN customers c ON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s.customer_id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JOIN city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 ON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c.city_id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ct.city_id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    GROUP BY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SELECT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city_name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total_sales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,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city_rank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FROM</a:t>
            </a:r>
            <a:b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  </a:t>
            </a:r>
            <a:r>
              <a:rPr lang="en-US" sz="12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CitySales</a:t>
            </a: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ED157C-EE8E-5BAD-0FDE-2BFE7BF3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819150"/>
            <a:ext cx="3265714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BC1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85750"/>
            <a:ext cx="86106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-- Population and Economic Factors: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  <a:t>-- How does the population and estimated rent of a city correlate with its sales performance</a:t>
            </a: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br>
              <a:rPr lang="en-US" sz="1600" dirty="0">
                <a:solidFill>
                  <a:srgbClr val="002060"/>
                </a:solidFill>
                <a:latin typeface="Trebuchet MS" panose="020B0603020202020204" pitchFamily="34" charset="0"/>
              </a:rPr>
            </a:br>
            <a:endParaRPr sz="1600" dirty="0">
              <a:solidFill>
                <a:srgbClr val="002060"/>
              </a:solidFill>
              <a:latin typeface="Trebuchet MS" panose="020B0603020202020204" pitchFamily="34" charset="0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817907"/>
            <a:ext cx="3715385" cy="392286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SELECT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,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ct.population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,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ct.estimated_rent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,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SUM(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s.total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) AS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total_sales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FROM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sales s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INNER JOIN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customers c ON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s.customer_id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c.customer_id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INNER JOIN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city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 ON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c.city_id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ct.city_id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GROUP BY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ct.city_name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ct.population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ct.estimated_rent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ORDER BY </a:t>
            </a:r>
            <a:b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    </a:t>
            </a:r>
            <a:r>
              <a:rPr lang="en-US" sz="1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total_sales</a:t>
            </a:r>
            <a:r>
              <a:rPr lang="en-US" sz="1400" dirty="0">
                <a:solidFill>
                  <a:schemeClr val="tx1"/>
                </a:solidFill>
                <a:latin typeface="Trebuchet MS" panose="020B0603020202020204" pitchFamily="34" charset="0"/>
              </a:rPr>
              <a:t> DESC;</a:t>
            </a:r>
          </a:p>
        </p:txBody>
      </p:sp>
      <p:pic>
        <p:nvPicPr>
          <p:cNvPr id="7" name="Picture 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7960DAC2-323E-A288-74D7-D0D190B9D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27" y="1046507"/>
            <a:ext cx="4258773" cy="3811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</TotalTime>
  <Words>1552</Words>
  <Application>Microsoft Office PowerPoint</Application>
  <PresentationFormat>On-screen Show (16:9)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</vt:lpstr>
      <vt:lpstr>Trebuchet MS</vt:lpstr>
      <vt:lpstr>Office Theme</vt:lpstr>
      <vt:lpstr>Coffee Shop Expansion Analysis</vt:lpstr>
      <vt:lpstr>PowerPoint Presentation</vt:lpstr>
      <vt:lpstr>-- Overall Sales Performance: -- What is the overall trend of sales over time</vt:lpstr>
      <vt:lpstr>-- Sales Count for Each Product -- How many units of each coffee product have been sold?</vt:lpstr>
      <vt:lpstr> -- Product Popularity and Ranking: -- Which products are the most popular based on sales volume and revenue</vt:lpstr>
      <vt:lpstr>SELECT  ct.city_name, COUNT(DISTINCT c.customer_id) as unique_customers FROM city as ct LEFT JOIN customers as c ON c.city_id = ct.city_id JOIN sales as s ON s.customer_id = c.customer_id WHERE  s.product_id IN (1, 2, 3, 4, 5, 6, 7, 8, 9, 10, 11, 12, 13, 14) GROUP BY ct.city_name </vt:lpstr>
      <vt:lpstr>-- segmentation by purchase count </vt:lpstr>
      <vt:lpstr>WITH CitySales AS (   SELECT     ct.city_name,     SUM(s.total) AS total_sales,     ROW_NUMBER() OVER (ORDER BY SUM(s.total) DESC) AS city_rank   FROM     sales s   JOIN customers c ON s.customer_id = c.customer_id   JOIN city ct ON c.city_id=ct.city_id     GROUP BY     ct.city_name ) SELECT   city_name,   total_sales,   city_rank FROM   CitySales;</vt:lpstr>
      <vt:lpstr> SELECT      ct.city_name,      ct.population,      ct.estimated_rent,      SUM(s.total) AS total_sales FROM      sales s INNER JOIN      customers c ON s.customer_id = c.customer_id INNER JOIN      city ct ON c.city_id = ct.city_id GROUP BY      ct.city_name, ct.population, ct.estimated_rent ORDER BY      total_sales DESC;</vt:lpstr>
      <vt:lpstr> SELECT   p.product_name,   AVG(s.rating) AS average_customer_satisfaction FROM   sales s JOIN products p ON s.product_id = p.product_id GROUP BY   p.product_name;   </vt:lpstr>
      <vt:lpstr>  -- Average rating breakdown by  -- City:</vt:lpstr>
      <vt:lpstr>   -- Average rating breakdown by  -- Time Period:   </vt:lpstr>
      <vt:lpstr>  -- Low-rated products or cities: -- Low-rated products:   </vt:lpstr>
      <vt:lpstr>-- Low-rated cities: </vt:lpstr>
      <vt:lpstr>-- Trends in customer satisfaction over time:   </vt:lpstr>
      <vt:lpstr>  -- Recommendation of Top Three Cities for Coffee Shop Expansion:  -- Consider factors like total sales, customer satisfaction, city rank, and estimated rent to make recommendations.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 Analyst Project Health Care</dc:title>
  <dc:creator>yaswanth k</dc:creator>
  <cp:lastModifiedBy>TSK1092</cp:lastModifiedBy>
  <cp:revision>2</cp:revision>
  <dcterms:created xsi:type="dcterms:W3CDTF">2024-12-24T10:15:07Z</dcterms:created>
  <dcterms:modified xsi:type="dcterms:W3CDTF">2025-01-29T10:10:41Z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2024-12-24T00:00:00Z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2024-12-24T00:00:00Z</vt:filetime>
  </property>
</Properties>
</file>