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66" r:id="rId4"/>
    <p:sldId id="258" r:id="rId5"/>
    <p:sldId id="259" r:id="rId6"/>
    <p:sldId id="260" r:id="rId7"/>
    <p:sldId id="261" r:id="rId8"/>
    <p:sldId id="262" r:id="rId9"/>
    <p:sldId id="264" r:id="rId10"/>
    <p:sldId id="263" r:id="rId11"/>
    <p:sldId id="265" r:id="rId12"/>
  </p:sldIdLst>
  <p:sldSz cx="14630400" cy="8229600"/>
  <p:notesSz cx="8229600" cy="14630400"/>
  <p:embeddedFontLst>
    <p:embeddedFont>
      <p:font typeface="Consolas" panose="020B0609020204030204" pitchFamily="49" charset="0"/>
      <p:regular r:id="rId14"/>
      <p:bold r:id="rId15"/>
      <p:italic r:id="rId16"/>
      <p:boldItalic r:id="rId17"/>
    </p:embeddedFont>
    <p:embeddedFont>
      <p:font typeface="Nunito Semi Bold" panose="020B0604020202020204" charset="0"/>
      <p:regular r:id="rId18"/>
    </p:embeddedFont>
    <p:embeddedFont>
      <p:font typeface="PT Sans" panose="020B0503020203020204" pitchFamily="3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2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10950-3B08-8AD4-2D41-834151906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41828B-A863-E4F1-9376-CB3A17E76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C3043-51B8-675F-69B7-54421D5DFE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974A4E-677B-491E-A861-1EFA3630CFFF}"/>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8585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5E2DE-588B-6658-A594-EA480B66C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B3650-49B1-8136-2369-272087010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CBB6A9-F6A1-11E1-3C00-8A1C3A4AE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A5D5B0-60AF-334B-A666-DDD3F27C2EF7}"/>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74655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D8855-34FB-5D0D-DE23-E3410E66F1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9EBCD1-BBF3-97A3-AEA8-BBA630D84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9E389E-3337-D630-8917-9A79E49861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6CCA6-F623-AC84-1F67-A67AEA438BA1}"/>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7959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80000"/>
            </a:srgbClr>
          </a:solidFill>
          <a:ln/>
        </p:spPr>
        <p:txBody>
          <a:bodyPr/>
          <a:lstStyle/>
          <a:p>
            <a:endParaRPr lang="en-IN"/>
          </a:p>
        </p:txBody>
      </p:sp>
      <p:sp>
        <p:nvSpPr>
          <p:cNvPr id="4" name="Text 1"/>
          <p:cNvSpPr/>
          <p:nvPr/>
        </p:nvSpPr>
        <p:spPr>
          <a:xfrm>
            <a:off x="837724" y="2817257"/>
            <a:ext cx="12166640"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Coffee Shop Chain Expansion Recommendation</a:t>
            </a:r>
            <a:endParaRPr lang="en-US" sz="4400" dirty="0"/>
          </a:p>
        </p:txBody>
      </p:sp>
      <p:sp>
        <p:nvSpPr>
          <p:cNvPr id="5" name="Text 2"/>
          <p:cNvSpPr/>
          <p:nvPr/>
        </p:nvSpPr>
        <p:spPr>
          <a:xfrm>
            <a:off x="837724" y="3880247"/>
            <a:ext cx="12954952" cy="1532096"/>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This document analyzes sales performance, product popularity, customer segmentation, and city-wise performance to provide recommendations for the top three cities for coffee shop chain expansion. Key factors considered include total sales, customer satisfaction, city rank, and estimated rent. The analysis aims to guide strategic decisions for expanding the coffee shop chain to maximize profitability and customer satisfaction.</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063823"/>
            <a:ext cx="1191601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Top Three Cities for Expansion and Conclusion</a:t>
            </a:r>
            <a:endParaRPr lang="en-US" sz="4400" dirty="0"/>
          </a:p>
        </p:txBody>
      </p:sp>
      <p:sp>
        <p:nvSpPr>
          <p:cNvPr id="3" name="Text 1"/>
          <p:cNvSpPr/>
          <p:nvPr/>
        </p:nvSpPr>
        <p:spPr>
          <a:xfrm>
            <a:off x="837724" y="2246590"/>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Based on the analysis of total sales, customer satisfaction, city rank, and estimated rent, the top three cities for coffee shop chain expansion are recommended as follows:</a:t>
            </a:r>
            <a:endParaRPr lang="en-US" sz="1850" dirty="0"/>
          </a:p>
        </p:txBody>
      </p:sp>
      <p:sp>
        <p:nvSpPr>
          <p:cNvPr id="4" name="Text 2"/>
          <p:cNvSpPr/>
          <p:nvPr/>
        </p:nvSpPr>
        <p:spPr>
          <a:xfrm>
            <a:off x="837724" y="3281839"/>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a:pPr>
            <a:r>
              <a:rPr lang="en-US" sz="1850" b="1" dirty="0">
                <a:solidFill>
                  <a:srgbClr val="FFFFFF"/>
                </a:solidFill>
                <a:latin typeface="PT Sans" pitchFamily="34" charset="0"/>
                <a:ea typeface="PT Sans" pitchFamily="34" charset="-122"/>
                <a:cs typeface="PT Sans" pitchFamily="34" charset="-120"/>
              </a:rPr>
              <a:t>Pune</a:t>
            </a:r>
            <a:r>
              <a:rPr lang="en-US" sz="1850" dirty="0">
                <a:solidFill>
                  <a:srgbClr val="FFFFFF"/>
                </a:solidFill>
                <a:latin typeface="PT Sans" pitchFamily="34" charset="0"/>
                <a:ea typeface="PT Sans" pitchFamily="34" charset="-122"/>
                <a:cs typeface="PT Sans" pitchFamily="34" charset="-120"/>
              </a:rPr>
              <a:t>: Low estimated rent, high total sales, good customer satisfaction, and a city rank under 10.</a:t>
            </a:r>
            <a:endParaRPr lang="en-US" sz="1850" dirty="0"/>
          </a:p>
        </p:txBody>
      </p:sp>
      <p:sp>
        <p:nvSpPr>
          <p:cNvPr id="5" name="Text 3"/>
          <p:cNvSpPr/>
          <p:nvPr/>
        </p:nvSpPr>
        <p:spPr>
          <a:xfrm>
            <a:off x="837724" y="3748564"/>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startAt="2"/>
            </a:pPr>
            <a:r>
              <a:rPr lang="en-US" sz="1850" b="1" dirty="0">
                <a:solidFill>
                  <a:srgbClr val="FFFFFF"/>
                </a:solidFill>
                <a:latin typeface="PT Sans" pitchFamily="34" charset="0"/>
                <a:ea typeface="PT Sans" pitchFamily="34" charset="-122"/>
                <a:cs typeface="PT Sans" pitchFamily="34" charset="-120"/>
              </a:rPr>
              <a:t>Chennai</a:t>
            </a:r>
            <a:r>
              <a:rPr lang="en-US" sz="1850" dirty="0">
                <a:solidFill>
                  <a:srgbClr val="FFFFFF"/>
                </a:solidFill>
                <a:latin typeface="PT Sans" pitchFamily="34" charset="0"/>
                <a:ea typeface="PT Sans" pitchFamily="34" charset="-122"/>
                <a:cs typeface="PT Sans" pitchFamily="34" charset="-120"/>
              </a:rPr>
              <a:t>: Reasonably low estimated rent, high total sales, high customer satisfaction, and an acceptable city rank.</a:t>
            </a:r>
            <a:endParaRPr lang="en-US" sz="1850" dirty="0"/>
          </a:p>
        </p:txBody>
      </p:sp>
      <p:sp>
        <p:nvSpPr>
          <p:cNvPr id="6" name="Text 4"/>
          <p:cNvSpPr/>
          <p:nvPr/>
        </p:nvSpPr>
        <p:spPr>
          <a:xfrm>
            <a:off x="837724" y="4215289"/>
            <a:ext cx="12954952" cy="766048"/>
          </a:xfrm>
          <a:prstGeom prst="rect">
            <a:avLst/>
          </a:prstGeom>
          <a:noFill/>
          <a:ln/>
        </p:spPr>
        <p:txBody>
          <a:bodyPr wrap="square" lIns="0" tIns="0" rIns="0" bIns="0" rtlCol="0" anchor="t"/>
          <a:lstStyle/>
          <a:p>
            <a:pPr marL="342900" indent="-342900" algn="l">
              <a:lnSpc>
                <a:spcPts val="3000"/>
              </a:lnSpc>
              <a:buSzPct val="100000"/>
              <a:buFont typeface="+mj-lt"/>
              <a:buAutoNum type="arabicPeriod" startAt="3"/>
            </a:pPr>
            <a:r>
              <a:rPr lang="en-US" sz="1850" b="1" dirty="0">
                <a:solidFill>
                  <a:srgbClr val="FFFFFF"/>
                </a:solidFill>
                <a:latin typeface="PT Sans" pitchFamily="34" charset="0"/>
                <a:ea typeface="PT Sans" pitchFamily="34" charset="-122"/>
                <a:cs typeface="PT Sans" pitchFamily="34" charset="-120"/>
              </a:rPr>
              <a:t>Bangalore</a:t>
            </a:r>
            <a:r>
              <a:rPr lang="en-US" sz="1850" dirty="0">
                <a:solidFill>
                  <a:srgbClr val="FFFFFF"/>
                </a:solidFill>
                <a:latin typeface="PT Sans" pitchFamily="34" charset="0"/>
                <a:ea typeface="PT Sans" pitchFamily="34" charset="-122"/>
                <a:cs typeface="PT Sans" pitchFamily="34" charset="-120"/>
              </a:rPr>
              <a:t>: First city rank, good customer satisfaction, good total sales, and a reasonable estimated rent for a top-ranked city.</a:t>
            </a:r>
            <a:endParaRPr lang="en-US" sz="1850" dirty="0"/>
          </a:p>
        </p:txBody>
      </p:sp>
      <p:sp>
        <p:nvSpPr>
          <p:cNvPr id="7" name="Text 5"/>
          <p:cNvSpPr/>
          <p:nvPr/>
        </p:nvSpPr>
        <p:spPr>
          <a:xfrm>
            <a:off x="837724" y="5250537"/>
            <a:ext cx="12954952" cy="1915120"/>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These recommendations are based on a comprehensive analysis of various factors, including sales performance, customer feedback, and economic indicators. By expanding to these cities, the coffee shop chain can capitalize on existing demand, improve customer satisfaction, and achieve sustainable growth. Further investigation and on-the-ground market research are recommended before making final decisions. A COLUMNS block highlighting the different variables for each city would be appropriate here. However, this concludes our analysis and recommendation report.</a:t>
            </a:r>
            <a:endParaRPr lang="en-US" sz="1850" dirty="0"/>
          </a:p>
        </p:txBody>
      </p:sp>
      <p:sp>
        <p:nvSpPr>
          <p:cNvPr id="8" name="Rectangle 7">
            <a:extLst>
              <a:ext uri="{FF2B5EF4-FFF2-40B4-BE49-F238E27FC236}">
                <a16:creationId xmlns:a16="http://schemas.microsoft.com/office/drawing/2014/main" id="{58E7E665-93E2-FFB3-9F6A-5E588F8CEA83}"/>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616F5-4733-B8E6-A95B-D9B8CB1A2DB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160F0A6-3332-3E38-A45E-0318EFF6B0BC}"/>
              </a:ext>
            </a:extLst>
          </p:cNvPr>
          <p:cNvSpPr/>
          <p:nvPr/>
        </p:nvSpPr>
        <p:spPr>
          <a:xfrm>
            <a:off x="837724" y="2794303"/>
            <a:ext cx="1191601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                                 Thank you</a:t>
            </a:r>
          </a:p>
          <a:p>
            <a:pPr marL="0" indent="0" algn="l">
              <a:lnSpc>
                <a:spcPts val="5500"/>
              </a:lnSpc>
              <a:buNone/>
            </a:pPr>
            <a:r>
              <a:rPr lang="en-US" sz="3600" dirty="0">
                <a:solidFill>
                  <a:srgbClr val="FFFFFF"/>
                </a:solidFill>
                <a:latin typeface="Nunito Semi Bold" pitchFamily="34" charset="0"/>
              </a:rPr>
              <a:t>If you are hiring or know someone who is - Let’s Connect !</a:t>
            </a:r>
            <a:endParaRPr lang="en-US" sz="3600" dirty="0"/>
          </a:p>
        </p:txBody>
      </p:sp>
      <p:sp>
        <p:nvSpPr>
          <p:cNvPr id="9" name="Rectangle 8">
            <a:extLst>
              <a:ext uri="{FF2B5EF4-FFF2-40B4-BE49-F238E27FC236}">
                <a16:creationId xmlns:a16="http://schemas.microsoft.com/office/drawing/2014/main" id="{72C39918-664E-4458-2C52-2A207E0132C5}"/>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486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B9B8A26-54C2-44A7-E33F-DB0C2F40C97D}"/>
              </a:ext>
            </a:extLst>
          </p:cNvPr>
          <p:cNvPicPr>
            <a:picLocks noChangeAspect="1"/>
          </p:cNvPicPr>
          <p:nvPr/>
        </p:nvPicPr>
        <p:blipFill>
          <a:blip r:embed="rId3"/>
          <a:stretch>
            <a:fillRect/>
          </a:stretch>
        </p:blipFill>
        <p:spPr>
          <a:xfrm>
            <a:off x="551506" y="1042559"/>
            <a:ext cx="13527388" cy="6144482"/>
          </a:xfrm>
          <a:prstGeom prst="rect">
            <a:avLst/>
          </a:prstGeom>
        </p:spPr>
      </p:pic>
      <p:sp>
        <p:nvSpPr>
          <p:cNvPr id="12" name="Rectangle 11">
            <a:extLst>
              <a:ext uri="{FF2B5EF4-FFF2-40B4-BE49-F238E27FC236}">
                <a16:creationId xmlns:a16="http://schemas.microsoft.com/office/drawing/2014/main" id="{6B2C8797-966E-2AB6-9A5D-291CE7D3417D}"/>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6287964D-53F3-C480-A4E3-35A88717257C}"/>
              </a:ext>
            </a:extLst>
          </p:cNvPr>
          <p:cNvSpPr txBox="1"/>
          <p:nvPr/>
        </p:nvSpPr>
        <p:spPr>
          <a:xfrm>
            <a:off x="5772150" y="1314450"/>
            <a:ext cx="4286250" cy="646331"/>
          </a:xfrm>
          <a:prstGeom prst="rect">
            <a:avLst/>
          </a:prstGeom>
          <a:noFill/>
        </p:spPr>
        <p:txBody>
          <a:bodyPr wrap="square" rtlCol="0">
            <a:spAutoFit/>
          </a:bodyPr>
          <a:lstStyle/>
          <a:p>
            <a:r>
              <a:rPr lang="en-US" sz="3600" dirty="0">
                <a:solidFill>
                  <a:schemeClr val="bg1"/>
                </a:solidFill>
              </a:rPr>
              <a:t>ER DIAGRAM</a:t>
            </a:r>
            <a:endParaRPr lang="en-IN" sz="3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E7E96-FCC3-8E4D-CDFF-2C5BCAA455F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3872969-4E77-7E9D-9695-475FFD2E500E}"/>
              </a:ext>
            </a:extLst>
          </p:cNvPr>
          <p:cNvSpPr/>
          <p:nvPr/>
        </p:nvSpPr>
        <p:spPr>
          <a:xfrm>
            <a:off x="801410" y="795576"/>
            <a:ext cx="7890986" cy="606147"/>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Nunito Semi Bold" pitchFamily="34" charset="0"/>
                <a:ea typeface="Nunito Semi Bold" pitchFamily="34" charset="-122"/>
                <a:cs typeface="Nunito Semi Bold" pitchFamily="34" charset="-120"/>
              </a:rPr>
              <a:t>Overall Sales Performance Analysis</a:t>
            </a:r>
            <a:endParaRPr lang="en-US" sz="3800" dirty="0"/>
          </a:p>
        </p:txBody>
      </p:sp>
      <p:sp>
        <p:nvSpPr>
          <p:cNvPr id="3" name="Text 1">
            <a:extLst>
              <a:ext uri="{FF2B5EF4-FFF2-40B4-BE49-F238E27FC236}">
                <a16:creationId xmlns:a16="http://schemas.microsoft.com/office/drawing/2014/main" id="{1CEEF13A-BA37-739F-24C1-13198D4C658A}"/>
              </a:ext>
            </a:extLst>
          </p:cNvPr>
          <p:cNvSpPr/>
          <p:nvPr/>
        </p:nvSpPr>
        <p:spPr>
          <a:xfrm>
            <a:off x="801410" y="1813798"/>
            <a:ext cx="13027581" cy="329684"/>
          </a:xfrm>
          <a:prstGeom prst="rect">
            <a:avLst/>
          </a:prstGeom>
          <a:noFill/>
          <a:ln/>
        </p:spPr>
        <p:txBody>
          <a:bodyPr wrap="none" lIns="0" tIns="0" rIns="0" bIns="0" rtlCol="0" anchor="t"/>
          <a:lstStyle/>
          <a:p>
            <a:pPr marL="0" indent="0" algn="l">
              <a:lnSpc>
                <a:spcPts val="2550"/>
              </a:lnSpc>
              <a:buNone/>
            </a:pPr>
            <a:r>
              <a:rPr lang="en-US" sz="1600" dirty="0">
                <a:solidFill>
                  <a:srgbClr val="FFFFFF"/>
                </a:solidFill>
                <a:latin typeface="PT Sans" pitchFamily="34" charset="0"/>
                <a:ea typeface="PT Sans" pitchFamily="34" charset="-122"/>
                <a:cs typeface="PT Sans" pitchFamily="34" charset="-120"/>
              </a:rPr>
              <a:t>To understand the overall trend of sales over time, the following SQL query was executed:</a:t>
            </a:r>
            <a:endParaRPr lang="en-US" sz="1600" dirty="0"/>
          </a:p>
        </p:txBody>
      </p:sp>
      <p:sp>
        <p:nvSpPr>
          <p:cNvPr id="4" name="Shape 2">
            <a:extLst>
              <a:ext uri="{FF2B5EF4-FFF2-40B4-BE49-F238E27FC236}">
                <a16:creationId xmlns:a16="http://schemas.microsoft.com/office/drawing/2014/main" id="{61E31137-4604-E949-7415-3554F4166F29}"/>
              </a:ext>
            </a:extLst>
          </p:cNvPr>
          <p:cNvSpPr/>
          <p:nvPr/>
        </p:nvSpPr>
        <p:spPr>
          <a:xfrm>
            <a:off x="801410" y="2375297"/>
            <a:ext cx="13027581" cy="2287191"/>
          </a:xfrm>
          <a:prstGeom prst="roundRect">
            <a:avLst>
              <a:gd name="adj" fmla="val 13516"/>
            </a:avLst>
          </a:prstGeom>
          <a:solidFill>
            <a:srgbClr val="483304"/>
          </a:solidFill>
          <a:ln/>
        </p:spPr>
        <p:txBody>
          <a:bodyPr/>
          <a:lstStyle/>
          <a:p>
            <a:endParaRPr lang="en-IN"/>
          </a:p>
        </p:txBody>
      </p:sp>
      <p:sp>
        <p:nvSpPr>
          <p:cNvPr id="5" name="Shape 3">
            <a:extLst>
              <a:ext uri="{FF2B5EF4-FFF2-40B4-BE49-F238E27FC236}">
                <a16:creationId xmlns:a16="http://schemas.microsoft.com/office/drawing/2014/main" id="{B3CDAC56-9F46-4E03-08FC-3E609CBAD4E6}"/>
              </a:ext>
            </a:extLst>
          </p:cNvPr>
          <p:cNvSpPr/>
          <p:nvPr/>
        </p:nvSpPr>
        <p:spPr>
          <a:xfrm>
            <a:off x="791170" y="2375297"/>
            <a:ext cx="13048059" cy="2287191"/>
          </a:xfrm>
          <a:prstGeom prst="roundRect">
            <a:avLst>
              <a:gd name="adj" fmla="val 1352"/>
            </a:avLst>
          </a:prstGeom>
          <a:solidFill>
            <a:srgbClr val="483304"/>
          </a:solidFill>
          <a:ln/>
        </p:spPr>
        <p:txBody>
          <a:bodyPr/>
          <a:lstStyle/>
          <a:p>
            <a:endParaRPr lang="en-IN"/>
          </a:p>
        </p:txBody>
      </p:sp>
      <p:sp>
        <p:nvSpPr>
          <p:cNvPr id="6" name="Text 4">
            <a:extLst>
              <a:ext uri="{FF2B5EF4-FFF2-40B4-BE49-F238E27FC236}">
                <a16:creationId xmlns:a16="http://schemas.microsoft.com/office/drawing/2014/main" id="{0A0F56B7-2BDB-6CBB-2386-91914D7394E4}"/>
              </a:ext>
            </a:extLst>
          </p:cNvPr>
          <p:cNvSpPr/>
          <p:nvPr/>
        </p:nvSpPr>
        <p:spPr>
          <a:xfrm>
            <a:off x="997148" y="2529840"/>
            <a:ext cx="12636103" cy="1978104"/>
          </a:xfrm>
          <a:prstGeom prst="rect">
            <a:avLst/>
          </a:prstGeom>
          <a:noFill/>
          <a:ln/>
        </p:spPr>
        <p:txBody>
          <a:bodyPr wrap="square" lIns="0" tIns="0" rIns="0" bIns="0" rtlCol="0" anchor="t"/>
          <a:lstStyle/>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SELECT YEAR(sale_date) AS year,</a:t>
            </a:r>
            <a:endParaRPr lang="en-US" sz="1600" dirty="0"/>
          </a:p>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    MONTH(sale_date) AS month,</a:t>
            </a:r>
            <a:endParaRPr lang="en-US" sz="1600" dirty="0"/>
          </a:p>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    SUM(total) AS total_sales</a:t>
            </a:r>
            <a:endParaRPr lang="en-US" sz="1600" dirty="0"/>
          </a:p>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FROM sales</a:t>
            </a:r>
            <a:endParaRPr lang="en-US" sz="1600" dirty="0"/>
          </a:p>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GROUP BY year, month</a:t>
            </a:r>
            <a:endParaRPr lang="en-US" sz="1600" dirty="0"/>
          </a:p>
          <a:p>
            <a:pPr marL="0" indent="0" algn="l">
              <a:lnSpc>
                <a:spcPts val="2550"/>
              </a:lnSpc>
              <a:buNone/>
            </a:pPr>
            <a:r>
              <a:rPr lang="en-US" sz="1600" dirty="0">
                <a:solidFill>
                  <a:srgbClr val="FFFFFF"/>
                </a:solidFill>
                <a:highlight>
                  <a:srgbClr val="483304"/>
                </a:highlight>
                <a:latin typeface="Consolas" pitchFamily="34" charset="0"/>
                <a:ea typeface="Consolas" pitchFamily="34" charset="-122"/>
                <a:cs typeface="Consolas" pitchFamily="34" charset="-120"/>
              </a:rPr>
              <a:t>ORDER BY year, month;</a:t>
            </a:r>
            <a:endParaRPr lang="en-US" sz="1600" dirty="0"/>
          </a:p>
        </p:txBody>
      </p:sp>
      <p:sp>
        <p:nvSpPr>
          <p:cNvPr id="7" name="Text 5">
            <a:extLst>
              <a:ext uri="{FF2B5EF4-FFF2-40B4-BE49-F238E27FC236}">
                <a16:creationId xmlns:a16="http://schemas.microsoft.com/office/drawing/2014/main" id="{7F576E22-78A7-6902-4617-5851994C41F4}"/>
              </a:ext>
            </a:extLst>
          </p:cNvPr>
          <p:cNvSpPr/>
          <p:nvPr/>
        </p:nvSpPr>
        <p:spPr>
          <a:xfrm>
            <a:off x="801410" y="4894302"/>
            <a:ext cx="13027581" cy="1318736"/>
          </a:xfrm>
          <a:prstGeom prst="rect">
            <a:avLst/>
          </a:prstGeom>
          <a:noFill/>
          <a:ln/>
        </p:spPr>
        <p:txBody>
          <a:bodyPr wrap="square" lIns="0" tIns="0" rIns="0" bIns="0" rtlCol="0" anchor="t"/>
          <a:lstStyle/>
          <a:p>
            <a:pPr marL="0" indent="0" algn="l">
              <a:lnSpc>
                <a:spcPts val="2550"/>
              </a:lnSpc>
              <a:buNone/>
            </a:pPr>
            <a:r>
              <a:rPr lang="en-US" sz="1600" dirty="0">
                <a:solidFill>
                  <a:srgbClr val="FFFFFF"/>
                </a:solidFill>
                <a:latin typeface="PT Sans" pitchFamily="34" charset="0"/>
                <a:ea typeface="PT Sans" pitchFamily="34" charset="-122"/>
                <a:cs typeface="PT Sans" pitchFamily="34" charset="-120"/>
              </a:rPr>
              <a:t>This query groups sales data by year and month to reveal the total sales for each period. Analyzing the results of this query provides insights into the seasonality of sales, identifying peak months and potential slow periods. Understanding these trends is crucial for inventory management, staffing, and marketing strategies. For instance, if sales consistently peak during the winter months, the coffee shop can prepare seasonal offerings and promotions to capitalize on this trend.</a:t>
            </a:r>
            <a:endParaRPr lang="en-US" sz="1600" dirty="0"/>
          </a:p>
        </p:txBody>
      </p:sp>
      <p:sp>
        <p:nvSpPr>
          <p:cNvPr id="8" name="Text 6">
            <a:extLst>
              <a:ext uri="{FF2B5EF4-FFF2-40B4-BE49-F238E27FC236}">
                <a16:creationId xmlns:a16="http://schemas.microsoft.com/office/drawing/2014/main" id="{53A3BE63-95F3-37D5-C00A-F187351DEDCB}"/>
              </a:ext>
            </a:extLst>
          </p:cNvPr>
          <p:cNvSpPr/>
          <p:nvPr/>
        </p:nvSpPr>
        <p:spPr>
          <a:xfrm>
            <a:off x="801410" y="6444853"/>
            <a:ext cx="13027581" cy="989052"/>
          </a:xfrm>
          <a:prstGeom prst="rect">
            <a:avLst/>
          </a:prstGeom>
          <a:noFill/>
          <a:ln/>
        </p:spPr>
        <p:txBody>
          <a:bodyPr wrap="square" lIns="0" tIns="0" rIns="0" bIns="0" rtlCol="0" anchor="t"/>
          <a:lstStyle/>
          <a:p>
            <a:pPr marL="0" indent="0" algn="l">
              <a:lnSpc>
                <a:spcPts val="2550"/>
              </a:lnSpc>
              <a:buNone/>
            </a:pPr>
            <a:r>
              <a:rPr lang="en-US" sz="1600" dirty="0">
                <a:solidFill>
                  <a:srgbClr val="FFFFFF"/>
                </a:solidFill>
                <a:latin typeface="PT Sans" pitchFamily="34" charset="0"/>
                <a:ea typeface="PT Sans" pitchFamily="34" charset="-122"/>
                <a:cs typeface="PT Sans" pitchFamily="34" charset="-120"/>
              </a:rPr>
              <a:t>Moreover, long-term sales trends can be identified to assess the overall growth of the coffee shop chain. This information is vital for making informed decisions about expansion plans, investment strategies, and overall business development. By tracking sales performance over time, the company can adapt its strategies to changing market conditions and customer preferences, ensuring sustainable growth and profitability.</a:t>
            </a:r>
            <a:endParaRPr lang="en-US" sz="1600" dirty="0"/>
          </a:p>
        </p:txBody>
      </p:sp>
      <p:sp>
        <p:nvSpPr>
          <p:cNvPr id="9" name="Rectangle 8">
            <a:extLst>
              <a:ext uri="{FF2B5EF4-FFF2-40B4-BE49-F238E27FC236}">
                <a16:creationId xmlns:a16="http://schemas.microsoft.com/office/drawing/2014/main" id="{3370F23E-F1B7-22C0-9BB1-1E3E47786614}"/>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877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2002" y="729496"/>
            <a:ext cx="4940141" cy="427077"/>
          </a:xfrm>
          <a:prstGeom prst="rect">
            <a:avLst/>
          </a:prstGeom>
          <a:noFill/>
          <a:ln/>
        </p:spPr>
        <p:txBody>
          <a:bodyPr wrap="none" lIns="0" tIns="0" rIns="0" bIns="0" rtlCol="0" anchor="t"/>
          <a:lstStyle/>
          <a:p>
            <a:pPr marL="0" indent="0" algn="l">
              <a:lnSpc>
                <a:spcPts val="3350"/>
              </a:lnSpc>
              <a:buNone/>
            </a:pPr>
            <a:r>
              <a:rPr lang="en-US" sz="2650" dirty="0">
                <a:solidFill>
                  <a:srgbClr val="FFFFFF"/>
                </a:solidFill>
                <a:latin typeface="Nunito Semi Bold" pitchFamily="34" charset="0"/>
                <a:ea typeface="Nunito Semi Bold" pitchFamily="34" charset="-122"/>
                <a:cs typeface="Nunito Semi Bold" pitchFamily="34" charset="-120"/>
              </a:rPr>
              <a:t>Product Popularity and Ranking</a:t>
            </a:r>
            <a:endParaRPr lang="en-US" sz="2650" dirty="0"/>
          </a:p>
        </p:txBody>
      </p:sp>
      <p:sp>
        <p:nvSpPr>
          <p:cNvPr id="3" name="Text 1"/>
          <p:cNvSpPr/>
          <p:nvPr/>
        </p:nvSpPr>
        <p:spPr>
          <a:xfrm>
            <a:off x="782002" y="1446967"/>
            <a:ext cx="13066395"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The most popular products based on sales volume and revenue are identified using the following query:</a:t>
            </a:r>
            <a:endParaRPr lang="en-US" sz="1100" dirty="0"/>
          </a:p>
        </p:txBody>
      </p:sp>
      <p:sp>
        <p:nvSpPr>
          <p:cNvPr id="4" name="Shape 2"/>
          <p:cNvSpPr/>
          <p:nvPr/>
        </p:nvSpPr>
        <p:spPr>
          <a:xfrm>
            <a:off x="782002" y="1842730"/>
            <a:ext cx="13066395" cy="4168616"/>
          </a:xfrm>
          <a:prstGeom prst="roundRect">
            <a:avLst>
              <a:gd name="adj" fmla="val 5226"/>
            </a:avLst>
          </a:prstGeom>
          <a:solidFill>
            <a:srgbClr val="483304"/>
          </a:solidFill>
          <a:ln/>
        </p:spPr>
        <p:txBody>
          <a:bodyPr/>
          <a:lstStyle/>
          <a:p>
            <a:endParaRPr lang="en-IN"/>
          </a:p>
        </p:txBody>
      </p:sp>
      <p:sp>
        <p:nvSpPr>
          <p:cNvPr id="5" name="Shape 3"/>
          <p:cNvSpPr/>
          <p:nvPr/>
        </p:nvSpPr>
        <p:spPr>
          <a:xfrm>
            <a:off x="774859" y="1842730"/>
            <a:ext cx="13080683" cy="4168616"/>
          </a:xfrm>
          <a:prstGeom prst="roundRect">
            <a:avLst>
              <a:gd name="adj" fmla="val 523"/>
            </a:avLst>
          </a:prstGeom>
          <a:solidFill>
            <a:srgbClr val="483304"/>
          </a:solidFill>
          <a:ln/>
        </p:spPr>
        <p:txBody>
          <a:bodyPr/>
          <a:lstStyle/>
          <a:p>
            <a:endParaRPr lang="en-IN"/>
          </a:p>
        </p:txBody>
      </p:sp>
      <p:sp>
        <p:nvSpPr>
          <p:cNvPr id="6" name="Text 4"/>
          <p:cNvSpPr/>
          <p:nvPr/>
        </p:nvSpPr>
        <p:spPr>
          <a:xfrm>
            <a:off x="919996" y="1951553"/>
            <a:ext cx="12790408" cy="395097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WITH ProductSales AS (</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SELECT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p.product_name,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SUM(s.total) AS total_sales,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ROW_NUMBER() OVER (ORDER BY SUM(s.total) DESC) AS product_rank</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FROM</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sales 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JOIN products p ON s.product_id = p.product_id</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GROUP BY</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p.product_name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SELECT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product_name,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total_sales,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product_rank</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FROM</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ProductSales;</a:t>
            </a:r>
            <a:endParaRPr lang="en-US" sz="1100" dirty="0"/>
          </a:p>
        </p:txBody>
      </p:sp>
      <p:sp>
        <p:nvSpPr>
          <p:cNvPr id="7" name="Text 5"/>
          <p:cNvSpPr/>
          <p:nvPr/>
        </p:nvSpPr>
        <p:spPr>
          <a:xfrm>
            <a:off x="782002" y="6174700"/>
            <a:ext cx="13066395" cy="69723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This query ranks products based on their total sales, providing a clear understanding of which items are most popular among customers. Knowing the best-selling products allows the coffee shop to optimize its menu, focusing on items that drive the most revenue. This can involve increasing marketing efforts for popular items, ensuring adequate stock levels, and potentially introducing variations or complementary products.</a:t>
            </a:r>
            <a:endParaRPr lang="en-US" sz="1100" dirty="0"/>
          </a:p>
        </p:txBody>
      </p:sp>
      <p:sp>
        <p:nvSpPr>
          <p:cNvPr id="8" name="Text 6"/>
          <p:cNvSpPr/>
          <p:nvPr/>
        </p:nvSpPr>
        <p:spPr>
          <a:xfrm>
            <a:off x="782002" y="7035284"/>
            <a:ext cx="13066395"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Additionally, identifying less popular products can help the coffee shop make informed decisions about menu adjustments. This could involve reformulating the product, offering it at a discounted price, or removing it from the menu altogether. By regularly analyzing product popularity, the coffee shop can ensure that its menu remains relevant and appealing to customers, maximizing sales and profitability.</a:t>
            </a:r>
            <a:endParaRPr lang="en-US" sz="1100" dirty="0"/>
          </a:p>
        </p:txBody>
      </p:sp>
      <p:sp>
        <p:nvSpPr>
          <p:cNvPr id="9" name="Rectangle 8">
            <a:extLst>
              <a:ext uri="{FF2B5EF4-FFF2-40B4-BE49-F238E27FC236}">
                <a16:creationId xmlns:a16="http://schemas.microsoft.com/office/drawing/2014/main" id="{860683F8-7955-B9B0-7539-8E84C1C9F79F}"/>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80192" y="455890"/>
            <a:ext cx="6056590" cy="316944"/>
          </a:xfrm>
          <a:prstGeom prst="rect">
            <a:avLst/>
          </a:prstGeom>
          <a:noFill/>
          <a:ln/>
        </p:spPr>
        <p:txBody>
          <a:bodyPr wrap="none" lIns="0" tIns="0" rIns="0" bIns="0" rtlCol="0" anchor="t"/>
          <a:lstStyle/>
          <a:p>
            <a:pPr marL="0" indent="0" algn="l">
              <a:lnSpc>
                <a:spcPts val="2450"/>
              </a:lnSpc>
              <a:buNone/>
            </a:pPr>
            <a:r>
              <a:rPr lang="en-US" sz="1950" dirty="0">
                <a:solidFill>
                  <a:srgbClr val="FFFFFF"/>
                </a:solidFill>
                <a:latin typeface="Nunito Semi Bold" pitchFamily="34" charset="0"/>
                <a:ea typeface="Nunito Semi Bold" pitchFamily="34" charset="-122"/>
                <a:cs typeface="Nunito Semi Bold" pitchFamily="34" charset="-120"/>
              </a:rPr>
              <a:t>Customer Segmentation by City and Purchase Count</a:t>
            </a:r>
            <a:endParaRPr lang="en-US" sz="1950" dirty="0"/>
          </a:p>
        </p:txBody>
      </p:sp>
      <p:sp>
        <p:nvSpPr>
          <p:cNvPr id="3" name="Text 1"/>
          <p:cNvSpPr/>
          <p:nvPr/>
        </p:nvSpPr>
        <p:spPr>
          <a:xfrm>
            <a:off x="580192" y="988338"/>
            <a:ext cx="13470017" cy="172403"/>
          </a:xfrm>
          <a:prstGeom prst="rect">
            <a:avLst/>
          </a:prstGeom>
          <a:noFill/>
          <a:ln/>
        </p:spPr>
        <p:txBody>
          <a:bodyPr wrap="none" lIns="0" tIns="0" rIns="0" bIns="0" rtlCol="0" anchor="t"/>
          <a:lstStyle/>
          <a:p>
            <a:pPr marL="0" indent="0" algn="l">
              <a:lnSpc>
                <a:spcPts val="1350"/>
              </a:lnSpc>
              <a:buNone/>
            </a:pPr>
            <a:r>
              <a:rPr lang="en-US" sz="800" dirty="0">
                <a:solidFill>
                  <a:srgbClr val="FFFFFF"/>
                </a:solidFill>
                <a:latin typeface="PT Sans" pitchFamily="34" charset="0"/>
                <a:ea typeface="PT Sans" pitchFamily="34" charset="-122"/>
                <a:cs typeface="PT Sans" pitchFamily="34" charset="-120"/>
              </a:rPr>
              <a:t>To understand customer distribution across different cities, the following query is used:</a:t>
            </a:r>
            <a:endParaRPr lang="en-US" sz="800" dirty="0"/>
          </a:p>
        </p:txBody>
      </p:sp>
      <p:sp>
        <p:nvSpPr>
          <p:cNvPr id="4" name="Shape 2"/>
          <p:cNvSpPr/>
          <p:nvPr/>
        </p:nvSpPr>
        <p:spPr>
          <a:xfrm>
            <a:off x="580192" y="1281946"/>
            <a:ext cx="13470017" cy="1540669"/>
          </a:xfrm>
          <a:prstGeom prst="roundRect">
            <a:avLst>
              <a:gd name="adj" fmla="val 10492"/>
            </a:avLst>
          </a:prstGeom>
          <a:solidFill>
            <a:srgbClr val="483304"/>
          </a:solidFill>
          <a:ln/>
        </p:spPr>
        <p:txBody>
          <a:bodyPr/>
          <a:lstStyle/>
          <a:p>
            <a:endParaRPr lang="en-IN"/>
          </a:p>
        </p:txBody>
      </p:sp>
      <p:sp>
        <p:nvSpPr>
          <p:cNvPr id="5" name="Shape 3"/>
          <p:cNvSpPr/>
          <p:nvPr/>
        </p:nvSpPr>
        <p:spPr>
          <a:xfrm>
            <a:off x="574834" y="1281946"/>
            <a:ext cx="13480733" cy="1540669"/>
          </a:xfrm>
          <a:prstGeom prst="roundRect">
            <a:avLst>
              <a:gd name="adj" fmla="val 1049"/>
            </a:avLst>
          </a:prstGeom>
          <a:solidFill>
            <a:srgbClr val="483304"/>
          </a:solidFill>
          <a:ln/>
        </p:spPr>
        <p:txBody>
          <a:bodyPr/>
          <a:lstStyle/>
          <a:p>
            <a:endParaRPr lang="en-IN"/>
          </a:p>
        </p:txBody>
      </p:sp>
      <p:sp>
        <p:nvSpPr>
          <p:cNvPr id="6" name="Text 4"/>
          <p:cNvSpPr/>
          <p:nvPr/>
        </p:nvSpPr>
        <p:spPr>
          <a:xfrm>
            <a:off x="682585" y="1362670"/>
            <a:ext cx="13265229" cy="1379220"/>
          </a:xfrm>
          <a:prstGeom prst="rect">
            <a:avLst/>
          </a:prstGeom>
          <a:noFill/>
          <a:ln/>
        </p:spPr>
        <p:txBody>
          <a:bodyPr wrap="square" lIns="0" tIns="0" rIns="0" bIns="0" rtlCol="0" anchor="t"/>
          <a:lstStyle/>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SELECT ct.city_name,COUNT(DISTINCT c.customer_id) as unique_customers</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FROM city as ct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LEFT JOINcustomers as c</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ON c.city_id = ct.city_id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JOIN sales as s</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ON s.customer_id = c.customer_id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WHERE s.product_id IN (1, 2, 3, 4, 5, 6, 7, 8, 9, 10, 11, 12, 13, 14)</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GROUP BY ct.city_name</a:t>
            </a:r>
            <a:endParaRPr lang="en-US" sz="800" dirty="0"/>
          </a:p>
        </p:txBody>
      </p:sp>
      <p:sp>
        <p:nvSpPr>
          <p:cNvPr id="7" name="Text 5"/>
          <p:cNvSpPr/>
          <p:nvPr/>
        </p:nvSpPr>
        <p:spPr>
          <a:xfrm>
            <a:off x="580192" y="2943820"/>
            <a:ext cx="13470017" cy="344805"/>
          </a:xfrm>
          <a:prstGeom prst="rect">
            <a:avLst/>
          </a:prstGeom>
          <a:noFill/>
          <a:ln/>
        </p:spPr>
        <p:txBody>
          <a:bodyPr wrap="square" lIns="0" tIns="0" rIns="0" bIns="0" rtlCol="0" anchor="t"/>
          <a:lstStyle/>
          <a:p>
            <a:pPr marL="0" indent="0" algn="l">
              <a:lnSpc>
                <a:spcPts val="1350"/>
              </a:lnSpc>
              <a:buNone/>
            </a:pPr>
            <a:r>
              <a:rPr lang="en-US" sz="800" dirty="0">
                <a:solidFill>
                  <a:srgbClr val="FFFFFF"/>
                </a:solidFill>
                <a:latin typeface="PT Sans" pitchFamily="34" charset="0"/>
                <a:ea typeface="PT Sans" pitchFamily="34" charset="-122"/>
                <a:cs typeface="PT Sans" pitchFamily="34" charset="-120"/>
              </a:rPr>
              <a:t>This query counts the number of unique customers in each city who have purchased coffee products. Understanding customer distribution is crucial for targeting marketing efforts and expansion plans. Cities with a high number of unique customers represent potential markets for new coffee shop locations.</a:t>
            </a:r>
            <a:endParaRPr lang="en-US" sz="800" dirty="0"/>
          </a:p>
        </p:txBody>
      </p:sp>
      <p:sp>
        <p:nvSpPr>
          <p:cNvPr id="8" name="Text 6"/>
          <p:cNvSpPr/>
          <p:nvPr/>
        </p:nvSpPr>
        <p:spPr>
          <a:xfrm>
            <a:off x="580192" y="3409831"/>
            <a:ext cx="13470017" cy="172403"/>
          </a:xfrm>
          <a:prstGeom prst="rect">
            <a:avLst/>
          </a:prstGeom>
          <a:noFill/>
          <a:ln/>
        </p:spPr>
        <p:txBody>
          <a:bodyPr wrap="none" lIns="0" tIns="0" rIns="0" bIns="0" rtlCol="0" anchor="t"/>
          <a:lstStyle/>
          <a:p>
            <a:pPr marL="0" indent="0" algn="l">
              <a:lnSpc>
                <a:spcPts val="1350"/>
              </a:lnSpc>
              <a:buNone/>
            </a:pPr>
            <a:r>
              <a:rPr lang="en-US" sz="800" dirty="0">
                <a:solidFill>
                  <a:srgbClr val="FFFFFF"/>
                </a:solidFill>
                <a:latin typeface="PT Sans" pitchFamily="34" charset="0"/>
                <a:ea typeface="PT Sans" pitchFamily="34" charset="-122"/>
                <a:cs typeface="PT Sans" pitchFamily="34" charset="-120"/>
              </a:rPr>
              <a:t>Additionally, customer segmentation by purchase count is performed using the following query:</a:t>
            </a:r>
            <a:endParaRPr lang="en-US" sz="800" dirty="0"/>
          </a:p>
        </p:txBody>
      </p:sp>
      <p:sp>
        <p:nvSpPr>
          <p:cNvPr id="9" name="Shape 7"/>
          <p:cNvSpPr/>
          <p:nvPr/>
        </p:nvSpPr>
        <p:spPr>
          <a:xfrm>
            <a:off x="580192" y="3703439"/>
            <a:ext cx="13470017" cy="3609499"/>
          </a:xfrm>
          <a:prstGeom prst="roundRect">
            <a:avLst>
              <a:gd name="adj" fmla="val 4479"/>
            </a:avLst>
          </a:prstGeom>
          <a:solidFill>
            <a:srgbClr val="483304"/>
          </a:solidFill>
          <a:ln/>
        </p:spPr>
        <p:txBody>
          <a:bodyPr/>
          <a:lstStyle/>
          <a:p>
            <a:endParaRPr lang="en-IN"/>
          </a:p>
        </p:txBody>
      </p:sp>
      <p:sp>
        <p:nvSpPr>
          <p:cNvPr id="10" name="Shape 8"/>
          <p:cNvSpPr/>
          <p:nvPr/>
        </p:nvSpPr>
        <p:spPr>
          <a:xfrm>
            <a:off x="574834" y="3703439"/>
            <a:ext cx="13480733" cy="3609499"/>
          </a:xfrm>
          <a:prstGeom prst="roundRect">
            <a:avLst>
              <a:gd name="adj" fmla="val 448"/>
            </a:avLst>
          </a:prstGeom>
          <a:solidFill>
            <a:srgbClr val="483304"/>
          </a:solidFill>
          <a:ln/>
        </p:spPr>
        <p:txBody>
          <a:bodyPr/>
          <a:lstStyle/>
          <a:p>
            <a:endParaRPr lang="en-IN"/>
          </a:p>
        </p:txBody>
      </p:sp>
      <p:sp>
        <p:nvSpPr>
          <p:cNvPr id="11" name="Text 9"/>
          <p:cNvSpPr/>
          <p:nvPr/>
        </p:nvSpPr>
        <p:spPr>
          <a:xfrm>
            <a:off x="682585" y="3784163"/>
            <a:ext cx="13265229" cy="3448050"/>
          </a:xfrm>
          <a:prstGeom prst="rect">
            <a:avLst/>
          </a:prstGeom>
          <a:noFill/>
          <a:ln/>
        </p:spPr>
        <p:txBody>
          <a:bodyPr wrap="square" lIns="0" tIns="0" rIns="0" bIns="0" rtlCol="0" anchor="t"/>
          <a:lstStyle/>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WITH CustomerPurchases AS (</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SELECT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c.customer_id,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c.customer_name,</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COUNT(*) AS purchase_count,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AVG(s.total) AS average_order_value</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FROM</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sales s</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JOIN customers c ON s.customer_id = c.customer_id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GROUP BY</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c.customer_id,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c.customer_name</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SELECT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customer_id,</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customer_name,</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purchase_count,</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average_order_value</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FROM</a:t>
            </a:r>
            <a:endParaRPr lang="en-US" sz="800" dirty="0"/>
          </a:p>
          <a:p>
            <a:pPr marL="0" indent="0" algn="l">
              <a:lnSpc>
                <a:spcPts val="1350"/>
              </a:lnSpc>
              <a:buNone/>
            </a:pPr>
            <a:r>
              <a:rPr lang="en-US" sz="800" dirty="0">
                <a:solidFill>
                  <a:srgbClr val="FFFFFF"/>
                </a:solidFill>
                <a:highlight>
                  <a:srgbClr val="483304"/>
                </a:highlight>
                <a:latin typeface="Consolas" pitchFamily="34" charset="0"/>
                <a:ea typeface="Consolas" pitchFamily="34" charset="-122"/>
                <a:cs typeface="Consolas" pitchFamily="34" charset="-120"/>
              </a:rPr>
              <a:t>  CustomerPurchases;</a:t>
            </a:r>
            <a:endParaRPr lang="en-US" sz="800" dirty="0"/>
          </a:p>
        </p:txBody>
      </p:sp>
      <p:sp>
        <p:nvSpPr>
          <p:cNvPr id="12" name="Text 10"/>
          <p:cNvSpPr/>
          <p:nvPr/>
        </p:nvSpPr>
        <p:spPr>
          <a:xfrm>
            <a:off x="580192" y="7434143"/>
            <a:ext cx="13470017" cy="344805"/>
          </a:xfrm>
          <a:prstGeom prst="rect">
            <a:avLst/>
          </a:prstGeom>
          <a:noFill/>
          <a:ln/>
        </p:spPr>
        <p:txBody>
          <a:bodyPr wrap="square" lIns="0" tIns="0" rIns="0" bIns="0" rtlCol="0" anchor="t"/>
          <a:lstStyle/>
          <a:p>
            <a:pPr marL="0" indent="0" algn="l">
              <a:lnSpc>
                <a:spcPts val="1350"/>
              </a:lnSpc>
              <a:buNone/>
            </a:pPr>
            <a:r>
              <a:rPr lang="en-US" sz="800" dirty="0">
                <a:solidFill>
                  <a:srgbClr val="FFFFFF"/>
                </a:solidFill>
                <a:latin typeface="PT Sans" pitchFamily="34" charset="0"/>
                <a:ea typeface="PT Sans" pitchFamily="34" charset="-122"/>
                <a:cs typeface="PT Sans" pitchFamily="34" charset="-120"/>
              </a:rPr>
              <a:t>This query analyzes customer purchase behavior, including purchase count and average order value. This information helps identify high-value customers who contribute significantly to the coffee shop's revenue. Targeted marketing campaigns can be designed to retain these customers and encourage repeat purchases.</a:t>
            </a:r>
            <a:endParaRPr lang="en-US" sz="800" dirty="0"/>
          </a:p>
        </p:txBody>
      </p:sp>
      <p:sp>
        <p:nvSpPr>
          <p:cNvPr id="13" name="Rectangle 12">
            <a:extLst>
              <a:ext uri="{FF2B5EF4-FFF2-40B4-BE49-F238E27FC236}">
                <a16:creationId xmlns:a16="http://schemas.microsoft.com/office/drawing/2014/main" id="{F23991AA-5ADC-ECE5-FDA1-19D3C4BFCABF}"/>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2002" y="729496"/>
            <a:ext cx="5575816" cy="427077"/>
          </a:xfrm>
          <a:prstGeom prst="rect">
            <a:avLst/>
          </a:prstGeom>
          <a:noFill/>
          <a:ln/>
        </p:spPr>
        <p:txBody>
          <a:bodyPr wrap="none" lIns="0" tIns="0" rIns="0" bIns="0" rtlCol="0" anchor="t"/>
          <a:lstStyle/>
          <a:p>
            <a:pPr marL="0" indent="0" algn="l">
              <a:lnSpc>
                <a:spcPts val="3350"/>
              </a:lnSpc>
              <a:buNone/>
            </a:pPr>
            <a:r>
              <a:rPr lang="en-US" sz="2650" dirty="0">
                <a:solidFill>
                  <a:srgbClr val="FFFFFF"/>
                </a:solidFill>
                <a:latin typeface="Nunito Semi Bold" pitchFamily="34" charset="0"/>
                <a:ea typeface="Nunito Semi Bold" pitchFamily="34" charset="-122"/>
                <a:cs typeface="Nunito Semi Bold" pitchFamily="34" charset="-120"/>
              </a:rPr>
              <a:t>City-wise Performance and Ranking</a:t>
            </a:r>
            <a:endParaRPr lang="en-US" sz="2650" dirty="0"/>
          </a:p>
        </p:txBody>
      </p:sp>
      <p:sp>
        <p:nvSpPr>
          <p:cNvPr id="3" name="Text 1"/>
          <p:cNvSpPr/>
          <p:nvPr/>
        </p:nvSpPr>
        <p:spPr>
          <a:xfrm>
            <a:off x="782002" y="1446967"/>
            <a:ext cx="13066395" cy="232410"/>
          </a:xfrm>
          <a:prstGeom prst="rect">
            <a:avLst/>
          </a:prstGeom>
          <a:noFill/>
          <a:ln/>
        </p:spPr>
        <p:txBody>
          <a:bodyPr wrap="non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The performance of each city is evaluated using the following query:</a:t>
            </a:r>
            <a:endParaRPr lang="en-US" sz="1100" dirty="0"/>
          </a:p>
        </p:txBody>
      </p:sp>
      <p:sp>
        <p:nvSpPr>
          <p:cNvPr id="4" name="Shape 2"/>
          <p:cNvSpPr/>
          <p:nvPr/>
        </p:nvSpPr>
        <p:spPr>
          <a:xfrm>
            <a:off x="782002" y="1842730"/>
            <a:ext cx="13066395" cy="4401026"/>
          </a:xfrm>
          <a:prstGeom prst="roundRect">
            <a:avLst>
              <a:gd name="adj" fmla="val 4950"/>
            </a:avLst>
          </a:prstGeom>
          <a:solidFill>
            <a:srgbClr val="483304"/>
          </a:solidFill>
          <a:ln/>
        </p:spPr>
        <p:txBody>
          <a:bodyPr/>
          <a:lstStyle/>
          <a:p>
            <a:endParaRPr lang="en-IN"/>
          </a:p>
        </p:txBody>
      </p:sp>
      <p:sp>
        <p:nvSpPr>
          <p:cNvPr id="5" name="Shape 3"/>
          <p:cNvSpPr/>
          <p:nvPr/>
        </p:nvSpPr>
        <p:spPr>
          <a:xfrm>
            <a:off x="774859" y="1842730"/>
            <a:ext cx="13080683" cy="4401026"/>
          </a:xfrm>
          <a:prstGeom prst="roundRect">
            <a:avLst>
              <a:gd name="adj" fmla="val 495"/>
            </a:avLst>
          </a:prstGeom>
          <a:solidFill>
            <a:srgbClr val="483304"/>
          </a:solidFill>
          <a:ln/>
        </p:spPr>
        <p:txBody>
          <a:bodyPr/>
          <a:lstStyle/>
          <a:p>
            <a:endParaRPr lang="en-IN"/>
          </a:p>
        </p:txBody>
      </p:sp>
      <p:sp>
        <p:nvSpPr>
          <p:cNvPr id="6" name="Text 4"/>
          <p:cNvSpPr/>
          <p:nvPr/>
        </p:nvSpPr>
        <p:spPr>
          <a:xfrm>
            <a:off x="919996" y="1951553"/>
            <a:ext cx="12790408" cy="418338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WITH CitySales AS (</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SELECT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SUM(s.total) AS total_sales,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ROW_NUMBER() OVER (ORDER BY SUM(s.total) DESC) AS city_rank</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FROM</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sales 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JOIN customers c ON s.customer_id = c.customer_id</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JOIN city ct ON c.city_id=ct.city_id</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GROUP BY</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SELECT</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city_name,</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total_sales,</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city_rank</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FROM</a:t>
            </a:r>
            <a:endParaRPr lang="en-US" sz="1100" dirty="0"/>
          </a:p>
          <a:p>
            <a:pPr marL="0" indent="0" algn="l">
              <a:lnSpc>
                <a:spcPts val="1800"/>
              </a:lnSpc>
              <a:buNone/>
            </a:pPr>
            <a:r>
              <a:rPr lang="en-US" sz="1100" dirty="0">
                <a:solidFill>
                  <a:srgbClr val="FFFFFF"/>
                </a:solidFill>
                <a:highlight>
                  <a:srgbClr val="483304"/>
                </a:highlight>
                <a:latin typeface="Consolas" pitchFamily="34" charset="0"/>
                <a:ea typeface="Consolas" pitchFamily="34" charset="-122"/>
                <a:cs typeface="Consolas" pitchFamily="34" charset="-120"/>
              </a:rPr>
              <a:t>  CitySales;</a:t>
            </a:r>
            <a:endParaRPr lang="en-US" sz="1100" dirty="0"/>
          </a:p>
        </p:txBody>
      </p:sp>
      <p:sp>
        <p:nvSpPr>
          <p:cNvPr id="7" name="Text 5"/>
          <p:cNvSpPr/>
          <p:nvPr/>
        </p:nvSpPr>
        <p:spPr>
          <a:xfrm>
            <a:off x="782002" y="6407110"/>
            <a:ext cx="13066395"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This query ranks cities based on their total sales, providing a clear understanding of which cities are the most profitable. High-performing cities are prime candidates for expansion, as they demonstrate a strong demand for coffee products. Analyzing city-wise performance helps the coffee shop prioritize its expansion efforts, focusing on markets with the greatest potential for success.</a:t>
            </a:r>
            <a:endParaRPr lang="en-US" sz="1100" dirty="0"/>
          </a:p>
        </p:txBody>
      </p:sp>
      <p:sp>
        <p:nvSpPr>
          <p:cNvPr id="8" name="Text 6"/>
          <p:cNvSpPr/>
          <p:nvPr/>
        </p:nvSpPr>
        <p:spPr>
          <a:xfrm>
            <a:off x="782002" y="7035284"/>
            <a:ext cx="13066395" cy="464820"/>
          </a:xfrm>
          <a:prstGeom prst="rect">
            <a:avLst/>
          </a:prstGeom>
          <a:noFill/>
          <a:ln/>
        </p:spPr>
        <p:txBody>
          <a:bodyPr wrap="square" lIns="0" tIns="0" rIns="0" bIns="0" rtlCol="0" anchor="t"/>
          <a:lstStyle/>
          <a:p>
            <a:pPr marL="0" indent="0" algn="l">
              <a:lnSpc>
                <a:spcPts val="1800"/>
              </a:lnSpc>
              <a:buNone/>
            </a:pPr>
            <a:r>
              <a:rPr lang="en-US" sz="1100" dirty="0">
                <a:solidFill>
                  <a:srgbClr val="FFFFFF"/>
                </a:solidFill>
                <a:latin typeface="PT Sans" pitchFamily="34" charset="0"/>
                <a:ea typeface="PT Sans" pitchFamily="34" charset="-122"/>
                <a:cs typeface="PT Sans" pitchFamily="34" charset="-120"/>
              </a:rPr>
              <a:t>By combining city-wise performance data with customer segmentation data, the coffee shop can gain a comprehensive understanding of its customer base in each city. This information can be used to tailor marketing campaigns, optimize product offerings, and improve customer satisfaction, ultimately driving sales and profitability.</a:t>
            </a:r>
            <a:endParaRPr lang="en-US" sz="1100" dirty="0"/>
          </a:p>
        </p:txBody>
      </p:sp>
      <p:sp>
        <p:nvSpPr>
          <p:cNvPr id="9" name="Rectangle 8">
            <a:extLst>
              <a:ext uri="{FF2B5EF4-FFF2-40B4-BE49-F238E27FC236}">
                <a16:creationId xmlns:a16="http://schemas.microsoft.com/office/drawing/2014/main" id="{39CEC5EA-288C-C0FD-BE66-9C7F4266C24E}"/>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02838" y="630793"/>
            <a:ext cx="8587145" cy="472202"/>
          </a:xfrm>
          <a:prstGeom prst="rect">
            <a:avLst/>
          </a:prstGeom>
          <a:noFill/>
          <a:ln/>
        </p:spPr>
        <p:txBody>
          <a:bodyPr wrap="none" lIns="0" tIns="0" rIns="0" bIns="0" rtlCol="0" anchor="t"/>
          <a:lstStyle/>
          <a:p>
            <a:pPr marL="0" indent="0" algn="l">
              <a:lnSpc>
                <a:spcPts val="3700"/>
              </a:lnSpc>
              <a:buNone/>
            </a:pPr>
            <a:r>
              <a:rPr lang="en-US" sz="2950" dirty="0">
                <a:solidFill>
                  <a:srgbClr val="FFFFFF"/>
                </a:solidFill>
                <a:latin typeface="Nunito Semi Bold" pitchFamily="34" charset="0"/>
                <a:ea typeface="Nunito Semi Bold" pitchFamily="34" charset="-122"/>
                <a:cs typeface="Nunito Semi Bold" pitchFamily="34" charset="-120"/>
              </a:rPr>
              <a:t>Correlation with Population and Economic Factors</a:t>
            </a:r>
            <a:endParaRPr lang="en-US" sz="2950" dirty="0"/>
          </a:p>
        </p:txBody>
      </p:sp>
      <p:sp>
        <p:nvSpPr>
          <p:cNvPr id="3" name="Text 1"/>
          <p:cNvSpPr/>
          <p:nvPr/>
        </p:nvSpPr>
        <p:spPr>
          <a:xfrm>
            <a:off x="802838" y="1424107"/>
            <a:ext cx="13024723" cy="256937"/>
          </a:xfrm>
          <a:prstGeom prst="rect">
            <a:avLst/>
          </a:prstGeom>
          <a:noFill/>
          <a:ln/>
        </p:spPr>
        <p:txBody>
          <a:bodyPr wrap="none" lIns="0" tIns="0" rIns="0" bIns="0" rtlCol="0" anchor="t"/>
          <a:lstStyle/>
          <a:p>
            <a:pPr marL="0" indent="0" algn="l">
              <a:lnSpc>
                <a:spcPts val="2000"/>
              </a:lnSpc>
              <a:buNone/>
            </a:pPr>
            <a:r>
              <a:rPr lang="en-US" sz="1250" dirty="0">
                <a:solidFill>
                  <a:srgbClr val="FFFFFF"/>
                </a:solidFill>
                <a:latin typeface="PT Sans" pitchFamily="34" charset="0"/>
                <a:ea typeface="PT Sans" pitchFamily="34" charset="-122"/>
                <a:cs typeface="PT Sans" pitchFamily="34" charset="-120"/>
              </a:rPr>
              <a:t>The relationship between population, estimated rent, and sales performance is analyzed using the following query:</a:t>
            </a:r>
            <a:endParaRPr lang="en-US" sz="1250" dirty="0"/>
          </a:p>
        </p:txBody>
      </p:sp>
      <p:sp>
        <p:nvSpPr>
          <p:cNvPr id="4" name="Shape 2"/>
          <p:cNvSpPr/>
          <p:nvPr/>
        </p:nvSpPr>
        <p:spPr>
          <a:xfrm>
            <a:off x="802838" y="1861661"/>
            <a:ext cx="13024723" cy="4094798"/>
          </a:xfrm>
          <a:prstGeom prst="roundRect">
            <a:avLst>
              <a:gd name="adj" fmla="val 5882"/>
            </a:avLst>
          </a:prstGeom>
          <a:solidFill>
            <a:srgbClr val="483304"/>
          </a:solidFill>
          <a:ln/>
        </p:spPr>
        <p:txBody>
          <a:bodyPr/>
          <a:lstStyle/>
          <a:p>
            <a:endParaRPr lang="en-IN"/>
          </a:p>
        </p:txBody>
      </p:sp>
      <p:sp>
        <p:nvSpPr>
          <p:cNvPr id="5" name="Shape 3"/>
          <p:cNvSpPr/>
          <p:nvPr/>
        </p:nvSpPr>
        <p:spPr>
          <a:xfrm>
            <a:off x="794861" y="1861661"/>
            <a:ext cx="13040677" cy="4094798"/>
          </a:xfrm>
          <a:prstGeom prst="roundRect">
            <a:avLst>
              <a:gd name="adj" fmla="val 588"/>
            </a:avLst>
          </a:prstGeom>
          <a:solidFill>
            <a:srgbClr val="483304"/>
          </a:solidFill>
          <a:ln/>
        </p:spPr>
        <p:txBody>
          <a:bodyPr/>
          <a:lstStyle/>
          <a:p>
            <a:endParaRPr lang="en-IN"/>
          </a:p>
        </p:txBody>
      </p:sp>
      <p:sp>
        <p:nvSpPr>
          <p:cNvPr id="6" name="Text 4"/>
          <p:cNvSpPr/>
          <p:nvPr/>
        </p:nvSpPr>
        <p:spPr>
          <a:xfrm>
            <a:off x="955358" y="1982033"/>
            <a:ext cx="12719685" cy="3854053"/>
          </a:xfrm>
          <a:prstGeom prst="rect">
            <a:avLst/>
          </a:prstGeom>
          <a:noFill/>
          <a:ln/>
        </p:spPr>
        <p:txBody>
          <a:bodyPr wrap="square" lIns="0" tIns="0" rIns="0" bIns="0" rtlCol="0" anchor="t"/>
          <a:lstStyle/>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SELECT</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ct.city_name,</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ct.population,</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ct.estimated_rent,</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SUM(s.total) AS total_sales</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FROM</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sales s</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INNER JOIN</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customers c ON s.customer_id = c.customer_id</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INNER JOIN</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city ct ON c.city_id = ct.city_id</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GROUP BY</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ct.city_name, ct.population, ct.estimated_rent</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ORDER BY</a:t>
            </a:r>
            <a:endParaRPr lang="en-US" sz="1250" dirty="0"/>
          </a:p>
          <a:p>
            <a:pPr marL="0" indent="0" algn="l">
              <a:lnSpc>
                <a:spcPts val="2000"/>
              </a:lnSpc>
              <a:buNone/>
            </a:pPr>
            <a:r>
              <a:rPr lang="en-US" sz="1250" dirty="0">
                <a:solidFill>
                  <a:srgbClr val="FFFFFF"/>
                </a:solidFill>
                <a:highlight>
                  <a:srgbClr val="483304"/>
                </a:highlight>
                <a:latin typeface="Consolas" pitchFamily="34" charset="0"/>
                <a:ea typeface="Consolas" pitchFamily="34" charset="-122"/>
                <a:cs typeface="Consolas" pitchFamily="34" charset="-120"/>
              </a:rPr>
              <a:t>    total_sales DESC;</a:t>
            </a:r>
            <a:endParaRPr lang="en-US" sz="1250" dirty="0"/>
          </a:p>
        </p:txBody>
      </p:sp>
      <p:sp>
        <p:nvSpPr>
          <p:cNvPr id="7" name="Text 5"/>
          <p:cNvSpPr/>
          <p:nvPr/>
        </p:nvSpPr>
        <p:spPr>
          <a:xfrm>
            <a:off x="802838" y="6137077"/>
            <a:ext cx="13024723" cy="513874"/>
          </a:xfrm>
          <a:prstGeom prst="rect">
            <a:avLst/>
          </a:prstGeom>
          <a:noFill/>
          <a:ln/>
        </p:spPr>
        <p:txBody>
          <a:bodyPr wrap="square" lIns="0" tIns="0" rIns="0" bIns="0" rtlCol="0" anchor="t"/>
          <a:lstStyle/>
          <a:p>
            <a:pPr marL="0" indent="0" algn="l">
              <a:lnSpc>
                <a:spcPts val="2000"/>
              </a:lnSpc>
              <a:buNone/>
            </a:pPr>
            <a:r>
              <a:rPr lang="en-US" sz="1250" dirty="0">
                <a:solidFill>
                  <a:srgbClr val="FFFFFF"/>
                </a:solidFill>
                <a:latin typeface="PT Sans" pitchFamily="34" charset="0"/>
                <a:ea typeface="PT Sans" pitchFamily="34" charset="-122"/>
                <a:cs typeface="PT Sans" pitchFamily="34" charset="-120"/>
              </a:rPr>
              <a:t>This query explores the correlation between city population, estimated rent, and total sales. Understanding these relationships is crucial for making informed decisions about expansion plans. Cities with a large population and reasonable rent may represent attractive markets for new coffee shop locations.</a:t>
            </a:r>
            <a:endParaRPr lang="en-US" sz="1250" dirty="0"/>
          </a:p>
        </p:txBody>
      </p:sp>
      <p:sp>
        <p:nvSpPr>
          <p:cNvPr id="8" name="Text 6"/>
          <p:cNvSpPr/>
          <p:nvPr/>
        </p:nvSpPr>
        <p:spPr>
          <a:xfrm>
            <a:off x="802838" y="6831568"/>
            <a:ext cx="13024723" cy="770811"/>
          </a:xfrm>
          <a:prstGeom prst="rect">
            <a:avLst/>
          </a:prstGeom>
          <a:noFill/>
          <a:ln/>
        </p:spPr>
        <p:txBody>
          <a:bodyPr wrap="square" lIns="0" tIns="0" rIns="0" bIns="0" rtlCol="0" anchor="t"/>
          <a:lstStyle/>
          <a:p>
            <a:pPr marL="0" indent="0" algn="l">
              <a:lnSpc>
                <a:spcPts val="2000"/>
              </a:lnSpc>
              <a:buNone/>
            </a:pPr>
            <a:r>
              <a:rPr lang="en-US" sz="1250" dirty="0">
                <a:solidFill>
                  <a:srgbClr val="FFFFFF"/>
                </a:solidFill>
                <a:latin typeface="PT Sans" pitchFamily="34" charset="0"/>
                <a:ea typeface="PT Sans" pitchFamily="34" charset="-122"/>
                <a:cs typeface="PT Sans" pitchFamily="34" charset="-120"/>
              </a:rPr>
              <a:t>Analyzing economic factors, such as estimated rent, helps assess the affordability of operating a coffee shop in a particular city. High-rent cities may require higher sales volumes to achieve profitability, while low-rent cities may offer more favorable conditions for expansion. By considering both population and economic factors, the coffee shop can identify markets with the greatest potential for long-term success.</a:t>
            </a:r>
            <a:endParaRPr lang="en-US" sz="1250" dirty="0"/>
          </a:p>
        </p:txBody>
      </p:sp>
      <p:sp>
        <p:nvSpPr>
          <p:cNvPr id="9" name="Rectangle 8">
            <a:extLst>
              <a:ext uri="{FF2B5EF4-FFF2-40B4-BE49-F238E27FC236}">
                <a16:creationId xmlns:a16="http://schemas.microsoft.com/office/drawing/2014/main" id="{7AD93C4C-6C58-4B33-5D8E-9FFF14F79607}"/>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18862" y="329089"/>
            <a:ext cx="2593181" cy="228719"/>
          </a:xfrm>
          <a:prstGeom prst="rect">
            <a:avLst/>
          </a:prstGeom>
          <a:noFill/>
          <a:ln/>
        </p:spPr>
        <p:txBody>
          <a:bodyPr wrap="none" lIns="0" tIns="0" rIns="0" bIns="0" rtlCol="0" anchor="t"/>
          <a:lstStyle/>
          <a:p>
            <a:pPr marL="0" indent="0" algn="l">
              <a:lnSpc>
                <a:spcPts val="1800"/>
              </a:lnSpc>
              <a:buNone/>
            </a:pPr>
            <a:r>
              <a:rPr lang="en-US" sz="2900" dirty="0">
                <a:solidFill>
                  <a:srgbClr val="FFFFFF"/>
                </a:solidFill>
                <a:latin typeface="Nunito Semi Bold" pitchFamily="34" charset="0"/>
                <a:ea typeface="Nunito Semi Bold" pitchFamily="34" charset="-122"/>
                <a:cs typeface="Nunito Semi Bold" pitchFamily="34" charset="-120"/>
              </a:rPr>
              <a:t>Customer Satisfaction Analysis</a:t>
            </a:r>
            <a:endParaRPr lang="en-US" sz="2900" dirty="0"/>
          </a:p>
        </p:txBody>
      </p:sp>
      <p:sp>
        <p:nvSpPr>
          <p:cNvPr id="3" name="Text 1"/>
          <p:cNvSpPr/>
          <p:nvPr/>
        </p:nvSpPr>
        <p:spPr>
          <a:xfrm>
            <a:off x="418862" y="713303"/>
            <a:ext cx="13792676" cy="124301"/>
          </a:xfrm>
          <a:prstGeom prst="rect">
            <a:avLst/>
          </a:prstGeom>
          <a:noFill/>
          <a:ln/>
        </p:spPr>
        <p:txBody>
          <a:bodyPr wrap="none" lIns="0" tIns="0" rIns="0" bIns="0" rtlCol="0" anchor="t"/>
          <a:lstStyle/>
          <a:p>
            <a:pPr marL="0" indent="0" algn="l">
              <a:lnSpc>
                <a:spcPts val="950"/>
              </a:lnSpc>
              <a:buNone/>
            </a:pPr>
            <a:r>
              <a:rPr lang="en-US" sz="1200" dirty="0">
                <a:solidFill>
                  <a:srgbClr val="FFFFFF"/>
                </a:solidFill>
                <a:latin typeface="PT Sans" pitchFamily="34" charset="0"/>
                <a:ea typeface="PT Sans" pitchFamily="34" charset="-122"/>
                <a:cs typeface="PT Sans" pitchFamily="34" charset="-120"/>
              </a:rPr>
              <a:t>Customer satisfaction is measured by analyzing average ratings for products, cities, and time periods. The following queries are used:</a:t>
            </a:r>
            <a:endParaRPr lang="en-US" sz="1200" dirty="0"/>
          </a:p>
        </p:txBody>
      </p:sp>
      <p:sp>
        <p:nvSpPr>
          <p:cNvPr id="4" name="Text 2"/>
          <p:cNvSpPr/>
          <p:nvPr/>
        </p:nvSpPr>
        <p:spPr>
          <a:xfrm>
            <a:off x="418862" y="925116"/>
            <a:ext cx="13792676" cy="124301"/>
          </a:xfrm>
          <a:prstGeom prst="rect">
            <a:avLst/>
          </a:prstGeom>
          <a:noFill/>
          <a:ln/>
        </p:spPr>
        <p:txBody>
          <a:bodyPr wrap="none" lIns="0" tIns="0" rIns="0" bIns="0" rtlCol="0" anchor="t"/>
          <a:lstStyle/>
          <a:p>
            <a:pPr marL="342900" indent="-342900" algn="l">
              <a:lnSpc>
                <a:spcPts val="950"/>
              </a:lnSpc>
              <a:buSzPct val="100000"/>
              <a:buChar char="•"/>
            </a:pPr>
            <a:r>
              <a:rPr lang="en-US" sz="600" dirty="0">
                <a:solidFill>
                  <a:srgbClr val="FFFFFF"/>
                </a:solidFill>
                <a:latin typeface="PT Sans" pitchFamily="34" charset="0"/>
                <a:ea typeface="PT Sans" pitchFamily="34" charset="-122"/>
                <a:cs typeface="PT Sans" pitchFamily="34" charset="-120"/>
              </a:rPr>
              <a:t>12</a:t>
            </a:r>
            <a:endParaRPr lang="en-US" sz="600" dirty="0"/>
          </a:p>
        </p:txBody>
      </p:sp>
      <p:sp>
        <p:nvSpPr>
          <p:cNvPr id="5" name="Shape 3"/>
          <p:cNvSpPr/>
          <p:nvPr/>
        </p:nvSpPr>
        <p:spPr>
          <a:xfrm>
            <a:off x="418862" y="1136928"/>
            <a:ext cx="13792676" cy="613886"/>
          </a:xfrm>
          <a:prstGeom prst="roundRect">
            <a:avLst>
              <a:gd name="adj" fmla="val 19010"/>
            </a:avLst>
          </a:prstGeom>
          <a:solidFill>
            <a:srgbClr val="483304"/>
          </a:solidFill>
          <a:ln/>
        </p:spPr>
        <p:txBody>
          <a:bodyPr/>
          <a:lstStyle/>
          <a:p>
            <a:endParaRPr lang="en-IN"/>
          </a:p>
        </p:txBody>
      </p:sp>
      <p:sp>
        <p:nvSpPr>
          <p:cNvPr id="6" name="Shape 4"/>
          <p:cNvSpPr/>
          <p:nvPr/>
        </p:nvSpPr>
        <p:spPr>
          <a:xfrm>
            <a:off x="415052" y="1136927"/>
            <a:ext cx="13800296" cy="1441965"/>
          </a:xfrm>
          <a:prstGeom prst="roundRect">
            <a:avLst>
              <a:gd name="adj" fmla="val 1901"/>
            </a:avLst>
          </a:prstGeom>
          <a:solidFill>
            <a:srgbClr val="483304"/>
          </a:solidFill>
          <a:ln/>
        </p:spPr>
        <p:txBody>
          <a:bodyPr/>
          <a:lstStyle/>
          <a:p>
            <a:endParaRPr lang="en-IN"/>
          </a:p>
        </p:txBody>
      </p:sp>
      <p:sp>
        <p:nvSpPr>
          <p:cNvPr id="7" name="Text 5"/>
          <p:cNvSpPr/>
          <p:nvPr/>
        </p:nvSpPr>
        <p:spPr>
          <a:xfrm>
            <a:off x="492800" y="1461968"/>
            <a:ext cx="13644801" cy="854869"/>
          </a:xfrm>
          <a:prstGeom prst="rect">
            <a:avLst/>
          </a:prstGeom>
          <a:noFill/>
          <a:ln/>
        </p:spPr>
        <p:txBody>
          <a:bodyPr wrap="square" lIns="0" tIns="0" rIns="0" bIns="0" rtlCol="0" anchor="t"/>
          <a:lstStyle/>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SELECT p.product_name, AVG(s.rating) AS average_customer_satisfaction</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FROM sales s</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JOIN products p ON s.product_id = p.product_id</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GROUP BY </a:t>
            </a:r>
            <a:r>
              <a:rPr lang="en-US" sz="1200" dirty="0" err="1">
                <a:solidFill>
                  <a:srgbClr val="FFFFFF"/>
                </a:solidFill>
                <a:highlight>
                  <a:srgbClr val="483304"/>
                </a:highlight>
                <a:latin typeface="Consolas" pitchFamily="34" charset="0"/>
                <a:ea typeface="Consolas" pitchFamily="34" charset="-122"/>
                <a:cs typeface="Consolas" pitchFamily="34" charset="-120"/>
              </a:rPr>
              <a:t>p.product_name</a:t>
            </a:r>
            <a:r>
              <a:rPr lang="en-US" sz="1200" dirty="0">
                <a:solidFill>
                  <a:srgbClr val="FFFFFF"/>
                </a:solidFill>
                <a:highlight>
                  <a:srgbClr val="483304"/>
                </a:highlight>
                <a:latin typeface="Consolas" pitchFamily="34" charset="0"/>
                <a:ea typeface="Consolas" pitchFamily="34" charset="-122"/>
                <a:cs typeface="Consolas" pitchFamily="34" charset="-120"/>
              </a:rPr>
              <a:t>;</a:t>
            </a:r>
            <a:endParaRPr lang="en-US" sz="1200" dirty="0"/>
          </a:p>
        </p:txBody>
      </p:sp>
      <p:sp>
        <p:nvSpPr>
          <p:cNvPr id="8" name="Text 6"/>
          <p:cNvSpPr/>
          <p:nvPr/>
        </p:nvSpPr>
        <p:spPr>
          <a:xfrm>
            <a:off x="418862" y="3019425"/>
            <a:ext cx="13792676" cy="124301"/>
          </a:xfrm>
          <a:prstGeom prst="rect">
            <a:avLst/>
          </a:prstGeom>
          <a:noFill/>
          <a:ln/>
        </p:spPr>
        <p:txBody>
          <a:bodyPr wrap="none" lIns="0" tIns="0" rIns="0" bIns="0" rtlCol="0" anchor="t"/>
          <a:lstStyle/>
          <a:p>
            <a:pPr marL="342900" indent="-342900" algn="l">
              <a:lnSpc>
                <a:spcPts val="950"/>
              </a:lnSpc>
              <a:buSzPct val="100000"/>
              <a:buChar char="•"/>
            </a:pPr>
            <a:r>
              <a:rPr lang="en-US" sz="1200" dirty="0">
                <a:solidFill>
                  <a:srgbClr val="FFFFFF"/>
                </a:solidFill>
                <a:latin typeface="PT Sans" pitchFamily="34" charset="0"/>
                <a:ea typeface="PT Sans" pitchFamily="34" charset="-122"/>
                <a:cs typeface="PT Sans" pitchFamily="34" charset="-120"/>
              </a:rPr>
              <a:t>City Rating:</a:t>
            </a:r>
            <a:endParaRPr lang="en-US" sz="1200" dirty="0"/>
          </a:p>
        </p:txBody>
      </p:sp>
      <p:sp>
        <p:nvSpPr>
          <p:cNvPr id="10" name="Shape 8"/>
          <p:cNvSpPr/>
          <p:nvPr/>
        </p:nvSpPr>
        <p:spPr>
          <a:xfrm>
            <a:off x="415052" y="3231237"/>
            <a:ext cx="13800296" cy="1663422"/>
          </a:xfrm>
          <a:prstGeom prst="roundRect">
            <a:avLst>
              <a:gd name="adj" fmla="val 945"/>
            </a:avLst>
          </a:prstGeom>
          <a:solidFill>
            <a:srgbClr val="483304"/>
          </a:solidFill>
          <a:ln/>
        </p:spPr>
        <p:txBody>
          <a:bodyPr/>
          <a:lstStyle/>
          <a:p>
            <a:endParaRPr lang="en-IN"/>
          </a:p>
        </p:txBody>
      </p:sp>
      <p:sp>
        <p:nvSpPr>
          <p:cNvPr id="11" name="Text 9"/>
          <p:cNvSpPr/>
          <p:nvPr/>
        </p:nvSpPr>
        <p:spPr>
          <a:xfrm>
            <a:off x="492800" y="3299103"/>
            <a:ext cx="13644801" cy="1558647"/>
          </a:xfrm>
          <a:prstGeom prst="rect">
            <a:avLst/>
          </a:prstGeom>
          <a:noFill/>
          <a:ln/>
        </p:spPr>
        <p:txBody>
          <a:bodyPr wrap="square" lIns="0" tIns="0" rIns="0" bIns="0" rtlCol="0" anchor="t"/>
          <a:lstStyle/>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SELECT</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AVG(s.rating) AS average_city_rating</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FROM</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sales s</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JOIN customers c ON s.customer_id = c.customer_id</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JOIN city ct ON c.city_id=ct.city_id</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GROUP BY</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200" dirty="0"/>
          </a:p>
        </p:txBody>
      </p:sp>
      <p:sp>
        <p:nvSpPr>
          <p:cNvPr id="12" name="Text 10"/>
          <p:cNvSpPr/>
          <p:nvPr/>
        </p:nvSpPr>
        <p:spPr>
          <a:xfrm>
            <a:off x="418862" y="5335191"/>
            <a:ext cx="13792676" cy="124301"/>
          </a:xfrm>
          <a:prstGeom prst="rect">
            <a:avLst/>
          </a:prstGeom>
          <a:noFill/>
          <a:ln/>
        </p:spPr>
        <p:txBody>
          <a:bodyPr wrap="none" lIns="0" tIns="0" rIns="0" bIns="0" rtlCol="0" anchor="t"/>
          <a:lstStyle/>
          <a:p>
            <a:pPr marL="342900" indent="-342900" algn="l">
              <a:lnSpc>
                <a:spcPts val="950"/>
              </a:lnSpc>
              <a:buSzPct val="100000"/>
              <a:buChar char="•"/>
            </a:pPr>
            <a:r>
              <a:rPr lang="en-US" sz="1200" dirty="0">
                <a:solidFill>
                  <a:srgbClr val="FFFFFF"/>
                </a:solidFill>
                <a:latin typeface="PT Sans" pitchFamily="34" charset="0"/>
                <a:ea typeface="PT Sans" pitchFamily="34" charset="-122"/>
                <a:cs typeface="PT Sans" pitchFamily="34" charset="-120"/>
              </a:rPr>
              <a:t>Time Period Rating:</a:t>
            </a:r>
            <a:endParaRPr lang="en-US" sz="1200" dirty="0"/>
          </a:p>
        </p:txBody>
      </p:sp>
      <p:sp>
        <p:nvSpPr>
          <p:cNvPr id="14" name="Shape 12"/>
          <p:cNvSpPr/>
          <p:nvPr/>
        </p:nvSpPr>
        <p:spPr>
          <a:xfrm>
            <a:off x="415052" y="5547003"/>
            <a:ext cx="13800296" cy="1663422"/>
          </a:xfrm>
          <a:prstGeom prst="roundRect">
            <a:avLst>
              <a:gd name="adj" fmla="val 945"/>
            </a:avLst>
          </a:prstGeom>
          <a:solidFill>
            <a:srgbClr val="483304"/>
          </a:solidFill>
          <a:ln/>
        </p:spPr>
        <p:txBody>
          <a:bodyPr/>
          <a:lstStyle/>
          <a:p>
            <a:endParaRPr lang="en-IN"/>
          </a:p>
        </p:txBody>
      </p:sp>
      <p:sp>
        <p:nvSpPr>
          <p:cNvPr id="15" name="Text 13"/>
          <p:cNvSpPr/>
          <p:nvPr/>
        </p:nvSpPr>
        <p:spPr>
          <a:xfrm>
            <a:off x="492800" y="5681543"/>
            <a:ext cx="13644801" cy="1428989"/>
          </a:xfrm>
          <a:prstGeom prst="rect">
            <a:avLst/>
          </a:prstGeom>
          <a:noFill/>
          <a:ln/>
        </p:spPr>
        <p:txBody>
          <a:bodyPr wrap="square" lIns="0" tIns="0" rIns="0" bIns="0" rtlCol="0" anchor="t"/>
          <a:lstStyle/>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SELECT</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YEAR(sale_date) AS year,</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MONTH(sale_date) AS month,</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AVG(rating) AS average_monthly_rating</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FROM</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sales</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GROUP BY</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YEAR(sale_date),</a:t>
            </a:r>
            <a:endParaRPr lang="en-US" sz="1200" dirty="0"/>
          </a:p>
          <a:p>
            <a:pPr marL="0" indent="0" algn="l">
              <a:lnSpc>
                <a:spcPts val="950"/>
              </a:lnSpc>
              <a:buNone/>
            </a:pPr>
            <a:r>
              <a:rPr lang="en-US" sz="1200" dirty="0">
                <a:solidFill>
                  <a:srgbClr val="FFFFFF"/>
                </a:solidFill>
                <a:highlight>
                  <a:srgbClr val="483304"/>
                </a:highlight>
                <a:latin typeface="Consolas" pitchFamily="34" charset="0"/>
                <a:ea typeface="Consolas" pitchFamily="34" charset="-122"/>
                <a:cs typeface="Consolas" pitchFamily="34" charset="-120"/>
              </a:rPr>
              <a:t>  MONTH(sale_date);</a:t>
            </a:r>
            <a:endParaRPr lang="en-US" sz="1200" dirty="0"/>
          </a:p>
        </p:txBody>
      </p:sp>
      <p:sp>
        <p:nvSpPr>
          <p:cNvPr id="25" name="Text 23"/>
          <p:cNvSpPr/>
          <p:nvPr/>
        </p:nvSpPr>
        <p:spPr>
          <a:xfrm>
            <a:off x="418862" y="8561903"/>
            <a:ext cx="13792676" cy="124301"/>
          </a:xfrm>
          <a:prstGeom prst="rect">
            <a:avLst/>
          </a:prstGeom>
          <a:noFill/>
          <a:ln/>
        </p:spPr>
        <p:txBody>
          <a:bodyPr wrap="none" lIns="0" tIns="0" rIns="0" bIns="0" rtlCol="0" anchor="t"/>
          <a:lstStyle/>
          <a:p>
            <a:pPr marL="0" indent="0" algn="l">
              <a:lnSpc>
                <a:spcPts val="950"/>
              </a:lnSpc>
              <a:buNone/>
            </a:pPr>
            <a:r>
              <a:rPr lang="en-US" sz="600" dirty="0">
                <a:solidFill>
                  <a:srgbClr val="FFFFFF"/>
                </a:solidFill>
                <a:latin typeface="PT Sans" pitchFamily="34" charset="0"/>
                <a:ea typeface="PT Sans" pitchFamily="34" charset="-122"/>
                <a:cs typeface="PT Sans" pitchFamily="34" charset="-120"/>
              </a:rPr>
              <a:t>This information helps identify areas for improvement, such as product quality or service delivery. Addressing customer concerns and improving satisfaction levels is crucial for retaining customers and driving long-term growth.</a:t>
            </a:r>
            <a:endParaRPr lang="en-US" sz="600" dirty="0"/>
          </a:p>
        </p:txBody>
      </p:sp>
      <p:sp>
        <p:nvSpPr>
          <p:cNvPr id="28" name="Rectangle 27">
            <a:extLst>
              <a:ext uri="{FF2B5EF4-FFF2-40B4-BE49-F238E27FC236}">
                <a16:creationId xmlns:a16="http://schemas.microsoft.com/office/drawing/2014/main" id="{E59565A8-88F7-0EAD-733D-1947A4EA2C44}"/>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2BADC-D355-8FCB-3851-C4C3BE30893F}"/>
            </a:ext>
          </a:extLst>
        </p:cNvPr>
        <p:cNvGrpSpPr/>
        <p:nvPr/>
      </p:nvGrpSpPr>
      <p:grpSpPr>
        <a:xfrm>
          <a:off x="0" y="0"/>
          <a:ext cx="0" cy="0"/>
          <a:chOff x="0" y="0"/>
          <a:chExt cx="0" cy="0"/>
        </a:xfrm>
      </p:grpSpPr>
      <p:sp>
        <p:nvSpPr>
          <p:cNvPr id="26" name="Text 14"/>
          <p:cNvSpPr/>
          <p:nvPr/>
        </p:nvSpPr>
        <p:spPr>
          <a:xfrm>
            <a:off x="418862" y="1212056"/>
            <a:ext cx="13792676" cy="124301"/>
          </a:xfrm>
          <a:prstGeom prst="rect">
            <a:avLst/>
          </a:prstGeom>
          <a:noFill/>
          <a:ln/>
        </p:spPr>
        <p:txBody>
          <a:bodyPr wrap="none" lIns="0" tIns="0" rIns="0" bIns="0" rtlCol="0" anchor="t"/>
          <a:lstStyle/>
          <a:p>
            <a:pPr marL="0" indent="0" algn="l">
              <a:lnSpc>
                <a:spcPts val="950"/>
              </a:lnSpc>
              <a:buNone/>
            </a:pPr>
            <a:r>
              <a:rPr lang="en-US" sz="1300" dirty="0">
                <a:solidFill>
                  <a:srgbClr val="FFFFFF"/>
                </a:solidFill>
                <a:latin typeface="PT Sans" pitchFamily="34" charset="0"/>
                <a:ea typeface="PT Sans" pitchFamily="34" charset="-122"/>
                <a:cs typeface="PT Sans" pitchFamily="34" charset="-120"/>
              </a:rPr>
              <a:t>These queries provide insights into customer satisfaction levels for different products, cities, and time periods. Low-rated products or cities are identified using the following queries:</a:t>
            </a:r>
            <a:endParaRPr lang="en-US" sz="1300" dirty="0"/>
          </a:p>
        </p:txBody>
      </p:sp>
      <p:sp>
        <p:nvSpPr>
          <p:cNvPr id="27" name="Text 15"/>
          <p:cNvSpPr/>
          <p:nvPr/>
        </p:nvSpPr>
        <p:spPr>
          <a:xfrm>
            <a:off x="418862" y="1423868"/>
            <a:ext cx="13792676" cy="124301"/>
          </a:xfrm>
          <a:prstGeom prst="rect">
            <a:avLst/>
          </a:prstGeom>
          <a:noFill/>
          <a:ln/>
        </p:spPr>
        <p:txBody>
          <a:bodyPr wrap="none" lIns="0" tIns="0" rIns="0" bIns="0" rtlCol="0" anchor="t"/>
          <a:lstStyle/>
          <a:p>
            <a:pPr marL="342900" indent="-342900" algn="l">
              <a:lnSpc>
                <a:spcPts val="950"/>
              </a:lnSpc>
              <a:buSzPct val="100000"/>
              <a:buChar char="•"/>
            </a:pPr>
            <a:r>
              <a:rPr lang="en-US" sz="1300" dirty="0">
                <a:solidFill>
                  <a:srgbClr val="FFFFFF"/>
                </a:solidFill>
                <a:latin typeface="PT Sans" pitchFamily="34" charset="0"/>
                <a:ea typeface="PT Sans" pitchFamily="34" charset="-122"/>
                <a:cs typeface="PT Sans" pitchFamily="34" charset="-120"/>
              </a:rPr>
              <a:t>Low-Rated Products:</a:t>
            </a:r>
            <a:endParaRPr lang="en-US" sz="1300" dirty="0"/>
          </a:p>
        </p:txBody>
      </p:sp>
      <p:sp>
        <p:nvSpPr>
          <p:cNvPr id="28" name="Shape 17"/>
          <p:cNvSpPr/>
          <p:nvPr/>
        </p:nvSpPr>
        <p:spPr>
          <a:xfrm>
            <a:off x="415052" y="1635680"/>
            <a:ext cx="13800296" cy="1869519"/>
          </a:xfrm>
          <a:prstGeom prst="roundRect">
            <a:avLst>
              <a:gd name="adj" fmla="val 858"/>
            </a:avLst>
          </a:prstGeom>
          <a:solidFill>
            <a:srgbClr val="483304"/>
          </a:solidFill>
          <a:ln/>
        </p:spPr>
        <p:txBody>
          <a:bodyPr/>
          <a:lstStyle/>
          <a:p>
            <a:endParaRPr lang="en-IN"/>
          </a:p>
        </p:txBody>
      </p:sp>
      <p:sp>
        <p:nvSpPr>
          <p:cNvPr id="29" name="Text 18"/>
          <p:cNvSpPr/>
          <p:nvPr/>
        </p:nvSpPr>
        <p:spPr>
          <a:xfrm>
            <a:off x="492800" y="1808321"/>
            <a:ext cx="13644801" cy="1243013"/>
          </a:xfrm>
          <a:prstGeom prst="rect">
            <a:avLst/>
          </a:prstGeom>
          <a:noFill/>
          <a:ln/>
        </p:spPr>
        <p:txBody>
          <a:bodyPr wrap="square" lIns="0" tIns="0" rIns="0" bIns="0" rtlCol="0" anchor="t"/>
          <a:lstStyle/>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SELECT</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p.product_name,</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AVG(s.rating) AS average_product_rating</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FROM</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sales s</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JOIN products p ON s.product_id = p.product_id</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GROUP BY</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p.product_name</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HAVING</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AVG(s.rating) &lt; (SELECT AVG(rating) FROM sales);</a:t>
            </a:r>
            <a:endParaRPr lang="en-US" sz="1300" dirty="0"/>
          </a:p>
        </p:txBody>
      </p:sp>
      <p:sp>
        <p:nvSpPr>
          <p:cNvPr id="30" name="Text 19"/>
          <p:cNvSpPr/>
          <p:nvPr/>
        </p:nvSpPr>
        <p:spPr>
          <a:xfrm>
            <a:off x="418862" y="4387810"/>
            <a:ext cx="13792676" cy="124301"/>
          </a:xfrm>
          <a:prstGeom prst="rect">
            <a:avLst/>
          </a:prstGeom>
          <a:noFill/>
          <a:ln/>
        </p:spPr>
        <p:txBody>
          <a:bodyPr wrap="none" lIns="0" tIns="0" rIns="0" bIns="0" rtlCol="0" anchor="t"/>
          <a:lstStyle/>
          <a:p>
            <a:pPr marL="342900" indent="-342900" algn="l">
              <a:lnSpc>
                <a:spcPts val="950"/>
              </a:lnSpc>
              <a:buSzPct val="100000"/>
              <a:buChar char="•"/>
            </a:pPr>
            <a:r>
              <a:rPr lang="en-US" sz="1300" dirty="0">
                <a:solidFill>
                  <a:srgbClr val="FFFFFF"/>
                </a:solidFill>
                <a:latin typeface="PT Sans" pitchFamily="34" charset="0"/>
                <a:ea typeface="PT Sans" pitchFamily="34" charset="-122"/>
                <a:cs typeface="PT Sans" pitchFamily="34" charset="-120"/>
              </a:rPr>
              <a:t>Low-Rated Cities:</a:t>
            </a:r>
            <a:endParaRPr lang="en-US" sz="1300" dirty="0"/>
          </a:p>
        </p:txBody>
      </p:sp>
      <p:sp>
        <p:nvSpPr>
          <p:cNvPr id="31" name="Shape 21"/>
          <p:cNvSpPr/>
          <p:nvPr/>
        </p:nvSpPr>
        <p:spPr>
          <a:xfrm>
            <a:off x="415052" y="4599623"/>
            <a:ext cx="13800296" cy="2417921"/>
          </a:xfrm>
          <a:prstGeom prst="roundRect">
            <a:avLst>
              <a:gd name="adj" fmla="val 786"/>
            </a:avLst>
          </a:prstGeom>
          <a:solidFill>
            <a:srgbClr val="483304"/>
          </a:solidFill>
          <a:ln/>
        </p:spPr>
        <p:txBody>
          <a:bodyPr/>
          <a:lstStyle/>
          <a:p>
            <a:endParaRPr lang="en-IN"/>
          </a:p>
        </p:txBody>
      </p:sp>
      <p:sp>
        <p:nvSpPr>
          <p:cNvPr id="32" name="Text 22"/>
          <p:cNvSpPr/>
          <p:nvPr/>
        </p:nvSpPr>
        <p:spPr>
          <a:xfrm>
            <a:off x="492800" y="4857988"/>
            <a:ext cx="13644801" cy="1367314"/>
          </a:xfrm>
          <a:prstGeom prst="rect">
            <a:avLst/>
          </a:prstGeom>
          <a:noFill/>
          <a:ln/>
        </p:spPr>
        <p:txBody>
          <a:bodyPr wrap="square" lIns="0" tIns="0" rIns="0" bIns="0" rtlCol="0" anchor="t"/>
          <a:lstStyle/>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SELECT</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AVG(s.rating) AS average_city_rating</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FROM</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sales s</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JOIN customers c ON s.customer_id = c.customer_id</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JOIN city ct ON c.city_id=ct.city_id</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GROUP BY</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ct.city_name</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HAVING</a:t>
            </a:r>
            <a:endParaRPr lang="en-US" sz="1300" dirty="0"/>
          </a:p>
          <a:p>
            <a:pPr marL="0" indent="0" algn="l">
              <a:lnSpc>
                <a:spcPts val="950"/>
              </a:lnSpc>
              <a:buNone/>
            </a:pPr>
            <a:r>
              <a:rPr lang="en-US" sz="1300" dirty="0">
                <a:solidFill>
                  <a:srgbClr val="FFFFFF"/>
                </a:solidFill>
                <a:highlight>
                  <a:srgbClr val="483304"/>
                </a:highlight>
                <a:latin typeface="Consolas" pitchFamily="34" charset="0"/>
                <a:ea typeface="Consolas" pitchFamily="34" charset="-122"/>
                <a:cs typeface="Consolas" pitchFamily="34" charset="-120"/>
              </a:rPr>
              <a:t>  AVG(s.rating) &lt; (SELECT AVG(rating) FROM sales);</a:t>
            </a:r>
            <a:endParaRPr lang="en-US" sz="1300" dirty="0"/>
          </a:p>
        </p:txBody>
      </p:sp>
      <p:sp>
        <p:nvSpPr>
          <p:cNvPr id="33" name="Rectangle 32">
            <a:extLst>
              <a:ext uri="{FF2B5EF4-FFF2-40B4-BE49-F238E27FC236}">
                <a16:creationId xmlns:a16="http://schemas.microsoft.com/office/drawing/2014/main" id="{4A00250C-EA02-B4A9-24EA-5AF151B770C7}"/>
              </a:ext>
            </a:extLst>
          </p:cNvPr>
          <p:cNvSpPr/>
          <p:nvPr/>
        </p:nvSpPr>
        <p:spPr>
          <a:xfrm>
            <a:off x="12858750" y="7772400"/>
            <a:ext cx="1685925" cy="371475"/>
          </a:xfrm>
          <a:prstGeom prst="rect">
            <a:avLst/>
          </a:prstGeom>
          <a:solidFill>
            <a:srgbClr val="0000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643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1967</Words>
  <Application>Microsoft Office PowerPoint</Application>
  <PresentationFormat>Custom</PresentationFormat>
  <Paragraphs>179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PT Sans</vt:lpstr>
      <vt:lpstr>Consolas</vt:lpstr>
      <vt:lpstr>Nunito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TSK1092</cp:lastModifiedBy>
  <cp:revision>3</cp:revision>
  <dcterms:created xsi:type="dcterms:W3CDTF">2025-04-14T01:56:58Z</dcterms:created>
  <dcterms:modified xsi:type="dcterms:W3CDTF">2025-04-14T02:44:28Z</dcterms:modified>
</cp:coreProperties>
</file>