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DE43B9-6D60-4EDD-B3EB-4E2EE8B869E3}" v="29" dt="2024-09-18T07:47:39.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33917-B565-4A59-A49F-E3BD3765AE34}" type="datetimeFigureOut">
              <a:rPr lang="en-IN" smtClean="0"/>
              <a:t>18-09-2024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A067FD-3801-4F8D-8E36-36197096D198}" type="slidenum">
              <a:rPr lang="en-IN" smtClean="0"/>
              <a:t>‹#›</a:t>
            </a:fld>
            <a:endParaRPr lang="en-IN"/>
          </a:p>
        </p:txBody>
      </p:sp>
    </p:spTree>
    <p:extLst>
      <p:ext uri="{BB962C8B-B14F-4D97-AF65-F5344CB8AC3E}">
        <p14:creationId xmlns:p14="http://schemas.microsoft.com/office/powerpoint/2010/main" val="3665626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6A067FD-3801-4F8D-8E36-36197096D198}" type="slidenum">
              <a:rPr lang="en-IN" smtClean="0"/>
              <a:t>20</a:t>
            </a:fld>
            <a:endParaRPr lang="en-IN"/>
          </a:p>
        </p:txBody>
      </p:sp>
    </p:spTree>
    <p:extLst>
      <p:ext uri="{BB962C8B-B14F-4D97-AF65-F5344CB8AC3E}">
        <p14:creationId xmlns:p14="http://schemas.microsoft.com/office/powerpoint/2010/main" val="1615129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9/18/2024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071444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9/18/2024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93716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9/18/2024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13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9/18/2024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27246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9/18/2024</a:t>
            </a:fld>
            <a:endParaRPr lang="en-US" dirty="0"/>
          </a:p>
        </p:txBody>
      </p:sp>
    </p:spTree>
    <p:extLst>
      <p:ext uri="{BB962C8B-B14F-4D97-AF65-F5344CB8AC3E}">
        <p14:creationId xmlns:p14="http://schemas.microsoft.com/office/powerpoint/2010/main" val="183673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9/18/2024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87750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9/18/2024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03667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9/18/2024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21539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9/18/2024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96954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9/18/2024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7801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9/18/2024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6018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9/18/2024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55571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descr="Abstract design of flower petals in pastel">
            <a:extLst>
              <a:ext uri="{FF2B5EF4-FFF2-40B4-BE49-F238E27FC236}">
                <a16:creationId xmlns:a16="http://schemas.microsoft.com/office/drawing/2014/main" id="{F8E5A291-3CE2-5183-4750-830914AF710C}"/>
              </a:ext>
            </a:extLst>
          </p:cNvPr>
          <p:cNvPicPr>
            <a:picLocks noChangeAspect="1"/>
          </p:cNvPicPr>
          <p:nvPr/>
        </p:nvPicPr>
        <p:blipFill>
          <a:blip r:embed="rId2"/>
          <a:srcRect t="14101" r="-1" b="-1"/>
          <a:stretch/>
        </p:blipFill>
        <p:spPr>
          <a:xfrm>
            <a:off x="1524" y="10"/>
            <a:ext cx="12188952" cy="6857990"/>
          </a:xfrm>
          <a:prstGeom prst="rect">
            <a:avLst/>
          </a:prstGeom>
        </p:spPr>
      </p:pic>
      <p:grpSp>
        <p:nvGrpSpPr>
          <p:cNvPr id="11" name="Group 10">
            <a:extLst>
              <a:ext uri="{FF2B5EF4-FFF2-40B4-BE49-F238E27FC236}">
                <a16:creationId xmlns:a16="http://schemas.microsoft.com/office/drawing/2014/main" id="{FB8CE58F-407C-497E-B723-21FD8C6D35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9937" y="721297"/>
            <a:ext cx="5565913" cy="5415406"/>
            <a:chOff x="797792" y="912854"/>
            <a:chExt cx="5298208" cy="5032292"/>
          </a:xfrm>
        </p:grpSpPr>
        <p:sp>
          <p:nvSpPr>
            <p:cNvPr id="12" name="Freeform: Shape 11">
              <a:extLst>
                <a:ext uri="{FF2B5EF4-FFF2-40B4-BE49-F238E27FC236}">
                  <a16:creationId xmlns:a16="http://schemas.microsoft.com/office/drawing/2014/main" id="{1BE70332-ECAF-47BB-8C7B-BD049452F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1439" y="1056388"/>
              <a:ext cx="4968823" cy="47480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716D9361-A35A-4DC8-AAB9-04FD2D6FEE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7792" y="912854"/>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87FC31AD-FBB3-4219-A758-D6F7594A0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671" y="1232452"/>
              <a:ext cx="4715122" cy="443990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7" name="Title 1">
            <a:extLst>
              <a:ext uri="{FF2B5EF4-FFF2-40B4-BE49-F238E27FC236}">
                <a16:creationId xmlns:a16="http://schemas.microsoft.com/office/drawing/2014/main" id="{4BDFFBF2-8BE8-EB89-705F-E696775C6407}"/>
              </a:ext>
            </a:extLst>
          </p:cNvPr>
          <p:cNvSpPr>
            <a:spLocks noGrp="1"/>
          </p:cNvSpPr>
          <p:nvPr>
            <p:ph type="ctrTitle"/>
          </p:nvPr>
        </p:nvSpPr>
        <p:spPr>
          <a:xfrm>
            <a:off x="1844250" y="220432"/>
            <a:ext cx="9144000" cy="2387600"/>
          </a:xfrm>
        </p:spPr>
        <p:txBody>
          <a:bodyPr/>
          <a:lstStyle/>
          <a:p>
            <a:r>
              <a:rPr kumimoji="0" lang="en-US" altLang="en-US" sz="6000" b="0" i="0" u="none" strike="noStrike" cap="none" normalizeH="0" baseline="0" dirty="0">
                <a:ln>
                  <a:noFill/>
                </a:ln>
                <a:solidFill>
                  <a:schemeClr val="tx1"/>
                </a:solidFill>
                <a:effectLst/>
                <a:latin typeface="Arial" panose="020B0604020202020204" pitchFamily="34" charset="0"/>
              </a:rPr>
              <a:t>Yes Bank Stock Closing Price Prediction</a:t>
            </a:r>
            <a:endParaRPr lang="en-IN" dirty="0"/>
          </a:p>
        </p:txBody>
      </p:sp>
      <p:sp>
        <p:nvSpPr>
          <p:cNvPr id="8" name="Subtitle 2">
            <a:extLst>
              <a:ext uri="{FF2B5EF4-FFF2-40B4-BE49-F238E27FC236}">
                <a16:creationId xmlns:a16="http://schemas.microsoft.com/office/drawing/2014/main" id="{8EF38F9D-2D5C-A60E-1D73-D1BF2E0ADB68}"/>
              </a:ext>
            </a:extLst>
          </p:cNvPr>
          <p:cNvSpPr>
            <a:spLocks noGrp="1"/>
          </p:cNvSpPr>
          <p:nvPr>
            <p:ph type="subTitle" idx="1"/>
          </p:nvPr>
        </p:nvSpPr>
        <p:spPr>
          <a:xfrm>
            <a:off x="1844251" y="2381951"/>
            <a:ext cx="5219884" cy="2547893"/>
          </a:xfrm>
        </p:spPr>
        <p:txBody>
          <a:bodyPr>
            <a:normAutofit/>
          </a:bodyPr>
          <a:lstStyle/>
          <a:p>
            <a:r>
              <a:rPr kumimoji="0" lang="en-US" altLang="en-US" sz="2800" b="0" i="0" u="none" strike="noStrike" cap="none" normalizeH="0" baseline="0" dirty="0">
                <a:ln>
                  <a:noFill/>
                </a:ln>
                <a:solidFill>
                  <a:schemeClr val="tx1"/>
                </a:solidFill>
                <a:effectLst/>
                <a:latin typeface="Arial" panose="020B0604020202020204" pitchFamily="34" charset="0"/>
              </a:rPr>
              <a:t>An In-Depth Exploration </a:t>
            </a:r>
          </a:p>
          <a:p>
            <a:r>
              <a:rPr kumimoji="0" lang="en-US" altLang="en-US" sz="2800" b="0" i="0" u="none" strike="noStrike" cap="none" normalizeH="0" baseline="0" dirty="0">
                <a:ln>
                  <a:noFill/>
                </a:ln>
                <a:solidFill>
                  <a:schemeClr val="tx1"/>
                </a:solidFill>
                <a:effectLst/>
                <a:latin typeface="Arial" panose="020B0604020202020204" pitchFamily="34" charset="0"/>
              </a:rPr>
              <a:t>with Python and R</a:t>
            </a:r>
          </a:p>
          <a:p>
            <a:endParaRPr lang="en-US" altLang="en-US" sz="2800" dirty="0">
              <a:solidFill>
                <a:schemeClr val="tx1"/>
              </a:solidFill>
              <a:latin typeface="Arial" panose="020B0604020202020204" pitchFamily="34" charset="0"/>
            </a:endParaRPr>
          </a:p>
          <a:p>
            <a:r>
              <a:rPr kumimoji="0" lang="en-US" altLang="en-US" sz="1400" b="0" i="0" u="none" strike="noStrike" cap="none" normalizeH="0" baseline="0" dirty="0">
                <a:ln>
                  <a:noFill/>
                </a:ln>
                <a:solidFill>
                  <a:schemeClr val="tx1"/>
                </a:solidFill>
                <a:effectLst/>
                <a:latin typeface="Arial" panose="020B0604020202020204" pitchFamily="34" charset="0"/>
              </a:rPr>
              <a:t>Submitting by: </a:t>
            </a:r>
            <a:r>
              <a:rPr lang="en-US" altLang="en-US" sz="1400" dirty="0">
                <a:solidFill>
                  <a:schemeClr val="tx1"/>
                </a:solidFill>
                <a:latin typeface="Arial" panose="020B0604020202020204" pitchFamily="34" charset="0"/>
              </a:rPr>
              <a:t>K. Yaswanth kumar</a:t>
            </a:r>
            <a:endParaRPr lang="en-IN" sz="1400" dirty="0"/>
          </a:p>
          <a:p>
            <a:endParaRPr lang="en-IN" sz="1800" dirty="0"/>
          </a:p>
          <a:p>
            <a:endParaRPr lang="en-IN" sz="1800" dirty="0"/>
          </a:p>
        </p:txBody>
      </p:sp>
    </p:spTree>
    <p:extLst>
      <p:ext uri="{BB962C8B-B14F-4D97-AF65-F5344CB8AC3E}">
        <p14:creationId xmlns:p14="http://schemas.microsoft.com/office/powerpoint/2010/main" val="4284796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5" name="Freeform: Shape 24">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CECFA14C-1EAA-FF38-218B-FE3264FB6669}"/>
              </a:ext>
            </a:extLst>
          </p:cNvPr>
          <p:cNvSpPr>
            <a:spLocks noGrp="1"/>
          </p:cNvSpPr>
          <p:nvPr>
            <p:ph type="title"/>
          </p:nvPr>
        </p:nvSpPr>
        <p:spPr>
          <a:xfrm>
            <a:off x="0" y="534349"/>
            <a:ext cx="4779514" cy="772221"/>
          </a:xfrm>
        </p:spPr>
        <p:txBody>
          <a:bodyPr anchor="b">
            <a:normAutofit fontScale="90000"/>
          </a:bodyPr>
          <a:lstStyle/>
          <a:p>
            <a:r>
              <a:rPr lang="en-IN" b="0" i="0" dirty="0">
                <a:solidFill>
                  <a:schemeClr val="tx1"/>
                </a:solidFill>
                <a:effectLst/>
                <a:latin typeface="Times New Roman" panose="02020603050405020304" pitchFamily="18" charset="0"/>
                <a:cs typeface="Times New Roman" panose="02020603050405020304" pitchFamily="18" charset="0"/>
              </a:rPr>
              <a:t> Linear Regression</a:t>
            </a:r>
            <a:br>
              <a:rPr lang="en-IN" b="0" i="0" dirty="0">
                <a:solidFill>
                  <a:schemeClr val="tx1"/>
                </a:solidFill>
                <a:effectLst/>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descr="A graph with blue and orange lines&#10;&#10;Description automatically generated">
            <a:extLst>
              <a:ext uri="{FF2B5EF4-FFF2-40B4-BE49-F238E27FC236}">
                <a16:creationId xmlns:a16="http://schemas.microsoft.com/office/drawing/2014/main" id="{DB7288A1-4A31-1B1E-48C2-ED5088AE6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04" y="1558615"/>
            <a:ext cx="3266788" cy="2302933"/>
          </a:xfrm>
          <a:prstGeom prst="rect">
            <a:avLst/>
          </a:prstGeom>
        </p:spPr>
      </p:pic>
      <p:pic>
        <p:nvPicPr>
          <p:cNvPr id="4" name="Picture 3">
            <a:extLst>
              <a:ext uri="{FF2B5EF4-FFF2-40B4-BE49-F238E27FC236}">
                <a16:creationId xmlns:a16="http://schemas.microsoft.com/office/drawing/2014/main" id="{DDACF90C-4F3D-C4A3-B4FF-815ECC076BAD}"/>
              </a:ext>
            </a:extLst>
          </p:cNvPr>
          <p:cNvPicPr>
            <a:picLocks noChangeAspect="1"/>
          </p:cNvPicPr>
          <p:nvPr/>
        </p:nvPicPr>
        <p:blipFill>
          <a:blip r:embed="rId3"/>
          <a:stretch>
            <a:fillRect/>
          </a:stretch>
        </p:blipFill>
        <p:spPr>
          <a:xfrm>
            <a:off x="375853" y="4064432"/>
            <a:ext cx="1962061" cy="2313073"/>
          </a:xfrm>
          <a:prstGeom prst="rect">
            <a:avLst/>
          </a:prstGeom>
        </p:spPr>
      </p:pic>
      <p:sp>
        <p:nvSpPr>
          <p:cNvPr id="6" name="Rectangle 1">
            <a:extLst>
              <a:ext uri="{FF2B5EF4-FFF2-40B4-BE49-F238E27FC236}">
                <a16:creationId xmlns:a16="http://schemas.microsoft.com/office/drawing/2014/main" id="{6A7B533F-D76F-83EA-46D7-782418DAA362}"/>
              </a:ext>
            </a:extLst>
          </p:cNvPr>
          <p:cNvSpPr>
            <a:spLocks noGrp="1" noChangeArrowheads="1"/>
          </p:cNvSpPr>
          <p:nvPr>
            <p:ph idx="1"/>
          </p:nvPr>
        </p:nvSpPr>
        <p:spPr bwMode="auto">
          <a:xfrm>
            <a:off x="4112250" y="1225193"/>
            <a:ext cx="7776416" cy="567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code implements a </a:t>
            </a:r>
            <a:r>
              <a:rPr kumimoji="0" lang="en-US" altLang="en-US" sz="1600" b="1" i="0" u="none" strike="noStrike" cap="none" normalizeH="0" baseline="0" dirty="0">
                <a:ln>
                  <a:noFill/>
                </a:ln>
                <a:solidFill>
                  <a:schemeClr val="tx1"/>
                </a:solidFill>
                <a:effectLst/>
                <a:latin typeface="Arial" panose="020B0604020202020204" pitchFamily="34" charset="0"/>
              </a:rPr>
              <a:t>Linear Regression model</a:t>
            </a:r>
            <a:r>
              <a:rPr kumimoji="0" lang="en-US" altLang="en-US" sz="1600" b="0" i="0" u="none" strike="noStrike" cap="none" normalizeH="0" baseline="0" dirty="0">
                <a:ln>
                  <a:noFill/>
                </a:ln>
                <a:solidFill>
                  <a:schemeClr val="tx1"/>
                </a:solidFill>
                <a:effectLst/>
                <a:latin typeface="Arial" panose="020B0604020202020204" pitchFamily="34" charset="0"/>
              </a:rPr>
              <a:t> for predicting values based on training data. Here's a brief summary: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Model Initialization &amp; Training</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 Linear Regression model </a:t>
            </a:r>
            <a:r>
              <a:rPr kumimoji="0" lang="en-US" altLang="en-US" sz="2400" b="0" i="0" u="none" strike="noStrike" cap="none" normalizeH="0" baseline="0" dirty="0">
                <a:ln>
                  <a:noFill/>
                </a:ln>
                <a:solidFill>
                  <a:schemeClr val="tx1"/>
                </a:solidFill>
                <a:effectLst/>
                <a:latin typeface="Arial" panose="020B0604020202020204" pitchFamily="34" charset="0"/>
              </a:rPr>
              <a:t>(</a:t>
            </a:r>
            <a:r>
              <a:rPr kumimoji="0" lang="en-US" altLang="en-US" sz="1100" b="0" i="0" u="none" strike="noStrike" cap="none" normalizeH="0" baseline="0" dirty="0">
                <a:ln>
                  <a:noFill/>
                </a:ln>
                <a:solidFill>
                  <a:schemeClr val="tx1"/>
                </a:solidFill>
                <a:effectLst/>
                <a:latin typeface="Arial Unicode MS"/>
              </a:rPr>
              <a:t>reg</a:t>
            </a:r>
            <a:r>
              <a:rPr kumimoji="0" lang="en-US" altLang="en-US" sz="1000" b="0" i="0" u="none" strike="noStrike" cap="none" normalizeH="0" baseline="0" dirty="0">
                <a:ln>
                  <a:noFill/>
                </a:ln>
                <a:solidFill>
                  <a:schemeClr val="tx1"/>
                </a:solidFill>
                <a:effectLst/>
              </a:rPr>
              <a:t>) is created and trained using </a:t>
            </a:r>
            <a:r>
              <a:rPr kumimoji="0" lang="en-US" altLang="en-US" sz="1100" b="0" i="0" u="none" strike="noStrike" cap="none" normalizeH="0" baseline="0" dirty="0" err="1">
                <a:ln>
                  <a:noFill/>
                </a:ln>
                <a:solidFill>
                  <a:schemeClr val="tx1"/>
                </a:solidFill>
                <a:effectLst/>
                <a:latin typeface="Arial Unicode MS"/>
              </a:rPr>
              <a:t>X_train</a:t>
            </a:r>
            <a:r>
              <a:rPr kumimoji="0" lang="en-US" altLang="en-US" sz="1000" b="0" i="0" u="none" strike="noStrike" cap="none" normalizeH="0" baseline="0" dirty="0">
                <a:ln>
                  <a:noFill/>
                </a:ln>
                <a:solidFill>
                  <a:schemeClr val="tx1"/>
                </a:solidFill>
                <a:effectLst/>
              </a:rPr>
              <a:t> and </a:t>
            </a:r>
            <a:r>
              <a:rPr kumimoji="0" lang="en-US" altLang="en-US" sz="1100" b="0" i="0" u="none" strike="noStrike" cap="none" normalizeH="0" baseline="0" dirty="0" err="1">
                <a:ln>
                  <a:noFill/>
                </a:ln>
                <a:solidFill>
                  <a:schemeClr val="tx1"/>
                </a:solidFill>
                <a:effectLst/>
                <a:latin typeface="Arial Unicode MS"/>
              </a:rPr>
              <a:t>y_train</a:t>
            </a:r>
            <a:r>
              <a:rPr kumimoji="0" lang="en-US" altLang="en-US" sz="1000" b="0" i="0" u="none" strike="noStrike" cap="none" normalizeH="0" baseline="0" dirty="0">
                <a:ln>
                  <a:noFill/>
                </a:ln>
                <a:solidFill>
                  <a:schemeClr val="tx1"/>
                </a:solidFill>
                <a:effectLst/>
              </a:rPr>
              <a:t> with the </a:t>
            </a:r>
            <a:r>
              <a:rPr kumimoji="0" lang="en-US" altLang="en-US" sz="1100" b="0" i="0" u="none" strike="noStrike" cap="none" normalizeH="0" baseline="0" dirty="0" err="1">
                <a:ln>
                  <a:noFill/>
                </a:ln>
                <a:solidFill>
                  <a:schemeClr val="tx1"/>
                </a:solidFill>
                <a:effectLst/>
                <a:latin typeface="Arial Unicode MS"/>
              </a:rPr>
              <a:t>reg.fit</a:t>
            </a:r>
            <a:r>
              <a:rPr kumimoji="0" lang="en-US" altLang="en-US" sz="11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a:ln>
                  <a:noFill/>
                </a:ln>
                <a:solidFill>
                  <a:schemeClr val="tx1"/>
                </a:solidFill>
                <a:effectLst/>
              </a:rPr>
              <a:t> function.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Prediction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Predictions on the test data </a:t>
            </a:r>
            <a:r>
              <a:rPr kumimoji="0" lang="en-US" altLang="en-US" sz="2800" b="0"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Unicode MS"/>
              </a:rPr>
              <a:t>X_test</a:t>
            </a:r>
            <a:r>
              <a:rPr kumimoji="0" lang="en-US" altLang="en-US" sz="1050" b="0" i="0" u="none" strike="noStrike" cap="none" normalizeH="0" baseline="0" dirty="0">
                <a:ln>
                  <a:noFill/>
                </a:ln>
                <a:solidFill>
                  <a:schemeClr val="tx1"/>
                </a:solidFill>
                <a:effectLst/>
              </a:rPr>
              <a:t>) are made using </a:t>
            </a:r>
            <a:r>
              <a:rPr kumimoji="0" lang="en-US" altLang="en-US" sz="1200" b="0" i="0" u="none" strike="noStrike" cap="none" normalizeH="0" baseline="0" dirty="0" err="1">
                <a:ln>
                  <a:noFill/>
                </a:ln>
                <a:solidFill>
                  <a:schemeClr val="tx1"/>
                </a:solidFill>
                <a:effectLst/>
                <a:latin typeface="Arial Unicode MS"/>
              </a:rPr>
              <a:t>reg.predict</a:t>
            </a:r>
            <a:r>
              <a:rPr kumimoji="0" lang="en-US" altLang="en-US" sz="1200" b="0" i="0" u="none" strike="noStrike" cap="none" normalizeH="0" baseline="0" dirty="0">
                <a:ln>
                  <a:noFill/>
                </a:ln>
                <a:solidFill>
                  <a:schemeClr val="tx1"/>
                </a:solidFill>
                <a:effectLst/>
                <a:latin typeface="Arial Unicode MS"/>
              </a:rPr>
              <a:t>()</a:t>
            </a:r>
            <a:r>
              <a:rPr kumimoji="0" lang="en-US" altLang="en-US" sz="1050" b="0" i="0" u="none" strike="noStrike" cap="none" normalizeH="0" baseline="0" dirty="0">
                <a:ln>
                  <a:noFill/>
                </a:ln>
                <a:solidFill>
                  <a:schemeClr val="tx1"/>
                </a:solidFill>
                <a:effectLst/>
              </a:rPr>
              <a:t>, and the result is stored in </a:t>
            </a:r>
            <a:r>
              <a:rPr kumimoji="0" lang="en-US" altLang="en-US" sz="1200" b="0" i="0" u="none" strike="noStrike" cap="none" normalizeH="0" baseline="0" dirty="0" err="1">
                <a:ln>
                  <a:noFill/>
                </a:ln>
                <a:solidFill>
                  <a:schemeClr val="tx1"/>
                </a:solidFill>
                <a:effectLst/>
                <a:latin typeface="Arial Unicode MS"/>
              </a:rPr>
              <a:t>y_pred</a:t>
            </a:r>
            <a:r>
              <a:rPr kumimoji="0" lang="en-US" altLang="en-US" sz="1050"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Arial" panose="020B0604020202020204" pitchFamily="34" charset="0"/>
              </a:rPr>
              <a:t>Evaluation Metrics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Metrics such as </a:t>
            </a:r>
            <a:r>
              <a:rPr kumimoji="0" lang="en-US" altLang="en-US" b="1" i="0" u="none" strike="noStrike" cap="none" normalizeH="0" baseline="0" dirty="0">
                <a:ln>
                  <a:noFill/>
                </a:ln>
                <a:solidFill>
                  <a:schemeClr val="tx1"/>
                </a:solidFill>
                <a:effectLst/>
                <a:latin typeface="Arial" panose="020B0604020202020204" pitchFamily="34" charset="0"/>
              </a:rPr>
              <a:t>Mean Squared Error (MSE)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Root Mean Squared Error (RMSE)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R-squared (R²)</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Adjusted R-squared</a:t>
            </a:r>
            <a:r>
              <a:rPr kumimoji="0" lang="en-US" altLang="en-US" b="0" i="0" u="none" strike="noStrike" cap="none" normalizeH="0" baseline="0" dirty="0">
                <a:ln>
                  <a:noFill/>
                </a:ln>
                <a:solidFill>
                  <a:schemeClr val="tx1"/>
                </a:solidFill>
                <a:effectLst/>
                <a:latin typeface="Arial" panose="020B0604020202020204" pitchFamily="34" charset="0"/>
              </a:rPr>
              <a:t>, and </a:t>
            </a:r>
            <a:r>
              <a:rPr kumimoji="0" lang="en-US" altLang="en-US" b="1" i="0" u="none" strike="noStrike" cap="none" normalizeH="0" baseline="0" dirty="0">
                <a:ln>
                  <a:noFill/>
                </a:ln>
                <a:solidFill>
                  <a:schemeClr val="tx1"/>
                </a:solidFill>
                <a:effectLst/>
                <a:latin typeface="Arial" panose="020B0604020202020204" pitchFamily="34" charset="0"/>
              </a:rPr>
              <a:t>Mean Absolute Error (MAE)</a:t>
            </a:r>
            <a:r>
              <a:rPr kumimoji="0" lang="en-US" altLang="en-US" b="0" i="0" u="none" strike="noStrike" cap="none" normalizeH="0" baseline="0" dirty="0">
                <a:ln>
                  <a:noFill/>
                </a:ln>
                <a:solidFill>
                  <a:schemeClr val="tx1"/>
                </a:solidFill>
                <a:effectLst/>
                <a:latin typeface="Arial" panose="020B0604020202020204" pitchFamily="34" charset="0"/>
              </a:rPr>
              <a:t> are calculated to evaluate model performance. The results are converted from log-transformed values using </a:t>
            </a:r>
            <a:r>
              <a:rPr kumimoji="0" lang="en-US" altLang="en-US" sz="900" b="0" i="0" u="none" strike="noStrike" cap="none" normalizeH="0" baseline="0" dirty="0">
                <a:ln>
                  <a:noFill/>
                </a:ln>
                <a:solidFill>
                  <a:schemeClr val="tx1"/>
                </a:solidFill>
                <a:effectLst/>
                <a:latin typeface="Arial Unicode MS"/>
              </a:rPr>
              <a:t>10**</a:t>
            </a:r>
            <a:r>
              <a:rPr kumimoji="0" lang="en-US" altLang="en-US" sz="700" b="0" i="0" u="none" strike="noStrike" cap="none" normalizeH="0" baseline="0" dirty="0">
                <a:ln>
                  <a:noFill/>
                </a:ln>
                <a:solidFill>
                  <a:schemeClr val="tx1"/>
                </a:solidFill>
                <a:effectLst/>
              </a:rPr>
              <a:t> and stored in a </a:t>
            </a:r>
            <a:r>
              <a:rPr kumimoji="0" lang="en-US" altLang="en-US" sz="700" b="0" i="0" u="none" strike="noStrike" cap="none" normalizeH="0" baseline="0" dirty="0" err="1">
                <a:ln>
                  <a:noFill/>
                </a:ln>
                <a:solidFill>
                  <a:schemeClr val="tx1"/>
                </a:solidFill>
                <a:effectLst/>
              </a:rPr>
              <a:t>DataFrame</a:t>
            </a:r>
            <a:r>
              <a:rPr kumimoji="0" lang="en-US" altLang="en-US" sz="700" b="0" i="0" u="none" strike="noStrike" cap="none" normalizeH="0" baseline="0" dirty="0">
                <a:ln>
                  <a:noFill/>
                </a:ln>
                <a:solidFill>
                  <a:schemeClr val="tx1"/>
                </a:solidFill>
                <a:effectLst/>
              </a:rPr>
              <a:t> </a:t>
            </a:r>
            <a:r>
              <a:rPr kumimoji="0" lang="en-US" altLang="en-US" sz="900" b="0" i="0" u="none" strike="noStrike" cap="none" normalizeH="0" baseline="0" dirty="0">
                <a:ln>
                  <a:noFill/>
                </a:ln>
                <a:solidFill>
                  <a:schemeClr val="tx1"/>
                </a:solidFill>
                <a:effectLst/>
                <a:latin typeface="Arial Unicode MS"/>
              </a:rPr>
              <a:t>eval</a:t>
            </a:r>
            <a:r>
              <a:rPr kumimoji="0" lang="en-US" altLang="en-US" sz="700"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tx1"/>
                </a:solidFill>
                <a:effectLst/>
                <a:latin typeface="Arial" panose="020B0604020202020204" pitchFamily="34" charset="0"/>
              </a:rPr>
              <a:t>Visualization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predicted and actual values are plotted on a graph for visual comparison, with the predicted values in one line and actual values in another.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process provides both numerical and visual insights into the model's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1412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FD9B85EB-3833-368E-74DB-6804195BEF47}"/>
              </a:ext>
            </a:extLst>
          </p:cNvPr>
          <p:cNvSpPr>
            <a:spLocks noGrp="1"/>
          </p:cNvSpPr>
          <p:nvPr>
            <p:ph type="title"/>
          </p:nvPr>
        </p:nvSpPr>
        <p:spPr>
          <a:xfrm>
            <a:off x="358125" y="403660"/>
            <a:ext cx="11156023" cy="1564290"/>
          </a:xfrm>
        </p:spPr>
        <p:txBody>
          <a:bodyPr anchor="b">
            <a:normAutofit/>
          </a:bodyPr>
          <a:lstStyle/>
          <a:p>
            <a:r>
              <a:rPr lang="en-US" b="0" i="0" u="sng" dirty="0">
                <a:solidFill>
                  <a:schemeClr val="tx1"/>
                </a:solidFill>
                <a:effectLst/>
                <a:latin typeface="Roboto" panose="02000000000000000000" pitchFamily="2" charset="0"/>
              </a:rPr>
              <a:t>Linear Regression using Lasso Regularization.</a:t>
            </a:r>
            <a:br>
              <a:rPr lang="en-US" b="0" i="0" u="sng" dirty="0">
                <a:solidFill>
                  <a:schemeClr val="tx1"/>
                </a:solidFill>
                <a:effectLst/>
                <a:latin typeface="Roboto" panose="02000000000000000000" pitchFamily="2" charset="0"/>
              </a:rPr>
            </a:br>
            <a:endParaRPr lang="en-IN" u="sng" dirty="0">
              <a:solidFill>
                <a:schemeClr val="tx1"/>
              </a:solidFill>
            </a:endParaRPr>
          </a:p>
        </p:txBody>
      </p:sp>
      <p:pic>
        <p:nvPicPr>
          <p:cNvPr id="5" name="Content Placeholder 4" descr="A graph with orange and blue lines&#10;&#10;Description automatically generated">
            <a:extLst>
              <a:ext uri="{FF2B5EF4-FFF2-40B4-BE49-F238E27FC236}">
                <a16:creationId xmlns:a16="http://schemas.microsoft.com/office/drawing/2014/main" id="{38B114E2-A88A-440D-873C-C5B224DCCD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199" y="1914583"/>
            <a:ext cx="4788670" cy="3028834"/>
          </a:xfrm>
          <a:prstGeom prst="rect">
            <a:avLst/>
          </a:prstGeom>
        </p:spPr>
      </p:pic>
      <p:pic>
        <p:nvPicPr>
          <p:cNvPr id="4" name="Picture 3">
            <a:extLst>
              <a:ext uri="{FF2B5EF4-FFF2-40B4-BE49-F238E27FC236}">
                <a16:creationId xmlns:a16="http://schemas.microsoft.com/office/drawing/2014/main" id="{09DC310C-A741-E98C-EDB1-2993781A90BA}"/>
              </a:ext>
            </a:extLst>
          </p:cNvPr>
          <p:cNvPicPr>
            <a:picLocks noChangeAspect="1"/>
          </p:cNvPicPr>
          <p:nvPr/>
        </p:nvPicPr>
        <p:blipFill>
          <a:blip r:embed="rId3"/>
          <a:stretch>
            <a:fillRect/>
          </a:stretch>
        </p:blipFill>
        <p:spPr>
          <a:xfrm>
            <a:off x="6469160" y="1953133"/>
            <a:ext cx="4946092" cy="2990283"/>
          </a:xfrm>
          <a:prstGeom prst="rect">
            <a:avLst/>
          </a:prstGeom>
        </p:spPr>
      </p:pic>
    </p:spTree>
    <p:extLst>
      <p:ext uri="{BB962C8B-B14F-4D97-AF65-F5344CB8AC3E}">
        <p14:creationId xmlns:p14="http://schemas.microsoft.com/office/powerpoint/2010/main" val="1289368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5639303-3462-D692-623B-97570471A043}"/>
              </a:ext>
            </a:extLst>
          </p:cNvPr>
          <p:cNvSpPr>
            <a:spLocks noGrp="1"/>
          </p:cNvSpPr>
          <p:nvPr>
            <p:ph type="title"/>
          </p:nvPr>
        </p:nvSpPr>
        <p:spPr>
          <a:xfrm>
            <a:off x="0" y="481781"/>
            <a:ext cx="11598474" cy="1524961"/>
          </a:xfrm>
        </p:spPr>
        <p:txBody>
          <a:bodyPr anchor="b">
            <a:normAutofit/>
          </a:bodyPr>
          <a:lstStyle/>
          <a:p>
            <a:r>
              <a:rPr lang="en-IN" b="0" i="0" u="sng" dirty="0">
                <a:solidFill>
                  <a:schemeClr val="tx1"/>
                </a:solidFill>
                <a:effectLst/>
                <a:latin typeface="Roboto" panose="02000000000000000000" pitchFamily="2" charset="0"/>
              </a:rPr>
              <a:t>Cross- Validation &amp; Hyperparameter Tuning</a:t>
            </a:r>
            <a:br>
              <a:rPr lang="en-IN" b="0" i="0" u="sng" dirty="0">
                <a:solidFill>
                  <a:schemeClr val="tx1"/>
                </a:solidFill>
                <a:effectLst/>
                <a:latin typeface="Roboto" panose="02000000000000000000" pitchFamily="2" charset="0"/>
              </a:rPr>
            </a:br>
            <a:endParaRPr lang="en-IN" u="sng" dirty="0">
              <a:solidFill>
                <a:schemeClr val="tx1"/>
              </a:solidFill>
            </a:endParaRPr>
          </a:p>
        </p:txBody>
      </p:sp>
      <p:pic>
        <p:nvPicPr>
          <p:cNvPr id="5" name="Content Placeholder 4" descr="A graph with blue and orange lines&#10;&#10;Description automatically generated">
            <a:extLst>
              <a:ext uri="{FF2B5EF4-FFF2-40B4-BE49-F238E27FC236}">
                <a16:creationId xmlns:a16="http://schemas.microsoft.com/office/drawing/2014/main" id="{73A04026-19DD-06F2-6716-2D491DCD9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12" y="1415844"/>
            <a:ext cx="4616887" cy="2920181"/>
          </a:xfrm>
          <a:prstGeom prst="rect">
            <a:avLst/>
          </a:prstGeom>
        </p:spPr>
      </p:pic>
      <p:pic>
        <p:nvPicPr>
          <p:cNvPr id="6" name="Picture 5">
            <a:extLst>
              <a:ext uri="{FF2B5EF4-FFF2-40B4-BE49-F238E27FC236}">
                <a16:creationId xmlns:a16="http://schemas.microsoft.com/office/drawing/2014/main" id="{6D2F2CAA-48D6-5636-9505-726EE50410EA}"/>
              </a:ext>
            </a:extLst>
          </p:cNvPr>
          <p:cNvPicPr>
            <a:picLocks noChangeAspect="1"/>
          </p:cNvPicPr>
          <p:nvPr/>
        </p:nvPicPr>
        <p:blipFill>
          <a:blip r:embed="rId3"/>
          <a:stretch>
            <a:fillRect/>
          </a:stretch>
        </p:blipFill>
        <p:spPr>
          <a:xfrm>
            <a:off x="791524" y="4631428"/>
            <a:ext cx="3512662" cy="1931169"/>
          </a:xfrm>
          <a:prstGeom prst="rect">
            <a:avLst/>
          </a:prstGeom>
        </p:spPr>
      </p:pic>
      <p:sp>
        <p:nvSpPr>
          <p:cNvPr id="22" name="TextBox 21">
            <a:extLst>
              <a:ext uri="{FF2B5EF4-FFF2-40B4-BE49-F238E27FC236}">
                <a16:creationId xmlns:a16="http://schemas.microsoft.com/office/drawing/2014/main" id="{2327F3DA-4600-FC0F-1A2A-3892632BC041}"/>
              </a:ext>
            </a:extLst>
          </p:cNvPr>
          <p:cNvSpPr txBox="1"/>
          <p:nvPr/>
        </p:nvSpPr>
        <p:spPr>
          <a:xfrm>
            <a:off x="5309419" y="1799303"/>
            <a:ext cx="6778588" cy="2308324"/>
          </a:xfrm>
          <a:prstGeom prst="rect">
            <a:avLst/>
          </a:prstGeom>
          <a:noFill/>
        </p:spPr>
        <p:txBody>
          <a:bodyPr wrap="square">
            <a:spAutoFit/>
          </a:bodyPr>
          <a:lstStyle/>
          <a:p>
            <a:r>
              <a:rPr lang="en-US" b="0" i="0" dirty="0">
                <a:effectLst/>
                <a:latin typeface="Roboto" panose="02000000000000000000" pitchFamily="2" charset="0"/>
              </a:rPr>
              <a:t>Here we use </a:t>
            </a:r>
            <a:r>
              <a:rPr lang="en-US" b="0" i="0" dirty="0" err="1">
                <a:effectLst/>
                <a:latin typeface="Roboto" panose="02000000000000000000" pitchFamily="2" charset="0"/>
              </a:rPr>
              <a:t>GridSearchCV</a:t>
            </a:r>
            <a:r>
              <a:rPr lang="en-US" b="0" i="0" dirty="0">
                <a:effectLst/>
                <a:latin typeface="Roboto" panose="02000000000000000000" pitchFamily="2" charset="0"/>
              </a:rPr>
              <a:t> for optimization. </a:t>
            </a:r>
            <a:r>
              <a:rPr lang="en-US" b="0" i="0" dirty="0" err="1">
                <a:effectLst/>
                <a:latin typeface="Roboto" panose="02000000000000000000" pitchFamily="2" charset="0"/>
              </a:rPr>
              <a:t>GridSearchCV</a:t>
            </a:r>
            <a:r>
              <a:rPr lang="en-US" b="0" i="0" dirty="0">
                <a:effectLst/>
                <a:latin typeface="Roboto" panose="02000000000000000000" pitchFamily="2" charset="0"/>
              </a:rPr>
              <a:t> is more likely to find the optimal set of hyperparameters if the search space is small enough, as it performs an exhaustive search.</a:t>
            </a:r>
          </a:p>
          <a:p>
            <a:endParaRPr lang="en-US" dirty="0">
              <a:latin typeface="Roboto" panose="02000000000000000000" pitchFamily="2" charset="0"/>
            </a:endParaRPr>
          </a:p>
          <a:p>
            <a:r>
              <a:rPr lang="en-US" b="0" i="0" dirty="0">
                <a:effectLst/>
                <a:latin typeface="Roboto" panose="02000000000000000000" pitchFamily="2" charset="0"/>
              </a:rPr>
              <a:t>By looking at above </a:t>
            </a:r>
            <a:r>
              <a:rPr lang="en-US" b="0" i="0" dirty="0" err="1">
                <a:effectLst/>
                <a:latin typeface="Roboto" panose="02000000000000000000" pitchFamily="2" charset="0"/>
              </a:rPr>
              <a:t>Dataframe</a:t>
            </a:r>
            <a:r>
              <a:rPr lang="en-US" b="0" i="0" dirty="0">
                <a:effectLst/>
                <a:latin typeface="Roboto" panose="02000000000000000000" pitchFamily="2" charset="0"/>
              </a:rPr>
              <a:t> we can say that our linear regression with lasso regularization is doing better compare to all others.</a:t>
            </a:r>
            <a:endParaRPr lang="en-IN" dirty="0"/>
          </a:p>
        </p:txBody>
      </p:sp>
    </p:spTree>
    <p:extLst>
      <p:ext uri="{BB962C8B-B14F-4D97-AF65-F5344CB8AC3E}">
        <p14:creationId xmlns:p14="http://schemas.microsoft.com/office/powerpoint/2010/main" val="1851194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AC2C33A-97C1-437C-7806-38411065507D}"/>
              </a:ext>
            </a:extLst>
          </p:cNvPr>
          <p:cNvSpPr>
            <a:spLocks noGrp="1"/>
          </p:cNvSpPr>
          <p:nvPr>
            <p:ph type="title"/>
          </p:nvPr>
        </p:nvSpPr>
        <p:spPr>
          <a:xfrm>
            <a:off x="400001" y="508803"/>
            <a:ext cx="11391997" cy="1593786"/>
          </a:xfrm>
        </p:spPr>
        <p:txBody>
          <a:bodyPr anchor="b">
            <a:normAutofit/>
          </a:bodyPr>
          <a:lstStyle/>
          <a:p>
            <a:r>
              <a:rPr lang="en-US" b="0" i="0" u="sng" dirty="0">
                <a:solidFill>
                  <a:schemeClr val="tx1"/>
                </a:solidFill>
                <a:effectLst/>
                <a:latin typeface="Roboto" panose="02000000000000000000" pitchFamily="2" charset="0"/>
              </a:rPr>
              <a:t>Linear Regression with Ridge Regularization</a:t>
            </a:r>
            <a:br>
              <a:rPr lang="en-US" b="0" i="0" u="sng" dirty="0">
                <a:solidFill>
                  <a:schemeClr val="tx1"/>
                </a:solidFill>
                <a:effectLst/>
                <a:latin typeface="Roboto" panose="02000000000000000000" pitchFamily="2" charset="0"/>
              </a:rPr>
            </a:br>
            <a:endParaRPr lang="en-IN" u="sng" dirty="0">
              <a:solidFill>
                <a:schemeClr val="tx1"/>
              </a:solidFill>
            </a:endParaRPr>
          </a:p>
        </p:txBody>
      </p:sp>
      <p:pic>
        <p:nvPicPr>
          <p:cNvPr id="5" name="Content Placeholder 4" descr="A graph with orange and blue lines&#10;&#10;Description automatically generated">
            <a:extLst>
              <a:ext uri="{FF2B5EF4-FFF2-40B4-BE49-F238E27FC236}">
                <a16:creationId xmlns:a16="http://schemas.microsoft.com/office/drawing/2014/main" id="{89BC4CE0-8B9B-C237-BA14-E0CD14E55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199" y="1914583"/>
            <a:ext cx="4788670" cy="3028834"/>
          </a:xfrm>
          <a:prstGeom prst="rect">
            <a:avLst/>
          </a:prstGeom>
        </p:spPr>
      </p:pic>
      <p:pic>
        <p:nvPicPr>
          <p:cNvPr id="4" name="Picture 3">
            <a:extLst>
              <a:ext uri="{FF2B5EF4-FFF2-40B4-BE49-F238E27FC236}">
                <a16:creationId xmlns:a16="http://schemas.microsoft.com/office/drawing/2014/main" id="{9B52CAD0-2E5E-1B07-F11B-7D2F2AB5DBF2}"/>
              </a:ext>
            </a:extLst>
          </p:cNvPr>
          <p:cNvPicPr>
            <a:picLocks noChangeAspect="1"/>
          </p:cNvPicPr>
          <p:nvPr/>
        </p:nvPicPr>
        <p:blipFill>
          <a:blip r:embed="rId3"/>
          <a:stretch>
            <a:fillRect/>
          </a:stretch>
        </p:blipFill>
        <p:spPr>
          <a:xfrm>
            <a:off x="6023460" y="2102589"/>
            <a:ext cx="6035517" cy="2613545"/>
          </a:xfrm>
          <a:prstGeom prst="rect">
            <a:avLst/>
          </a:prstGeom>
        </p:spPr>
      </p:pic>
    </p:spTree>
    <p:extLst>
      <p:ext uri="{BB962C8B-B14F-4D97-AF65-F5344CB8AC3E}">
        <p14:creationId xmlns:p14="http://schemas.microsoft.com/office/powerpoint/2010/main" val="1556542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1FC4-8AA2-6028-7420-D83A2A063D82}"/>
              </a:ext>
            </a:extLst>
          </p:cNvPr>
          <p:cNvSpPr>
            <a:spLocks noGrp="1"/>
          </p:cNvSpPr>
          <p:nvPr>
            <p:ph type="title"/>
          </p:nvPr>
        </p:nvSpPr>
        <p:spPr>
          <a:xfrm>
            <a:off x="433080" y="363562"/>
            <a:ext cx="8770571" cy="1345269"/>
          </a:xfrm>
        </p:spPr>
        <p:txBody>
          <a:bodyPr>
            <a:normAutofit fontScale="90000"/>
          </a:bodyPr>
          <a:lstStyle/>
          <a:p>
            <a:r>
              <a:rPr lang="en-IN" b="0" i="0" u="sng" dirty="0">
                <a:solidFill>
                  <a:schemeClr val="tx1"/>
                </a:solidFill>
                <a:effectLst/>
                <a:latin typeface="Roboto" panose="02000000000000000000" pitchFamily="2" charset="0"/>
              </a:rPr>
              <a:t> Cross- Validation &amp; Hyperparameter Tuning</a:t>
            </a:r>
            <a:br>
              <a:rPr lang="en-IN" b="0" i="0" u="sng" dirty="0">
                <a:solidFill>
                  <a:schemeClr val="tx1"/>
                </a:solidFill>
                <a:effectLst/>
                <a:latin typeface="Roboto" panose="02000000000000000000" pitchFamily="2" charset="0"/>
              </a:rPr>
            </a:br>
            <a:endParaRPr lang="en-IN" u="sng" dirty="0">
              <a:solidFill>
                <a:schemeClr val="tx1"/>
              </a:solidFill>
            </a:endParaRPr>
          </a:p>
        </p:txBody>
      </p:sp>
      <p:pic>
        <p:nvPicPr>
          <p:cNvPr id="5" name="Content Placeholder 4" descr="A graph with blue and orange lines&#10;&#10;Description automatically generated">
            <a:extLst>
              <a:ext uri="{FF2B5EF4-FFF2-40B4-BE49-F238E27FC236}">
                <a16:creationId xmlns:a16="http://schemas.microsoft.com/office/drawing/2014/main" id="{8F524311-FD87-2837-86E0-CC12B09D15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080" y="1457582"/>
            <a:ext cx="4001268" cy="2533348"/>
          </a:xfrm>
        </p:spPr>
      </p:pic>
      <p:pic>
        <p:nvPicPr>
          <p:cNvPr id="4" name="Picture 3">
            <a:extLst>
              <a:ext uri="{FF2B5EF4-FFF2-40B4-BE49-F238E27FC236}">
                <a16:creationId xmlns:a16="http://schemas.microsoft.com/office/drawing/2014/main" id="{113601A7-BCFB-C89F-36E0-6837894A25F1}"/>
              </a:ext>
            </a:extLst>
          </p:cNvPr>
          <p:cNvPicPr>
            <a:picLocks noChangeAspect="1"/>
          </p:cNvPicPr>
          <p:nvPr/>
        </p:nvPicPr>
        <p:blipFill>
          <a:blip r:embed="rId3"/>
          <a:stretch>
            <a:fillRect/>
          </a:stretch>
        </p:blipFill>
        <p:spPr>
          <a:xfrm>
            <a:off x="79118" y="4473283"/>
            <a:ext cx="5053321" cy="2109646"/>
          </a:xfrm>
          <a:prstGeom prst="rect">
            <a:avLst/>
          </a:prstGeom>
        </p:spPr>
      </p:pic>
      <p:sp>
        <p:nvSpPr>
          <p:cNvPr id="7" name="TextBox 6">
            <a:extLst>
              <a:ext uri="{FF2B5EF4-FFF2-40B4-BE49-F238E27FC236}">
                <a16:creationId xmlns:a16="http://schemas.microsoft.com/office/drawing/2014/main" id="{5562A4E5-F4F3-2394-6676-E692D1496432}"/>
              </a:ext>
            </a:extLst>
          </p:cNvPr>
          <p:cNvSpPr txBox="1"/>
          <p:nvPr/>
        </p:nvSpPr>
        <p:spPr>
          <a:xfrm>
            <a:off x="5358581" y="2434536"/>
            <a:ext cx="6096000" cy="2862322"/>
          </a:xfrm>
          <a:prstGeom prst="rect">
            <a:avLst/>
          </a:prstGeom>
          <a:noFill/>
        </p:spPr>
        <p:txBody>
          <a:bodyPr wrap="square">
            <a:spAutoFit/>
          </a:bodyPr>
          <a:lstStyle/>
          <a:p>
            <a:r>
              <a:rPr lang="en-US" b="0" i="0" dirty="0">
                <a:effectLst/>
                <a:latin typeface="Roboto" panose="02000000000000000000" pitchFamily="2" charset="0"/>
              </a:rPr>
              <a:t>Here we use </a:t>
            </a:r>
            <a:r>
              <a:rPr lang="en-US" b="0" i="0" dirty="0" err="1">
                <a:effectLst/>
                <a:latin typeface="Roboto" panose="02000000000000000000" pitchFamily="2" charset="0"/>
              </a:rPr>
              <a:t>GridSearchCV</a:t>
            </a:r>
            <a:r>
              <a:rPr lang="en-US" b="0" i="0" dirty="0">
                <a:effectLst/>
                <a:latin typeface="Roboto" panose="02000000000000000000" pitchFamily="2" charset="0"/>
              </a:rPr>
              <a:t> for optimization. </a:t>
            </a:r>
            <a:r>
              <a:rPr lang="en-US" b="0" i="0" dirty="0" err="1">
                <a:effectLst/>
                <a:latin typeface="Roboto" panose="02000000000000000000" pitchFamily="2" charset="0"/>
              </a:rPr>
              <a:t>GridSearchCV</a:t>
            </a:r>
            <a:r>
              <a:rPr lang="en-US" b="0" i="0" dirty="0">
                <a:effectLst/>
                <a:latin typeface="Roboto" panose="02000000000000000000" pitchFamily="2" charset="0"/>
              </a:rPr>
              <a:t> is more likely to find the optimal set of hyperparameters if the search space is small enough, as it performs an exhaustive search.</a:t>
            </a:r>
          </a:p>
          <a:p>
            <a:endParaRPr lang="en-US" dirty="0">
              <a:latin typeface="Roboto" panose="02000000000000000000" pitchFamily="2" charset="0"/>
            </a:endParaRPr>
          </a:p>
          <a:p>
            <a:r>
              <a:rPr lang="en-US" b="0" i="0" dirty="0">
                <a:effectLst/>
                <a:latin typeface="Roboto" panose="02000000000000000000" pitchFamily="2" charset="0"/>
              </a:rPr>
              <a:t>By looking at above </a:t>
            </a:r>
            <a:r>
              <a:rPr lang="en-US" b="0" i="0" dirty="0" err="1">
                <a:effectLst/>
                <a:latin typeface="Roboto" panose="02000000000000000000" pitchFamily="2" charset="0"/>
              </a:rPr>
              <a:t>Dataframe</a:t>
            </a:r>
            <a:r>
              <a:rPr lang="en-US" b="0" i="0" dirty="0">
                <a:effectLst/>
                <a:latin typeface="Roboto" panose="02000000000000000000" pitchFamily="2" charset="0"/>
              </a:rPr>
              <a:t> we can say that our linear regression with Ridge regularization is doing better compare to all others.</a:t>
            </a:r>
          </a:p>
          <a:p>
            <a:endParaRPr lang="en-US" dirty="0">
              <a:latin typeface="Roboto" panose="02000000000000000000" pitchFamily="2" charset="0"/>
            </a:endParaRPr>
          </a:p>
          <a:p>
            <a:endParaRPr lang="en-IN" dirty="0"/>
          </a:p>
        </p:txBody>
      </p:sp>
    </p:spTree>
    <p:extLst>
      <p:ext uri="{BB962C8B-B14F-4D97-AF65-F5344CB8AC3E}">
        <p14:creationId xmlns:p14="http://schemas.microsoft.com/office/powerpoint/2010/main" val="615235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515AB79-BA70-FE5E-CE7B-8E45B9C05A22}"/>
              </a:ext>
            </a:extLst>
          </p:cNvPr>
          <p:cNvSpPr>
            <a:spLocks noGrp="1"/>
          </p:cNvSpPr>
          <p:nvPr>
            <p:ph type="title"/>
          </p:nvPr>
        </p:nvSpPr>
        <p:spPr>
          <a:xfrm>
            <a:off x="102115" y="419119"/>
            <a:ext cx="11303507" cy="1495464"/>
          </a:xfrm>
        </p:spPr>
        <p:txBody>
          <a:bodyPr anchor="b">
            <a:normAutofit/>
          </a:bodyPr>
          <a:lstStyle/>
          <a:p>
            <a:r>
              <a:rPr lang="en-US" b="0" i="0" u="sng" dirty="0">
                <a:solidFill>
                  <a:schemeClr val="tx1"/>
                </a:solidFill>
                <a:effectLst/>
                <a:latin typeface="Roboto" panose="02000000000000000000" pitchFamily="2" charset="0"/>
              </a:rPr>
              <a:t>Linear Regression with Elastic Net Regularization</a:t>
            </a:r>
            <a:br>
              <a:rPr lang="en-US" b="0" i="0" u="sng" dirty="0">
                <a:solidFill>
                  <a:schemeClr val="tx1"/>
                </a:solidFill>
                <a:effectLst/>
                <a:latin typeface="Roboto" panose="02000000000000000000" pitchFamily="2" charset="0"/>
              </a:rPr>
            </a:br>
            <a:endParaRPr lang="en-IN" u="sng" dirty="0">
              <a:solidFill>
                <a:schemeClr val="tx1"/>
              </a:solidFill>
            </a:endParaRPr>
          </a:p>
        </p:txBody>
      </p:sp>
      <p:pic>
        <p:nvPicPr>
          <p:cNvPr id="5" name="Content Placeholder 4" descr="A graph with orange and blue lines&#10;&#10;Description automatically generated">
            <a:extLst>
              <a:ext uri="{FF2B5EF4-FFF2-40B4-BE49-F238E27FC236}">
                <a16:creationId xmlns:a16="http://schemas.microsoft.com/office/drawing/2014/main" id="{BD097A22-F5C0-F56F-6E5B-4E20E2F87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533" y="1914584"/>
            <a:ext cx="4788670" cy="3028834"/>
          </a:xfrm>
          <a:prstGeom prst="rect">
            <a:avLst/>
          </a:prstGeom>
        </p:spPr>
      </p:pic>
      <p:pic>
        <p:nvPicPr>
          <p:cNvPr id="4" name="Picture 3">
            <a:extLst>
              <a:ext uri="{FF2B5EF4-FFF2-40B4-BE49-F238E27FC236}">
                <a16:creationId xmlns:a16="http://schemas.microsoft.com/office/drawing/2014/main" id="{481F6462-CAB8-D8AF-884F-D7D71C1BF097}"/>
              </a:ext>
            </a:extLst>
          </p:cNvPr>
          <p:cNvPicPr>
            <a:picLocks noChangeAspect="1"/>
          </p:cNvPicPr>
          <p:nvPr/>
        </p:nvPicPr>
        <p:blipFill>
          <a:blip r:embed="rId3"/>
          <a:stretch>
            <a:fillRect/>
          </a:stretch>
        </p:blipFill>
        <p:spPr>
          <a:xfrm>
            <a:off x="5653226" y="1967950"/>
            <a:ext cx="6263471" cy="2975468"/>
          </a:xfrm>
          <a:prstGeom prst="rect">
            <a:avLst/>
          </a:prstGeom>
        </p:spPr>
      </p:pic>
    </p:spTree>
    <p:extLst>
      <p:ext uri="{BB962C8B-B14F-4D97-AF65-F5344CB8AC3E}">
        <p14:creationId xmlns:p14="http://schemas.microsoft.com/office/powerpoint/2010/main" val="1273609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19F618AA-77DB-FDFD-8307-B73F890EA7E2}"/>
              </a:ext>
            </a:extLst>
          </p:cNvPr>
          <p:cNvSpPr>
            <a:spLocks noGrp="1"/>
          </p:cNvSpPr>
          <p:nvPr>
            <p:ph type="title"/>
          </p:nvPr>
        </p:nvSpPr>
        <p:spPr>
          <a:xfrm>
            <a:off x="5259311" y="953729"/>
            <a:ext cx="6690112" cy="3973193"/>
          </a:xfrm>
        </p:spPr>
        <p:txBody>
          <a:bodyPr anchor="b">
            <a:noAutofit/>
          </a:bodyPr>
          <a:lstStyle/>
          <a:p>
            <a:r>
              <a:rPr lang="en-US" sz="2000" b="0" i="0" dirty="0">
                <a:solidFill>
                  <a:schemeClr val="tx1"/>
                </a:solidFill>
                <a:effectLst/>
                <a:latin typeface="Times New Roman" panose="02020603050405020304" pitchFamily="18" charset="0"/>
                <a:cs typeface="Times New Roman" panose="02020603050405020304" pitchFamily="18" charset="0"/>
              </a:rPr>
              <a:t>Here we use </a:t>
            </a:r>
            <a:r>
              <a:rPr lang="en-US" sz="2000" b="0" i="0" dirty="0" err="1">
                <a:solidFill>
                  <a:schemeClr val="tx1"/>
                </a:solidFill>
                <a:effectLst/>
                <a:latin typeface="Times New Roman" panose="02020603050405020304" pitchFamily="18" charset="0"/>
                <a:cs typeface="Times New Roman" panose="02020603050405020304" pitchFamily="18" charset="0"/>
              </a:rPr>
              <a:t>GridSearchCV</a:t>
            </a:r>
            <a:r>
              <a:rPr lang="en-US" sz="2000" b="0" i="0" dirty="0">
                <a:solidFill>
                  <a:schemeClr val="tx1"/>
                </a:solidFill>
                <a:effectLst/>
                <a:latin typeface="Times New Roman" panose="02020603050405020304" pitchFamily="18" charset="0"/>
                <a:cs typeface="Times New Roman" panose="02020603050405020304" pitchFamily="18" charset="0"/>
              </a:rPr>
              <a:t> for optimization. </a:t>
            </a:r>
            <a:r>
              <a:rPr lang="en-US" sz="2000" b="0" i="0" dirty="0" err="1">
                <a:solidFill>
                  <a:schemeClr val="tx1"/>
                </a:solidFill>
                <a:effectLst/>
                <a:latin typeface="Times New Roman" panose="02020603050405020304" pitchFamily="18" charset="0"/>
                <a:cs typeface="Times New Roman" panose="02020603050405020304" pitchFamily="18" charset="0"/>
              </a:rPr>
              <a:t>GridSearchCV</a:t>
            </a:r>
            <a:r>
              <a:rPr lang="en-US" sz="2000" b="0" i="0" dirty="0">
                <a:solidFill>
                  <a:schemeClr val="tx1"/>
                </a:solidFill>
                <a:effectLst/>
                <a:latin typeface="Times New Roman" panose="02020603050405020304" pitchFamily="18" charset="0"/>
                <a:cs typeface="Times New Roman" panose="02020603050405020304" pitchFamily="18" charset="0"/>
              </a:rPr>
              <a:t> is more likely to find the optimal set of hyperparameters if the search space is small enough, as it performs an exhaustive search.</a:t>
            </a:r>
            <a:br>
              <a:rPr lang="en-US" sz="2000" b="0" i="0" dirty="0">
                <a:solidFill>
                  <a:schemeClr val="tx1"/>
                </a:solidFill>
                <a:effectLst/>
                <a:latin typeface="Times New Roman" panose="02020603050405020304" pitchFamily="18" charset="0"/>
                <a:cs typeface="Times New Roman" panose="02020603050405020304" pitchFamily="18" charset="0"/>
              </a:rPr>
            </a:br>
            <a:br>
              <a:rPr lang="en-US" sz="2000" b="0" i="0" dirty="0">
                <a:solidFill>
                  <a:schemeClr val="tx1"/>
                </a:solidFill>
                <a:effectLst/>
                <a:latin typeface="Times New Roman" panose="02020603050405020304" pitchFamily="18" charset="0"/>
                <a:cs typeface="Times New Roman" panose="02020603050405020304" pitchFamily="18" charset="0"/>
              </a:rPr>
            </a:br>
            <a:r>
              <a:rPr lang="en-US" sz="1800" b="0" i="0" dirty="0">
                <a:solidFill>
                  <a:schemeClr val="tx1"/>
                </a:solidFill>
                <a:effectLst/>
                <a:latin typeface="Times New Roman" panose="02020603050405020304" pitchFamily="18" charset="0"/>
                <a:cs typeface="Times New Roman" panose="02020603050405020304" pitchFamily="18" charset="0"/>
              </a:rPr>
              <a:t>Here we tried all the possible regularization methods, but among all Ridge CV is performing better than any other model.</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descr="A graph with blue and orange lines&#10;&#10;Description automatically generated">
            <a:extLst>
              <a:ext uri="{FF2B5EF4-FFF2-40B4-BE49-F238E27FC236}">
                <a16:creationId xmlns:a16="http://schemas.microsoft.com/office/drawing/2014/main" id="{D9631DDF-DA6F-C200-A63C-DA09F830F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61" y="1678608"/>
            <a:ext cx="4788670" cy="3028834"/>
          </a:xfrm>
          <a:prstGeom prst="rect">
            <a:avLst/>
          </a:prstGeom>
        </p:spPr>
      </p:pic>
      <p:pic>
        <p:nvPicPr>
          <p:cNvPr id="4" name="Content Placeholder 3">
            <a:extLst>
              <a:ext uri="{FF2B5EF4-FFF2-40B4-BE49-F238E27FC236}">
                <a16:creationId xmlns:a16="http://schemas.microsoft.com/office/drawing/2014/main" id="{484D8793-21E2-B81F-5EFB-2C5B6DF317A0}"/>
              </a:ext>
            </a:extLst>
          </p:cNvPr>
          <p:cNvPicPr>
            <a:picLocks noGrp="1" noChangeAspect="1"/>
          </p:cNvPicPr>
          <p:nvPr>
            <p:ph idx="1"/>
          </p:nvPr>
        </p:nvPicPr>
        <p:blipFill>
          <a:blip r:embed="rId3"/>
          <a:stretch>
            <a:fillRect/>
          </a:stretch>
        </p:blipFill>
        <p:spPr>
          <a:xfrm>
            <a:off x="203660" y="4926922"/>
            <a:ext cx="5892339" cy="1708775"/>
          </a:xfrm>
        </p:spPr>
      </p:pic>
      <p:sp>
        <p:nvSpPr>
          <p:cNvPr id="7" name="TextBox 6">
            <a:extLst>
              <a:ext uri="{FF2B5EF4-FFF2-40B4-BE49-F238E27FC236}">
                <a16:creationId xmlns:a16="http://schemas.microsoft.com/office/drawing/2014/main" id="{DEF40ED6-99F7-201E-8F12-32A171FBAAF5}"/>
              </a:ext>
            </a:extLst>
          </p:cNvPr>
          <p:cNvSpPr txBox="1"/>
          <p:nvPr/>
        </p:nvSpPr>
        <p:spPr>
          <a:xfrm>
            <a:off x="242577" y="785600"/>
            <a:ext cx="7800210" cy="523220"/>
          </a:xfrm>
          <a:prstGeom prst="rect">
            <a:avLst/>
          </a:prstGeom>
          <a:noFill/>
        </p:spPr>
        <p:txBody>
          <a:bodyPr wrap="square">
            <a:spAutoFit/>
          </a:bodyPr>
          <a:lstStyle/>
          <a:p>
            <a:pPr algn="l"/>
            <a:r>
              <a:rPr lang="en-IN" sz="2800" b="0" i="0" dirty="0">
                <a:effectLst/>
                <a:latin typeface="Roboto" panose="02000000000000000000" pitchFamily="2" charset="0"/>
              </a:rPr>
              <a:t>Cross- Validation &amp; Hyperparameter Tuning</a:t>
            </a:r>
          </a:p>
        </p:txBody>
      </p:sp>
    </p:spTree>
    <p:extLst>
      <p:ext uri="{BB962C8B-B14F-4D97-AF65-F5344CB8AC3E}">
        <p14:creationId xmlns:p14="http://schemas.microsoft.com/office/powerpoint/2010/main" val="2812781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Content Placeholder 4" descr="A graph with colored dots&#10;&#10;Description automatically generated">
            <a:extLst>
              <a:ext uri="{FF2B5EF4-FFF2-40B4-BE49-F238E27FC236}">
                <a16:creationId xmlns:a16="http://schemas.microsoft.com/office/drawing/2014/main" id="{51A2F278-64B3-C1EB-E68A-D5D2A30D1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532" y="4773639"/>
            <a:ext cx="4788670" cy="1664063"/>
          </a:xfrm>
          <a:prstGeom prst="rect">
            <a:avLst/>
          </a:prstGeom>
        </p:spPr>
      </p:pic>
      <p:sp>
        <p:nvSpPr>
          <p:cNvPr id="9" name="Content Placeholder 8">
            <a:extLst>
              <a:ext uri="{FF2B5EF4-FFF2-40B4-BE49-F238E27FC236}">
                <a16:creationId xmlns:a16="http://schemas.microsoft.com/office/drawing/2014/main" id="{F063ED17-20D6-9EA0-E6DA-F68842AE8547}"/>
              </a:ext>
            </a:extLst>
          </p:cNvPr>
          <p:cNvSpPr>
            <a:spLocks noGrp="1"/>
          </p:cNvSpPr>
          <p:nvPr>
            <p:ph idx="1"/>
          </p:nvPr>
        </p:nvSpPr>
        <p:spPr>
          <a:xfrm>
            <a:off x="594" y="609601"/>
            <a:ext cx="11444494" cy="4091503"/>
          </a:xfrm>
        </p:spPr>
        <p:txBody>
          <a:bodyPr>
            <a:normAutofit/>
          </a:bodyPr>
          <a:lstStyle/>
          <a:p>
            <a:pPr algn="l"/>
            <a:r>
              <a:rPr lang="en-US" b="0" i="0" dirty="0">
                <a:solidFill>
                  <a:schemeClr val="tx1"/>
                </a:solidFill>
                <a:effectLst/>
                <a:latin typeface="Times New Roman" panose="02020603050405020304" pitchFamily="18" charset="0"/>
                <a:cs typeface="Times New Roman" panose="02020603050405020304" pitchFamily="18" charset="0"/>
              </a:rPr>
              <a:t>As we take our best performing model as </a:t>
            </a:r>
            <a:r>
              <a:rPr lang="en-US" b="0" i="0" dirty="0" err="1">
                <a:solidFill>
                  <a:schemeClr val="tx1"/>
                </a:solidFill>
                <a:effectLst/>
                <a:latin typeface="Times New Roman" panose="02020603050405020304" pitchFamily="18" charset="0"/>
                <a:cs typeface="Times New Roman" panose="02020603050405020304" pitchFamily="18" charset="0"/>
              </a:rPr>
              <a:t>RidgeCV</a:t>
            </a:r>
            <a:r>
              <a:rPr lang="en-US" b="0" i="0" dirty="0">
                <a:solidFill>
                  <a:schemeClr val="tx1"/>
                </a:solidFill>
                <a:effectLst/>
                <a:latin typeface="Times New Roman" panose="02020603050405020304" pitchFamily="18" charset="0"/>
                <a:cs typeface="Times New Roman" panose="02020603050405020304" pitchFamily="18" charset="0"/>
              </a:rPr>
              <a:t>. On the basis of our Hyperparameter Tunning we get our Alpha as 0.01. here we are </a:t>
            </a:r>
            <a:r>
              <a:rPr lang="en-US" b="0" i="0" dirty="0" err="1">
                <a:solidFill>
                  <a:schemeClr val="tx1"/>
                </a:solidFill>
                <a:effectLst/>
                <a:latin typeface="Times New Roman" panose="02020603050405020304" pitchFamily="18" charset="0"/>
                <a:cs typeface="Times New Roman" panose="02020603050405020304" pitchFamily="18" charset="0"/>
              </a:rPr>
              <a:t>gonna</a:t>
            </a:r>
            <a:r>
              <a:rPr lang="en-US" b="0" i="0" dirty="0">
                <a:solidFill>
                  <a:schemeClr val="tx1"/>
                </a:solidFill>
                <a:effectLst/>
                <a:latin typeface="Times New Roman" panose="02020603050405020304" pitchFamily="18" charset="0"/>
                <a:cs typeface="Times New Roman" panose="02020603050405020304" pitchFamily="18" charset="0"/>
              </a:rPr>
              <a:t> check feature importance with two methods are as follows:</a:t>
            </a:r>
          </a:p>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Coefficient : By looking at the coefficient of model we can say that High has most impact on target variable where as Open has negative correlation with target variable</a:t>
            </a:r>
          </a:p>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SHAP : SHAP values quantify the contribution of each feature to the predicted outcome for a particular instance. The summary plot shows the features ranked in descending order of importance, based on the mean absolute SHAP values are calculated for each instance in the test set. By examining the summary plot, we can identify High and Low have the strongest impact on the model's predictions.</a:t>
            </a: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758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31" name="Group 30">
            <a:extLst>
              <a:ext uri="{FF2B5EF4-FFF2-40B4-BE49-F238E27FC236}">
                <a16:creationId xmlns:a16="http://schemas.microsoft.com/office/drawing/2014/main" id="{F0DA1A54-9FBE-4DAE-B253-1715AA0292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3325" y="584218"/>
            <a:ext cx="5693134" cy="5480198"/>
            <a:chOff x="787179" y="834887"/>
            <a:chExt cx="5308821" cy="5110259"/>
          </a:xfrm>
        </p:grpSpPr>
        <p:sp>
          <p:nvSpPr>
            <p:cNvPr id="32" name="Freeform: Shape 31">
              <a:extLst>
                <a:ext uri="{FF2B5EF4-FFF2-40B4-BE49-F238E27FC236}">
                  <a16:creationId xmlns:a16="http://schemas.microsoft.com/office/drawing/2014/main" id="{0A36CE68-CB3C-4699-9422-3073853CB6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0546" y="1057523"/>
              <a:ext cx="5009716" cy="474692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F356DA69-4637-40FE-A14B-5213BBB58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179" y="834887"/>
              <a:ext cx="5308821" cy="511025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364D709A-6610-48B7-9F98-AFA02ECBA1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3427" y="1200647"/>
              <a:ext cx="4675366" cy="447170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4" name="Content Placeholder 8">
            <a:extLst>
              <a:ext uri="{FF2B5EF4-FFF2-40B4-BE49-F238E27FC236}">
                <a16:creationId xmlns:a16="http://schemas.microsoft.com/office/drawing/2014/main" id="{914CB237-F0DE-561E-0098-A3EE6165FBCB}"/>
              </a:ext>
            </a:extLst>
          </p:cNvPr>
          <p:cNvSpPr>
            <a:spLocks noGrp="1"/>
          </p:cNvSpPr>
          <p:nvPr>
            <p:ph idx="1"/>
          </p:nvPr>
        </p:nvSpPr>
        <p:spPr>
          <a:xfrm>
            <a:off x="0" y="0"/>
            <a:ext cx="12191695" cy="1897003"/>
          </a:xfrm>
        </p:spPr>
        <p:txBody>
          <a:bodyPr>
            <a:normAutofit/>
          </a:bodyPr>
          <a:lstStyle/>
          <a:p>
            <a:r>
              <a:rPr lang="en-US" sz="1600" dirty="0"/>
              <a:t>The plotlines are obtained after running the code in python and R respectively.</a:t>
            </a:r>
          </a:p>
          <a:p>
            <a:r>
              <a:rPr lang="en-US" sz="1600" dirty="0"/>
              <a:t>We got the </a:t>
            </a:r>
            <a:r>
              <a:rPr lang="en-US" sz="1600" dirty="0" err="1"/>
              <a:t>bestfit</a:t>
            </a:r>
            <a:r>
              <a:rPr lang="en-US" sz="1600" dirty="0"/>
              <a:t> line after comparing MSE, RMSE, R2, Adj R2, and MAE.</a:t>
            </a:r>
          </a:p>
        </p:txBody>
      </p:sp>
      <p:pic>
        <p:nvPicPr>
          <p:cNvPr id="5" name="Content Placeholder 4" descr="A line graph with different colored dots&#10;&#10;Description automatically generated">
            <a:extLst>
              <a:ext uri="{FF2B5EF4-FFF2-40B4-BE49-F238E27FC236}">
                <a16:creationId xmlns:a16="http://schemas.microsoft.com/office/drawing/2014/main" id="{5C0A06EC-385B-4820-88FF-A3DFF70D0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725" y="1553177"/>
            <a:ext cx="3590364" cy="2441448"/>
          </a:xfrm>
          <a:prstGeom prst="rect">
            <a:avLst/>
          </a:prstGeom>
        </p:spPr>
      </p:pic>
      <p:pic>
        <p:nvPicPr>
          <p:cNvPr id="7" name="Picture 6">
            <a:extLst>
              <a:ext uri="{FF2B5EF4-FFF2-40B4-BE49-F238E27FC236}">
                <a16:creationId xmlns:a16="http://schemas.microsoft.com/office/drawing/2014/main" id="{F163AB29-0BAA-C1F1-46F4-DCA900F0DFB7}"/>
              </a:ext>
            </a:extLst>
          </p:cNvPr>
          <p:cNvPicPr>
            <a:picLocks noChangeAspect="1"/>
          </p:cNvPicPr>
          <p:nvPr/>
        </p:nvPicPr>
        <p:blipFill>
          <a:blip r:embed="rId3"/>
          <a:stretch>
            <a:fillRect/>
          </a:stretch>
        </p:blipFill>
        <p:spPr>
          <a:xfrm>
            <a:off x="6567309" y="1553177"/>
            <a:ext cx="4103274" cy="2441448"/>
          </a:xfrm>
          <a:prstGeom prst="rect">
            <a:avLst/>
          </a:prstGeom>
        </p:spPr>
      </p:pic>
      <p:pic>
        <p:nvPicPr>
          <p:cNvPr id="3" name="Picture 2">
            <a:extLst>
              <a:ext uri="{FF2B5EF4-FFF2-40B4-BE49-F238E27FC236}">
                <a16:creationId xmlns:a16="http://schemas.microsoft.com/office/drawing/2014/main" id="{49CF2630-9381-B380-3849-9ED83B9F738B}"/>
              </a:ext>
            </a:extLst>
          </p:cNvPr>
          <p:cNvPicPr>
            <a:picLocks noChangeAspect="1"/>
          </p:cNvPicPr>
          <p:nvPr/>
        </p:nvPicPr>
        <p:blipFill>
          <a:blip r:embed="rId4"/>
          <a:stretch>
            <a:fillRect/>
          </a:stretch>
        </p:blipFill>
        <p:spPr>
          <a:xfrm>
            <a:off x="187059" y="4763818"/>
            <a:ext cx="5478566" cy="1856862"/>
          </a:xfrm>
          <a:prstGeom prst="rect">
            <a:avLst/>
          </a:prstGeom>
        </p:spPr>
      </p:pic>
      <p:pic>
        <p:nvPicPr>
          <p:cNvPr id="4" name="Picture 3">
            <a:extLst>
              <a:ext uri="{FF2B5EF4-FFF2-40B4-BE49-F238E27FC236}">
                <a16:creationId xmlns:a16="http://schemas.microsoft.com/office/drawing/2014/main" id="{A361ACB3-8CC8-11CB-501C-9B586EE3FCA8}"/>
              </a:ext>
            </a:extLst>
          </p:cNvPr>
          <p:cNvPicPr>
            <a:picLocks noChangeAspect="1"/>
          </p:cNvPicPr>
          <p:nvPr/>
        </p:nvPicPr>
        <p:blipFill>
          <a:blip r:embed="rId5"/>
          <a:stretch>
            <a:fillRect/>
          </a:stretch>
        </p:blipFill>
        <p:spPr>
          <a:xfrm>
            <a:off x="6241891" y="4545041"/>
            <a:ext cx="5232799" cy="2202748"/>
          </a:xfrm>
          <a:prstGeom prst="rect">
            <a:avLst/>
          </a:prstGeom>
        </p:spPr>
      </p:pic>
    </p:spTree>
    <p:extLst>
      <p:ext uri="{BB962C8B-B14F-4D97-AF65-F5344CB8AC3E}">
        <p14:creationId xmlns:p14="http://schemas.microsoft.com/office/powerpoint/2010/main" val="3188151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91ED-114E-0C7E-0676-0ED5982AFEF8}"/>
              </a:ext>
            </a:extLst>
          </p:cNvPr>
          <p:cNvSpPr>
            <a:spLocks noGrp="1"/>
          </p:cNvSpPr>
          <p:nvPr>
            <p:ph type="title"/>
          </p:nvPr>
        </p:nvSpPr>
        <p:spPr>
          <a:xfrm>
            <a:off x="1823983" y="967007"/>
            <a:ext cx="8770571" cy="1345269"/>
          </a:xfrm>
        </p:spPr>
        <p:txBody>
          <a:bodyPr>
            <a:normAutofit/>
          </a:bodyPr>
          <a:lstStyle/>
          <a:p>
            <a:r>
              <a:rPr lang="en-IN" sz="4000" u="sng" dirty="0"/>
              <a:t>Conclusion:</a:t>
            </a:r>
          </a:p>
        </p:txBody>
      </p:sp>
      <p:sp>
        <p:nvSpPr>
          <p:cNvPr id="3" name="Content Placeholder 2">
            <a:extLst>
              <a:ext uri="{FF2B5EF4-FFF2-40B4-BE49-F238E27FC236}">
                <a16:creationId xmlns:a16="http://schemas.microsoft.com/office/drawing/2014/main" id="{9B1C0571-B510-22E2-9832-4C13A9002A88}"/>
              </a:ext>
            </a:extLst>
          </p:cNvPr>
          <p:cNvSpPr>
            <a:spLocks noGrp="1"/>
          </p:cNvSpPr>
          <p:nvPr>
            <p:ph idx="1"/>
          </p:nvPr>
        </p:nvSpPr>
        <p:spPr>
          <a:xfrm>
            <a:off x="613611" y="2312275"/>
            <a:ext cx="11429999" cy="4401345"/>
          </a:xfrm>
        </p:spPr>
        <p:txBody>
          <a:bodyPr>
            <a:normAutofit/>
          </a:bodyPr>
          <a:lstStyle/>
          <a:p>
            <a:r>
              <a:rPr lang="en-US" sz="2400" b="0" i="0" dirty="0">
                <a:solidFill>
                  <a:schemeClr val="tx1"/>
                </a:solidFill>
                <a:effectLst/>
                <a:latin typeface="Times New Roman" panose="02020603050405020304" pitchFamily="18" charset="0"/>
                <a:cs typeface="Times New Roman" panose="02020603050405020304" pitchFamily="18" charset="0"/>
              </a:rPr>
              <a:t>After making model on Yes bank Stock Closing price predication, we want to conclude that Data has multicollinearity. So for dealing with it we preferred to go for different regularization techniques with cross validation. We made every possible model then on the basis of Mean Squared Error (MSE) and Adjusted R2 (Adj r2) we can see our best performing model is </a:t>
            </a:r>
            <a:r>
              <a:rPr lang="en-US" sz="2400" b="0" i="0" dirty="0" err="1">
                <a:solidFill>
                  <a:schemeClr val="tx1"/>
                </a:solidFill>
                <a:effectLst/>
                <a:latin typeface="Times New Roman" panose="02020603050405020304" pitchFamily="18" charset="0"/>
                <a:cs typeface="Times New Roman" panose="02020603050405020304" pitchFamily="18" charset="0"/>
              </a:rPr>
              <a:t>RidgeCV</a:t>
            </a:r>
            <a:r>
              <a:rPr lang="en-US" sz="2400" b="0" i="0" dirty="0">
                <a:solidFill>
                  <a:schemeClr val="tx1"/>
                </a:solidFill>
                <a:effectLst/>
                <a:latin typeface="Times New Roman" panose="02020603050405020304" pitchFamily="18" charset="0"/>
                <a:cs typeface="Times New Roman" panose="02020603050405020304" pitchFamily="18" charset="0"/>
              </a:rPr>
              <a:t> with minimal error. With respective model we tried to do some feature importance for model, Where we find out that High is most impacting feature for target variable also Open is </a:t>
            </a:r>
            <a:r>
              <a:rPr lang="en-US" sz="2400" b="0" i="0" dirty="0" err="1">
                <a:solidFill>
                  <a:schemeClr val="tx1"/>
                </a:solidFill>
                <a:effectLst/>
                <a:latin typeface="Times New Roman" panose="02020603050405020304" pitchFamily="18" charset="0"/>
                <a:cs typeface="Times New Roman" panose="02020603050405020304" pitchFamily="18" charset="0"/>
              </a:rPr>
              <a:t>negativley</a:t>
            </a:r>
            <a:r>
              <a:rPr lang="en-US" sz="2400" b="0" i="0" dirty="0">
                <a:solidFill>
                  <a:schemeClr val="tx1"/>
                </a:solidFill>
                <a:effectLst/>
                <a:latin typeface="Times New Roman" panose="02020603050405020304" pitchFamily="18" charset="0"/>
                <a:cs typeface="Times New Roman" panose="02020603050405020304" pitchFamily="18" charset="0"/>
              </a:rPr>
              <a:t> impacting the target variable.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0491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E83166-3F21-8AD9-4238-121F19263BC6}"/>
              </a:ext>
            </a:extLst>
          </p:cNvPr>
          <p:cNvSpPr txBox="1"/>
          <p:nvPr/>
        </p:nvSpPr>
        <p:spPr>
          <a:xfrm>
            <a:off x="1819484" y="1526147"/>
            <a:ext cx="6096000" cy="830997"/>
          </a:xfrm>
          <a:prstGeom prst="rect">
            <a:avLst/>
          </a:prstGeom>
          <a:noFill/>
        </p:spPr>
        <p:txBody>
          <a:bodyPr wrap="square">
            <a:spAutoFit/>
          </a:bodyPr>
          <a:lstStyle/>
          <a:p>
            <a:r>
              <a:rPr lang="en-IN" sz="4800" b="1" dirty="0"/>
              <a:t>Content:</a:t>
            </a:r>
          </a:p>
        </p:txBody>
      </p:sp>
      <p:sp>
        <p:nvSpPr>
          <p:cNvPr id="7" name="TextBox 6">
            <a:extLst>
              <a:ext uri="{FF2B5EF4-FFF2-40B4-BE49-F238E27FC236}">
                <a16:creationId xmlns:a16="http://schemas.microsoft.com/office/drawing/2014/main" id="{0E3E4C76-A9CF-BCB4-3ADB-425CBCF2EB33}"/>
              </a:ext>
            </a:extLst>
          </p:cNvPr>
          <p:cNvSpPr txBox="1"/>
          <p:nvPr/>
        </p:nvSpPr>
        <p:spPr>
          <a:xfrm>
            <a:off x="2094787" y="2469531"/>
            <a:ext cx="9888666" cy="4093428"/>
          </a:xfrm>
          <a:prstGeom prst="rect">
            <a:avLst/>
          </a:prstGeom>
          <a:noFill/>
        </p:spPr>
        <p:txBody>
          <a:bodyPr wrap="square">
            <a:spAutoFit/>
          </a:bodyPr>
          <a:lstStyle/>
          <a:p>
            <a:pPr>
              <a:buClr>
                <a:srgbClr val="002060"/>
              </a:buClr>
              <a:buFont typeface="Arial" pitchFamily="34" charset="0"/>
              <a:buChar char="•"/>
            </a:pPr>
            <a:r>
              <a:rPr lang="en-US" sz="2000" dirty="0"/>
              <a:t>development of the code</a:t>
            </a:r>
          </a:p>
          <a:p>
            <a:pPr>
              <a:buClr>
                <a:srgbClr val="002060"/>
              </a:buClr>
              <a:buFont typeface="Arial" pitchFamily="34" charset="0"/>
              <a:buChar char="•"/>
            </a:pPr>
            <a:r>
              <a:rPr lang="en-US" sz="2000" dirty="0"/>
              <a:t>Step-by-Step Breakdown of the   Approach</a:t>
            </a:r>
          </a:p>
          <a:p>
            <a:pPr>
              <a:buClr>
                <a:srgbClr val="002060"/>
              </a:buClr>
              <a:buFont typeface="Arial" pitchFamily="34" charset="0"/>
              <a:buChar char="•"/>
            </a:pPr>
            <a:r>
              <a:rPr lang="en-US" sz="2000" dirty="0"/>
              <a:t> data summary</a:t>
            </a:r>
          </a:p>
          <a:p>
            <a:pPr>
              <a:buClr>
                <a:srgbClr val="002060"/>
              </a:buClr>
              <a:buFont typeface="Arial" pitchFamily="34" charset="0"/>
              <a:buChar char="•"/>
            </a:pPr>
            <a:r>
              <a:rPr lang="en-US" sz="2000" dirty="0"/>
              <a:t> </a:t>
            </a:r>
            <a:r>
              <a:rPr lang="en-IN" sz="2000" dirty="0"/>
              <a:t>Industry Overview:</a:t>
            </a:r>
            <a:r>
              <a:rPr lang="en-US" sz="2000" dirty="0"/>
              <a:t> GPU Kernel Performance</a:t>
            </a:r>
          </a:p>
          <a:p>
            <a:pPr>
              <a:buClr>
                <a:srgbClr val="002060"/>
              </a:buClr>
              <a:buFont typeface="Arial" pitchFamily="34" charset="0"/>
              <a:buChar char="•"/>
            </a:pPr>
            <a:r>
              <a:rPr lang="en-IN" sz="2000" dirty="0"/>
              <a:t>Business Problem Statement</a:t>
            </a:r>
          </a:p>
          <a:p>
            <a:pPr>
              <a:buClr>
                <a:srgbClr val="002060"/>
              </a:buClr>
              <a:buFont typeface="Arial" pitchFamily="34" charset="0"/>
              <a:buChar char="•"/>
            </a:pPr>
            <a:r>
              <a:rPr lang="en-US" sz="2000" dirty="0"/>
              <a:t>Dataset Description and Plan of Action</a:t>
            </a:r>
          </a:p>
          <a:p>
            <a:pPr>
              <a:buClr>
                <a:srgbClr val="002060"/>
              </a:buClr>
              <a:buFont typeface="Arial" pitchFamily="34" charset="0"/>
              <a:buChar char="•"/>
            </a:pPr>
            <a:r>
              <a:rPr lang="en-IN" sz="2000" dirty="0"/>
              <a:t>Exploratory Data Analysis (EDA)</a:t>
            </a:r>
          </a:p>
          <a:p>
            <a:pPr>
              <a:buClr>
                <a:srgbClr val="002060"/>
              </a:buClr>
              <a:buFont typeface="Arial" pitchFamily="34" charset="0"/>
              <a:buChar char="•"/>
            </a:pPr>
            <a:r>
              <a:rPr lang="en-US" sz="2000" dirty="0"/>
              <a:t>Histogram of data</a:t>
            </a:r>
          </a:p>
          <a:p>
            <a:pPr>
              <a:buClr>
                <a:srgbClr val="002060"/>
              </a:buClr>
              <a:buFont typeface="Arial" pitchFamily="34" charset="0"/>
              <a:buChar char="•"/>
            </a:pPr>
            <a:r>
              <a:rPr lang="en-US" sz="2000" dirty="0"/>
              <a:t>Correlation matrix</a:t>
            </a:r>
          </a:p>
          <a:p>
            <a:pPr>
              <a:buClr>
                <a:srgbClr val="002060"/>
              </a:buClr>
              <a:buFont typeface="Arial" pitchFamily="34" charset="0"/>
              <a:buChar char="•"/>
            </a:pPr>
            <a:r>
              <a:rPr lang="en-US" sz="2000" dirty="0" err="1"/>
              <a:t>Boxplot,linear</a:t>
            </a:r>
            <a:r>
              <a:rPr lang="en-US" sz="2000" dirty="0"/>
              <a:t> regression  </a:t>
            </a:r>
            <a:r>
              <a:rPr lang="en-US" sz="2000" dirty="0" err="1"/>
              <a:t>plot,scatter</a:t>
            </a:r>
            <a:r>
              <a:rPr lang="en-US" sz="2000" dirty="0"/>
              <a:t> plot’s</a:t>
            </a:r>
          </a:p>
          <a:p>
            <a:pPr>
              <a:buClr>
                <a:srgbClr val="002060"/>
              </a:buClr>
              <a:buFont typeface="Arial" pitchFamily="34" charset="0"/>
              <a:buChar char="•"/>
            </a:pPr>
            <a:r>
              <a:rPr lang="en-US" sz="2000" dirty="0"/>
              <a:t>  Data Processing</a:t>
            </a:r>
          </a:p>
          <a:p>
            <a:pPr>
              <a:buClr>
                <a:srgbClr val="002060"/>
              </a:buClr>
              <a:buFont typeface="Arial" pitchFamily="34" charset="0"/>
              <a:buChar char="•"/>
            </a:pPr>
            <a:r>
              <a:rPr lang="en-US" sz="2000" dirty="0"/>
              <a:t>Data splitting</a:t>
            </a:r>
          </a:p>
          <a:p>
            <a:pPr>
              <a:buClr>
                <a:srgbClr val="002060"/>
              </a:buClr>
              <a:buFont typeface="Arial" pitchFamily="34" charset="0"/>
              <a:buChar char="•"/>
            </a:pPr>
            <a:r>
              <a:rPr lang="en-US" sz="2000" dirty="0"/>
              <a:t> Conclusion</a:t>
            </a:r>
          </a:p>
        </p:txBody>
      </p:sp>
    </p:spTree>
    <p:extLst>
      <p:ext uri="{BB962C8B-B14F-4D97-AF65-F5344CB8AC3E}">
        <p14:creationId xmlns:p14="http://schemas.microsoft.com/office/powerpoint/2010/main" val="172455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B602893F-76C2-73B2-8082-3AC7741FE59A}"/>
              </a:ext>
            </a:extLst>
          </p:cNvPr>
          <p:cNvSpPr>
            <a:spLocks noGrp="1"/>
          </p:cNvSpPr>
          <p:nvPr>
            <p:ph type="title"/>
          </p:nvPr>
        </p:nvSpPr>
        <p:spPr>
          <a:xfrm>
            <a:off x="3777125" y="2889924"/>
            <a:ext cx="4957475" cy="1078152"/>
          </a:xfrm>
        </p:spPr>
        <p:txBody>
          <a:bodyPr anchor="b">
            <a:noAutofit/>
          </a:bodyPr>
          <a:lstStyle/>
          <a:p>
            <a:r>
              <a:rPr lang="en-IN" sz="6600" dirty="0">
                <a:latin typeface="Gabriel Weiss' Friends Font" panose="00000400000000000000" pitchFamily="2" charset="0"/>
              </a:rPr>
              <a:t>Thank You</a:t>
            </a:r>
          </a:p>
        </p:txBody>
      </p:sp>
    </p:spTree>
    <p:extLst>
      <p:ext uri="{BB962C8B-B14F-4D97-AF65-F5344CB8AC3E}">
        <p14:creationId xmlns:p14="http://schemas.microsoft.com/office/powerpoint/2010/main" val="3376525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E78460-1BED-5806-6404-CD8656D09756}"/>
              </a:ext>
            </a:extLst>
          </p:cNvPr>
          <p:cNvSpPr>
            <a:spLocks noGrp="1"/>
          </p:cNvSpPr>
          <p:nvPr>
            <p:ph idx="1"/>
          </p:nvPr>
        </p:nvSpPr>
        <p:spPr>
          <a:xfrm>
            <a:off x="639098" y="2312276"/>
            <a:ext cx="11287432" cy="4334330"/>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YES bank stands for Youth Enterprise Scheme Bank. Stock market is one of the major fields that attracts people, thus stock market price prediction is always a hot topic for researchers from both financial and technical domains. In our project our objective is to build a prediction model for close price prediction. A stock market is a public market where you can buy and sell shares for publicly listed companies. Stock Price Prediction using machine learning helps you get an estimate of value of company stock going forward and other financial assets traded on an exchange. The entire idea of predicting stock prices is to gain significant profits. Predicting how the stock market will perform is a hard task to do. There are numerous other factors involved in the prediction, such as the psychological factor – namely crowd behavior etc. All these factors combine to make share prices very difficult to predict with high accuracy.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4691DAB-0E42-3A2B-9698-9BF89A9B7050}"/>
              </a:ext>
            </a:extLst>
          </p:cNvPr>
          <p:cNvSpPr txBox="1"/>
          <p:nvPr/>
        </p:nvSpPr>
        <p:spPr>
          <a:xfrm>
            <a:off x="1920240" y="1789056"/>
            <a:ext cx="6096000" cy="523220"/>
          </a:xfrm>
          <a:prstGeom prst="rect">
            <a:avLst/>
          </a:prstGeom>
          <a:noFill/>
        </p:spPr>
        <p:txBody>
          <a:bodyPr wrap="square">
            <a:spAutoFit/>
          </a:bodyPr>
          <a:lstStyle/>
          <a:p>
            <a:r>
              <a:rPr lang="en-US" sz="2800" dirty="0"/>
              <a:t>Introduction:- </a:t>
            </a:r>
            <a:endParaRPr lang="en-IN" sz="2800" dirty="0"/>
          </a:p>
        </p:txBody>
      </p:sp>
    </p:spTree>
    <p:extLst>
      <p:ext uri="{BB962C8B-B14F-4D97-AF65-F5344CB8AC3E}">
        <p14:creationId xmlns:p14="http://schemas.microsoft.com/office/powerpoint/2010/main" val="3403334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9D3D17-0659-176A-492D-8946F957FCC9}"/>
              </a:ext>
            </a:extLst>
          </p:cNvPr>
          <p:cNvSpPr txBox="1"/>
          <p:nvPr/>
        </p:nvSpPr>
        <p:spPr>
          <a:xfrm>
            <a:off x="324466" y="2236180"/>
            <a:ext cx="11779044"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Before performing any operation on the dataset, it is important to understand the data. After loading the data, we observed the dataset by checking a few of the first and last rows. We checked the shape of the dataset and there are 185 rows and 5 features columns in our dataset.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Let’s understand the features present in our dataset.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Date: It denotes date of investment done (in our case we have month and year).</a:t>
            </a:r>
          </a:p>
          <a:p>
            <a:r>
              <a:rPr lang="en-US" sz="2400" dirty="0">
                <a:latin typeface="Times New Roman" panose="02020603050405020304" pitchFamily="18" charset="0"/>
                <a:cs typeface="Times New Roman" panose="02020603050405020304" pitchFamily="18" charset="0"/>
              </a:rPr>
              <a:t>• Open: Open means the price at which a stock started trading when the opening bell rang. </a:t>
            </a:r>
          </a:p>
          <a:p>
            <a:r>
              <a:rPr lang="en-US" sz="2400" dirty="0">
                <a:latin typeface="Times New Roman" panose="02020603050405020304" pitchFamily="18" charset="0"/>
                <a:cs typeface="Times New Roman" panose="02020603050405020304" pitchFamily="18" charset="0"/>
              </a:rPr>
              <a:t>• High: High refer to the maximum prices in a given time period. </a:t>
            </a:r>
          </a:p>
          <a:p>
            <a:r>
              <a:rPr lang="en-US" sz="2400" dirty="0">
                <a:latin typeface="Times New Roman" panose="02020603050405020304" pitchFamily="18" charset="0"/>
                <a:cs typeface="Times New Roman" panose="02020603050405020304" pitchFamily="18" charset="0"/>
              </a:rPr>
              <a:t>• Low: Low refer to the minimum prices in a given time period. </a:t>
            </a:r>
          </a:p>
          <a:p>
            <a:r>
              <a:rPr lang="en-US" sz="2400" dirty="0">
                <a:latin typeface="Times New Roman" panose="02020603050405020304" pitchFamily="18" charset="0"/>
                <a:cs typeface="Times New Roman" panose="02020603050405020304" pitchFamily="18" charset="0"/>
              </a:rPr>
              <a:t>• Close: Close refers to the price of an individual stock at the end of the considered time period. </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96720D0-6CF2-458F-CA3C-4BD77564698A}"/>
              </a:ext>
            </a:extLst>
          </p:cNvPr>
          <p:cNvSpPr txBox="1"/>
          <p:nvPr/>
        </p:nvSpPr>
        <p:spPr>
          <a:xfrm>
            <a:off x="1936955" y="1712960"/>
            <a:ext cx="6096000" cy="523220"/>
          </a:xfrm>
          <a:prstGeom prst="rect">
            <a:avLst/>
          </a:prstGeom>
          <a:noFill/>
        </p:spPr>
        <p:txBody>
          <a:bodyPr wrap="square">
            <a:spAutoFit/>
          </a:bodyPr>
          <a:lstStyle/>
          <a:p>
            <a:r>
              <a:rPr lang="en-US" sz="2800" dirty="0"/>
              <a:t>Data Description:- </a:t>
            </a:r>
            <a:endParaRPr lang="en-IN" sz="2800" dirty="0"/>
          </a:p>
        </p:txBody>
      </p:sp>
    </p:spTree>
    <p:extLst>
      <p:ext uri="{BB962C8B-B14F-4D97-AF65-F5344CB8AC3E}">
        <p14:creationId xmlns:p14="http://schemas.microsoft.com/office/powerpoint/2010/main" val="382640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5AB8F98-27E9-490A-9FFC-6FB07CEAB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4762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CBB673AF-CE4B-46CB-AF61-47A2F6B51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92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BB244C92-C225-4ED6-9477-FE38CFE2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D3B79606-5986-49BA-9D40-A0FD94094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7618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D534AD34-A74F-4FCD-8E77-6A38F9263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6083" y="0"/>
            <a:ext cx="9841377" cy="6858000"/>
          </a:xfrm>
          <a:custGeom>
            <a:avLst/>
            <a:gdLst>
              <a:gd name="connsiteX0" fmla="*/ 1623023 w 9841377"/>
              <a:gd name="connsiteY0" fmla="*/ 0 h 6858000"/>
              <a:gd name="connsiteX1" fmla="*/ 4289416 w 9841377"/>
              <a:gd name="connsiteY1" fmla="*/ 0 h 6858000"/>
              <a:gd name="connsiteX2" fmla="*/ 4359035 w 9841377"/>
              <a:gd name="connsiteY2" fmla="*/ 0 h 6858000"/>
              <a:gd name="connsiteX3" fmla="*/ 5482342 w 9841377"/>
              <a:gd name="connsiteY3" fmla="*/ 0 h 6858000"/>
              <a:gd name="connsiteX4" fmla="*/ 5551962 w 9841377"/>
              <a:gd name="connsiteY4" fmla="*/ 0 h 6858000"/>
              <a:gd name="connsiteX5" fmla="*/ 8218354 w 9841377"/>
              <a:gd name="connsiteY5" fmla="*/ 0 h 6858000"/>
              <a:gd name="connsiteX6" fmla="*/ 8240478 w 9841377"/>
              <a:gd name="connsiteY6" fmla="*/ 14997 h 6858000"/>
              <a:gd name="connsiteX7" fmla="*/ 9841377 w 9841377"/>
              <a:gd name="connsiteY7" fmla="*/ 3621656 h 6858000"/>
              <a:gd name="connsiteX8" fmla="*/ 7967027 w 9841377"/>
              <a:gd name="connsiteY8" fmla="*/ 6374814 h 6858000"/>
              <a:gd name="connsiteX9" fmla="*/ 7450379 w 9841377"/>
              <a:gd name="connsiteY9" fmla="*/ 6780599 h 6858000"/>
              <a:gd name="connsiteX10" fmla="*/ 7338623 w 9841377"/>
              <a:gd name="connsiteY10" fmla="*/ 6858000 h 6858000"/>
              <a:gd name="connsiteX11" fmla="*/ 5551962 w 9841377"/>
              <a:gd name="connsiteY11" fmla="*/ 6858000 h 6858000"/>
              <a:gd name="connsiteX12" fmla="*/ 5482342 w 9841377"/>
              <a:gd name="connsiteY12" fmla="*/ 6858000 h 6858000"/>
              <a:gd name="connsiteX13" fmla="*/ 4359035 w 9841377"/>
              <a:gd name="connsiteY13" fmla="*/ 6858000 h 6858000"/>
              <a:gd name="connsiteX14" fmla="*/ 4289416 w 9841377"/>
              <a:gd name="connsiteY14" fmla="*/ 6858000 h 6858000"/>
              <a:gd name="connsiteX15" fmla="*/ 2502754 w 9841377"/>
              <a:gd name="connsiteY15" fmla="*/ 6858000 h 6858000"/>
              <a:gd name="connsiteX16" fmla="*/ 2390998 w 9841377"/>
              <a:gd name="connsiteY16" fmla="*/ 6780599 h 6858000"/>
              <a:gd name="connsiteX17" fmla="*/ 1874350 w 9841377"/>
              <a:gd name="connsiteY17" fmla="*/ 6374814 h 6858000"/>
              <a:gd name="connsiteX18" fmla="*/ 0 w 9841377"/>
              <a:gd name="connsiteY18" fmla="*/ 3621656 h 6858000"/>
              <a:gd name="connsiteX19" fmla="*/ 1600899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1623023" y="0"/>
                </a:moveTo>
                <a:lnTo>
                  <a:pt x="4289416" y="0"/>
                </a:lnTo>
                <a:lnTo>
                  <a:pt x="4359035" y="0"/>
                </a:lnTo>
                <a:lnTo>
                  <a:pt x="5482342" y="0"/>
                </a:lnTo>
                <a:lnTo>
                  <a:pt x="5551962" y="0"/>
                </a:lnTo>
                <a:lnTo>
                  <a:pt x="8218354" y="0"/>
                </a:lnTo>
                <a:lnTo>
                  <a:pt x="8240478" y="14997"/>
                </a:lnTo>
                <a:cubicBezTo>
                  <a:pt x="9267641" y="754641"/>
                  <a:pt x="9841377" y="2093192"/>
                  <a:pt x="9841377" y="3621656"/>
                </a:cubicBezTo>
                <a:cubicBezTo>
                  <a:pt x="9841377" y="4969131"/>
                  <a:pt x="8912652" y="5602839"/>
                  <a:pt x="7967027" y="6374814"/>
                </a:cubicBezTo>
                <a:cubicBezTo>
                  <a:pt x="7794824" y="6515397"/>
                  <a:pt x="7624197" y="6653108"/>
                  <a:pt x="7450379" y="6780599"/>
                </a:cubicBezTo>
                <a:lnTo>
                  <a:pt x="7338623" y="6858000"/>
                </a:lnTo>
                <a:lnTo>
                  <a:pt x="5551962" y="6858000"/>
                </a:lnTo>
                <a:lnTo>
                  <a:pt x="5482342" y="6858000"/>
                </a:lnTo>
                <a:lnTo>
                  <a:pt x="4359035" y="6858000"/>
                </a:lnTo>
                <a:lnTo>
                  <a:pt x="428941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line graph with numbers on it&#10;&#10;Description automatically generated">
            <a:extLst>
              <a:ext uri="{FF2B5EF4-FFF2-40B4-BE49-F238E27FC236}">
                <a16:creationId xmlns:a16="http://schemas.microsoft.com/office/drawing/2014/main" id="{9FAB8C54-0DB2-6082-9A0A-AC3F98FCD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7380" y="2241755"/>
            <a:ext cx="4857427" cy="3254477"/>
          </a:xfrm>
          <a:prstGeom prst="rect">
            <a:avLst/>
          </a:prstGeom>
        </p:spPr>
      </p:pic>
      <p:sp>
        <p:nvSpPr>
          <p:cNvPr id="4" name="Rectangle 2">
            <a:extLst>
              <a:ext uri="{FF2B5EF4-FFF2-40B4-BE49-F238E27FC236}">
                <a16:creationId xmlns:a16="http://schemas.microsoft.com/office/drawing/2014/main" id="{20D0B5F6-4B94-CF53-B0FF-3AA01222CB3C}"/>
              </a:ext>
            </a:extLst>
          </p:cNvPr>
          <p:cNvSpPr>
            <a:spLocks noChangeArrowheads="1"/>
          </p:cNvSpPr>
          <p:nvPr/>
        </p:nvSpPr>
        <p:spPr bwMode="auto">
          <a:xfrm>
            <a:off x="258183" y="89624"/>
            <a:ext cx="7067775" cy="667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Arial Unicode MS"/>
              </a:rPr>
              <a:t>plt.figure</a:t>
            </a:r>
            <a:r>
              <a:rPr kumimoji="0" lang="en-US" altLang="en-US" sz="2000" b="1" i="0" u="none" strike="noStrike" cap="none" normalizeH="0" baseline="0" dirty="0">
                <a:ln>
                  <a:noFill/>
                </a:ln>
                <a:solidFill>
                  <a:schemeClr val="tx1"/>
                </a:solidFill>
                <a:effectLst/>
                <a:latin typeface="Arial Unicode MS"/>
              </a:rPr>
              <a:t>(</a:t>
            </a:r>
            <a:r>
              <a:rPr kumimoji="0" lang="en-US" altLang="en-US" sz="2000" b="1" i="0" u="none" strike="noStrike" cap="none" normalizeH="0" baseline="0" dirty="0" err="1">
                <a:ln>
                  <a:noFill/>
                </a:ln>
                <a:solidFill>
                  <a:schemeClr val="tx1"/>
                </a:solidFill>
                <a:effectLst/>
                <a:latin typeface="Arial Unicode MS"/>
              </a:rPr>
              <a:t>figsize</a:t>
            </a:r>
            <a:r>
              <a:rPr kumimoji="0" lang="en-US" altLang="en-US" sz="2000" b="1" i="0" u="none" strike="noStrike" cap="none" normalizeH="0" baseline="0" dirty="0">
                <a:ln>
                  <a:noFill/>
                </a:ln>
                <a:solidFill>
                  <a:schemeClr val="tx1"/>
                </a:solidFill>
                <a:effectLst/>
                <a:latin typeface="Arial Unicode MS"/>
              </a:rPr>
              <a:t>=(9,6))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Unicode MS"/>
              </a:rPr>
              <a:t>plt.figure</a:t>
            </a:r>
            <a:r>
              <a:rPr kumimoji="0" lang="en-US" altLang="en-US" sz="2000" b="1"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This initializes a new figure for plotting. You can think of it as creating a blank canvas.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Unicode MS"/>
              </a:rPr>
              <a:t>figsize</a:t>
            </a:r>
            <a:r>
              <a:rPr kumimoji="0" lang="en-US" altLang="en-US" sz="2000" b="1" i="0" u="none" strike="noStrike" cap="none" normalizeH="0" baseline="0" dirty="0">
                <a:ln>
                  <a:noFill/>
                </a:ln>
                <a:solidFill>
                  <a:schemeClr val="tx1"/>
                </a:solidFill>
                <a:effectLst/>
                <a:latin typeface="Arial Unicode MS"/>
              </a:rPr>
              <a:t>=(9,6)</a:t>
            </a:r>
            <a:r>
              <a:rPr kumimoji="0" lang="en-US" altLang="en-US" sz="1600" b="0" i="0" u="none" strike="noStrike" cap="none" normalizeH="0" baseline="0" dirty="0">
                <a:ln>
                  <a:noFill/>
                </a:ln>
                <a:solidFill>
                  <a:schemeClr val="tx1"/>
                </a:solidFill>
                <a:effectLst/>
              </a:rPr>
              <a:t>: This sets the size of the figure (width, height). Here, the width is 9 units and the height is 6 units.</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2. </a:t>
            </a:r>
            <a:r>
              <a:rPr kumimoji="0" lang="en-US" altLang="en-US" sz="2000" b="1" i="0" u="none" strike="noStrike" cap="none" normalizeH="0" baseline="0" dirty="0" err="1">
                <a:ln>
                  <a:noFill/>
                </a:ln>
                <a:solidFill>
                  <a:schemeClr val="tx1"/>
                </a:solidFill>
                <a:effectLst/>
                <a:latin typeface="Arial Unicode MS"/>
              </a:rPr>
              <a:t>plt.plot</a:t>
            </a:r>
            <a:r>
              <a:rPr kumimoji="0" lang="en-US" altLang="en-US" sz="2000" b="1" i="0" u="none" strike="noStrike" cap="none" normalizeH="0" baseline="0" dirty="0">
                <a:ln>
                  <a:noFill/>
                </a:ln>
                <a:solidFill>
                  <a:schemeClr val="tx1"/>
                </a:solidFill>
                <a:effectLst/>
                <a:latin typeface="Arial Unicode MS"/>
              </a:rPr>
              <a:t>(data['Date'], data['Close’])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Unicode MS"/>
              </a:rPr>
              <a:t>plt.plot</a:t>
            </a:r>
            <a:r>
              <a:rPr kumimoji="0" lang="en-US" altLang="en-US" sz="2000" b="1"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This function is used to create a line plot.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Unicode MS"/>
              </a:rPr>
              <a:t>data['Date']</a:t>
            </a:r>
            <a:r>
              <a:rPr kumimoji="0" lang="en-US" altLang="en-US" sz="1600" b="0" i="0" u="none" strike="noStrike" cap="none" normalizeH="0" baseline="0" dirty="0">
                <a:ln>
                  <a:noFill/>
                </a:ln>
                <a:solidFill>
                  <a:schemeClr val="tx1"/>
                </a:solidFill>
                <a:effectLst/>
              </a:rPr>
              <a:t>: This specifies the data for the x-axis, which appears to be a column labeled 'Date' in the </a:t>
            </a:r>
            <a:r>
              <a:rPr kumimoji="0" lang="en-US" altLang="en-US" sz="2000" b="0" i="0" u="none" strike="noStrike" cap="none" normalizeH="0" baseline="0" dirty="0">
                <a:ln>
                  <a:noFill/>
                </a:ln>
                <a:solidFill>
                  <a:schemeClr val="tx1"/>
                </a:solidFill>
                <a:effectLst/>
                <a:latin typeface="Arial Unicode MS"/>
              </a:rPr>
              <a:t>data</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DataFrame</a:t>
            </a:r>
            <a:r>
              <a:rPr kumimoji="0" lang="en-US" altLang="en-US"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Unicode MS"/>
              </a:rPr>
              <a:t>data['Close']</a:t>
            </a:r>
            <a:r>
              <a:rPr kumimoji="0" lang="en-US" altLang="en-US" sz="1600" b="0" i="0" u="none" strike="noStrike" cap="none" normalizeH="0" baseline="0" dirty="0">
                <a:ln>
                  <a:noFill/>
                </a:ln>
                <a:solidFill>
                  <a:schemeClr val="tx1"/>
                </a:solidFill>
                <a:effectLst/>
              </a:rPr>
              <a:t>: This specifies the data for the y-axis, which is likely a column labeled 'Close' (probably representing closing prices of a stock or other time series data).</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3256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a line&#10;&#10;Description automatically generated">
            <a:extLst>
              <a:ext uri="{FF2B5EF4-FFF2-40B4-BE49-F238E27FC236}">
                <a16:creationId xmlns:a16="http://schemas.microsoft.com/office/drawing/2014/main" id="{ABBE0E21-8925-F035-1B12-6DFCC2DE8B3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3199" r="28576"/>
          <a:stretch/>
        </p:blipFill>
        <p:spPr>
          <a:xfrm>
            <a:off x="20" y="-1"/>
            <a:ext cx="6073118" cy="6858000"/>
          </a:xfrm>
          <a:prstGeom prst="rect">
            <a:avLst/>
          </a:prstGeom>
        </p:spPr>
      </p:pic>
      <p:pic>
        <p:nvPicPr>
          <p:cNvPr id="7" name="Picture 6" descr="A graph with a yellow line&#10;&#10;Description automatically generated">
            <a:extLst>
              <a:ext uri="{FF2B5EF4-FFF2-40B4-BE49-F238E27FC236}">
                <a16:creationId xmlns:a16="http://schemas.microsoft.com/office/drawing/2014/main" id="{9DCE663C-DE68-DC67-EF65-831D22B5DF71}"/>
              </a:ext>
            </a:extLst>
          </p:cNvPr>
          <p:cNvPicPr>
            <a:picLocks noChangeAspect="1"/>
          </p:cNvPicPr>
          <p:nvPr/>
        </p:nvPicPr>
        <p:blipFill>
          <a:blip r:embed="rId3">
            <a:extLst>
              <a:ext uri="{28A0092B-C50C-407E-A947-70E740481C1C}">
                <a14:useLocalDpi xmlns:a14="http://schemas.microsoft.com/office/drawing/2010/main" val="0"/>
              </a:ext>
            </a:extLst>
          </a:blip>
          <a:srcRect l="24503" r="15058" b="1"/>
          <a:stretch/>
        </p:blipFill>
        <p:spPr>
          <a:xfrm>
            <a:off x="6118861" y="10"/>
            <a:ext cx="6073140" cy="6857990"/>
          </a:xfrm>
          <a:prstGeom prst="rect">
            <a:avLst/>
          </a:prstGeom>
        </p:spPr>
      </p:pic>
    </p:spTree>
    <p:extLst>
      <p:ext uri="{BB962C8B-B14F-4D97-AF65-F5344CB8AC3E}">
        <p14:creationId xmlns:p14="http://schemas.microsoft.com/office/powerpoint/2010/main" val="1822390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20" name="Group 19">
            <a:extLst>
              <a:ext uri="{FF2B5EF4-FFF2-40B4-BE49-F238E27FC236}">
                <a16:creationId xmlns:a16="http://schemas.microsoft.com/office/drawing/2014/main" id="{F0DA1A54-9FBE-4DAE-B253-1715AA0292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3325" y="584218"/>
            <a:ext cx="5693134" cy="5480198"/>
            <a:chOff x="787179" y="834887"/>
            <a:chExt cx="5308821" cy="5110259"/>
          </a:xfrm>
        </p:grpSpPr>
        <p:sp>
          <p:nvSpPr>
            <p:cNvPr id="21" name="Freeform: Shape 20">
              <a:extLst>
                <a:ext uri="{FF2B5EF4-FFF2-40B4-BE49-F238E27FC236}">
                  <a16:creationId xmlns:a16="http://schemas.microsoft.com/office/drawing/2014/main" id="{0A36CE68-CB3C-4699-9422-3073853CB6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0546" y="1057523"/>
              <a:ext cx="5009716" cy="474692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F356DA69-4637-40FE-A14B-5213BBB58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179" y="834887"/>
              <a:ext cx="5308821" cy="511025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364D709A-6610-48B7-9F98-AFA02ECBA1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3427" y="1200647"/>
              <a:ext cx="4675366" cy="447170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7" name="Picture 6" descr="A graph with different colored lines&#10;&#10;Description automatically generated">
            <a:extLst>
              <a:ext uri="{FF2B5EF4-FFF2-40B4-BE49-F238E27FC236}">
                <a16:creationId xmlns:a16="http://schemas.microsoft.com/office/drawing/2014/main" id="{578C7189-33AE-D363-F212-7943D2858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1513" y="474748"/>
            <a:ext cx="3994975" cy="2836432"/>
          </a:xfrm>
          <a:prstGeom prst="rect">
            <a:avLst/>
          </a:prstGeom>
        </p:spPr>
      </p:pic>
      <p:pic>
        <p:nvPicPr>
          <p:cNvPr id="9" name="Picture 8" descr="A graph of a graph&#10;&#10;Description automatically generated with medium confidence">
            <a:extLst>
              <a:ext uri="{FF2B5EF4-FFF2-40B4-BE49-F238E27FC236}">
                <a16:creationId xmlns:a16="http://schemas.microsoft.com/office/drawing/2014/main" id="{05640D61-99F6-A248-1E22-7A5147213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0723" y="584218"/>
            <a:ext cx="3481317" cy="2738348"/>
          </a:xfrm>
          <a:prstGeom prst="rect">
            <a:avLst/>
          </a:prstGeom>
        </p:spPr>
      </p:pic>
      <p:pic>
        <p:nvPicPr>
          <p:cNvPr id="11" name="Picture 10" descr="A graph with different colored lines&#10;&#10;Description automatically generated">
            <a:extLst>
              <a:ext uri="{FF2B5EF4-FFF2-40B4-BE49-F238E27FC236}">
                <a16:creationId xmlns:a16="http://schemas.microsoft.com/office/drawing/2014/main" id="{0F4FDEB7-C4AF-6409-A616-4C58FB937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1512" y="3464665"/>
            <a:ext cx="3790311" cy="3158227"/>
          </a:xfrm>
          <a:prstGeom prst="rect">
            <a:avLst/>
          </a:prstGeom>
        </p:spPr>
      </p:pic>
      <p:pic>
        <p:nvPicPr>
          <p:cNvPr id="5" name="Content Placeholder 4" descr="A graph with blue squares&#10;&#10;Description automatically generated">
            <a:extLst>
              <a:ext uri="{FF2B5EF4-FFF2-40B4-BE49-F238E27FC236}">
                <a16:creationId xmlns:a16="http://schemas.microsoft.com/office/drawing/2014/main" id="{9ACB5C34-5FC6-D41E-0914-427AC82F68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0816" y="3464665"/>
            <a:ext cx="3686284" cy="3158228"/>
          </a:xfrm>
          <a:prstGeom prst="rect">
            <a:avLst/>
          </a:prstGeom>
        </p:spPr>
      </p:pic>
      <p:sp>
        <p:nvSpPr>
          <p:cNvPr id="2" name="Rectangle 1">
            <a:extLst>
              <a:ext uri="{FF2B5EF4-FFF2-40B4-BE49-F238E27FC236}">
                <a16:creationId xmlns:a16="http://schemas.microsoft.com/office/drawing/2014/main" id="{E6639D2A-4FD7-329E-EB8E-8FA7C80FB670}"/>
              </a:ext>
            </a:extLst>
          </p:cNvPr>
          <p:cNvSpPr>
            <a:spLocks noChangeArrowheads="1"/>
          </p:cNvSpPr>
          <p:nvPr/>
        </p:nvSpPr>
        <p:spPr bwMode="auto">
          <a:xfrm>
            <a:off x="69960" y="211916"/>
            <a:ext cx="4581705" cy="634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latin typeface="Times New Roman" panose="02020603050405020304" pitchFamily="18" charset="0"/>
                <a:cs typeface="Times New Roman" panose="02020603050405020304" pitchFamily="18" charset="0"/>
              </a:rPr>
              <a:t>H</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istograms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each numeric feature in a dataset, excluding the last feature in the list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numeric_fea</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each numeric column, it plots the distribution of values, highlighting the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mean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distinct vertical lines.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Steps: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Iterating through columns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loop goes through all numeric columns in the dataset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numeric_fea</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except the last one.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Creating a figure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each column, a new figure with a size of 9x6 units is created using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plt.figure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Plotting histogram</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histogram of the column's data is plotted with 50 bins. This provides a visual representation of the frequency distribution of the values in the column.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Adding reference lines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Two dashed vertical lines are drawn on each histogram: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One line at the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mean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magenta).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Another line at the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cyan).</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Setting titles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Each plot is titled with the column name to identify which feature is being visualized.</a:t>
            </a:r>
            <a:endParaRPr lang="en-US" altLang="en-US" sz="1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Displaying plots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Once all histograms are created, the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plt.show</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command displays them.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207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6E961F8-E8D9-40C0-9827-6A2A0B4F2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rgbClr val="DADA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48" name="Freeform: Shape 47">
            <a:extLst>
              <a:ext uri="{FF2B5EF4-FFF2-40B4-BE49-F238E27FC236}">
                <a16:creationId xmlns:a16="http://schemas.microsoft.com/office/drawing/2014/main" id="{48465142-26CF-4A14-BAE0-499E62FD4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12897" cy="3393534"/>
          </a:xfrm>
          <a:custGeom>
            <a:avLst/>
            <a:gdLst>
              <a:gd name="connsiteX0" fmla="*/ 0 w 2979721"/>
              <a:gd name="connsiteY0" fmla="*/ 0 h 3387852"/>
              <a:gd name="connsiteX1" fmla="*/ 2979721 w 2979721"/>
              <a:gd name="connsiteY1" fmla="*/ 0 h 3387852"/>
              <a:gd name="connsiteX2" fmla="*/ 2979721 w 2979721"/>
              <a:gd name="connsiteY2" fmla="*/ 3387852 h 3387852"/>
              <a:gd name="connsiteX3" fmla="*/ 0 w 2979721"/>
              <a:gd name="connsiteY3" fmla="*/ 3387852 h 3387852"/>
            </a:gdLst>
            <a:ahLst/>
            <a:cxnLst>
              <a:cxn ang="0">
                <a:pos x="connsiteX0" y="connsiteY0"/>
              </a:cxn>
              <a:cxn ang="0">
                <a:pos x="connsiteX1" y="connsiteY1"/>
              </a:cxn>
              <a:cxn ang="0">
                <a:pos x="connsiteX2" y="connsiteY2"/>
              </a:cxn>
              <a:cxn ang="0">
                <a:pos x="connsiteX3" y="connsiteY3"/>
              </a:cxn>
            </a:cxnLst>
            <a:rect l="l" t="t" r="r" b="b"/>
            <a:pathLst>
              <a:path w="2979721" h="3387852">
                <a:moveTo>
                  <a:pt x="0" y="0"/>
                </a:moveTo>
                <a:lnTo>
                  <a:pt x="2979721" y="0"/>
                </a:lnTo>
                <a:lnTo>
                  <a:pt x="2979721" y="3387852"/>
                </a:lnTo>
                <a:lnTo>
                  <a:pt x="0" y="338785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 name="Picture 19" descr="A graph with blue dots&#10;&#10;Description automatically generated">
            <a:extLst>
              <a:ext uri="{FF2B5EF4-FFF2-40B4-BE49-F238E27FC236}">
                <a16:creationId xmlns:a16="http://schemas.microsoft.com/office/drawing/2014/main" id="{CFBA17B1-B25E-3E66-A236-6946CEB847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3" y="352663"/>
            <a:ext cx="2804199" cy="3040872"/>
          </a:xfrm>
          <a:prstGeom prst="rect">
            <a:avLst/>
          </a:prstGeom>
        </p:spPr>
      </p:pic>
      <p:sp useBgFill="1">
        <p:nvSpPr>
          <p:cNvPr id="49" name="Freeform: Shape 48">
            <a:extLst>
              <a:ext uri="{FF2B5EF4-FFF2-40B4-BE49-F238E27FC236}">
                <a16:creationId xmlns:a16="http://schemas.microsoft.com/office/drawing/2014/main" id="{0F89C133-1972-4B13-9E90-2BDD4CB3E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61253" y="0"/>
            <a:ext cx="2981236" cy="3393535"/>
          </a:xfrm>
          <a:custGeom>
            <a:avLst/>
            <a:gdLst>
              <a:gd name="connsiteX0" fmla="*/ 0 w 2980095"/>
              <a:gd name="connsiteY0" fmla="*/ 0 h 3404729"/>
              <a:gd name="connsiteX1" fmla="*/ 2980095 w 2980095"/>
              <a:gd name="connsiteY1" fmla="*/ 0 h 3404729"/>
              <a:gd name="connsiteX2" fmla="*/ 2980095 w 2980095"/>
              <a:gd name="connsiteY2" fmla="*/ 3404729 h 3404729"/>
              <a:gd name="connsiteX3" fmla="*/ 0 w 2980095"/>
              <a:gd name="connsiteY3" fmla="*/ 3404729 h 3404729"/>
            </a:gdLst>
            <a:ahLst/>
            <a:cxnLst>
              <a:cxn ang="0">
                <a:pos x="connsiteX0" y="connsiteY0"/>
              </a:cxn>
              <a:cxn ang="0">
                <a:pos x="connsiteX1" y="connsiteY1"/>
              </a:cxn>
              <a:cxn ang="0">
                <a:pos x="connsiteX2" y="connsiteY2"/>
              </a:cxn>
              <a:cxn ang="0">
                <a:pos x="connsiteX3" y="connsiteY3"/>
              </a:cxn>
            </a:cxnLst>
            <a:rect l="l" t="t" r="r" b="b"/>
            <a:pathLst>
              <a:path w="2980095" h="3404729">
                <a:moveTo>
                  <a:pt x="0" y="0"/>
                </a:moveTo>
                <a:lnTo>
                  <a:pt x="2980095" y="0"/>
                </a:lnTo>
                <a:lnTo>
                  <a:pt x="2980095" y="3404729"/>
                </a:lnTo>
                <a:lnTo>
                  <a:pt x="0" y="340472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Picture 14" descr="A graph with blue dots and red line&#10;&#10;Description automatically generated">
            <a:extLst>
              <a:ext uri="{FF2B5EF4-FFF2-40B4-BE49-F238E27FC236}">
                <a16:creationId xmlns:a16="http://schemas.microsoft.com/office/drawing/2014/main" id="{F7F00A36-98F0-7FED-CB1D-AB1D9CAADD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7476" y="352662"/>
            <a:ext cx="2981236" cy="2998813"/>
          </a:xfrm>
          <a:prstGeom prst="rect">
            <a:avLst/>
          </a:prstGeom>
        </p:spPr>
      </p:pic>
      <p:sp useBgFill="1">
        <p:nvSpPr>
          <p:cNvPr id="50" name="Freeform: Shape 49">
            <a:extLst>
              <a:ext uri="{FF2B5EF4-FFF2-40B4-BE49-F238E27FC236}">
                <a16:creationId xmlns:a16="http://schemas.microsoft.com/office/drawing/2014/main" id="{410EE20B-ABA0-4D8B-A352-239FD3B7F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3464465"/>
            <a:ext cx="6053328" cy="3393535"/>
          </a:xfrm>
          <a:custGeom>
            <a:avLst/>
            <a:gdLst>
              <a:gd name="connsiteX0" fmla="*/ 0 w 6053328"/>
              <a:gd name="connsiteY0" fmla="*/ 0 h 3387852"/>
              <a:gd name="connsiteX1" fmla="*/ 6053328 w 6053328"/>
              <a:gd name="connsiteY1" fmla="*/ 0 h 3387852"/>
              <a:gd name="connsiteX2" fmla="*/ 6053328 w 6053328"/>
              <a:gd name="connsiteY2" fmla="*/ 3387852 h 3387852"/>
              <a:gd name="connsiteX3" fmla="*/ 0 w 6053328"/>
              <a:gd name="connsiteY3" fmla="*/ 3387852 h 3387852"/>
            </a:gdLst>
            <a:ahLst/>
            <a:cxnLst>
              <a:cxn ang="0">
                <a:pos x="connsiteX0" y="connsiteY0"/>
              </a:cxn>
              <a:cxn ang="0">
                <a:pos x="connsiteX1" y="connsiteY1"/>
              </a:cxn>
              <a:cxn ang="0">
                <a:pos x="connsiteX2" y="connsiteY2"/>
              </a:cxn>
              <a:cxn ang="0">
                <a:pos x="connsiteX3" y="connsiteY3"/>
              </a:cxn>
            </a:cxnLst>
            <a:rect l="l" t="t" r="r" b="b"/>
            <a:pathLst>
              <a:path w="6053328" h="3387852">
                <a:moveTo>
                  <a:pt x="0" y="0"/>
                </a:moveTo>
                <a:lnTo>
                  <a:pt x="6053328" y="0"/>
                </a:lnTo>
                <a:lnTo>
                  <a:pt x="6053328" y="3387852"/>
                </a:lnTo>
                <a:lnTo>
                  <a:pt x="0" y="338785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Content Placeholder 11" descr="A graph with blue dots and red line&#10;&#10;Description automatically generated">
            <a:extLst>
              <a:ext uri="{FF2B5EF4-FFF2-40B4-BE49-F238E27FC236}">
                <a16:creationId xmlns:a16="http://schemas.microsoft.com/office/drawing/2014/main" id="{FC9F187B-0C6E-4806-20F0-21B67DC449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349" y="4314016"/>
            <a:ext cx="4829671" cy="2344768"/>
          </a:xfrm>
          <a:prstGeom prst="rect">
            <a:avLst/>
          </a:prstGeom>
        </p:spPr>
      </p:pic>
      <p:sp useBgFill="1">
        <p:nvSpPr>
          <p:cNvPr id="51" name="Freeform: Shape 50">
            <a:extLst>
              <a:ext uri="{FF2B5EF4-FFF2-40B4-BE49-F238E27FC236}">
                <a16:creationId xmlns:a16="http://schemas.microsoft.com/office/drawing/2014/main" id="{1ACF5E41-1180-4F4D-8B18-7BF41E95FE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843" y="-2"/>
            <a:ext cx="6099631" cy="6858000"/>
          </a:xfrm>
          <a:custGeom>
            <a:avLst/>
            <a:gdLst>
              <a:gd name="connsiteX0" fmla="*/ 0 w 6053328"/>
              <a:gd name="connsiteY0" fmla="*/ 0 h 6858000"/>
              <a:gd name="connsiteX1" fmla="*/ 6053328 w 6053328"/>
              <a:gd name="connsiteY1" fmla="*/ 0 h 6858000"/>
              <a:gd name="connsiteX2" fmla="*/ 6053328 w 6053328"/>
              <a:gd name="connsiteY2" fmla="*/ 6858000 h 6858000"/>
              <a:gd name="connsiteX3" fmla="*/ 0 w 605332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53328" h="6858000">
                <a:moveTo>
                  <a:pt x="0" y="0"/>
                </a:moveTo>
                <a:lnTo>
                  <a:pt x="6053328" y="0"/>
                </a:lnTo>
                <a:lnTo>
                  <a:pt x="6053328"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51">
            <a:extLst>
              <a:ext uri="{FF2B5EF4-FFF2-40B4-BE49-F238E27FC236}">
                <a16:creationId xmlns:a16="http://schemas.microsoft.com/office/drawing/2014/main" id="{0875622B-BE16-4243-B0B6-627893091E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0899" y="1081378"/>
            <a:ext cx="4635771" cy="465860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3" name="Freeform: Shape 52">
            <a:extLst>
              <a:ext uri="{FF2B5EF4-FFF2-40B4-BE49-F238E27FC236}">
                <a16:creationId xmlns:a16="http://schemas.microsoft.com/office/drawing/2014/main" id="{37A1B7AB-6762-4150-B1BE-25D0E642B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876553" y="1216550"/>
            <a:ext cx="4269851" cy="426985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Content Placeholder 23">
            <a:extLst>
              <a:ext uri="{FF2B5EF4-FFF2-40B4-BE49-F238E27FC236}">
                <a16:creationId xmlns:a16="http://schemas.microsoft.com/office/drawing/2014/main" id="{1DE6C49F-F4F3-23B5-EE62-0998679E57D7}"/>
              </a:ext>
            </a:extLst>
          </p:cNvPr>
          <p:cNvSpPr>
            <a:spLocks noGrp="1"/>
          </p:cNvSpPr>
          <p:nvPr>
            <p:ph idx="1"/>
          </p:nvPr>
        </p:nvSpPr>
        <p:spPr>
          <a:xfrm>
            <a:off x="6348480" y="70447"/>
            <a:ext cx="5484078" cy="4847756"/>
          </a:xfrm>
        </p:spPr>
        <p:txBody>
          <a:bodyPr>
            <a:noAutofit/>
          </a:bodyPr>
          <a:lstStyle/>
          <a:p>
            <a:pPr algn="l"/>
            <a:r>
              <a:rPr lang="en-US" sz="1100" b="0" i="0" dirty="0">
                <a:solidFill>
                  <a:schemeClr val="tx1"/>
                </a:solidFill>
                <a:effectLst/>
                <a:latin typeface="Times New Roman" panose="02020603050405020304" pitchFamily="18" charset="0"/>
                <a:cs typeface="Times New Roman" panose="02020603050405020304" pitchFamily="18" charset="0"/>
              </a:rPr>
              <a:t>A scatter plot is a common and useful visualization technique to explore the relationship between a dependent variable (i.e., Yes Bank stock closing price) and one or more independent variables. In a scatter plot, each observation is represented as a point on the graph, with the independent variable plotted on the x-axis and the dependent variable plotted on the y-axis.</a:t>
            </a:r>
          </a:p>
          <a:p>
            <a:pPr algn="l"/>
            <a:r>
              <a:rPr lang="en-US" sz="1100" b="0" i="0" dirty="0">
                <a:solidFill>
                  <a:schemeClr val="tx1"/>
                </a:solidFill>
                <a:effectLst/>
                <a:latin typeface="Times New Roman" panose="02020603050405020304" pitchFamily="18" charset="0"/>
                <a:cs typeface="Times New Roman" panose="02020603050405020304" pitchFamily="18" charset="0"/>
              </a:rPr>
              <a:t>By examining the scatter plot, we can identify any patterns or relationships between the two variables. For example, if the points on the scatter plot are closely clustered around a straight line, this suggests a strong linear relationship between the two variables. On the other hand, if the points on the scatter plot are more spread out and do not appear to form a straight line, this suggests a weaker relationship or no relationship at all.</a:t>
            </a:r>
          </a:p>
          <a:p>
            <a:pPr algn="l"/>
            <a:r>
              <a:rPr lang="en-US" sz="1100" b="0" i="0" dirty="0">
                <a:solidFill>
                  <a:schemeClr val="tx1"/>
                </a:solidFill>
                <a:effectLst/>
                <a:latin typeface="Times New Roman" panose="02020603050405020304" pitchFamily="18" charset="0"/>
                <a:cs typeface="Times New Roman" panose="02020603050405020304" pitchFamily="18" charset="0"/>
              </a:rPr>
              <a:t>By examining the scatter plot, we can determine whether there is a strong or weak relationship between the closing price and the independent variable(s), and whether this relationship is linear or nonlinear. This information can be used to inform the selection of appropriate ML algorithms for predicting the closing price, and to identify any potential issues with the data that may need to be addressed before training the ML model.</a:t>
            </a:r>
          </a:p>
          <a:p>
            <a:pPr algn="l"/>
            <a:endParaRPr lang="en-US" sz="1100" dirty="0">
              <a:solidFill>
                <a:schemeClr val="tx1"/>
              </a:solidFill>
              <a:latin typeface="Times New Roman" panose="02020603050405020304" pitchFamily="18" charset="0"/>
              <a:cs typeface="Times New Roman" panose="02020603050405020304" pitchFamily="18" charset="0"/>
            </a:endParaRPr>
          </a:p>
          <a:p>
            <a:pPr algn="l"/>
            <a:r>
              <a:rPr lang="en-US" sz="1100" b="0" i="0" dirty="0">
                <a:solidFill>
                  <a:schemeClr val="tx1"/>
                </a:solidFill>
                <a:effectLst/>
                <a:latin typeface="Times New Roman" panose="02020603050405020304" pitchFamily="18" charset="0"/>
                <a:cs typeface="Times New Roman" panose="02020603050405020304" pitchFamily="18" charset="0"/>
              </a:rPr>
              <a:t>From all above graphs we can see that all the independent variable are linearly corelated with dependent variable(i.e., Yes Bank stock closing price). We need to choose appropriate model to deal with multicollinearity in our data.</a:t>
            </a:r>
          </a:p>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55" name="Freeform: Shape 54">
            <a:extLst>
              <a:ext uri="{FF2B5EF4-FFF2-40B4-BE49-F238E27FC236}">
                <a16:creationId xmlns:a16="http://schemas.microsoft.com/office/drawing/2014/main" id="{AF2E4B5D-B5A6-48F9-AD2A-B5F12570B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0387" y="887226"/>
            <a:ext cx="4940264" cy="4997704"/>
          </a:xfrm>
          <a:custGeom>
            <a:avLst/>
            <a:gdLst>
              <a:gd name="connsiteX0" fmla="*/ 2146523 w 4940264"/>
              <a:gd name="connsiteY0" fmla="*/ 378 h 4997704"/>
              <a:gd name="connsiteX1" fmla="*/ 2939155 w 4940264"/>
              <a:gd name="connsiteY1" fmla="*/ 134828 h 4997704"/>
              <a:gd name="connsiteX2" fmla="*/ 3908645 w 4940264"/>
              <a:gd name="connsiteY2" fmla="*/ 647447 h 4997704"/>
              <a:gd name="connsiteX3" fmla="*/ 4618132 w 4940264"/>
              <a:gd name="connsiteY3" fmla="*/ 1446866 h 4997704"/>
              <a:gd name="connsiteX4" fmla="*/ 4935325 w 4940264"/>
              <a:gd name="connsiteY4" fmla="*/ 2421700 h 4997704"/>
              <a:gd name="connsiteX5" fmla="*/ 4635255 w 4940264"/>
              <a:gd name="connsiteY5" fmla="*/ 3378892 h 4997704"/>
              <a:gd name="connsiteX6" fmla="*/ 4468983 w 4940264"/>
              <a:gd name="connsiteY6" fmla="*/ 3688923 h 4997704"/>
              <a:gd name="connsiteX7" fmla="*/ 2768340 w 4940264"/>
              <a:gd name="connsiteY7" fmla="*/ 4992719 h 4997704"/>
              <a:gd name="connsiteX8" fmla="*/ 1339508 w 4940264"/>
              <a:gd name="connsiteY8" fmla="*/ 4407156 h 4997704"/>
              <a:gd name="connsiteX9" fmla="*/ 1160878 w 4940264"/>
              <a:gd name="connsiteY9" fmla="*/ 4281686 h 4997704"/>
              <a:gd name="connsiteX10" fmla="*/ 340108 w 4940264"/>
              <a:gd name="connsiteY10" fmla="*/ 3615884 h 4997704"/>
              <a:gd name="connsiteX11" fmla="*/ 15744 w 4940264"/>
              <a:gd name="connsiteY11" fmla="*/ 2852108 h 4997704"/>
              <a:gd name="connsiteX12" fmla="*/ 421814 w 4940264"/>
              <a:gd name="connsiteY12" fmla="*/ 885019 h 4997704"/>
              <a:gd name="connsiteX13" fmla="*/ 1019923 w 4940264"/>
              <a:gd name="connsiteY13" fmla="*/ 287371 h 4997704"/>
              <a:gd name="connsiteX14" fmla="*/ 1887372 w 4940264"/>
              <a:gd name="connsiteY14" fmla="*/ 9366 h 4997704"/>
              <a:gd name="connsiteX15" fmla="*/ 2146523 w 4940264"/>
              <a:gd name="connsiteY15" fmla="*/ 378 h 4997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40264" h="4997704">
                <a:moveTo>
                  <a:pt x="2146523" y="378"/>
                </a:moveTo>
                <a:cubicBezTo>
                  <a:pt x="2407417" y="4892"/>
                  <a:pt x="2673063" y="49860"/>
                  <a:pt x="2939155" y="134828"/>
                </a:cubicBezTo>
                <a:cubicBezTo>
                  <a:pt x="3284622" y="244893"/>
                  <a:pt x="3619799" y="422187"/>
                  <a:pt x="3908645" y="647447"/>
                </a:cubicBezTo>
                <a:cubicBezTo>
                  <a:pt x="4202508" y="876546"/>
                  <a:pt x="4441249" y="1145593"/>
                  <a:pt x="4618132" y="1446866"/>
                </a:cubicBezTo>
                <a:cubicBezTo>
                  <a:pt x="4798901" y="1754844"/>
                  <a:pt x="4905677" y="2082820"/>
                  <a:pt x="4935325" y="2421700"/>
                </a:cubicBezTo>
                <a:cubicBezTo>
                  <a:pt x="4965184" y="2762991"/>
                  <a:pt x="4858999" y="2973121"/>
                  <a:pt x="4635255" y="3378892"/>
                </a:cubicBezTo>
                <a:cubicBezTo>
                  <a:pt x="4581266" y="3476758"/>
                  <a:pt x="4525447" y="3578016"/>
                  <a:pt x="4468983" y="3688923"/>
                </a:cubicBezTo>
                <a:cubicBezTo>
                  <a:pt x="4037499" y="4536277"/>
                  <a:pt x="3528870" y="4926181"/>
                  <a:pt x="2768340" y="4992719"/>
                </a:cubicBezTo>
                <a:cubicBezTo>
                  <a:pt x="2269204" y="5036388"/>
                  <a:pt x="1878549" y="4789182"/>
                  <a:pt x="1339508" y="4407156"/>
                </a:cubicBezTo>
                <a:cubicBezTo>
                  <a:pt x="1279287" y="4364468"/>
                  <a:pt x="1219115" y="4322353"/>
                  <a:pt x="1160878" y="4281686"/>
                </a:cubicBezTo>
                <a:cubicBezTo>
                  <a:pt x="845199" y="4060970"/>
                  <a:pt x="547075" y="3852469"/>
                  <a:pt x="340108" y="3615884"/>
                </a:cubicBezTo>
                <a:cubicBezTo>
                  <a:pt x="142243" y="3389714"/>
                  <a:pt x="42172" y="3154178"/>
                  <a:pt x="15744" y="2852108"/>
                </a:cubicBezTo>
                <a:cubicBezTo>
                  <a:pt x="-50496" y="2094984"/>
                  <a:pt x="93697" y="1396413"/>
                  <a:pt x="421814" y="885019"/>
                </a:cubicBezTo>
                <a:cubicBezTo>
                  <a:pt x="582368" y="634887"/>
                  <a:pt x="783593" y="433774"/>
                  <a:pt x="1019923" y="287371"/>
                </a:cubicBezTo>
                <a:cubicBezTo>
                  <a:pt x="1272106" y="131259"/>
                  <a:pt x="1563904" y="37666"/>
                  <a:pt x="1887372" y="9366"/>
                </a:cubicBezTo>
                <a:cubicBezTo>
                  <a:pt x="1973122" y="1864"/>
                  <a:pt x="2059558" y="-1126"/>
                  <a:pt x="2146523" y="378"/>
                </a:cubicBezTo>
                <a:close/>
              </a:path>
            </a:pathLst>
          </a:cu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14672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1723BE2E-CDE5-565F-7673-DCB0268A14EC}"/>
              </a:ext>
            </a:extLst>
          </p:cNvPr>
          <p:cNvSpPr>
            <a:spLocks noGrp="1"/>
          </p:cNvSpPr>
          <p:nvPr>
            <p:ph type="title"/>
          </p:nvPr>
        </p:nvSpPr>
        <p:spPr>
          <a:xfrm>
            <a:off x="-9934" y="403274"/>
            <a:ext cx="4148511" cy="665867"/>
          </a:xfrm>
        </p:spPr>
        <p:txBody>
          <a:bodyPr anchor="b">
            <a:normAutofit fontScale="90000"/>
          </a:bodyPr>
          <a:lstStyle/>
          <a:p>
            <a:r>
              <a:rPr lang="en-US" u="sng" dirty="0"/>
              <a:t>Heat Map:</a:t>
            </a:r>
            <a:endParaRPr lang="en-IN" u="sng" dirty="0"/>
          </a:p>
        </p:txBody>
      </p:sp>
      <p:pic>
        <p:nvPicPr>
          <p:cNvPr id="5" name="Content Placeholder 4" descr="A red and blue squares with numbers&#10;&#10;Description automatically generated">
            <a:extLst>
              <a:ext uri="{FF2B5EF4-FFF2-40B4-BE49-F238E27FC236}">
                <a16:creationId xmlns:a16="http://schemas.microsoft.com/office/drawing/2014/main" id="{222CC75D-3FD7-56BD-E343-5881BEFE1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49" y="1472415"/>
            <a:ext cx="4788670" cy="3495728"/>
          </a:xfrm>
          <a:prstGeom prst="rect">
            <a:avLst/>
          </a:prstGeom>
        </p:spPr>
      </p:pic>
      <p:sp>
        <p:nvSpPr>
          <p:cNvPr id="9" name="Content Placeholder 8">
            <a:extLst>
              <a:ext uri="{FF2B5EF4-FFF2-40B4-BE49-F238E27FC236}">
                <a16:creationId xmlns:a16="http://schemas.microsoft.com/office/drawing/2014/main" id="{0D3F7DF7-42E1-A918-D56D-1A978091FD60}"/>
              </a:ext>
            </a:extLst>
          </p:cNvPr>
          <p:cNvSpPr>
            <a:spLocks noGrp="1"/>
          </p:cNvSpPr>
          <p:nvPr>
            <p:ph idx="1"/>
          </p:nvPr>
        </p:nvSpPr>
        <p:spPr>
          <a:xfrm>
            <a:off x="5343526" y="657225"/>
            <a:ext cx="6336942" cy="5905500"/>
          </a:xfrm>
        </p:spPr>
        <p:txBody>
          <a:bodyPr>
            <a:normAutofit fontScale="92500" lnSpcReduction="20000"/>
          </a:bodyPr>
          <a:lstStyle/>
          <a:p>
            <a:pPr algn="l"/>
            <a:r>
              <a:rPr lang="en-US" b="0" i="0" dirty="0">
                <a:solidFill>
                  <a:schemeClr val="tx1"/>
                </a:solidFill>
                <a:effectLst/>
                <a:latin typeface="Roboto" panose="02000000000000000000" pitchFamily="2" charset="0"/>
              </a:rPr>
              <a:t>Heatmap can be used to explore the correlation between the closing price and the independent variables. By examining the heatmap, we can identify any patterns or relationships between the variables, which can inform the selection of appropriate ML algorithms for predicting the closing price.</a:t>
            </a:r>
          </a:p>
          <a:p>
            <a:pPr algn="l"/>
            <a:r>
              <a:rPr lang="en-US" b="0" i="0" dirty="0">
                <a:solidFill>
                  <a:schemeClr val="tx1"/>
                </a:solidFill>
                <a:effectLst/>
                <a:latin typeface="Roboto" panose="02000000000000000000" pitchFamily="2" charset="0"/>
              </a:rPr>
              <a:t>A heatmap can also be used to identify any potential issues with the data, such as multicollinearity (i.e., high correlation between independent variables).</a:t>
            </a:r>
          </a:p>
          <a:p>
            <a:pPr algn="l"/>
            <a:r>
              <a:rPr lang="en-US" b="0" i="0" dirty="0">
                <a:solidFill>
                  <a:schemeClr val="tx1"/>
                </a:solidFill>
                <a:effectLst/>
                <a:latin typeface="Roboto" panose="02000000000000000000" pitchFamily="2" charset="0"/>
              </a:rPr>
              <a:t>As from above chart we can see that our data is Multicollinear. Multicollinearity can cause problems for linear regression, because it can lead to overfitting and unreliable coefficient estimates. By identifying variables with high correlations, we can decide whether to remove one of the variables or to use a different ML algorithm that is less sensitive to multicollinearity.</a:t>
            </a:r>
          </a:p>
          <a:p>
            <a:endParaRPr lang="en-US" dirty="0">
              <a:solidFill>
                <a:schemeClr val="tx1"/>
              </a:solidFill>
            </a:endParaRPr>
          </a:p>
        </p:txBody>
      </p:sp>
    </p:spTree>
    <p:extLst>
      <p:ext uri="{BB962C8B-B14F-4D97-AF65-F5344CB8AC3E}">
        <p14:creationId xmlns:p14="http://schemas.microsoft.com/office/powerpoint/2010/main" val="2973733108"/>
      </p:ext>
    </p:extLst>
  </p:cSld>
  <p:clrMapOvr>
    <a:masterClrMapping/>
  </p:clrMapOvr>
</p:sld>
</file>

<file path=ppt/theme/theme1.xml><?xml version="1.0" encoding="utf-8"?>
<a:theme xmlns:a="http://schemas.openxmlformats.org/drawingml/2006/main" name="SketchLinesVTI">
  <a:themeElements>
    <a:clrScheme name="AnalogousFromRegularSeedLeftStep">
      <a:dk1>
        <a:srgbClr val="000000"/>
      </a:dk1>
      <a:lt1>
        <a:srgbClr val="FFFFFF"/>
      </a:lt1>
      <a:dk2>
        <a:srgbClr val="2E1B30"/>
      </a:dk2>
      <a:lt2>
        <a:srgbClr val="F0F3F2"/>
      </a:lt2>
      <a:accent1>
        <a:srgbClr val="E7295E"/>
      </a:accent1>
      <a:accent2>
        <a:srgbClr val="D5179B"/>
      </a:accent2>
      <a:accent3>
        <a:srgbClr val="D129E7"/>
      </a:accent3>
      <a:accent4>
        <a:srgbClr val="7117D5"/>
      </a:accent4>
      <a:accent5>
        <a:srgbClr val="372DE7"/>
      </a:accent5>
      <a:accent6>
        <a:srgbClr val="175CD5"/>
      </a:accent6>
      <a:hlink>
        <a:srgbClr val="349C7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140</TotalTime>
  <Words>1833</Words>
  <Application>Microsoft Office PowerPoint</Application>
  <PresentationFormat>Widescreen</PresentationFormat>
  <Paragraphs>104</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Meiryo</vt:lpstr>
      <vt:lpstr>Aptos</vt:lpstr>
      <vt:lpstr>Arial</vt:lpstr>
      <vt:lpstr>Arial Unicode MS</vt:lpstr>
      <vt:lpstr>Corbel</vt:lpstr>
      <vt:lpstr>Gabriel Weiss' Friends Font</vt:lpstr>
      <vt:lpstr>Roboto</vt:lpstr>
      <vt:lpstr>Times New Roman</vt:lpstr>
      <vt:lpstr>SketchLinesVTI</vt:lpstr>
      <vt:lpstr>Yes Bank Stock Closing Price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Heat Map:</vt:lpstr>
      <vt:lpstr> Linear Regression </vt:lpstr>
      <vt:lpstr>Linear Regression using Lasso Regularization. </vt:lpstr>
      <vt:lpstr>Cross- Validation &amp; Hyperparameter Tuning </vt:lpstr>
      <vt:lpstr>Linear Regression with Ridge Regularization </vt:lpstr>
      <vt:lpstr> Cross- Validation &amp; Hyperparameter Tuning </vt:lpstr>
      <vt:lpstr>Linear Regression with Elastic Net Regularization </vt:lpstr>
      <vt:lpstr>Here we use GridSearchCV for optimization. GridSearchCV is more likely to find the optimal set of hyperparameters if the search space is small enough, as it performs an exhaustive search.  Here we tried all the possible regularization methods, but among all Ridge CV is performing better than any other model.</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 Yaswanth Kumar</dc:creator>
  <cp:lastModifiedBy>Varun Bora</cp:lastModifiedBy>
  <cp:revision>3</cp:revision>
  <dcterms:created xsi:type="dcterms:W3CDTF">2024-09-18T03:04:32Z</dcterms:created>
  <dcterms:modified xsi:type="dcterms:W3CDTF">2024-09-18T14:51:41Z</dcterms:modified>
</cp:coreProperties>
</file>