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314-3ACB-C341-BF8A-003870BA324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16FDACA-D6FB-1946-81F8-92C63052F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FD9FCD4-2181-F84F-ABD5-4C5A4DAF3E45}"/>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5" name="Footer Placeholder 4">
            <a:extLst>
              <a:ext uri="{FF2B5EF4-FFF2-40B4-BE49-F238E27FC236}">
                <a16:creationId xmlns:a16="http://schemas.microsoft.com/office/drawing/2014/main" id="{10838B9E-43CB-6E42-AAB7-40784538F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EFD9B-3E72-754B-9FD8-C2BC048706C3}"/>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165496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E4C8-2DC0-9A44-877B-952E327085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6DBF7FC-4472-C640-B956-52F880B195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665422-2E2B-0049-AF11-349556590D04}"/>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5" name="Footer Placeholder 4">
            <a:extLst>
              <a:ext uri="{FF2B5EF4-FFF2-40B4-BE49-F238E27FC236}">
                <a16:creationId xmlns:a16="http://schemas.microsoft.com/office/drawing/2014/main" id="{428284DE-114C-F14B-9B2F-E7384BF7E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F95EF-7DAF-9A4D-A745-5E0F8A9E1FE4}"/>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309214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E11A4-397C-E34D-A181-7C89362940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26B61ED-9BAF-EB40-8B78-84F05D5322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9D8AA6-B8FA-7743-B1F8-C8F7B3751983}"/>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5" name="Footer Placeholder 4">
            <a:extLst>
              <a:ext uri="{FF2B5EF4-FFF2-40B4-BE49-F238E27FC236}">
                <a16:creationId xmlns:a16="http://schemas.microsoft.com/office/drawing/2014/main" id="{8A20E3BF-AB7A-C245-B715-DC1FF512D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5EE42-ADC6-A149-9FEF-42F00A1F2838}"/>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252734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E75B-A513-5A4F-A748-7477076D37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DA8837-C95A-7B4D-BB2F-A880E7566E5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41B143-37D7-5A4D-99DA-C244902A95AB}"/>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5" name="Footer Placeholder 4">
            <a:extLst>
              <a:ext uri="{FF2B5EF4-FFF2-40B4-BE49-F238E27FC236}">
                <a16:creationId xmlns:a16="http://schemas.microsoft.com/office/drawing/2014/main" id="{E9C22834-851E-BE4C-8F3C-35289F8E5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D6F6C-8B51-1644-A549-15143838B0E1}"/>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258115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E75F-0DCA-0544-AA02-59BF4A4B1C2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2C27C02-7D2B-A549-8265-75433387AB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AB14E9-FD73-C84B-83F5-DB5B5FA0126B}"/>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5" name="Footer Placeholder 4">
            <a:extLst>
              <a:ext uri="{FF2B5EF4-FFF2-40B4-BE49-F238E27FC236}">
                <a16:creationId xmlns:a16="http://schemas.microsoft.com/office/drawing/2014/main" id="{DAF6C261-9FB5-ED40-864F-6B1F29942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62231-1EA7-584B-90EB-25CB06D603E8}"/>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89948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DF2E-8AEC-D841-9404-2B75A3D219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4F120C-13EC-4942-AEFB-06BE9508E2B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B77C39D-C7C8-9543-9C0A-C9E8E3CEDB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F5BEF15-2F4B-744D-9A9A-C8B9D7FCAA46}"/>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6" name="Footer Placeholder 5">
            <a:extLst>
              <a:ext uri="{FF2B5EF4-FFF2-40B4-BE49-F238E27FC236}">
                <a16:creationId xmlns:a16="http://schemas.microsoft.com/office/drawing/2014/main" id="{E0512FAB-34D7-B140-8232-58AD6B877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FDDD5-78DF-7249-8391-3AB321AD1F33}"/>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35351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5645-5B9A-764B-AB7F-43DCBB91D73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8A50C7-6BA7-A54F-BD04-246F9A2406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A4D0C9-FDE0-AB40-ABF6-2E02BC1C7C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1F008EB-D28D-6D49-8ADB-2DC58CEFF3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2E1E4DB-A81A-064B-B069-50D01388B7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00BDD2-53EA-4E40-8877-34E304353F05}"/>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8" name="Footer Placeholder 7">
            <a:extLst>
              <a:ext uri="{FF2B5EF4-FFF2-40B4-BE49-F238E27FC236}">
                <a16:creationId xmlns:a16="http://schemas.microsoft.com/office/drawing/2014/main" id="{14D9D5D9-FE1A-B74D-9EEA-10382CD242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EF0463-B454-5245-B6A1-3555E0931243}"/>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30733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3DC3-5430-524C-9F1A-0B9B9D128E8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79642E2-9085-D04B-A0D6-2936B538105C}"/>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4" name="Footer Placeholder 3">
            <a:extLst>
              <a:ext uri="{FF2B5EF4-FFF2-40B4-BE49-F238E27FC236}">
                <a16:creationId xmlns:a16="http://schemas.microsoft.com/office/drawing/2014/main" id="{1D5BAA94-56D4-B34D-B34C-DD5B5F3683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475199-311E-D641-A564-088B630E77B9}"/>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113930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E5645-1ABE-4141-9243-F85D9B6102E1}"/>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3" name="Footer Placeholder 2">
            <a:extLst>
              <a:ext uri="{FF2B5EF4-FFF2-40B4-BE49-F238E27FC236}">
                <a16:creationId xmlns:a16="http://schemas.microsoft.com/office/drawing/2014/main" id="{5FA40AEB-122D-6644-8F47-1EB9D712C0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51D98-8C35-9247-A3F0-215A4EDEDE36}"/>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325987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0734-7D3E-AA41-80B0-B4077552A5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B32D4BD-50E1-7A46-9C03-49CAA20E5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3D64166-C194-284E-87B8-AA3D8F587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111EB3F-65FE-534C-B808-D63456706895}"/>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6" name="Footer Placeholder 5">
            <a:extLst>
              <a:ext uri="{FF2B5EF4-FFF2-40B4-BE49-F238E27FC236}">
                <a16:creationId xmlns:a16="http://schemas.microsoft.com/office/drawing/2014/main" id="{D28684B3-CB18-E94D-B00E-AB4E58703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7738E-4BAB-0A4A-ACFC-E55723C09F05}"/>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314424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C8E6-9739-5346-9362-EAC99F3C5F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5F2BE0B-6850-CD4B-8A44-C488DDFBB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B0846A-5594-E940-A0D8-A865982EE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E12C5-C876-3643-80B4-A8BDEF6B9860}"/>
              </a:ext>
            </a:extLst>
          </p:cNvPr>
          <p:cNvSpPr>
            <a:spLocks noGrp="1"/>
          </p:cNvSpPr>
          <p:nvPr>
            <p:ph type="dt" sz="half" idx="10"/>
          </p:nvPr>
        </p:nvSpPr>
        <p:spPr/>
        <p:txBody>
          <a:bodyPr/>
          <a:lstStyle/>
          <a:p>
            <a:fld id="{3FEC2056-25CD-404F-9E67-C8FA7524D6EA}" type="datetimeFigureOut">
              <a:rPr lang="en-US" smtClean="0"/>
              <a:t>12/21/21</a:t>
            </a:fld>
            <a:endParaRPr lang="en-US"/>
          </a:p>
        </p:txBody>
      </p:sp>
      <p:sp>
        <p:nvSpPr>
          <p:cNvPr id="6" name="Footer Placeholder 5">
            <a:extLst>
              <a:ext uri="{FF2B5EF4-FFF2-40B4-BE49-F238E27FC236}">
                <a16:creationId xmlns:a16="http://schemas.microsoft.com/office/drawing/2014/main" id="{0ECF7201-71FC-AE49-8555-DE9C814ED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51592-D41A-F243-8D5C-832B0DAB51B3}"/>
              </a:ext>
            </a:extLst>
          </p:cNvPr>
          <p:cNvSpPr>
            <a:spLocks noGrp="1"/>
          </p:cNvSpPr>
          <p:nvPr>
            <p:ph type="sldNum" sz="quarter" idx="12"/>
          </p:nvPr>
        </p:nvSpPr>
        <p:spPr/>
        <p:txBody>
          <a:bodyPr/>
          <a:lstStyle/>
          <a:p>
            <a:fld id="{100AE44F-6A3E-0E4A-A9B6-466AE89F5EAC}" type="slidenum">
              <a:rPr lang="en-US" smtClean="0"/>
              <a:t>‹#›</a:t>
            </a:fld>
            <a:endParaRPr lang="en-US"/>
          </a:p>
        </p:txBody>
      </p:sp>
    </p:spTree>
    <p:extLst>
      <p:ext uri="{BB962C8B-B14F-4D97-AF65-F5344CB8AC3E}">
        <p14:creationId xmlns:p14="http://schemas.microsoft.com/office/powerpoint/2010/main" val="134115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ACFC7-CDF2-5241-A43E-2DF1BD0202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D789686-6985-0D49-A12E-ED3D403E8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BB6C2E-F186-604F-90B3-81CC9746F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C2056-25CD-404F-9E67-C8FA7524D6EA}" type="datetimeFigureOut">
              <a:rPr lang="en-US" smtClean="0"/>
              <a:t>12/21/21</a:t>
            </a:fld>
            <a:endParaRPr lang="en-US"/>
          </a:p>
        </p:txBody>
      </p:sp>
      <p:sp>
        <p:nvSpPr>
          <p:cNvPr id="5" name="Footer Placeholder 4">
            <a:extLst>
              <a:ext uri="{FF2B5EF4-FFF2-40B4-BE49-F238E27FC236}">
                <a16:creationId xmlns:a16="http://schemas.microsoft.com/office/drawing/2014/main" id="{3319086E-012A-2F47-9850-C95BE0C54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37B3FE-2C5D-8B44-BEA2-A12300DCA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AE44F-6A3E-0E4A-A9B6-466AE89F5EAC}" type="slidenum">
              <a:rPr lang="en-US" smtClean="0"/>
              <a:t>‹#›</a:t>
            </a:fld>
            <a:endParaRPr lang="en-US"/>
          </a:p>
        </p:txBody>
      </p:sp>
    </p:spTree>
    <p:extLst>
      <p:ext uri="{BB962C8B-B14F-4D97-AF65-F5344CB8AC3E}">
        <p14:creationId xmlns:p14="http://schemas.microsoft.com/office/powerpoint/2010/main" val="607446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A0EB-2258-664B-86EC-C320D1AD9F2C}"/>
              </a:ext>
            </a:extLst>
          </p:cNvPr>
          <p:cNvSpPr>
            <a:spLocks noGrp="1"/>
          </p:cNvSpPr>
          <p:nvPr>
            <p:ph type="ctrTitle"/>
          </p:nvPr>
        </p:nvSpPr>
        <p:spPr/>
        <p:txBody>
          <a:bodyPr/>
          <a:lstStyle/>
          <a:p>
            <a:r>
              <a:rPr lang="en-US" dirty="0"/>
              <a:t>BADMINTON ANAYTICS</a:t>
            </a:r>
          </a:p>
        </p:txBody>
      </p:sp>
      <p:sp>
        <p:nvSpPr>
          <p:cNvPr id="3" name="Subtitle 2">
            <a:extLst>
              <a:ext uri="{FF2B5EF4-FFF2-40B4-BE49-F238E27FC236}">
                <a16:creationId xmlns:a16="http://schemas.microsoft.com/office/drawing/2014/main" id="{95DEF572-D8FD-0441-8A93-33B64EF686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729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AF00-5A0C-A146-98D0-E01066114BEA}"/>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F844F1D-7E7F-514D-9DA0-1ED5C3753D98}"/>
              </a:ext>
            </a:extLst>
          </p:cNvPr>
          <p:cNvSpPr>
            <a:spLocks noGrp="1"/>
          </p:cNvSpPr>
          <p:nvPr>
            <p:ph idx="1"/>
          </p:nvPr>
        </p:nvSpPr>
        <p:spPr/>
        <p:txBody>
          <a:bodyPr/>
          <a:lstStyle/>
          <a:p>
            <a:r>
              <a:rPr lang="en-US" dirty="0"/>
              <a:t>Introduction</a:t>
            </a:r>
          </a:p>
          <a:p>
            <a:r>
              <a:rPr lang="en-US" dirty="0"/>
              <a:t>Data Exploration</a:t>
            </a:r>
          </a:p>
          <a:p>
            <a:r>
              <a:rPr lang="en-US" dirty="0"/>
              <a:t>Model Building</a:t>
            </a:r>
          </a:p>
          <a:p>
            <a:r>
              <a:rPr lang="en-US" dirty="0"/>
              <a:t>Business Aspect</a:t>
            </a:r>
          </a:p>
          <a:p>
            <a:r>
              <a:rPr lang="en-US" dirty="0"/>
              <a:t>Further improvements</a:t>
            </a:r>
          </a:p>
        </p:txBody>
      </p:sp>
    </p:spTree>
    <p:extLst>
      <p:ext uri="{BB962C8B-B14F-4D97-AF65-F5344CB8AC3E}">
        <p14:creationId xmlns:p14="http://schemas.microsoft.com/office/powerpoint/2010/main" val="189057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9D57-8BED-A945-92D7-20B3533B233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87BF84B-E31B-7A46-A1E7-785ECCA9E554}"/>
              </a:ext>
            </a:extLst>
          </p:cNvPr>
          <p:cNvSpPr>
            <a:spLocks noGrp="1"/>
          </p:cNvSpPr>
          <p:nvPr>
            <p:ph idx="1"/>
          </p:nvPr>
        </p:nvSpPr>
        <p:spPr/>
        <p:txBody>
          <a:bodyPr/>
          <a:lstStyle/>
          <a:p>
            <a:r>
              <a:rPr lang="en-US" dirty="0"/>
              <a:t>The real game badminton data is collected manually. The data consists of various features like no.of errors I made , my hydration status, whether I meditated or not etc. </a:t>
            </a:r>
          </a:p>
          <a:p>
            <a:r>
              <a:rPr lang="en-US" dirty="0"/>
              <a:t>All these features in a way directly or indirectly affects the outcome of the game.</a:t>
            </a:r>
          </a:p>
          <a:p>
            <a:r>
              <a:rPr lang="en-US" dirty="0"/>
              <a:t>The data perfectly fits for a supervised classification problem wherein we can apply various Machine Learning algorithms to predict the outcome or chances of winning a game given the data of several previous games. Also we can do exploratory data analysis and find valuable insights that might help a player improve his game.</a:t>
            </a:r>
          </a:p>
        </p:txBody>
      </p:sp>
    </p:spTree>
    <p:extLst>
      <p:ext uri="{BB962C8B-B14F-4D97-AF65-F5344CB8AC3E}">
        <p14:creationId xmlns:p14="http://schemas.microsoft.com/office/powerpoint/2010/main" val="147371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47F5-6388-9F4C-A388-351EF03BBE9D}"/>
              </a:ext>
            </a:extLst>
          </p:cNvPr>
          <p:cNvSpPr>
            <a:spLocks noGrp="1"/>
          </p:cNvSpPr>
          <p:nvPr>
            <p:ph type="title"/>
          </p:nvPr>
        </p:nvSpPr>
        <p:spPr/>
        <p:txBody>
          <a:bodyPr/>
          <a:lstStyle/>
          <a:p>
            <a:r>
              <a:rPr lang="en-US" dirty="0"/>
              <a:t>Decision Tree</a:t>
            </a:r>
          </a:p>
        </p:txBody>
      </p:sp>
      <p:pic>
        <p:nvPicPr>
          <p:cNvPr id="5" name="Content Placeholder 4">
            <a:extLst>
              <a:ext uri="{FF2B5EF4-FFF2-40B4-BE49-F238E27FC236}">
                <a16:creationId xmlns:a16="http://schemas.microsoft.com/office/drawing/2014/main" id="{09A86F1A-7DEF-6946-A554-74860B37195F}"/>
              </a:ext>
            </a:extLst>
          </p:cNvPr>
          <p:cNvPicPr>
            <a:picLocks noGrp="1" noChangeAspect="1"/>
          </p:cNvPicPr>
          <p:nvPr>
            <p:ph idx="1"/>
          </p:nvPr>
        </p:nvPicPr>
        <p:blipFill>
          <a:blip r:embed="rId2"/>
          <a:stretch>
            <a:fillRect/>
          </a:stretch>
        </p:blipFill>
        <p:spPr>
          <a:xfrm>
            <a:off x="1899139" y="1884241"/>
            <a:ext cx="7643446" cy="4351338"/>
          </a:xfrm>
        </p:spPr>
      </p:pic>
    </p:spTree>
    <p:extLst>
      <p:ext uri="{BB962C8B-B14F-4D97-AF65-F5344CB8AC3E}">
        <p14:creationId xmlns:p14="http://schemas.microsoft.com/office/powerpoint/2010/main" val="372304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0C75-08F5-C844-BDC8-B09939E6A8E7}"/>
              </a:ext>
            </a:extLst>
          </p:cNvPr>
          <p:cNvSpPr>
            <a:spLocks noGrp="1"/>
          </p:cNvSpPr>
          <p:nvPr>
            <p:ph type="title"/>
          </p:nvPr>
        </p:nvSpPr>
        <p:spPr/>
        <p:txBody>
          <a:bodyPr/>
          <a:lstStyle/>
          <a:p>
            <a:r>
              <a:rPr lang="en-US" dirty="0"/>
              <a:t>Feature Importance using Random Forest</a:t>
            </a:r>
          </a:p>
        </p:txBody>
      </p:sp>
      <p:pic>
        <p:nvPicPr>
          <p:cNvPr id="5" name="Content Placeholder 4">
            <a:extLst>
              <a:ext uri="{FF2B5EF4-FFF2-40B4-BE49-F238E27FC236}">
                <a16:creationId xmlns:a16="http://schemas.microsoft.com/office/drawing/2014/main" id="{859D6B80-C4D7-C946-9CA3-546078CDAC84}"/>
              </a:ext>
            </a:extLst>
          </p:cNvPr>
          <p:cNvPicPr>
            <a:picLocks noGrp="1" noChangeAspect="1"/>
          </p:cNvPicPr>
          <p:nvPr>
            <p:ph idx="1"/>
          </p:nvPr>
        </p:nvPicPr>
        <p:blipFill>
          <a:blip r:embed="rId2"/>
          <a:stretch>
            <a:fillRect/>
          </a:stretch>
        </p:blipFill>
        <p:spPr>
          <a:xfrm>
            <a:off x="2297722" y="1919410"/>
            <a:ext cx="6787661" cy="4351338"/>
          </a:xfrm>
        </p:spPr>
      </p:pic>
    </p:spTree>
    <p:extLst>
      <p:ext uri="{BB962C8B-B14F-4D97-AF65-F5344CB8AC3E}">
        <p14:creationId xmlns:p14="http://schemas.microsoft.com/office/powerpoint/2010/main" val="85323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6E15-9416-4A4A-B1D7-804C80EB7D57}"/>
              </a:ext>
            </a:extLst>
          </p:cNvPr>
          <p:cNvSpPr>
            <a:spLocks noGrp="1"/>
          </p:cNvSpPr>
          <p:nvPr>
            <p:ph type="title"/>
          </p:nvPr>
        </p:nvSpPr>
        <p:spPr/>
        <p:txBody>
          <a:bodyPr/>
          <a:lstStyle/>
          <a:p>
            <a:r>
              <a:rPr lang="en-US" dirty="0"/>
              <a:t>Business Aspect</a:t>
            </a:r>
          </a:p>
        </p:txBody>
      </p:sp>
      <p:sp>
        <p:nvSpPr>
          <p:cNvPr id="3" name="Content Placeholder 2">
            <a:extLst>
              <a:ext uri="{FF2B5EF4-FFF2-40B4-BE49-F238E27FC236}">
                <a16:creationId xmlns:a16="http://schemas.microsoft.com/office/drawing/2014/main" id="{EAA992D7-3B57-8448-9C5C-B2738CF0E695}"/>
              </a:ext>
            </a:extLst>
          </p:cNvPr>
          <p:cNvSpPr>
            <a:spLocks noGrp="1"/>
          </p:cNvSpPr>
          <p:nvPr>
            <p:ph idx="1"/>
          </p:nvPr>
        </p:nvSpPr>
        <p:spPr/>
        <p:txBody>
          <a:bodyPr>
            <a:normAutofit lnSpcReduction="10000"/>
          </a:bodyPr>
          <a:lstStyle/>
          <a:p>
            <a:pPr marL="0" indent="0">
              <a:buNone/>
            </a:pPr>
            <a:r>
              <a:rPr lang="en-US" dirty="0"/>
              <a:t>There are two possible domains that might use the predictive model that we built.</a:t>
            </a:r>
          </a:p>
          <a:p>
            <a:pPr marL="514350" indent="-514350">
              <a:buAutoNum type="arabicParenR"/>
            </a:pPr>
            <a:r>
              <a:rPr lang="en-US" dirty="0"/>
              <a:t>Let’s say there is a betting company like dream11. The company can provide to its premium customers the probability score of a particular player winning the game and the customers might consider the probability score before betting on a particular player.</a:t>
            </a:r>
          </a:p>
          <a:p>
            <a:pPr marL="514350" indent="-514350">
              <a:buAutoNum type="arabicParenR"/>
            </a:pPr>
            <a:r>
              <a:rPr lang="en-US" dirty="0"/>
              <a:t>Let’s say there is a player who wishes to improve his game. There might be several factors that he should work on. But of all the several factors which are all to be given the top most priority? In comes the feature importance technique wherein the player must focus on the top most features provided by it.</a:t>
            </a:r>
          </a:p>
        </p:txBody>
      </p:sp>
    </p:spTree>
    <p:extLst>
      <p:ext uri="{BB962C8B-B14F-4D97-AF65-F5344CB8AC3E}">
        <p14:creationId xmlns:p14="http://schemas.microsoft.com/office/powerpoint/2010/main" val="334579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2D2A-C556-0E40-AF35-B5BE5103BE28}"/>
              </a:ext>
            </a:extLst>
          </p:cNvPr>
          <p:cNvSpPr>
            <a:spLocks noGrp="1"/>
          </p:cNvSpPr>
          <p:nvPr>
            <p:ph type="title"/>
          </p:nvPr>
        </p:nvSpPr>
        <p:spPr/>
        <p:txBody>
          <a:bodyPr/>
          <a:lstStyle/>
          <a:p>
            <a:r>
              <a:rPr lang="en-US" dirty="0"/>
              <a:t>Potential Directions For Future Work</a:t>
            </a:r>
          </a:p>
        </p:txBody>
      </p:sp>
      <p:sp>
        <p:nvSpPr>
          <p:cNvPr id="3" name="Content Placeholder 2">
            <a:extLst>
              <a:ext uri="{FF2B5EF4-FFF2-40B4-BE49-F238E27FC236}">
                <a16:creationId xmlns:a16="http://schemas.microsoft.com/office/drawing/2014/main" id="{63D92C55-EBE2-E349-B55F-888A1D3938E8}"/>
              </a:ext>
            </a:extLst>
          </p:cNvPr>
          <p:cNvSpPr>
            <a:spLocks noGrp="1"/>
          </p:cNvSpPr>
          <p:nvPr>
            <p:ph idx="1"/>
          </p:nvPr>
        </p:nvSpPr>
        <p:spPr/>
        <p:txBody>
          <a:bodyPr/>
          <a:lstStyle/>
          <a:p>
            <a:r>
              <a:rPr lang="en-US" dirty="0"/>
              <a:t>The data is collected manually. So it is easy if there are only few games. But if there are many games then it becomes difficult to collect the data manually. Also there is a chance of human error.</a:t>
            </a:r>
          </a:p>
          <a:p>
            <a:r>
              <a:rPr lang="en-US" dirty="0"/>
              <a:t>So the better way of collecting data would be to take the video of the entire game, pre-process it and then apply action recognition using deep learning </a:t>
            </a:r>
          </a:p>
          <a:p>
            <a:pPr marL="0" indent="0">
              <a:buNone/>
            </a:pPr>
            <a:endParaRPr lang="en-US" dirty="0"/>
          </a:p>
        </p:txBody>
      </p:sp>
    </p:spTree>
    <p:extLst>
      <p:ext uri="{BB962C8B-B14F-4D97-AF65-F5344CB8AC3E}">
        <p14:creationId xmlns:p14="http://schemas.microsoft.com/office/powerpoint/2010/main" val="1567143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45952</TotalTime>
  <Words>321</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BADMINTON ANAYTICS</vt:lpstr>
      <vt:lpstr>CONTENTS</vt:lpstr>
      <vt:lpstr>Introduction</vt:lpstr>
      <vt:lpstr>Decision Tree</vt:lpstr>
      <vt:lpstr>Feature Importance using Random Forest</vt:lpstr>
      <vt:lpstr>Business Aspect</vt:lpstr>
      <vt:lpstr>Potential Directions For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BADMINTON ANAYTICS</dc:title>
  <dc:creator>Microsoft Office User</dc:creator>
  <cp:lastModifiedBy>Yaswanth Seela</cp:lastModifiedBy>
  <cp:revision>2</cp:revision>
  <dcterms:created xsi:type="dcterms:W3CDTF">2021-11-22T09:06:29Z</dcterms:created>
  <dcterms:modified xsi:type="dcterms:W3CDTF">2022-01-07T05:29:39Z</dcterms:modified>
</cp:coreProperties>
</file>