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4" r:id="rId17"/>
    <p:sldId id="275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85B2-C238-4058-8B14-26A0E83D43D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90A8-2C0B-4777-A5B4-8E3F0491B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87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85B2-C238-4058-8B14-26A0E83D43D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90A8-2C0B-4777-A5B4-8E3F0491B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950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85B2-C238-4058-8B14-26A0E83D43D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90A8-2C0B-4777-A5B4-8E3F0491BB2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9663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85B2-C238-4058-8B14-26A0E83D43D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90A8-2C0B-4777-A5B4-8E3F0491B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147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85B2-C238-4058-8B14-26A0E83D43D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90A8-2C0B-4777-A5B4-8E3F0491BB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2978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85B2-C238-4058-8B14-26A0E83D43D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90A8-2C0B-4777-A5B4-8E3F0491B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2473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85B2-C238-4058-8B14-26A0E83D43D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90A8-2C0B-4777-A5B4-8E3F0491B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565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85B2-C238-4058-8B14-26A0E83D43D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90A8-2C0B-4777-A5B4-8E3F0491B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64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85B2-C238-4058-8B14-26A0E83D43D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90A8-2C0B-4777-A5B4-8E3F0491B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262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85B2-C238-4058-8B14-26A0E83D43D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90A8-2C0B-4777-A5B4-8E3F0491B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895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85B2-C238-4058-8B14-26A0E83D43D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90A8-2C0B-4777-A5B4-8E3F0491B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98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85B2-C238-4058-8B14-26A0E83D43D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90A8-2C0B-4777-A5B4-8E3F0491B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21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85B2-C238-4058-8B14-26A0E83D43D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90A8-2C0B-4777-A5B4-8E3F0491B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4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85B2-C238-4058-8B14-26A0E83D43D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90A8-2C0B-4777-A5B4-8E3F0491B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861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85B2-C238-4058-8B14-26A0E83D43D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90A8-2C0B-4777-A5B4-8E3F0491B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579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85B2-C238-4058-8B14-26A0E83D43D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90A8-2C0B-4777-A5B4-8E3F0491B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219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A85B2-C238-4058-8B14-26A0E83D43D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B2390A8-2C0B-4777-A5B4-8E3F0491B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92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6CB81-E5DE-4C63-899F-0834E39DD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981075"/>
            <a:ext cx="8084608" cy="3069761"/>
          </a:xfrm>
        </p:spPr>
        <p:txBody>
          <a:bodyPr/>
          <a:lstStyle/>
          <a:p>
            <a:r>
              <a:rPr lang="en-US" dirty="0"/>
              <a:t>FACEBOOK DATA ANALYSIS USING HADOOP AND HIVE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841F9-D908-4F32-B455-9D0954EFA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4725" y="5343524"/>
            <a:ext cx="7239000" cy="737657"/>
          </a:xfrm>
        </p:spPr>
        <p:txBody>
          <a:bodyPr>
            <a:normAutofit/>
          </a:bodyPr>
          <a:lstStyle/>
          <a:p>
            <a:pPr lvl="1"/>
            <a:r>
              <a:rPr lang="en-US" b="1" dirty="0">
                <a:solidFill>
                  <a:schemeClr val="accent3"/>
                </a:solidFill>
              </a:rPr>
              <a:t>                                                                 SUBMITED BY          </a:t>
            </a:r>
          </a:p>
          <a:p>
            <a:r>
              <a:rPr lang="en-IN" b="1" dirty="0">
                <a:solidFill>
                  <a:schemeClr val="accent5"/>
                </a:solidFill>
              </a:rPr>
              <a:t>YASWANTH VUPPALAPATI</a:t>
            </a:r>
          </a:p>
        </p:txBody>
      </p:sp>
    </p:spTree>
    <p:extLst>
      <p:ext uri="{BB962C8B-B14F-4D97-AF65-F5344CB8AC3E}">
        <p14:creationId xmlns:p14="http://schemas.microsoft.com/office/powerpoint/2010/main" val="818933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B8BCFB9-2CD1-4874-858E-66A20B0DC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WHICH GENDER HAS MORE FRIENDS: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454E3-B112-4CB5-9C4A-F2EE31B07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>
                <a:solidFill>
                  <a:schemeClr val="accent5"/>
                </a:solidFill>
              </a:rPr>
              <a:t>select </a:t>
            </a:r>
            <a:r>
              <a:rPr lang="en-US" sz="2400" i="1" dirty="0" err="1">
                <a:solidFill>
                  <a:schemeClr val="accent5"/>
                </a:solidFill>
              </a:rPr>
              <a:t>gender,avg</a:t>
            </a:r>
            <a:r>
              <a:rPr lang="en-US" sz="2400" i="1" dirty="0">
                <a:solidFill>
                  <a:schemeClr val="accent5"/>
                </a:solidFill>
              </a:rPr>
              <a:t>(friends) from </a:t>
            </a:r>
            <a:r>
              <a:rPr lang="en-US" sz="2400" i="1" dirty="0" err="1">
                <a:solidFill>
                  <a:schemeClr val="accent5"/>
                </a:solidFill>
              </a:rPr>
              <a:t>facebook</a:t>
            </a:r>
            <a:r>
              <a:rPr lang="en-US" sz="2400" i="1" dirty="0">
                <a:solidFill>
                  <a:schemeClr val="accent5"/>
                </a:solidFill>
              </a:rPr>
              <a:t> group by gender;</a:t>
            </a:r>
          </a:p>
          <a:p>
            <a:r>
              <a:rPr lang="en-US" sz="2400" i="1" dirty="0"/>
              <a:t> </a:t>
            </a:r>
            <a:endParaRPr lang="en-IN" sz="24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6D7ED9-F15F-4484-82A3-4A0377CA6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54" y="2705100"/>
            <a:ext cx="8102427" cy="423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86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5E48EE2-0A74-489F-B053-1362C56E8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LIKES RECEIVED BY YOUNG PEOPLE: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2F716-05F9-4E0C-8CFB-72CB11561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>
                <a:solidFill>
                  <a:schemeClr val="accent5"/>
                </a:solidFill>
              </a:rPr>
              <a:t>select avg(</a:t>
            </a:r>
            <a:r>
              <a:rPr lang="en-US" sz="2400" i="1" dirty="0" err="1">
                <a:solidFill>
                  <a:schemeClr val="accent5"/>
                </a:solidFill>
              </a:rPr>
              <a:t>likes_recd</a:t>
            </a:r>
            <a:r>
              <a:rPr lang="en-US" sz="2400" i="1" dirty="0">
                <a:solidFill>
                  <a:schemeClr val="accent5"/>
                </a:solidFill>
              </a:rPr>
              <a:t>) from </a:t>
            </a:r>
            <a:r>
              <a:rPr lang="en-US" sz="2400" i="1" dirty="0" err="1">
                <a:solidFill>
                  <a:schemeClr val="accent5"/>
                </a:solidFill>
              </a:rPr>
              <a:t>facebook</a:t>
            </a:r>
            <a:r>
              <a:rPr lang="en-US" sz="2400" i="1" dirty="0">
                <a:solidFill>
                  <a:schemeClr val="accent5"/>
                </a:solidFill>
              </a:rPr>
              <a:t> where age&gt;=13 AND age&lt;=25;</a:t>
            </a:r>
          </a:p>
          <a:p>
            <a:endParaRPr lang="en-IN" sz="2400" i="1" dirty="0">
              <a:solidFill>
                <a:schemeClr val="accent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C0CD59-4FCA-49D4-8329-0B9C397F7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1" y="3028549"/>
            <a:ext cx="7410450" cy="383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57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35D4221-B8EC-4E87-A29E-6F035AD10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OF THE USERS BASED ON BIRTHDAY MONTH: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B5B33-E615-4C69-ACC3-65D4CBED0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>
                <a:solidFill>
                  <a:schemeClr val="accent5"/>
                </a:solidFill>
              </a:rPr>
              <a:t>select </a:t>
            </a:r>
            <a:r>
              <a:rPr lang="en-US" sz="2400" i="1" dirty="0" err="1">
                <a:solidFill>
                  <a:schemeClr val="accent5"/>
                </a:solidFill>
              </a:rPr>
              <a:t>month,count</a:t>
            </a:r>
            <a:r>
              <a:rPr lang="en-US" sz="2400" i="1" dirty="0">
                <a:solidFill>
                  <a:schemeClr val="accent5"/>
                </a:solidFill>
              </a:rPr>
              <a:t>(*) from </a:t>
            </a:r>
            <a:r>
              <a:rPr lang="en-US" sz="2400" i="1" dirty="0" err="1">
                <a:solidFill>
                  <a:schemeClr val="accent5"/>
                </a:solidFill>
              </a:rPr>
              <a:t>facebook</a:t>
            </a:r>
            <a:r>
              <a:rPr lang="en-US" sz="2400" i="1" dirty="0">
                <a:solidFill>
                  <a:schemeClr val="accent5"/>
                </a:solidFill>
              </a:rPr>
              <a:t> group by month;</a:t>
            </a:r>
          </a:p>
          <a:p>
            <a:endParaRPr lang="en-IN" sz="2400" i="1" dirty="0">
              <a:solidFill>
                <a:schemeClr val="accent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FD9235-8BC7-4357-9C66-FCCB8F883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09" y="2790825"/>
            <a:ext cx="7651366" cy="380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28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2FAA2DE-1FF8-4F2E-9E02-A77FA89B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THE BROWSING OF FACEBOOK IN MOBILES AND COMPUTERS BASED ON LIKES: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68996-08F8-4DF9-BACB-7EE8DA63E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>
                <a:solidFill>
                  <a:schemeClr val="accent5"/>
                </a:solidFill>
              </a:rPr>
              <a:t>select avg(</a:t>
            </a:r>
            <a:r>
              <a:rPr lang="en-US" sz="2400" i="1" dirty="0" err="1">
                <a:solidFill>
                  <a:schemeClr val="accent5"/>
                </a:solidFill>
              </a:rPr>
              <a:t>mlikes</a:t>
            </a:r>
            <a:r>
              <a:rPr lang="en-US" sz="2400" i="1" dirty="0">
                <a:solidFill>
                  <a:schemeClr val="accent5"/>
                </a:solidFill>
              </a:rPr>
              <a:t>),avg(</a:t>
            </a:r>
            <a:r>
              <a:rPr lang="en-US" sz="2400" i="1" dirty="0" err="1">
                <a:solidFill>
                  <a:schemeClr val="accent5"/>
                </a:solidFill>
              </a:rPr>
              <a:t>wlikes</a:t>
            </a:r>
            <a:r>
              <a:rPr lang="en-US" sz="2400" i="1" dirty="0">
                <a:solidFill>
                  <a:schemeClr val="accent5"/>
                </a:solidFill>
              </a:rPr>
              <a:t>) from </a:t>
            </a:r>
            <a:r>
              <a:rPr lang="en-US" sz="2400" i="1" dirty="0" err="1">
                <a:solidFill>
                  <a:schemeClr val="accent5"/>
                </a:solidFill>
              </a:rPr>
              <a:t>facebook</a:t>
            </a:r>
            <a:r>
              <a:rPr lang="en-US" sz="2400" i="1" dirty="0">
                <a:solidFill>
                  <a:schemeClr val="accent5"/>
                </a:solidFill>
              </a:rPr>
              <a:t> where age&gt;=13 and age&lt;=25;</a:t>
            </a:r>
          </a:p>
          <a:p>
            <a:endParaRPr lang="en-IN" sz="2400" i="1" dirty="0">
              <a:solidFill>
                <a:schemeClr val="accent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5E4B69-C4B7-4EE9-998D-1EE9D9D9E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68323"/>
            <a:ext cx="8791575" cy="330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90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3C147-E062-4EC0-BE6F-7F1CFDF95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084" y="931864"/>
            <a:ext cx="8596668" cy="5411786"/>
          </a:xfrm>
        </p:spPr>
        <p:txBody>
          <a:bodyPr>
            <a:normAutofit/>
          </a:bodyPr>
          <a:lstStyle/>
          <a:p>
            <a:r>
              <a:rPr lang="en-US" sz="2400" i="1" dirty="0">
                <a:solidFill>
                  <a:schemeClr val="accent5"/>
                </a:solidFill>
              </a:rPr>
              <a:t>select avg(</a:t>
            </a:r>
            <a:r>
              <a:rPr lang="en-US" sz="2400" i="1" dirty="0" err="1">
                <a:solidFill>
                  <a:schemeClr val="accent5"/>
                </a:solidFill>
              </a:rPr>
              <a:t>mlikes</a:t>
            </a:r>
            <a:r>
              <a:rPr lang="en-US" sz="2400" i="1" dirty="0">
                <a:solidFill>
                  <a:schemeClr val="accent5"/>
                </a:solidFill>
              </a:rPr>
              <a:t>),avg(</a:t>
            </a:r>
            <a:r>
              <a:rPr lang="en-US" sz="2400" i="1" dirty="0" err="1">
                <a:solidFill>
                  <a:schemeClr val="accent5"/>
                </a:solidFill>
              </a:rPr>
              <a:t>wlikes</a:t>
            </a:r>
            <a:r>
              <a:rPr lang="en-US" sz="2400" i="1" dirty="0">
                <a:solidFill>
                  <a:schemeClr val="accent5"/>
                </a:solidFill>
              </a:rPr>
              <a:t>) from </a:t>
            </a:r>
            <a:r>
              <a:rPr lang="en-US" sz="2400" i="1" dirty="0" err="1">
                <a:solidFill>
                  <a:schemeClr val="accent5"/>
                </a:solidFill>
              </a:rPr>
              <a:t>facebook</a:t>
            </a:r>
            <a:r>
              <a:rPr lang="en-US" sz="2400" i="1" dirty="0">
                <a:solidFill>
                  <a:schemeClr val="accent5"/>
                </a:solidFill>
              </a:rPr>
              <a:t> where age&gt;=35; </a:t>
            </a:r>
          </a:p>
          <a:p>
            <a:endParaRPr lang="en-IN" sz="2400" i="1" dirty="0">
              <a:solidFill>
                <a:schemeClr val="accent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117DCD-B560-4ED1-A1BA-A79432EF1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314574"/>
            <a:ext cx="8819091" cy="297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679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70109-850A-40B9-AAFE-4DFD668F5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Partition the records based on year:</a:t>
            </a:r>
            <a:br>
              <a:rPr lang="en-US" dirty="0">
                <a:solidFill>
                  <a:schemeClr val="accent4"/>
                </a:solidFill>
              </a:rPr>
            </a:br>
            <a:endParaRPr lang="en-IN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8B57F-69F8-4468-B947-21EB05840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9701"/>
            <a:ext cx="8596668" cy="4631662"/>
          </a:xfrm>
        </p:spPr>
        <p:txBody>
          <a:bodyPr/>
          <a:lstStyle/>
          <a:p>
            <a:r>
              <a:rPr lang="en-US" i="1" dirty="0">
                <a:solidFill>
                  <a:schemeClr val="accent3"/>
                </a:solidFill>
              </a:rPr>
              <a:t>Step1: create a partition table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2"/>
                </a:solidFill>
              </a:rPr>
              <a:t>hive&gt; create table fb(id </a:t>
            </a:r>
            <a:r>
              <a:rPr lang="en-US" i="1" dirty="0" err="1">
                <a:solidFill>
                  <a:schemeClr val="accent2"/>
                </a:solidFill>
              </a:rPr>
              <a:t>int,age</a:t>
            </a:r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i="1" dirty="0" err="1">
                <a:solidFill>
                  <a:schemeClr val="accent2"/>
                </a:solidFill>
              </a:rPr>
              <a:t>int,day</a:t>
            </a:r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i="1" dirty="0" err="1">
                <a:solidFill>
                  <a:schemeClr val="accent2"/>
                </a:solidFill>
              </a:rPr>
              <a:t>int,month</a:t>
            </a:r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i="1" dirty="0" err="1">
                <a:solidFill>
                  <a:schemeClr val="accent2"/>
                </a:solidFill>
              </a:rPr>
              <a:t>int,gender</a:t>
            </a:r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i="1" dirty="0" err="1">
                <a:solidFill>
                  <a:schemeClr val="accent2"/>
                </a:solidFill>
              </a:rPr>
              <a:t>string,tenure</a:t>
            </a:r>
            <a:r>
              <a:rPr lang="en-US" i="1" dirty="0">
                <a:solidFill>
                  <a:schemeClr val="accent2"/>
                </a:solidFill>
              </a:rPr>
              <a:t>              </a:t>
            </a:r>
            <a:r>
              <a:rPr lang="en-US" i="1" dirty="0" err="1">
                <a:solidFill>
                  <a:schemeClr val="accent2"/>
                </a:solidFill>
              </a:rPr>
              <a:t>int,friends</a:t>
            </a:r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i="1" dirty="0" err="1">
                <a:solidFill>
                  <a:schemeClr val="accent2"/>
                </a:solidFill>
              </a:rPr>
              <a:t>int,friends_init</a:t>
            </a:r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i="1" dirty="0" err="1">
                <a:solidFill>
                  <a:schemeClr val="accent2"/>
                </a:solidFill>
              </a:rPr>
              <a:t>int,likes</a:t>
            </a:r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i="1" dirty="0" err="1">
                <a:solidFill>
                  <a:schemeClr val="accent2"/>
                </a:solidFill>
              </a:rPr>
              <a:t>int,likes_recd</a:t>
            </a:r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i="1" dirty="0" err="1">
                <a:solidFill>
                  <a:schemeClr val="accent2"/>
                </a:solidFill>
              </a:rPr>
              <a:t>int,mlikes</a:t>
            </a:r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i="1" dirty="0" err="1">
                <a:solidFill>
                  <a:schemeClr val="accent2"/>
                </a:solidFill>
              </a:rPr>
              <a:t>int,mlikes_recd</a:t>
            </a:r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i="1" dirty="0" err="1">
                <a:solidFill>
                  <a:schemeClr val="accent2"/>
                </a:solidFill>
              </a:rPr>
              <a:t>int,wlikes</a:t>
            </a:r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i="1" dirty="0" err="1">
                <a:solidFill>
                  <a:schemeClr val="accent2"/>
                </a:solidFill>
              </a:rPr>
              <a:t>int,wlikes_recd</a:t>
            </a:r>
            <a:r>
              <a:rPr lang="en-US" i="1" dirty="0">
                <a:solidFill>
                  <a:schemeClr val="accent2"/>
                </a:solidFill>
              </a:rPr>
              <a:t> int)partitioned by (year int);</a:t>
            </a:r>
          </a:p>
          <a:p>
            <a:pPr marL="0" indent="0">
              <a:buNone/>
            </a:pPr>
            <a:endParaRPr lang="en-US" i="1"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F2132A-7BCC-485D-ACFE-687BA96F7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276599"/>
            <a:ext cx="8685741" cy="260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810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6B7A6-A889-4DB0-8B33-3CD7F6D65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Inserting data into partition table:</a:t>
            </a:r>
            <a:br>
              <a:rPr lang="en-US" dirty="0">
                <a:solidFill>
                  <a:schemeClr val="accent4"/>
                </a:solidFill>
              </a:rPr>
            </a:br>
            <a:endParaRPr lang="en-IN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00902-1A35-4457-98CD-55FF5BE99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>
            <a:normAutofit/>
          </a:bodyPr>
          <a:lstStyle/>
          <a:p>
            <a:r>
              <a:rPr lang="en-IN" sz="2400" i="1" dirty="0">
                <a:solidFill>
                  <a:schemeClr val="accent1"/>
                </a:solidFill>
              </a:rPr>
              <a:t>insert overwrite table fb partition(year) select id,age,day,year,month,gender,tenure,friends,friend_init,likes,likes_recd,mlikes,mlikes_recd,wlikes,wlikes_recd,year from </a:t>
            </a:r>
            <a:r>
              <a:rPr lang="en-IN" sz="2400" i="1" dirty="0" err="1">
                <a:solidFill>
                  <a:schemeClr val="accent1"/>
                </a:solidFill>
              </a:rPr>
              <a:t>facebook</a:t>
            </a:r>
            <a:r>
              <a:rPr lang="en-IN" sz="2400" i="1" dirty="0">
                <a:solidFill>
                  <a:schemeClr val="accent1"/>
                </a:solidFill>
              </a:rPr>
              <a:t>; </a:t>
            </a:r>
          </a:p>
          <a:p>
            <a:endParaRPr lang="en-IN" sz="2400" i="1" dirty="0">
              <a:solidFill>
                <a:schemeClr val="accen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B4B3EA-1529-406D-AC9E-CF9A7F012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5" y="2952750"/>
            <a:ext cx="7762876" cy="195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753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E5D4-55B1-4D54-9E01-0BD6E1776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Partition table in hive warehouse:</a:t>
            </a:r>
            <a:endParaRPr lang="en-IN" dirty="0">
              <a:solidFill>
                <a:schemeClr val="accent4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A1F6E4-3538-4FD4-93F9-4CEBA312D9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63" y="1562100"/>
            <a:ext cx="8472311" cy="4479925"/>
          </a:xfrm>
        </p:spPr>
      </p:pic>
    </p:spTree>
    <p:extLst>
      <p:ext uri="{BB962C8B-B14F-4D97-AF65-F5344CB8AC3E}">
        <p14:creationId xmlns:p14="http://schemas.microsoft.com/office/powerpoint/2010/main" val="1951496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9B1D9-0638-4578-A228-D15CE4E63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359" y="2514600"/>
            <a:ext cx="8596668" cy="1320800"/>
          </a:xfrm>
        </p:spPr>
        <p:txBody>
          <a:bodyPr/>
          <a:lstStyle/>
          <a:p>
            <a:r>
              <a:rPr lang="en-US" dirty="0"/>
              <a:t>                    </a:t>
            </a:r>
            <a:r>
              <a:rPr lang="en-US" dirty="0">
                <a:solidFill>
                  <a:schemeClr val="accent3"/>
                </a:solidFill>
              </a:rPr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6886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A4379-7B1F-42D3-A199-B5879D2E4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DESCRIPTION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66FE9-B319-4B19-8808-A55E6B605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0175"/>
            <a:ext cx="8596668" cy="4641187"/>
          </a:xfrm>
        </p:spPr>
        <p:txBody>
          <a:bodyPr/>
          <a:lstStyle/>
          <a:p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The user data is collected from Facebook based on their activities.</a:t>
            </a:r>
          </a:p>
          <a:p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 User behavior, number of likes ,friends ,</a:t>
            </a:r>
            <a:r>
              <a:rPr lang="en-US" sz="2000" b="0" i="0" dirty="0" err="1">
                <a:solidFill>
                  <a:srgbClr val="24292E"/>
                </a:solidFill>
                <a:effectLst/>
                <a:latin typeface="-apple-system"/>
              </a:rPr>
              <a:t>friends_initiated</a:t>
            </a:r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 ,mobile likes, website </a:t>
            </a:r>
            <a:r>
              <a:rPr lang="en-US" sz="2000" b="0" i="0" dirty="0" err="1">
                <a:solidFill>
                  <a:srgbClr val="24292E"/>
                </a:solidFill>
                <a:effectLst/>
                <a:latin typeface="-apple-system"/>
              </a:rPr>
              <a:t>likes,etc</a:t>
            </a:r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. are stored by the database server.</a:t>
            </a:r>
          </a:p>
          <a:p>
            <a:r>
              <a:rPr lang="en-US" sz="2000" dirty="0">
                <a:solidFill>
                  <a:srgbClr val="24292E"/>
                </a:solidFill>
                <a:latin typeface="-apple-system"/>
              </a:rPr>
              <a:t>The dataset is uploaded into Hadoop</a:t>
            </a:r>
          </a:p>
          <a:p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Now the table is created in hive and load data into the table from Hadoop</a:t>
            </a:r>
          </a:p>
          <a:p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</a:p>
          <a:p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So </a:t>
            </a:r>
            <a:r>
              <a:rPr lang="en-US" sz="2000" i="0" dirty="0">
                <a:solidFill>
                  <a:srgbClr val="24292E"/>
                </a:solidFill>
                <a:effectLst/>
                <a:latin typeface="-apple-system"/>
              </a:rPr>
              <a:t>Hadoop</a:t>
            </a:r>
            <a:r>
              <a:rPr lang="en-US" sz="2000" b="0" i="0" dirty="0">
                <a:solidFill>
                  <a:srgbClr val="24292E"/>
                </a:solidFill>
                <a:effectLst/>
                <a:latin typeface="-apple-system"/>
              </a:rPr>
              <a:t>, hive big data concepts used in this project to analyze the data.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51222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CE8EB-44D0-4964-BA66-0CA30EE86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Applications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E2A3C-533B-4E64-A813-9ADAB5C27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HDFS:</a:t>
            </a:r>
            <a:r>
              <a:rPr lang="en-IN" dirty="0"/>
              <a:t>  for storing large web-series dataset and provides easier access to hive tables.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Hive: </a:t>
            </a:r>
            <a:r>
              <a:rPr lang="en-US" dirty="0"/>
              <a:t>Hive is used  to facilitates easy data summarization, ad-hoc queries, and the analysis of web-</a:t>
            </a:r>
            <a:r>
              <a:rPr lang="en-US" dirty="0" err="1"/>
              <a:t>seires</a:t>
            </a:r>
            <a:r>
              <a:rPr lang="en-US" dirty="0"/>
              <a:t> datasets stored in Hadoop compatible file systems.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6998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FBA51-AE5E-41A2-A0C9-799EE5C07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with Screenshots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410CC-9E5F-4403-958D-DB2D05712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6375"/>
            <a:ext cx="8596668" cy="4564987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Create database </a:t>
            </a:r>
            <a:r>
              <a:rPr lang="en-US" dirty="0" err="1">
                <a:solidFill>
                  <a:srgbClr val="FF0000"/>
                </a:solidFill>
              </a:rPr>
              <a:t>facebookdb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r>
              <a:rPr lang="en-US" dirty="0">
                <a:solidFill>
                  <a:srgbClr val="FF0000"/>
                </a:solidFill>
              </a:rPr>
              <a:t>Use database </a:t>
            </a:r>
            <a:r>
              <a:rPr lang="en-US" dirty="0" err="1">
                <a:solidFill>
                  <a:srgbClr val="FF0000"/>
                </a:solidFill>
              </a:rPr>
              <a:t>facebookdb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Now create a table</a:t>
            </a:r>
          </a:p>
          <a:p>
            <a:r>
              <a:rPr lang="en-IN" dirty="0">
                <a:solidFill>
                  <a:schemeClr val="accent3"/>
                </a:solidFill>
              </a:rPr>
              <a:t>SYNTAX:</a:t>
            </a:r>
          </a:p>
          <a:p>
            <a:endParaRPr lang="en-IN" dirty="0">
              <a:solidFill>
                <a:schemeClr val="accent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1C6622-C545-405E-B515-8E425F6D3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" y="3143249"/>
            <a:ext cx="9401176" cy="259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943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74F7C-507C-45DF-AFD2-5D4D5BDD8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85775"/>
            <a:ext cx="8596668" cy="555558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00B0F0"/>
                </a:solidFill>
              </a:rPr>
              <a:t>GETTING THE FIRST FIVE RECORDS IN THE DATABASE USING LIMIT:</a:t>
            </a:r>
          </a:p>
          <a:p>
            <a:r>
              <a:rPr lang="en-US" sz="2400" i="1" dirty="0">
                <a:solidFill>
                  <a:schemeClr val="accent5"/>
                </a:solidFill>
              </a:rPr>
              <a:t>select * from </a:t>
            </a:r>
            <a:r>
              <a:rPr lang="en-US" sz="2400" i="1" dirty="0" err="1">
                <a:solidFill>
                  <a:schemeClr val="accent5"/>
                </a:solidFill>
              </a:rPr>
              <a:t>facebook</a:t>
            </a:r>
            <a:r>
              <a:rPr lang="en-US" sz="2400" i="1" dirty="0">
                <a:solidFill>
                  <a:schemeClr val="accent5"/>
                </a:solidFill>
              </a:rPr>
              <a:t> limit 5; 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465D24-744A-4E72-8201-6A915FF7F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1626" y="2262285"/>
            <a:ext cx="6037486" cy="339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768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FD82B87-5F42-459F-9ECE-6B0C3EF30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0600"/>
          </a:xfrm>
        </p:spPr>
        <p:txBody>
          <a:bodyPr>
            <a:normAutofit/>
          </a:bodyPr>
          <a:lstStyle/>
          <a:p>
            <a:r>
              <a:rPr lang="en-US" sz="2400" dirty="0"/>
              <a:t>QUERY TO DISPLAY THE TOTAL NUMBER OF USERS IN DATASET: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57916-DAEB-4213-91F0-5C0C36486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0201"/>
            <a:ext cx="8596668" cy="4441162"/>
          </a:xfrm>
        </p:spPr>
        <p:txBody>
          <a:bodyPr/>
          <a:lstStyle/>
          <a:p>
            <a:r>
              <a:rPr lang="en-IN" sz="2400" i="1" dirty="0">
                <a:solidFill>
                  <a:schemeClr val="accent5"/>
                </a:solidFill>
              </a:rPr>
              <a:t>select count(*) from </a:t>
            </a:r>
            <a:r>
              <a:rPr lang="en-IN" sz="2400" i="1" dirty="0" err="1">
                <a:solidFill>
                  <a:schemeClr val="accent5"/>
                </a:solidFill>
              </a:rPr>
              <a:t>facebook</a:t>
            </a:r>
            <a:r>
              <a:rPr lang="en-IN" sz="2400" i="1" dirty="0">
                <a:solidFill>
                  <a:schemeClr val="accent5"/>
                </a:solidFill>
              </a:rPr>
              <a:t>;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316BB2-5942-4C0F-9C92-DFF284FB2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60" y="2188698"/>
            <a:ext cx="8390466" cy="413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23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EDAC816-CA33-40E2-9330-8A57AE6EA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3925"/>
          </a:xfrm>
        </p:spPr>
        <p:txBody>
          <a:bodyPr>
            <a:normAutofit/>
          </a:bodyPr>
          <a:lstStyle/>
          <a:p>
            <a:r>
              <a:rPr lang="en-US" sz="2400" dirty="0"/>
              <a:t>TOTAL  NUMBER OF FACEBOOK USERS ABOVE AGE 25: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60272-0014-4321-A29F-85AB966D5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>
                <a:solidFill>
                  <a:schemeClr val="accent5"/>
                </a:solidFill>
              </a:rPr>
              <a:t>select count(*) from </a:t>
            </a:r>
            <a:r>
              <a:rPr lang="en-US" sz="2400" i="1" dirty="0" err="1">
                <a:solidFill>
                  <a:schemeClr val="accent5"/>
                </a:solidFill>
              </a:rPr>
              <a:t>facebook</a:t>
            </a:r>
            <a:r>
              <a:rPr lang="en-US" sz="2400" i="1" dirty="0">
                <a:solidFill>
                  <a:schemeClr val="accent5"/>
                </a:solidFill>
              </a:rPr>
              <a:t> where age&gt;25; </a:t>
            </a:r>
          </a:p>
          <a:p>
            <a:endParaRPr lang="en-IN" sz="2400" i="1" dirty="0">
              <a:solidFill>
                <a:schemeClr val="accent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514903-E7E0-4DC6-904F-56252593A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5" y="2798081"/>
            <a:ext cx="8239126" cy="366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99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B80105-0E6E-4E05-8312-3B435B34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FACEBOOK FRIENDS FOR MALES: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D8BAB-34AE-4D64-AA65-C44CBCC64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>
                <a:solidFill>
                  <a:schemeClr val="accent5"/>
                </a:solidFill>
              </a:rPr>
              <a:t>select avg(friends) from </a:t>
            </a:r>
            <a:r>
              <a:rPr lang="en-US" sz="2400" i="1" dirty="0" err="1">
                <a:solidFill>
                  <a:schemeClr val="accent5"/>
                </a:solidFill>
              </a:rPr>
              <a:t>facebook</a:t>
            </a:r>
            <a:r>
              <a:rPr lang="en-US" sz="2400" i="1" dirty="0">
                <a:solidFill>
                  <a:schemeClr val="accent5"/>
                </a:solidFill>
              </a:rPr>
              <a:t> where gender='male’;</a:t>
            </a:r>
          </a:p>
          <a:p>
            <a:r>
              <a:rPr lang="en-US" sz="2400" i="1" dirty="0">
                <a:solidFill>
                  <a:schemeClr val="accent5"/>
                </a:solidFill>
              </a:rPr>
              <a:t> </a:t>
            </a:r>
            <a:endParaRPr lang="en-IN" sz="2400" i="1" dirty="0">
              <a:solidFill>
                <a:schemeClr val="accent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306A95-77EA-43C4-BAC1-0CD562C66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2940117"/>
            <a:ext cx="7162800" cy="364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850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03A5E-1967-4805-9369-FE5F0584A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876299"/>
            <a:ext cx="8569152" cy="1152526"/>
          </a:xfrm>
        </p:spPr>
        <p:txBody>
          <a:bodyPr>
            <a:normAutofit fontScale="90000"/>
          </a:bodyPr>
          <a:lstStyle/>
          <a:p>
            <a:r>
              <a:rPr lang="en-US" sz="2400" i="1" dirty="0">
                <a:solidFill>
                  <a:schemeClr val="accent5"/>
                </a:solidFill>
              </a:rPr>
              <a:t>AVERAGE FACEBOOK FRIENDS FOR FEMALES:</a:t>
            </a:r>
            <a:br>
              <a:rPr lang="en-US" sz="2400" i="1" dirty="0">
                <a:solidFill>
                  <a:schemeClr val="accent5"/>
                </a:solidFill>
              </a:rPr>
            </a:br>
            <a:br>
              <a:rPr lang="en-US" sz="2400" i="1" dirty="0">
                <a:solidFill>
                  <a:schemeClr val="accent5"/>
                </a:solidFill>
              </a:rPr>
            </a:br>
            <a:r>
              <a:rPr lang="en-US" sz="2400" i="1" dirty="0">
                <a:solidFill>
                  <a:schemeClr val="accent5"/>
                </a:solidFill>
              </a:rPr>
              <a:t>select avg(friends) from </a:t>
            </a:r>
            <a:r>
              <a:rPr lang="en-US" sz="2400" i="1" dirty="0" err="1">
                <a:solidFill>
                  <a:schemeClr val="accent5"/>
                </a:solidFill>
              </a:rPr>
              <a:t>facebook</a:t>
            </a:r>
            <a:r>
              <a:rPr lang="en-US" sz="2400" i="1" dirty="0">
                <a:solidFill>
                  <a:schemeClr val="accent5"/>
                </a:solidFill>
              </a:rPr>
              <a:t> where gender='female';</a:t>
            </a:r>
            <a:endParaRPr lang="en-IN" sz="2400" i="1" dirty="0">
              <a:solidFill>
                <a:schemeClr val="accent5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BB2437-6F07-4E91-A2A7-35826CF128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209800"/>
            <a:ext cx="8596312" cy="2486025"/>
          </a:xfrm>
        </p:spPr>
      </p:pic>
    </p:spTree>
    <p:extLst>
      <p:ext uri="{BB962C8B-B14F-4D97-AF65-F5344CB8AC3E}">
        <p14:creationId xmlns:p14="http://schemas.microsoft.com/office/powerpoint/2010/main" val="19644663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303</TotalTime>
  <Words>503</Words>
  <Application>Microsoft Office PowerPoint</Application>
  <PresentationFormat>Widescreen</PresentationFormat>
  <Paragraphs>49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-apple-system</vt:lpstr>
      <vt:lpstr>Arial</vt:lpstr>
      <vt:lpstr>Trebuchet MS</vt:lpstr>
      <vt:lpstr>Wingdings</vt:lpstr>
      <vt:lpstr>Wingdings 3</vt:lpstr>
      <vt:lpstr>Facet</vt:lpstr>
      <vt:lpstr>FACEBOOK DATA ANALYSIS USING HADOOP AND HIVE</vt:lpstr>
      <vt:lpstr>DESCRIPTION</vt:lpstr>
      <vt:lpstr>Applications used</vt:lpstr>
      <vt:lpstr>Output with Screenshots</vt:lpstr>
      <vt:lpstr>PowerPoint Presentation</vt:lpstr>
      <vt:lpstr>QUERY TO DISPLAY THE TOTAL NUMBER OF USERS IN DATASET:</vt:lpstr>
      <vt:lpstr>TOTAL  NUMBER OF FACEBOOK USERS ABOVE AGE 25:</vt:lpstr>
      <vt:lpstr>AVERAGE FACEBOOK FRIENDS FOR MALES:</vt:lpstr>
      <vt:lpstr>AVERAGE FACEBOOK FRIENDS FOR FEMALES:  select avg(friends) from facebook where gender='female';</vt:lpstr>
      <vt:lpstr>FINDING THE WHICH GENDER HAS MORE FRIENDS:</vt:lpstr>
      <vt:lpstr>LIKES RECEIVED BY YOUNG PEOPLE:</vt:lpstr>
      <vt:lpstr>COUNT OF THE USERS BASED ON BIRTHDAY MONTH:</vt:lpstr>
      <vt:lpstr>FINDING THE BROWSING OF FACEBOOK IN MOBILES AND COMPUTERS BASED ON LIKES:</vt:lpstr>
      <vt:lpstr>PowerPoint Presentation</vt:lpstr>
      <vt:lpstr>Partition the records based on year: </vt:lpstr>
      <vt:lpstr>Inserting data into partition table: </vt:lpstr>
      <vt:lpstr>Partition table in hive warehouse:</vt:lpstr>
      <vt:lpstr> 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FACEBOOK DATA ANALYSIS USING HADOOP AND HIVE</dc:title>
  <dc:creator>Yaswanth vuppalapati</dc:creator>
  <cp:lastModifiedBy>Yaswanth vuppalapati</cp:lastModifiedBy>
  <cp:revision>5</cp:revision>
  <dcterms:created xsi:type="dcterms:W3CDTF">2021-08-20T06:54:42Z</dcterms:created>
  <dcterms:modified xsi:type="dcterms:W3CDTF">2021-08-23T10:49:44Z</dcterms:modified>
</cp:coreProperties>
</file>