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3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anose="020F0502020204030204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81408"/>
  </p:normalViewPr>
  <p:slideViewPr>
    <p:cSldViewPr snapToGrid="0">
      <p:cViewPr varScale="1">
        <p:scale>
          <a:sx n="117" d="100"/>
          <a:sy n="117" d="100"/>
        </p:scale>
        <p:origin x="46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23FCF537-7E73-D5B5-800F-BD2E3EAD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>
            <a:extLst>
              <a:ext uri="{FF2B5EF4-FFF2-40B4-BE49-F238E27FC236}">
                <a16:creationId xmlns:a16="http://schemas.microsoft.com/office/drawing/2014/main" id="{265B7AC3-10F9-5C06-A65E-C38D629B3A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>
            <a:extLst>
              <a:ext uri="{FF2B5EF4-FFF2-40B4-BE49-F238E27FC236}">
                <a16:creationId xmlns:a16="http://schemas.microsoft.com/office/drawing/2014/main" id="{AC7DD7D5-CB2E-4CE5-E13D-C9D274D359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41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Inputs:</a:t>
            </a:r>
            <a:br>
              <a:rPr lang="en-IN" sz="1600" dirty="0"/>
            </a:br>
            <a:r>
              <a:rPr lang="en-IN" sz="1600" dirty="0"/>
              <a:t>➝ Customer demographics</a:t>
            </a:r>
            <a:br>
              <a:rPr lang="en-IN" sz="1600" dirty="0"/>
            </a:br>
            <a:r>
              <a:rPr lang="en-IN" sz="1600" dirty="0"/>
              <a:t>➝ Credit utilization &amp; missed payments</a:t>
            </a:r>
            <a:br>
              <a:rPr lang="en-IN" sz="1600" dirty="0"/>
            </a:br>
            <a:r>
              <a:rPr lang="en-IN" sz="1600" dirty="0"/>
              <a:t>➝ Repayment &amp; account history</a:t>
            </a:r>
          </a:p>
          <a:p>
            <a:r>
              <a:rPr lang="en-IN" sz="1600" b="1" dirty="0"/>
              <a:t>Decision Logic:</a:t>
            </a:r>
            <a:br>
              <a:rPr lang="en-IN" sz="1600" dirty="0"/>
            </a:br>
            <a:r>
              <a:rPr lang="en-IN" sz="1600" dirty="0"/>
              <a:t>➝ AI model predicts delinquency risk</a:t>
            </a:r>
            <a:br>
              <a:rPr lang="en-IN" sz="1600" dirty="0"/>
            </a:br>
            <a:r>
              <a:rPr lang="en-IN" sz="1600" dirty="0"/>
              <a:t>➝ Business rules + risk score decide next action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C29FA8-4C4F-A39E-9388-4AA6213DE66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b="1" dirty="0"/>
              <a:t>Actions:</a:t>
            </a:r>
            <a:br>
              <a:rPr lang="en-IN" dirty="0"/>
            </a:br>
            <a:r>
              <a:rPr lang="en-IN" dirty="0"/>
              <a:t>➝ Reminders for low-risk customers</a:t>
            </a:r>
            <a:br>
              <a:rPr lang="en-IN" dirty="0"/>
            </a:br>
            <a:r>
              <a:rPr lang="en-IN" dirty="0"/>
              <a:t>➝ Payment plans for medium-risk</a:t>
            </a:r>
            <a:br>
              <a:rPr lang="en-IN" dirty="0"/>
            </a:br>
            <a:r>
              <a:rPr lang="en-IN" dirty="0"/>
              <a:t>➝ Hardship offers + agent review for high-risk</a:t>
            </a:r>
          </a:p>
          <a:p>
            <a:r>
              <a:rPr lang="en-IN" b="1" dirty="0"/>
              <a:t>Learning:</a:t>
            </a:r>
            <a:br>
              <a:rPr lang="en-IN" dirty="0"/>
            </a:br>
            <a:r>
              <a:rPr lang="en-IN" dirty="0"/>
              <a:t>➝ Track outcomes (paid, missed, declined)</a:t>
            </a:r>
            <a:br>
              <a:rPr lang="en-IN" dirty="0"/>
            </a:br>
            <a:r>
              <a:rPr lang="en-IN" dirty="0"/>
              <a:t>➝ Continuously improve model &amp; decision logic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8EA64F-D094-91D9-0BD0-A4393FA1A647}"/>
              </a:ext>
            </a:extLst>
          </p:cNvPr>
          <p:cNvGraphicFramePr>
            <a:graphicFrameLocks noGrp="1"/>
          </p:cNvGraphicFramePr>
          <p:nvPr/>
        </p:nvGraphicFramePr>
        <p:xfrm>
          <a:off x="387350" y="1901190"/>
          <a:ext cx="8369301" cy="2255520"/>
        </p:xfrm>
        <a:graphic>
          <a:graphicData uri="http://schemas.openxmlformats.org/drawingml/2006/table">
            <a:tbl>
              <a:tblPr/>
              <a:tblGrid>
                <a:gridCol w="2789767">
                  <a:extLst>
                    <a:ext uri="{9D8B030D-6E8A-4147-A177-3AD203B41FA5}">
                      <a16:colId xmlns:a16="http://schemas.microsoft.com/office/drawing/2014/main" val="1282279420"/>
                    </a:ext>
                  </a:extLst>
                </a:gridCol>
                <a:gridCol w="2789767">
                  <a:extLst>
                    <a:ext uri="{9D8B030D-6E8A-4147-A177-3AD203B41FA5}">
                      <a16:colId xmlns:a16="http://schemas.microsoft.com/office/drawing/2014/main" val="1308542877"/>
                    </a:ext>
                  </a:extLst>
                </a:gridCol>
                <a:gridCol w="2789767">
                  <a:extLst>
                    <a:ext uri="{9D8B030D-6E8A-4147-A177-3AD203B41FA5}">
                      <a16:colId xmlns:a16="http://schemas.microsoft.com/office/drawing/2014/main" val="265529881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400" b="1"/>
                        <a:t>Action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Automation Type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Reason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7803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Payment reminder SMS/email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Full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Low-risk, standardized message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51848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Offer basic payment plan options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Full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Simple predefined plans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5118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Approve hardship relief requests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👤 Human Oversight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Requires case-by-case judgment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8428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IN" sz="1400"/>
                        <a:t>Escalate chronic non-payment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👤 Human Oversight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Potential legal or financial risk involved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5027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IN" sz="1400"/>
                        <a:t>Review disputed delinquency claims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👤 Human Oversight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context and manual evidence 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02485"/>
                  </a:ext>
                </a:extLst>
              </a:tr>
            </a:tbl>
          </a:graphicData>
        </a:graphic>
      </p:graphicFrame>
      <p:sp>
        <p:nvSpPr>
          <p:cNvPr id="10" name="Rectangle 4">
            <a:extLst>
              <a:ext uri="{FF2B5EF4-FFF2-40B4-BE49-F238E27FC236}">
                <a16:creationId xmlns:a16="http://schemas.microsoft.com/office/drawing/2014/main" id="{F8FF5251-3A1C-31DF-EA00-BDD104224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49" y="15729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 of Actions &amp; Oversight: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0EAA-7BD4-C5EF-6FFC-889902A1B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1353466"/>
            <a:ext cx="8368200" cy="30789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Fairness, Transparency &amp; Compliance Practices:</a:t>
            </a:r>
            <a:endParaRPr lang="en-US" dirty="0"/>
          </a:p>
          <a:p>
            <a:r>
              <a:rPr lang="en-US" b="1" dirty="0"/>
              <a:t>Bias Testing:</a:t>
            </a:r>
            <a:r>
              <a:rPr lang="en-US" dirty="0"/>
              <a:t> Regularly check model outcomes for disparities across age, gender, income groups.</a:t>
            </a:r>
          </a:p>
          <a:p>
            <a:r>
              <a:rPr lang="en-US" b="1" dirty="0"/>
              <a:t>Explainable AI:</a:t>
            </a:r>
            <a:r>
              <a:rPr lang="en-US" dirty="0"/>
              <a:t> Ensure risk scores and decisions can be explained clearly to customers and regulators.</a:t>
            </a:r>
          </a:p>
          <a:p>
            <a:r>
              <a:rPr lang="en-US" b="1" dirty="0"/>
              <a:t>Human Review for Sensitive Cases:</a:t>
            </a:r>
            <a:r>
              <a:rPr lang="en-US" dirty="0"/>
              <a:t> Always involve human agents for hardship approvals and disputes.</a:t>
            </a:r>
          </a:p>
          <a:p>
            <a:r>
              <a:rPr lang="en-US" b="1" dirty="0"/>
              <a:t>Data Privacy Compliance:</a:t>
            </a:r>
            <a:r>
              <a:rPr lang="en-US" dirty="0"/>
              <a:t> Protect customer data following financial regulations (e.g., GDPR, RBI norms).</a:t>
            </a:r>
          </a:p>
          <a:p>
            <a:r>
              <a:rPr lang="en-US" b="1" dirty="0"/>
              <a:t>Ongoing Monitoring &amp; Auditing:</a:t>
            </a:r>
            <a:endParaRPr lang="en-US" dirty="0"/>
          </a:p>
          <a:p>
            <a:r>
              <a:rPr lang="en-US" b="1" dirty="0"/>
              <a:t>Monthly Performance Reports:</a:t>
            </a:r>
            <a:r>
              <a:rPr lang="en-US" dirty="0"/>
              <a:t> Track model accuracy, false positives/negatives, and segment-wise outcomes.</a:t>
            </a:r>
          </a:p>
          <a:p>
            <a:r>
              <a:rPr lang="en-US" b="1" dirty="0"/>
              <a:t>Bias Audits Quarterly:</a:t>
            </a:r>
            <a:r>
              <a:rPr lang="en-US" dirty="0"/>
              <a:t> Review model fairness metrics across different demographic groups.</a:t>
            </a:r>
          </a:p>
          <a:p>
            <a:r>
              <a:rPr lang="en-US" b="1" dirty="0"/>
              <a:t>Feedback Loops:</a:t>
            </a:r>
            <a:r>
              <a:rPr lang="en-US" dirty="0"/>
              <a:t> Use customer and agent feedback to identify issues and improve decision logic.</a:t>
            </a:r>
          </a:p>
          <a:p>
            <a:r>
              <a:rPr lang="en-US" b="1" dirty="0"/>
              <a:t>Audit Trails:</a:t>
            </a:r>
            <a:r>
              <a:rPr lang="en-US" dirty="0"/>
              <a:t> Log all automated decisions and actions for regulatory review and internal audits.</a:t>
            </a: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📈 Key Performance Indicators (KPIs)</a:t>
            </a:r>
          </a:p>
          <a:p>
            <a:r>
              <a:rPr lang="en-US" sz="1600" b="1" dirty="0"/>
              <a:t>Reduction in 30-Day Delinquency Rate (%)</a:t>
            </a:r>
            <a:endParaRPr lang="en-US" sz="1600" dirty="0"/>
          </a:p>
          <a:p>
            <a:r>
              <a:rPr lang="en-US" sz="1600" b="1" dirty="0"/>
              <a:t>Recovery Rate Improvement (%)</a:t>
            </a:r>
            <a:endParaRPr lang="en-US" sz="1600" dirty="0"/>
          </a:p>
          <a:p>
            <a:r>
              <a:rPr lang="en-US" sz="1600" b="1" dirty="0"/>
              <a:t>Customer Satisfaction (CSAT) Score</a:t>
            </a:r>
            <a:endParaRPr lang="en-US" sz="1600" dirty="0"/>
          </a:p>
          <a:p>
            <a:r>
              <a:rPr lang="en-US" sz="1600" b="1" dirty="0"/>
              <a:t>Fairness Compliance Score (bias-free outcome %)</a:t>
            </a:r>
            <a:endParaRPr lang="en-US" sz="1600" dirty="0"/>
          </a:p>
          <a:p>
            <a:r>
              <a:rPr lang="en-US" sz="1600" b="1" dirty="0"/>
              <a:t>Agent Productivity (cases handled per day)</a:t>
            </a:r>
            <a:endParaRPr lang="en-US" sz="1600" dirty="0"/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715B462E-83DC-06CE-6B04-CFB4A4B5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CCE7ED67-5F3F-7068-7D23-F0B25D470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87F7D92C-E4E1-5670-7104-92A90523C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⚙️ Operational Efficiency &amp; Customer Experience Improvements</a:t>
            </a:r>
          </a:p>
          <a:p>
            <a:r>
              <a:rPr lang="en-US" sz="1600" b="1" dirty="0"/>
              <a:t>Automated, risk-based outreach</a:t>
            </a:r>
            <a:r>
              <a:rPr lang="en-US" sz="1600" dirty="0"/>
              <a:t> reduces manual workload, allowing agents to focus on complex, high-impact cases.</a:t>
            </a:r>
          </a:p>
          <a:p>
            <a:r>
              <a:rPr lang="en-US" sz="1600" b="1" dirty="0"/>
              <a:t>Personalized repayment plans</a:t>
            </a:r>
            <a:r>
              <a:rPr lang="en-US" sz="1600" dirty="0"/>
              <a:t> based on risk and repayment history improve customer trust and engagement.</a:t>
            </a:r>
          </a:p>
          <a:p>
            <a:r>
              <a:rPr lang="en-US" sz="1600" b="1" dirty="0"/>
              <a:t>Faster decision-making and transparent communication</a:t>
            </a:r>
            <a:r>
              <a:rPr lang="en-US" sz="1600" dirty="0"/>
              <a:t> enhance customer experience while maintaining regulatory compliance.</a:t>
            </a:r>
          </a:p>
          <a:p>
            <a:pPr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2780343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644</Words>
  <Application>Microsoft Office PowerPoint</Application>
  <PresentationFormat>On-screen Show (16:9)</PresentationFormat>
  <Paragraphs>64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Slab</vt:lpstr>
      <vt:lpstr>Roboto</vt:lpstr>
      <vt:lpstr>Arial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yaswanth kumar</cp:lastModifiedBy>
  <cp:revision>3</cp:revision>
  <dcterms:modified xsi:type="dcterms:W3CDTF">2025-06-17T07:38:17Z</dcterms:modified>
</cp:coreProperties>
</file>