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1" d="100"/>
          <a:sy n="61" d="100"/>
        </p:scale>
        <p:origin x="84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06/11/2022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06/11/2022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7" name="think-cell Slide" r:id="rId6" imgW="360" imgH="360" progId="">
                  <p:embed/>
                </p:oleObj>
              </mc:Choice>
              <mc:Fallback>
                <p:oleObj name="think-cell Slide" r:id="rId6" imgW="360" imgH="360"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1"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5"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9"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1"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7"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1"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5"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5"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9" name="think-cell Slide" r:id="rId9" imgW="360" imgH="360" progId="">
                  <p:embed/>
                </p:oleObj>
              </mc:Choice>
              <mc:Fallback>
                <p:oleObj name="think-cell Slide" r:id="rId9" imgW="360" imgH="360" progId="">
                  <p:embed/>
                  <p:pic>
                    <p:nvPicPr>
                      <p:cNvPr id="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3" name="think-cell Slide" r:id="rId5" imgW="360" imgH="360" progId="">
                  <p:embed/>
                </p:oleObj>
              </mc:Choice>
              <mc:Fallback>
                <p:oleObj name="think-cell Slide" r:id="rId5" imgW="360" imgH="360" progId="">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7"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pPr/>
              <a:t>11/6/2022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3" name="think-cell Slide" r:id="rId25" imgW="360" imgH="360" progId="">
                  <p:embed/>
                </p:oleObj>
              </mc:Choice>
              <mc:Fallback>
                <p:oleObj name="think-cell Slide" r:id="rId25" imgW="360" imgH="360" progId="">
                  <p:embed/>
                  <p:pic>
                    <p:nvPicPr>
                      <p:cNvPr id="0" name="Picture 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dirty="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3" name="think-cell Slide" r:id="rId14" imgW="360" imgH="360" progId="">
                  <p:embed/>
                </p:oleObj>
              </mc:Choice>
              <mc:Fallback>
                <p:oleObj name="think-cell Slide" r:id="rId14" imgW="360" imgH="360" progId="">
                  <p:embed/>
                  <p:pic>
                    <p:nvPicPr>
                      <p:cNvPr id="0"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aswanth.kumar-d@capgemini.com"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hyperlink" Target="http://www.linkedin.com/in/abhishek-singh199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3111915340"/>
              </p:ext>
            </p:extLst>
          </p:nvPr>
        </p:nvGraphicFramePr>
        <p:xfrm>
          <a:off x="9236077" y="1464310"/>
          <a:ext cx="2955923" cy="4962014"/>
        </p:xfrm>
        <a:graphic>
          <a:graphicData uri="http://schemas.openxmlformats.org/drawingml/2006/table">
            <a:tbl>
              <a:tblPr firstRow="1" bandRow="1">
                <a:tableStyleId>{0E3FDE45-AF77-4B5C-9715-49D594BDF05E}</a:tableStyleId>
              </a:tblPr>
              <a:tblGrid>
                <a:gridCol w="880291">
                  <a:extLst>
                    <a:ext uri="{9D8B030D-6E8A-4147-A177-3AD203B41FA5}">
                      <a16:colId xmlns:a16="http://schemas.microsoft.com/office/drawing/2014/main" val="20000"/>
                    </a:ext>
                  </a:extLst>
                </a:gridCol>
                <a:gridCol w="2075632">
                  <a:extLst>
                    <a:ext uri="{9D8B030D-6E8A-4147-A177-3AD203B41FA5}">
                      <a16:colId xmlns:a16="http://schemas.microsoft.com/office/drawing/2014/main" val="20001"/>
                    </a:ext>
                  </a:extLst>
                </a:gridCol>
              </a:tblGrid>
              <a:tr h="827589">
                <a:tc>
                  <a:txBody>
                    <a:bodyPr/>
                    <a:lstStyle/>
                    <a:p>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TECHNICAL</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eaLnBrk="1" hangingPunct="1">
                        <a:lnSpc>
                          <a:spcPct val="114000"/>
                        </a:lnSpc>
                      </a:pPr>
                      <a:r>
                        <a:rPr lang="en-US" sz="800" b="0" dirty="0"/>
                        <a:t> Core Java</a:t>
                      </a:r>
                      <a:r>
                        <a:rPr lang="en-US" sz="800" b="0" baseline="0" dirty="0"/>
                        <a:t> </a:t>
                      </a:r>
                      <a:r>
                        <a:rPr lang="en-US" sz="800" b="0" dirty="0"/>
                        <a:t>Spring</a:t>
                      </a:r>
                      <a:r>
                        <a:rPr lang="en-US" sz="800" b="0" baseline="0" dirty="0"/>
                        <a:t> Boot,</a:t>
                      </a:r>
                      <a:r>
                        <a:rPr lang="en-US" sz="800" b="0" dirty="0"/>
                        <a:t> Advance Java.</a:t>
                      </a:r>
                      <a:endParaRPr lang="en-US" altLang="en-US" sz="800" b="0" dirty="0"/>
                    </a:p>
                  </a:txBody>
                  <a:tcPr/>
                </a:tc>
                <a:extLst>
                  <a:ext uri="{0D108BD9-81ED-4DB2-BD59-A6C34878D82A}">
                    <a16:rowId xmlns:a16="http://schemas.microsoft.com/office/drawing/2014/main" val="10000"/>
                  </a:ext>
                </a:extLst>
              </a:tr>
              <a:tr h="595096">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DATABASE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eaLnBrk="1" hangingPunct="1">
                        <a:lnSpc>
                          <a:spcPct val="114000"/>
                        </a:lnSpc>
                      </a:pPr>
                      <a:r>
                        <a:rPr lang="en-US" altLang="nl-NL" sz="800" dirty="0"/>
                        <a:t>SQL database – Oracle, MySQL</a:t>
                      </a:r>
                    </a:p>
                    <a:p>
                      <a:pPr eaLnBrk="1" hangingPunct="1">
                        <a:lnSpc>
                          <a:spcPct val="114000"/>
                        </a:lnSpc>
                      </a:pP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Postgre</a:t>
                      </a: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 MSSQL</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1"/>
                  </a:ext>
                </a:extLst>
              </a:tr>
              <a:tr h="61820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and Bootstrap, Angular 4, TypeScript</a:t>
                      </a:r>
                    </a:p>
                  </a:txBody>
                  <a:tcPr/>
                </a:tc>
                <a:extLst>
                  <a:ext uri="{0D108BD9-81ED-4DB2-BD59-A6C34878D82A}">
                    <a16:rowId xmlns:a16="http://schemas.microsoft.com/office/drawing/2014/main" val="10002"/>
                  </a:ext>
                </a:extLst>
              </a:tr>
              <a:tr h="46681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Postman,  STS, Visual studio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Code,Git</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Squirrel client</a:t>
                      </a:r>
                    </a:p>
                  </a:txBody>
                  <a:tcPr/>
                </a:tc>
                <a:extLst>
                  <a:ext uri="{0D108BD9-81ED-4DB2-BD59-A6C34878D82A}">
                    <a16:rowId xmlns:a16="http://schemas.microsoft.com/office/drawing/2014/main" val="10003"/>
                  </a:ext>
                </a:extLst>
              </a:tr>
              <a:tr h="60918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pPr eaLnBrk="1" hangingPunct="1">
                        <a:lnSpc>
                          <a:spcPct val="114000"/>
                        </a:lnSpc>
                      </a:pPr>
                      <a:r>
                        <a:rPr kumimoji="0" lang="en-US" altLang="nl-NL"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 knowledge of AWS servers, Databases, Aws Tools</a:t>
                      </a:r>
                      <a:endParaRPr lang="en-US" altLang="nl-NL" sz="800" dirty="0"/>
                    </a:p>
                  </a:txBody>
                  <a:tcPr/>
                </a:tc>
                <a:extLst>
                  <a:ext uri="{0D108BD9-81ED-4DB2-BD59-A6C34878D82A}">
                    <a16:rowId xmlns:a16="http://schemas.microsoft.com/office/drawing/2014/main" val="10004"/>
                  </a:ext>
                </a:extLst>
              </a:tr>
              <a:tr h="13764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Additional</a:t>
                      </a: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Skills:</a:t>
                      </a:r>
                    </a:p>
                  </a:txBody>
                  <a:tcPr/>
                </a:tc>
                <a:tc>
                  <a:txBody>
                    <a:bodyPr/>
                    <a:lstStyle/>
                    <a:p>
                      <a:r>
                        <a:rPr lang="en-US" sz="800" dirty="0"/>
                        <a:t> Project Management, Team Building, Project Management, Team Leader, Strategic/Tactical Planning, Business Analysis and Development, Excellent Communication and Interpretation skills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7"/>
                  </a:ext>
                </a:extLst>
              </a:tr>
              <a:tr h="468646">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08"/>
                  </a:ext>
                </a:extLst>
              </a:tr>
            </a:tbl>
          </a:graphicData>
        </a:graphic>
      </p:graphicFrame>
      <p:sp>
        <p:nvSpPr>
          <p:cNvPr id="7170" name="Text Placeholder 18"/>
          <p:cNvSpPr>
            <a:spLocks noGrp="1"/>
          </p:cNvSpPr>
          <p:nvPr>
            <p:ph type="body" sz="quarter" idx="36"/>
          </p:nvPr>
        </p:nvSpPr>
        <p:spPr>
          <a:xfrm>
            <a:off x="4734720" y="2737097"/>
            <a:ext cx="4008437" cy="2795587"/>
          </a:xfrm>
        </p:spPr>
        <p:txBody>
          <a:bodyPr/>
          <a:lstStyle/>
          <a:p>
            <a:pPr>
              <a:lnSpc>
                <a:spcPct val="114000"/>
              </a:lnSpc>
            </a:pPr>
            <a:endParaRPr lang="en-US" altLang="en-US" sz="1100" b="1" dirty="0"/>
          </a:p>
          <a:p>
            <a:pPr marL="171450" indent="-171450">
              <a:lnSpc>
                <a:spcPct val="114000"/>
              </a:lnSpc>
              <a:buFont typeface="Wingdings" panose="05000000000000000000" pitchFamily="2" charset="2"/>
              <a:buChar char="Ø"/>
            </a:pPr>
            <a:r>
              <a:rPr lang="en-US" altLang="en-US" sz="1100" b="1" dirty="0"/>
              <a:t>Certified By Microsoft Azure</a:t>
            </a:r>
          </a:p>
          <a:p>
            <a:pPr marL="171450" indent="-171450">
              <a:lnSpc>
                <a:spcPct val="114000"/>
              </a:lnSpc>
              <a:buFont typeface="Wingdings" panose="05000000000000000000" pitchFamily="2" charset="2"/>
              <a:buChar char="Ø"/>
            </a:pPr>
            <a:r>
              <a:rPr lang="en-US" sz="1100" b="1" dirty="0">
                <a:latin typeface="Times New Roman" panose="02020603050405020304" pitchFamily="18" charset="0"/>
                <a:ea typeface="Times New Roman" panose="02020603050405020304" pitchFamily="18" charset="0"/>
              </a:rPr>
              <a:t>Certified in Agile</a:t>
            </a:r>
          </a:p>
          <a:p>
            <a:pPr marL="171450" indent="-171450">
              <a:lnSpc>
                <a:spcPct val="114000"/>
              </a:lnSpc>
              <a:buFont typeface="Wingdings" panose="05000000000000000000" pitchFamily="2" charset="2"/>
              <a:buChar char="Ø"/>
            </a:pPr>
            <a:r>
              <a:rPr lang="en-US" sz="1100" b="1" dirty="0">
                <a:effectLst/>
                <a:latin typeface="Times New Roman" panose="02020603050405020304" pitchFamily="18" charset="0"/>
                <a:ea typeface="Times New Roman" panose="02020603050405020304" pitchFamily="18" charset="0"/>
              </a:rPr>
              <a:t>Certified Level 1 &amp; 2 java Entry Developer</a:t>
            </a:r>
            <a:endParaRPr lang="en-IN" sz="1100" b="1" dirty="0">
              <a:effectLst/>
              <a:latin typeface="Times New Roman" panose="02020603050405020304" pitchFamily="18" charset="0"/>
              <a:ea typeface="Times New Roman" panose="02020603050405020304" pitchFamily="18" charset="0"/>
            </a:endParaRPr>
          </a:p>
          <a:p>
            <a:pPr>
              <a:lnSpc>
                <a:spcPct val="114000"/>
              </a:lnSpc>
            </a:pPr>
            <a:r>
              <a:rPr lang="en-US" b="1" dirty="0"/>
              <a:t>JAVA PROJECT:-</a:t>
            </a:r>
          </a:p>
          <a:p>
            <a:pPr>
              <a:lnSpc>
                <a:spcPct val="114000"/>
              </a:lnSpc>
            </a:pPr>
            <a:r>
              <a:rPr lang="en-US" b="1" dirty="0"/>
              <a:t>Bus Reservation System</a:t>
            </a:r>
            <a:endParaRPr lang="en-US" altLang="en-US" b="1" dirty="0"/>
          </a:p>
          <a:p>
            <a:pPr>
              <a:lnSpc>
                <a:spcPct val="114000"/>
              </a:lnSpc>
            </a:pPr>
            <a:r>
              <a:rPr lang="en-US" dirty="0"/>
              <a:t>(Based on Java Spring boot and Angular) (Front-end-Angular, Back-end Spring boot):- A bus reservation system is a mobile or web software solution</a:t>
            </a:r>
          </a:p>
          <a:p>
            <a:pPr eaLnBrk="1" hangingPunct="1">
              <a:lnSpc>
                <a:spcPct val="114000"/>
              </a:lnSpc>
            </a:pPr>
            <a:endParaRPr lang="en-US" altLang="en-US" b="1" dirty="0"/>
          </a:p>
          <a:p>
            <a:pPr eaLnBrk="1" hangingPunct="1">
              <a:lnSpc>
                <a:spcPct val="114000"/>
              </a:lnSpc>
            </a:pPr>
            <a:r>
              <a:rPr lang="en-IN" altLang="en-US"/>
              <a:t> </a:t>
            </a: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Bangalore</a:t>
            </a:r>
          </a:p>
          <a:p>
            <a:pPr eaLnBrk="1" hangingPunct="1"/>
            <a:endParaRPr lang="nl-NL" altLang="nl-NL" dirty="0"/>
          </a:p>
        </p:txBody>
      </p:sp>
      <p:sp>
        <p:nvSpPr>
          <p:cNvPr id="7173" name="Text Placeholder 24"/>
          <p:cNvSpPr>
            <a:spLocks noGrp="1"/>
          </p:cNvSpPr>
          <p:nvPr>
            <p:ph type="body" sz="quarter" idx="47"/>
          </p:nvPr>
        </p:nvSpPr>
        <p:spPr>
          <a:xfrm>
            <a:off x="3299244" y="1603137"/>
            <a:ext cx="2872956" cy="203201"/>
          </a:xfrm>
        </p:spPr>
        <p:txBody>
          <a:bodyPr/>
          <a:lstStyle/>
          <a:p>
            <a:pPr eaLnBrk="1" hangingPunct="1"/>
            <a:r>
              <a:rPr lang="en-US" altLang="nl-NL" dirty="0" err="1">
                <a:solidFill>
                  <a:schemeClr val="accent2">
                    <a:lumMod val="60000"/>
                    <a:lumOff val="40000"/>
                  </a:schemeClr>
                </a:solidFill>
                <a:hlinkClick r:id="rId3">
                  <a:extLst>
                    <a:ext uri="{A12FA001-AC4F-418D-AE19-62706E023703}">
                      <ahyp:hlinkClr xmlns:ahyp="http://schemas.microsoft.com/office/drawing/2018/hyperlinkcolor" val="tx"/>
                    </a:ext>
                  </a:extLst>
                </a:hlinkClick>
              </a:rPr>
              <a:t>Yaswanth.kumar</a:t>
            </a:r>
            <a:r>
              <a:rPr lang="en-US" altLang="nl-NL" dirty="0">
                <a:solidFill>
                  <a:schemeClr val="accent2">
                    <a:lumMod val="60000"/>
                    <a:lumOff val="40000"/>
                  </a:schemeClr>
                </a:solidFill>
                <a:hlinkClick r:id="rId3">
                  <a:extLst>
                    <a:ext uri="{A12FA001-AC4F-418D-AE19-62706E023703}">
                      <ahyp:hlinkClr xmlns:ahyp="http://schemas.microsoft.com/office/drawing/2018/hyperlinkcolor" val="tx"/>
                    </a:ext>
                  </a:extLst>
                </a:hlinkClick>
              </a:rPr>
              <a:t>-d</a:t>
            </a:r>
            <a:r>
              <a:rPr lang="nl-NL" altLang="nl-NL" dirty="0">
                <a:solidFill>
                  <a:srgbClr val="88D5ED"/>
                </a:solidFill>
                <a:hlinkClick r:id="rId3">
                  <a:extLst>
                    <a:ext uri="{A12FA001-AC4F-418D-AE19-62706E023703}">
                      <ahyp:hlinkClr xmlns:ahyp="http://schemas.microsoft.com/office/drawing/2018/hyperlinkcolor" val="tx"/>
                    </a:ext>
                  </a:extLst>
                </a:hlinkClick>
              </a:rPr>
              <a:t>@capgemini.com</a:t>
            </a:r>
            <a:r>
              <a:rPr lang="nl-NL" altLang="nl-NL" dirty="0"/>
              <a:t> </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a:t>
            </a:r>
            <a:r>
              <a:rPr lang="en-US" altLang="nl-NL" dirty="0"/>
              <a:t>7036128907</a:t>
            </a:r>
          </a:p>
        </p:txBody>
      </p:sp>
      <p:sp>
        <p:nvSpPr>
          <p:cNvPr id="7175" name="Text Placeholder 26"/>
          <p:cNvSpPr>
            <a:spLocks noGrp="1"/>
          </p:cNvSpPr>
          <p:nvPr>
            <p:ph type="body" sz="quarter" idx="50"/>
          </p:nvPr>
        </p:nvSpPr>
        <p:spPr>
          <a:xfrm>
            <a:off x="381000" y="2737097"/>
            <a:ext cx="4008437" cy="3557587"/>
          </a:xfrm>
        </p:spPr>
        <p:txBody>
          <a:bodyPr/>
          <a:lstStyle/>
          <a:p>
            <a:r>
              <a:rPr lang="en-US" b="1" dirty="0">
                <a:sym typeface="+mn-ea"/>
              </a:rPr>
              <a:t>Working Experience In Projects</a:t>
            </a:r>
          </a:p>
          <a:p>
            <a:pPr marL="171450" indent="-171450">
              <a:buFont typeface="Arial" panose="020B0604020202020204" pitchFamily="34" charset="0"/>
              <a:buChar char="•"/>
            </a:pPr>
            <a:r>
              <a:rPr lang="en-US" dirty="0">
                <a:sym typeface="+mn-ea"/>
              </a:rPr>
              <a:t>Worked on </a:t>
            </a:r>
            <a:r>
              <a:rPr lang="en-US">
                <a:sym typeface="+mn-ea"/>
              </a:rPr>
              <a:t>Spring Boot Development </a:t>
            </a:r>
            <a:r>
              <a:rPr lang="en-US" dirty="0">
                <a:sym typeface="+mn-ea"/>
              </a:rPr>
              <a:t>Project , On creating projects For GET,POST,DELETE, UPDATE  using Rest </a:t>
            </a:r>
            <a:r>
              <a:rPr lang="en-US" dirty="0" err="1">
                <a:sym typeface="+mn-ea"/>
              </a:rPr>
              <a:t>Api</a:t>
            </a:r>
            <a:r>
              <a:rPr lang="en-US" dirty="0">
                <a:sym typeface="+mn-ea"/>
              </a:rPr>
              <a:t> Services.</a:t>
            </a:r>
          </a:p>
          <a:p>
            <a:pPr marL="171450" indent="-171450">
              <a:buFont typeface="Arial" panose="020B0604020202020204" pitchFamily="34" charset="0"/>
              <a:buChar char="•"/>
            </a:pPr>
            <a:r>
              <a:rPr lang="en-US" dirty="0">
                <a:sym typeface="+mn-ea"/>
              </a:rPr>
              <a:t>Worked on </a:t>
            </a:r>
            <a:r>
              <a:rPr lang="en-US" dirty="0" err="1">
                <a:sym typeface="+mn-ea"/>
              </a:rPr>
              <a:t>MsSql</a:t>
            </a:r>
            <a:r>
              <a:rPr lang="en-US" dirty="0">
                <a:sym typeface="+mn-ea"/>
              </a:rPr>
              <a:t> Database , </a:t>
            </a:r>
            <a:r>
              <a:rPr lang="en-US" dirty="0" err="1">
                <a:sym typeface="+mn-ea"/>
              </a:rPr>
              <a:t>PostGre</a:t>
            </a:r>
            <a:r>
              <a:rPr lang="en-US" dirty="0">
                <a:sym typeface="+mn-ea"/>
              </a:rPr>
              <a:t> </a:t>
            </a:r>
            <a:r>
              <a:rPr lang="en-US" dirty="0" err="1">
                <a:sym typeface="+mn-ea"/>
              </a:rPr>
              <a:t>Sql</a:t>
            </a:r>
            <a:r>
              <a:rPr lang="en-US" dirty="0">
                <a:sym typeface="+mn-ea"/>
              </a:rPr>
              <a:t> Database </a:t>
            </a:r>
          </a:p>
          <a:p>
            <a:pPr marL="171450" indent="-171450">
              <a:buFont typeface="Arial" panose="020B0604020202020204" pitchFamily="34" charset="0"/>
              <a:buChar char="•"/>
            </a:pPr>
            <a:r>
              <a:rPr lang="en-US" dirty="0">
                <a:sym typeface="+mn-ea"/>
              </a:rPr>
              <a:t>Worked on creation of Test Cases using Mockito And Wire Mock For component Test Cases</a:t>
            </a:r>
          </a:p>
          <a:p>
            <a:pPr marL="171450" indent="-171450">
              <a:buFont typeface="Arial" panose="020B0604020202020204" pitchFamily="34" charset="0"/>
              <a:buChar char="•"/>
            </a:pPr>
            <a:r>
              <a:rPr lang="en-US" dirty="0">
                <a:sym typeface="+mn-ea"/>
              </a:rPr>
              <a:t>Worked on Feign Client Implementation</a:t>
            </a:r>
          </a:p>
          <a:p>
            <a:pPr marL="171450" indent="-171450">
              <a:buFont typeface="Arial" panose="020B0604020202020204" pitchFamily="34" charset="0"/>
              <a:buChar char="•"/>
            </a:pPr>
            <a:r>
              <a:rPr lang="en-US" dirty="0">
                <a:sym typeface="+mn-ea"/>
              </a:rPr>
              <a:t>Hands on experience in developing web pages using </a:t>
            </a:r>
            <a:r>
              <a:rPr lang="en-US" b="1" dirty="0">
                <a:sym typeface="+mn-ea"/>
              </a:rPr>
              <a:t>HTML5, CSS</a:t>
            </a:r>
            <a:r>
              <a:rPr lang="en-US" dirty="0">
                <a:sym typeface="+mn-ea"/>
              </a:rPr>
              <a:t>3, </a:t>
            </a:r>
            <a:r>
              <a:rPr lang="en-US" b="1" dirty="0">
                <a:sym typeface="+mn-ea"/>
              </a:rPr>
              <a:t>JavaScript</a:t>
            </a:r>
            <a:r>
              <a:rPr lang="en-US" dirty="0">
                <a:sym typeface="+mn-ea"/>
              </a:rPr>
              <a:t>, </a:t>
            </a:r>
            <a:r>
              <a:rPr lang="en-US" b="1" dirty="0">
                <a:sym typeface="+mn-ea"/>
              </a:rPr>
              <a:t>TypeScript </a:t>
            </a:r>
          </a:p>
          <a:p>
            <a:pPr marL="171450" indent="-171450">
              <a:buFont typeface="Arial" panose="020B0604020202020204" pitchFamily="34" charset="0"/>
              <a:buChar char="•"/>
            </a:pPr>
            <a:r>
              <a:rPr lang="en-IN" spc="-5" dirty="0">
                <a:cs typeface="Verdana"/>
              </a:rPr>
              <a:t>Hands</a:t>
            </a:r>
            <a:r>
              <a:rPr lang="en-IN" dirty="0">
                <a:cs typeface="Verdana"/>
              </a:rPr>
              <a:t> </a:t>
            </a:r>
            <a:r>
              <a:rPr lang="en-IN" spc="-5" dirty="0">
                <a:cs typeface="Verdana"/>
              </a:rPr>
              <a:t>on</a:t>
            </a:r>
            <a:r>
              <a:rPr lang="en-IN" spc="20" dirty="0">
                <a:cs typeface="Verdana"/>
              </a:rPr>
              <a:t> </a:t>
            </a:r>
            <a:r>
              <a:rPr lang="en-IN" spc="-5" dirty="0">
                <a:cs typeface="Verdana"/>
              </a:rPr>
              <a:t>experience</a:t>
            </a:r>
            <a:r>
              <a:rPr lang="en-IN" spc="25" dirty="0">
                <a:cs typeface="Verdana"/>
              </a:rPr>
              <a:t> </a:t>
            </a:r>
            <a:r>
              <a:rPr lang="en-IN" spc="-5" dirty="0">
                <a:cs typeface="Verdana"/>
              </a:rPr>
              <a:t>in</a:t>
            </a:r>
            <a:r>
              <a:rPr lang="en-IN" spc="10" dirty="0">
                <a:cs typeface="Verdana"/>
              </a:rPr>
              <a:t> </a:t>
            </a:r>
            <a:r>
              <a:rPr lang="en-IN" spc="-5" dirty="0">
                <a:cs typeface="Verdana"/>
              </a:rPr>
              <a:t>creating</a:t>
            </a:r>
            <a:r>
              <a:rPr lang="en-IN" spc="25" dirty="0">
                <a:cs typeface="Verdana"/>
              </a:rPr>
              <a:t> </a:t>
            </a:r>
            <a:r>
              <a:rPr lang="en-IN" b="1" spc="-5" dirty="0">
                <a:cs typeface="Verdana"/>
              </a:rPr>
              <a:t>microservices </a:t>
            </a:r>
            <a:r>
              <a:rPr lang="en-IN" spc="-5" dirty="0">
                <a:cs typeface="Verdana"/>
              </a:rPr>
              <a:t>with </a:t>
            </a:r>
            <a:r>
              <a:rPr lang="en-IN" spc="-335" dirty="0">
                <a:cs typeface="Verdana"/>
              </a:rPr>
              <a:t> </a:t>
            </a:r>
            <a:r>
              <a:rPr lang="en-IN" b="1" spc="-5" dirty="0">
                <a:cs typeface="Verdana"/>
              </a:rPr>
              <a:t>Spring </a:t>
            </a:r>
            <a:r>
              <a:rPr lang="en-IN" b="1" dirty="0">
                <a:cs typeface="Verdana"/>
              </a:rPr>
              <a:t>boot, </a:t>
            </a:r>
            <a:r>
              <a:rPr lang="en-IN" spc="-5" dirty="0">
                <a:cs typeface="Verdana"/>
              </a:rPr>
              <a:t>Post</a:t>
            </a:r>
            <a:r>
              <a:rPr lang="en-IN" dirty="0">
                <a:cs typeface="Verdana"/>
              </a:rPr>
              <a:t> Man,</a:t>
            </a:r>
            <a:r>
              <a:rPr lang="en-IN" spc="-5" dirty="0">
                <a:cs typeface="Verdana"/>
              </a:rPr>
              <a:t> Swagger</a:t>
            </a:r>
            <a:r>
              <a:rPr lang="en-IN" spc="-10" dirty="0">
                <a:cs typeface="Verdana"/>
              </a:rPr>
              <a:t> </a:t>
            </a:r>
            <a:r>
              <a:rPr lang="en-IN" spc="-5" dirty="0">
                <a:cs typeface="Verdana"/>
              </a:rPr>
              <a:t>API</a:t>
            </a:r>
            <a:endParaRPr lang="en-IN" spc="-5" dirty="0">
              <a:ea typeface="Verdana"/>
              <a:cs typeface="Verdana"/>
            </a:endParaRPr>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YASWANTH KUMAR DATTI</a:t>
            </a:r>
          </a:p>
        </p:txBody>
      </p:sp>
      <p:pic>
        <p:nvPicPr>
          <p:cNvPr id="7182" name="Picture 4" descr="Free icon download | Linkedin">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24800" y="208554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85029"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372600" y="609600"/>
            <a:ext cx="2540634" cy="601383"/>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lang="en-US" altLang="nl-NL" sz="1000" dirty="0">
                <a:solidFill>
                  <a:prstClr val="black"/>
                </a:solidFill>
                <a:latin typeface="Verdana" panose="020B0604030504040204" pitchFamily="34" charset="0"/>
              </a:rPr>
              <a:t>Gayatri vidya parishad school of Engineering </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Mechanical </a:t>
            </a:r>
            <a:r>
              <a:rPr lang="en-US" altLang="nl-NL" sz="1000" dirty="0">
                <a:solidFill>
                  <a:prstClr val="black"/>
                </a:solidFill>
                <a:latin typeface="Verdana" panose="020B0604030504040204" pitchFamily="34" charset="0"/>
              </a:rPr>
              <a:t>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2016- 2020</a:t>
            </a:r>
          </a:p>
        </p:txBody>
      </p:sp>
      <p:sp>
        <p:nvSpPr>
          <p:cNvPr id="6" name="Rectangle 5"/>
          <p:cNvSpPr/>
          <p:nvPr/>
        </p:nvSpPr>
        <p:spPr>
          <a:xfrm>
            <a:off x="9296400" y="12192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10" name="Picture Placeholder 9">
            <a:extLst>
              <a:ext uri="{FF2B5EF4-FFF2-40B4-BE49-F238E27FC236}">
                <a16:creationId xmlns:a16="http://schemas.microsoft.com/office/drawing/2014/main" id="{28A66007-0A8F-444B-9145-F2E53E120815}"/>
              </a:ext>
            </a:extLst>
          </p:cNvPr>
          <p:cNvPicPr>
            <a:picLocks noGrp="1" noChangeAspect="1"/>
          </p:cNvPicPr>
          <p:nvPr>
            <p:ph type="pic" sz="quarter" idx="46"/>
          </p:nvPr>
        </p:nvPicPr>
        <p:blipFill>
          <a:blip r:embed="rId6" cstate="print">
            <a:extLst>
              <a:ext uri="{28A0092B-C50C-407E-A947-70E740481C1C}">
                <a14:useLocalDpi xmlns:a14="http://schemas.microsoft.com/office/drawing/2010/main" val="0"/>
              </a:ext>
            </a:extLst>
          </a:blip>
          <a:srcRect/>
          <a:stretch/>
        </p:blipFill>
        <p:spPr>
          <a:xfrm>
            <a:off x="703883" y="266944"/>
            <a:ext cx="1564033" cy="1693708"/>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353</TotalTime>
  <Words>263</Words>
  <Application>Microsoft Office PowerPoint</Application>
  <PresentationFormat>Widescreen</PresentationFormat>
  <Paragraphs>50</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Kumar D, Yaswanth</cp:lastModifiedBy>
  <cp:revision>132</cp:revision>
  <dcterms:created xsi:type="dcterms:W3CDTF">2020-09-22T06:24:00Z</dcterms:created>
  <dcterms:modified xsi:type="dcterms:W3CDTF">2022-11-06T09:09:51Z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