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79" d="100"/>
          <a:sy n="79" d="100"/>
        </p:scale>
        <p:origin x="4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Tencent</a:t>
            </a:r>
            <a:r>
              <a:rPr lang="en-IN" dirty="0" smtClean="0"/>
              <a:t> Data Science Project</a:t>
            </a:r>
            <a:endParaRPr lang="en-IN" dirty="0"/>
          </a:p>
        </p:txBody>
      </p:sp>
      <p:sp>
        <p:nvSpPr>
          <p:cNvPr id="3" name="Subtitle 2"/>
          <p:cNvSpPr>
            <a:spLocks noGrp="1"/>
          </p:cNvSpPr>
          <p:nvPr>
            <p:ph type="subTitle" idx="1"/>
          </p:nvPr>
        </p:nvSpPr>
        <p:spPr/>
        <p:txBody>
          <a:bodyPr/>
          <a:lstStyle/>
          <a:p>
            <a:r>
              <a:rPr lang="en-IN" dirty="0" smtClean="0"/>
              <a:t>Yaswanth Chittepu</a:t>
            </a:r>
            <a:endParaRPr lang="en-IN" dirty="0"/>
          </a:p>
        </p:txBody>
      </p:sp>
    </p:spTree>
    <p:extLst>
      <p:ext uri="{BB962C8B-B14F-4D97-AF65-F5344CB8AC3E}">
        <p14:creationId xmlns:p14="http://schemas.microsoft.com/office/powerpoint/2010/main" val="208514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Isolation Forest:</a:t>
            </a:r>
            <a:endParaRPr lang="en-IN" sz="2400" b="1" dirty="0"/>
          </a:p>
        </p:txBody>
      </p:sp>
      <p:sp>
        <p:nvSpPr>
          <p:cNvPr id="3" name="TextBox 2"/>
          <p:cNvSpPr txBox="1"/>
          <p:nvPr/>
        </p:nvSpPr>
        <p:spPr>
          <a:xfrm>
            <a:off x="1020278" y="1655544"/>
            <a:ext cx="847023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see that Isolation Forest, is better able to capture anomalous data points, as it has captured the spikes in the time series data for transactions as anomalies. Hence, we will use the Isolation Forest model, to perform Anomaly detection on our time series data</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IN" dirty="0" smtClean="0"/>
              <a:t>We see that the graphs display a general trend of growth, followed by stagnation.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spikes in the data, correspond to deviations from the mean trend. If the deviation is of the orders of a couple of standard deviation, the data points are more likely to come from a deviant anomalous distribution</a:t>
            </a:r>
            <a:endParaRPr lang="en-IN" dirty="0"/>
          </a:p>
        </p:txBody>
      </p:sp>
    </p:spTree>
    <p:extLst>
      <p:ext uri="{BB962C8B-B14F-4D97-AF65-F5344CB8AC3E}">
        <p14:creationId xmlns:p14="http://schemas.microsoft.com/office/powerpoint/2010/main" val="381863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8863" y="3580598"/>
            <a:ext cx="6054291" cy="837398"/>
          </a:xfrm>
          <a:prstGeom prst="rect">
            <a:avLst/>
          </a:prstGeom>
          <a:noFill/>
        </p:spPr>
        <p:txBody>
          <a:bodyPr wrap="square" rtlCol="0">
            <a:spAutoFit/>
          </a:bodyPr>
          <a:lstStyle/>
          <a:p>
            <a:r>
              <a:rPr lang="en-IN" sz="4800" b="1" dirty="0" smtClean="0"/>
              <a:t>Predictive Model</a:t>
            </a:r>
            <a:endParaRPr lang="en-IN" sz="4800" b="1" dirty="0"/>
          </a:p>
        </p:txBody>
      </p:sp>
      <p:cxnSp>
        <p:nvCxnSpPr>
          <p:cNvPr id="4" name="Straight Connector 3"/>
          <p:cNvCxnSpPr/>
          <p:nvPr/>
        </p:nvCxnSpPr>
        <p:spPr>
          <a:xfrm>
            <a:off x="1636295" y="4803006"/>
            <a:ext cx="80755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19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Predictive Modelling:</a:t>
            </a:r>
            <a:endParaRPr lang="en-IN" sz="2400" b="1" dirty="0"/>
          </a:p>
        </p:txBody>
      </p:sp>
      <p:sp>
        <p:nvSpPr>
          <p:cNvPr id="3" name="TextBox 2"/>
          <p:cNvSpPr txBox="1"/>
          <p:nvPr/>
        </p:nvSpPr>
        <p:spPr>
          <a:xfrm>
            <a:off x="1020278" y="1915427"/>
            <a:ext cx="7902342" cy="313932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Time stamps were utilized to generate additional features, to improve the performance of our Model.</a:t>
            </a:r>
          </a:p>
          <a:p>
            <a:pPr marL="742950" lvl="1" indent="-285750">
              <a:buFont typeface="Wingdings" panose="05000000000000000000" pitchFamily="2" charset="2"/>
              <a:buChar char="Ø"/>
            </a:pPr>
            <a:r>
              <a:rPr lang="en-IN" dirty="0" smtClean="0"/>
              <a:t>Weekend</a:t>
            </a:r>
          </a:p>
          <a:p>
            <a:pPr marL="742950" lvl="1" indent="-285750">
              <a:buFont typeface="Wingdings" panose="05000000000000000000" pitchFamily="2" charset="2"/>
              <a:buChar char="Ø"/>
            </a:pPr>
            <a:r>
              <a:rPr lang="en-IN" dirty="0" smtClean="0"/>
              <a:t>Month end</a:t>
            </a:r>
          </a:p>
          <a:p>
            <a:pPr marL="742950" lvl="1" indent="-285750">
              <a:buFont typeface="Wingdings" panose="05000000000000000000" pitchFamily="2" charset="2"/>
              <a:buChar char="Ø"/>
            </a:pPr>
            <a:r>
              <a:rPr lang="en-IN" dirty="0" smtClean="0"/>
              <a:t>Month start</a:t>
            </a:r>
          </a:p>
          <a:p>
            <a:pPr marL="742950" lvl="1" indent="-285750">
              <a:buFont typeface="Wingdings" panose="05000000000000000000" pitchFamily="2" charset="2"/>
              <a:buChar char="Ø"/>
            </a:pPr>
            <a:r>
              <a:rPr lang="en-IN" dirty="0" smtClean="0"/>
              <a:t>Month</a:t>
            </a:r>
          </a:p>
          <a:p>
            <a:pPr marL="742950" lvl="1" indent="-285750">
              <a:buFont typeface="Wingdings" panose="05000000000000000000" pitchFamily="2" charset="2"/>
              <a:buChar char="Ø"/>
            </a:pPr>
            <a:r>
              <a:rPr lang="en-IN" dirty="0" smtClean="0"/>
              <a:t>Day</a:t>
            </a:r>
          </a:p>
          <a:p>
            <a:pPr marL="285750" indent="-285750">
              <a:buFont typeface="Arial" panose="020B0604020202020204" pitchFamily="34" charset="0"/>
              <a:buChar char="•"/>
            </a:pPr>
            <a:r>
              <a:rPr lang="en-IN" dirty="0" smtClean="0"/>
              <a:t>The Current value of a feature, is dependent on its historical values</a:t>
            </a:r>
          </a:p>
          <a:p>
            <a:pPr marL="285750" indent="-285750">
              <a:buFont typeface="Arial" panose="020B0604020202020204" pitchFamily="34" charset="0"/>
              <a:buChar char="•"/>
            </a:pPr>
            <a:r>
              <a:rPr lang="en-IN" dirty="0" smtClean="0"/>
              <a:t>Features that lag, the current feature value, were considered and their rolling mean and exponentially weighted mean over a window, were calculated, to be used a features </a:t>
            </a:r>
          </a:p>
        </p:txBody>
      </p:sp>
    </p:spTree>
    <p:extLst>
      <p:ext uri="{BB962C8B-B14F-4D97-AF65-F5344CB8AC3E}">
        <p14:creationId xmlns:p14="http://schemas.microsoft.com/office/powerpoint/2010/main" val="42035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Predictive Modelling:</a:t>
            </a:r>
            <a:endParaRPr lang="en-IN" sz="2400" b="1" dirty="0"/>
          </a:p>
        </p:txBody>
      </p:sp>
      <p:sp>
        <p:nvSpPr>
          <p:cNvPr id="3" name="TextBox 2"/>
          <p:cNvSpPr txBox="1"/>
          <p:nvPr/>
        </p:nvSpPr>
        <p:spPr>
          <a:xfrm>
            <a:off x="1020278" y="1915427"/>
            <a:ext cx="7902342"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Model Used: Light Gradient Boosted Model (LGBM)</a:t>
            </a:r>
          </a:p>
          <a:p>
            <a:pPr marL="285750" indent="-285750">
              <a:buFont typeface="Arial" panose="020B0604020202020204" pitchFamily="34" charset="0"/>
              <a:buChar char="•"/>
            </a:pPr>
            <a:r>
              <a:rPr lang="en-IN" dirty="0" smtClean="0"/>
              <a:t>Evaluation Metric: Symmetric Mean Absolute Prediction Error (SMAPE)</a:t>
            </a:r>
          </a:p>
        </p:txBody>
      </p:sp>
      <p:sp>
        <p:nvSpPr>
          <p:cNvPr id="4" name="TextBox 3"/>
          <p:cNvSpPr txBox="1"/>
          <p:nvPr/>
        </p:nvSpPr>
        <p:spPr>
          <a:xfrm>
            <a:off x="1020278" y="3195587"/>
            <a:ext cx="7940842"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SMAPE is an accurate measure, based on percentage of relative errors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279" y="4198748"/>
            <a:ext cx="2880360" cy="586740"/>
          </a:xfrm>
          <a:prstGeom prst="rect">
            <a:avLst/>
          </a:prstGeom>
        </p:spPr>
      </p:pic>
      <p:sp>
        <p:nvSpPr>
          <p:cNvPr id="6" name="TextBox 5"/>
          <p:cNvSpPr txBox="1"/>
          <p:nvPr/>
        </p:nvSpPr>
        <p:spPr>
          <a:xfrm>
            <a:off x="1020278" y="5234651"/>
            <a:ext cx="7940842" cy="646331"/>
          </a:xfrm>
          <a:prstGeom prst="rect">
            <a:avLst/>
          </a:prstGeom>
          <a:noFill/>
        </p:spPr>
        <p:txBody>
          <a:bodyPr wrap="square" rtlCol="0">
            <a:spAutoFit/>
          </a:bodyPr>
          <a:lstStyle/>
          <a:p>
            <a:r>
              <a:rPr lang="en-IN" dirty="0" smtClean="0"/>
              <a:t>Where F corresponds to the Predicted value for the data point t, and A is its actual value</a:t>
            </a:r>
            <a:endParaRPr lang="en-IN" dirty="0"/>
          </a:p>
        </p:txBody>
      </p:sp>
    </p:spTree>
    <p:extLst>
      <p:ext uri="{BB962C8B-B14F-4D97-AF65-F5344CB8AC3E}">
        <p14:creationId xmlns:p14="http://schemas.microsoft.com/office/powerpoint/2010/main" val="80818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Predictive Modelling:</a:t>
            </a:r>
            <a:endParaRPr lang="en-IN" sz="2400" b="1" dirty="0"/>
          </a:p>
        </p:txBody>
      </p:sp>
      <p:sp>
        <p:nvSpPr>
          <p:cNvPr id="3" name="TextBox 2"/>
          <p:cNvSpPr txBox="1"/>
          <p:nvPr/>
        </p:nvSpPr>
        <p:spPr>
          <a:xfrm>
            <a:off x="1020278" y="1915427"/>
            <a:ext cx="7902342"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Validation data, was chosen to be the data points corresponding to the year 2020.</a:t>
            </a:r>
          </a:p>
          <a:p>
            <a:pPr marL="285750" indent="-285750">
              <a:buFont typeface="Arial" panose="020B0604020202020204" pitchFamily="34" charset="0"/>
              <a:buChar char="•"/>
            </a:pPr>
            <a:r>
              <a:rPr lang="en-IN" dirty="0" smtClean="0"/>
              <a:t>A comparison between the predicted and actual values, on the validation data is shown below, for the Transaction feature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98" y="3464729"/>
            <a:ext cx="5220889" cy="3201129"/>
          </a:xfrm>
          <a:prstGeom prst="rect">
            <a:avLst/>
          </a:prstGeom>
        </p:spPr>
      </p:pic>
    </p:spTree>
    <p:extLst>
      <p:ext uri="{BB962C8B-B14F-4D97-AF65-F5344CB8AC3E}">
        <p14:creationId xmlns:p14="http://schemas.microsoft.com/office/powerpoint/2010/main" val="319965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7" y="334180"/>
            <a:ext cx="7709836" cy="461665"/>
          </a:xfrm>
          <a:prstGeom prst="rect">
            <a:avLst/>
          </a:prstGeom>
          <a:noFill/>
        </p:spPr>
        <p:txBody>
          <a:bodyPr wrap="square" rtlCol="0">
            <a:spAutoFit/>
          </a:bodyPr>
          <a:lstStyle/>
          <a:p>
            <a:r>
              <a:rPr lang="en-IN" sz="2400" b="1" dirty="0" smtClean="0"/>
              <a:t>Predictive Modelling:</a:t>
            </a:r>
            <a:endParaRPr lang="en-IN" sz="2400" b="1" dirty="0"/>
          </a:p>
        </p:txBody>
      </p:sp>
      <p:sp>
        <p:nvSpPr>
          <p:cNvPr id="3" name="TextBox 2"/>
          <p:cNvSpPr txBox="1"/>
          <p:nvPr/>
        </p:nvSpPr>
        <p:spPr>
          <a:xfrm>
            <a:off x="1020277" y="883168"/>
            <a:ext cx="8749365"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comparison between the predicted and actual values, on the validation data is shown below, for the Transaction feature, for the Country ‘United States’ and Platform ‘ALL’, ‘Android’, and ‘IOS’.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38" y="1765969"/>
            <a:ext cx="3649008" cy="2450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788" y="4132672"/>
            <a:ext cx="3788060" cy="2600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895" y="1778726"/>
            <a:ext cx="3628725" cy="2430810"/>
          </a:xfrm>
          <a:prstGeom prst="rect">
            <a:avLst/>
          </a:prstGeom>
        </p:spPr>
      </p:pic>
    </p:spTree>
    <p:extLst>
      <p:ext uri="{BB962C8B-B14F-4D97-AF65-F5344CB8AC3E}">
        <p14:creationId xmlns:p14="http://schemas.microsoft.com/office/powerpoint/2010/main" val="385660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Predictive Modelling:</a:t>
            </a:r>
            <a:endParaRPr lang="en-IN" sz="2400" b="1" dirty="0"/>
          </a:p>
        </p:txBody>
      </p:sp>
      <p:sp>
        <p:nvSpPr>
          <p:cNvPr id="3" name="TextBox 2"/>
          <p:cNvSpPr txBox="1"/>
          <p:nvPr/>
        </p:nvSpPr>
        <p:spPr>
          <a:xfrm>
            <a:off x="1020278" y="1174282"/>
            <a:ext cx="7902342" cy="369332"/>
          </a:xfrm>
          <a:prstGeom prst="rect">
            <a:avLst/>
          </a:prstGeom>
          <a:noFill/>
        </p:spPr>
        <p:txBody>
          <a:bodyPr wrap="square" rtlCol="0">
            <a:spAutoFit/>
          </a:bodyPr>
          <a:lstStyle/>
          <a:p>
            <a:r>
              <a:rPr lang="en-IN" dirty="0" smtClean="0"/>
              <a:t>Top 10 features to predict the Transaction Value</a:t>
            </a:r>
          </a:p>
        </p:txBody>
      </p:sp>
      <p:graphicFrame>
        <p:nvGraphicFramePr>
          <p:cNvPr id="5" name="Table 4"/>
          <p:cNvGraphicFramePr>
            <a:graphicFrameLocks noGrp="1"/>
          </p:cNvGraphicFramePr>
          <p:nvPr>
            <p:extLst>
              <p:ext uri="{D42A27DB-BD31-4B8C-83A1-F6EECF244321}">
                <p14:modId xmlns:p14="http://schemas.microsoft.com/office/powerpoint/2010/main" val="3518305649"/>
              </p:ext>
            </p:extLst>
          </p:nvPr>
        </p:nvGraphicFramePr>
        <p:xfrm>
          <a:off x="897290" y="1771051"/>
          <a:ext cx="8148318" cy="4386688"/>
        </p:xfrm>
        <a:graphic>
          <a:graphicData uri="http://schemas.openxmlformats.org/drawingml/2006/table">
            <a:tbl>
              <a:tblPr firstRow="1" bandRow="1">
                <a:tableStyleId>{5C22544A-7EE6-4342-B048-85BDC9FD1C3A}</a:tableStyleId>
              </a:tblPr>
              <a:tblGrid>
                <a:gridCol w="5611528"/>
                <a:gridCol w="1318661"/>
                <a:gridCol w="1218129"/>
              </a:tblGrid>
              <a:tr h="369358">
                <a:tc>
                  <a:txBody>
                    <a:bodyPr/>
                    <a:lstStyle/>
                    <a:p>
                      <a:r>
                        <a:rPr lang="en-IN" dirty="0" smtClean="0"/>
                        <a:t>Feature</a:t>
                      </a:r>
                      <a:endParaRPr lang="en-IN" dirty="0"/>
                    </a:p>
                  </a:txBody>
                  <a:tcPr/>
                </a:tc>
                <a:tc>
                  <a:txBody>
                    <a:bodyPr/>
                    <a:lstStyle/>
                    <a:p>
                      <a:r>
                        <a:rPr lang="en-IN" dirty="0" smtClean="0"/>
                        <a:t>Splits</a:t>
                      </a:r>
                      <a:endParaRPr lang="en-IN" dirty="0"/>
                    </a:p>
                  </a:txBody>
                  <a:tcPr/>
                </a:tc>
                <a:tc>
                  <a:txBody>
                    <a:bodyPr/>
                    <a:lstStyle/>
                    <a:p>
                      <a:r>
                        <a:rPr lang="en-IN" dirty="0" smtClean="0"/>
                        <a:t>Gain</a:t>
                      </a:r>
                      <a:endParaRPr lang="en-IN" dirty="0"/>
                    </a:p>
                  </a:txBody>
                  <a:tcPr/>
                </a:tc>
              </a:tr>
              <a:tr h="369358">
                <a:tc>
                  <a:txBody>
                    <a:bodyPr/>
                    <a:lstStyle/>
                    <a:p>
                      <a:r>
                        <a:rPr lang="en-IN" sz="1400" dirty="0" smtClean="0"/>
                        <a:t>Items</a:t>
                      </a:r>
                      <a:endParaRPr lang="en-IN" sz="1400" dirty="0"/>
                    </a:p>
                  </a:txBody>
                  <a:tcPr/>
                </a:tc>
                <a:tc>
                  <a:txBody>
                    <a:bodyPr/>
                    <a:lstStyle/>
                    <a:p>
                      <a:r>
                        <a:rPr lang="en-IN" sz="1400" kern="1200" dirty="0" smtClean="0">
                          <a:solidFill>
                            <a:schemeClr val="dk1"/>
                          </a:solidFill>
                          <a:latin typeface="+mn-lt"/>
                          <a:ea typeface="+mn-ea"/>
                          <a:cs typeface="+mn-cs"/>
                        </a:rPr>
                        <a:t>15341</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71.59</a:t>
                      </a:r>
                      <a:endParaRPr lang="en-IN" sz="1400" kern="1200" dirty="0">
                        <a:solidFill>
                          <a:schemeClr val="dk1"/>
                        </a:solidFill>
                        <a:latin typeface="+mn-lt"/>
                        <a:ea typeface="+mn-ea"/>
                        <a:cs typeface="+mn-cs"/>
                      </a:endParaRPr>
                    </a:p>
                  </a:txBody>
                  <a:tcPr/>
                </a:tc>
              </a:tr>
              <a:tr h="369358">
                <a:tc>
                  <a:txBody>
                    <a:bodyPr/>
                    <a:lstStyle/>
                    <a:p>
                      <a:r>
                        <a:rPr lang="en-IN" sz="1400" dirty="0" smtClean="0"/>
                        <a:t>TRU</a:t>
                      </a:r>
                      <a:endParaRPr lang="en-IN" sz="1400" dirty="0"/>
                    </a:p>
                  </a:txBody>
                  <a:tcPr/>
                </a:tc>
                <a:tc>
                  <a:txBody>
                    <a:bodyPr/>
                    <a:lstStyle/>
                    <a:p>
                      <a:r>
                        <a:rPr lang="en-IN" sz="1400" kern="1200" dirty="0" smtClean="0">
                          <a:solidFill>
                            <a:schemeClr val="dk1"/>
                          </a:solidFill>
                          <a:latin typeface="+mn-lt"/>
                          <a:ea typeface="+mn-ea"/>
                          <a:cs typeface="+mn-cs"/>
                        </a:rPr>
                        <a:t>8911</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11.59</a:t>
                      </a:r>
                      <a:endParaRPr lang="en-IN" sz="1400" kern="1200" dirty="0">
                        <a:solidFill>
                          <a:schemeClr val="dk1"/>
                        </a:solidFill>
                        <a:latin typeface="+mn-lt"/>
                        <a:ea typeface="+mn-ea"/>
                        <a:cs typeface="+mn-cs"/>
                      </a:endParaRPr>
                    </a:p>
                  </a:txBody>
                  <a:tcPr/>
                </a:tc>
              </a:tr>
              <a:tr h="369358">
                <a:tc>
                  <a:txBody>
                    <a:bodyPr/>
                    <a:lstStyle/>
                    <a:p>
                      <a:r>
                        <a:rPr lang="en-IN" sz="1400" dirty="0" smtClean="0"/>
                        <a:t>Items</a:t>
                      </a:r>
                      <a:r>
                        <a:rPr lang="en-IN" sz="1400" baseline="0" dirty="0" smtClean="0"/>
                        <a:t> per Trans</a:t>
                      </a:r>
                      <a:endParaRPr lang="en-IN" sz="1400" dirty="0"/>
                    </a:p>
                  </a:txBody>
                  <a:tcPr/>
                </a:tc>
                <a:tc>
                  <a:txBody>
                    <a:bodyPr/>
                    <a:lstStyle/>
                    <a:p>
                      <a:r>
                        <a:rPr lang="en-IN" sz="1400" kern="1200" dirty="0" smtClean="0">
                          <a:solidFill>
                            <a:schemeClr val="dk1"/>
                          </a:solidFill>
                          <a:latin typeface="+mn-lt"/>
                          <a:ea typeface="+mn-ea"/>
                          <a:cs typeface="+mn-cs"/>
                        </a:rPr>
                        <a:t>13016</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7.09</a:t>
                      </a:r>
                      <a:endParaRPr lang="en-IN" sz="1400" kern="1200" dirty="0">
                        <a:solidFill>
                          <a:schemeClr val="dk1"/>
                        </a:solidFill>
                        <a:latin typeface="+mn-lt"/>
                        <a:ea typeface="+mn-ea"/>
                        <a:cs typeface="+mn-cs"/>
                      </a:endParaRPr>
                    </a:p>
                  </a:txBody>
                  <a:tcPr/>
                </a:tc>
              </a:tr>
              <a:tr h="369358">
                <a:tc>
                  <a:txBody>
                    <a:bodyPr/>
                    <a:lstStyle/>
                    <a:p>
                      <a:r>
                        <a:rPr lang="en-IN" sz="1400" dirty="0" smtClean="0"/>
                        <a:t>Cash Flow</a:t>
                      </a:r>
                      <a:endParaRPr lang="en-IN" sz="1400" dirty="0"/>
                    </a:p>
                  </a:txBody>
                  <a:tcPr/>
                </a:tc>
                <a:tc>
                  <a:txBody>
                    <a:bodyPr/>
                    <a:lstStyle/>
                    <a:p>
                      <a:r>
                        <a:rPr lang="en-IN" sz="1400" kern="1200" dirty="0" smtClean="0">
                          <a:solidFill>
                            <a:schemeClr val="dk1"/>
                          </a:solidFill>
                          <a:latin typeface="+mn-lt"/>
                          <a:ea typeface="+mn-ea"/>
                          <a:cs typeface="+mn-cs"/>
                        </a:rPr>
                        <a:t>8045</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6.92</a:t>
                      </a:r>
                      <a:endParaRPr lang="en-IN" sz="1400" kern="1200" dirty="0">
                        <a:solidFill>
                          <a:schemeClr val="dk1"/>
                        </a:solidFill>
                        <a:latin typeface="+mn-lt"/>
                        <a:ea typeface="+mn-ea"/>
                        <a:cs typeface="+mn-cs"/>
                      </a:endParaRPr>
                    </a:p>
                  </a:txBody>
                  <a:tcPr/>
                </a:tc>
              </a:tr>
              <a:tr h="369358">
                <a:tc>
                  <a:txBody>
                    <a:bodyPr/>
                    <a:lstStyle/>
                    <a:p>
                      <a:r>
                        <a:rPr lang="en-IN" sz="1400" dirty="0" smtClean="0"/>
                        <a:t>Conversion</a:t>
                      </a:r>
                      <a:endParaRPr lang="en-IN" sz="1400" dirty="0"/>
                    </a:p>
                  </a:txBody>
                  <a:tcPr/>
                </a:tc>
                <a:tc>
                  <a:txBody>
                    <a:bodyPr/>
                    <a:lstStyle/>
                    <a:p>
                      <a:r>
                        <a:rPr lang="en-IN" sz="1400" kern="1200" dirty="0" smtClean="0">
                          <a:solidFill>
                            <a:schemeClr val="dk1"/>
                          </a:solidFill>
                          <a:latin typeface="+mn-lt"/>
                          <a:ea typeface="+mn-ea"/>
                          <a:cs typeface="+mn-cs"/>
                        </a:rPr>
                        <a:t>9794</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2.14</a:t>
                      </a:r>
                      <a:endParaRPr lang="en-IN" sz="1400" kern="1200" dirty="0">
                        <a:solidFill>
                          <a:schemeClr val="dk1"/>
                        </a:solidFill>
                        <a:latin typeface="+mn-lt"/>
                        <a:ea typeface="+mn-ea"/>
                        <a:cs typeface="+mn-cs"/>
                      </a:endParaRPr>
                    </a:p>
                  </a:txBody>
                  <a:tcPr/>
                </a:tc>
              </a:tr>
              <a:tr h="369358">
                <a:tc>
                  <a:txBody>
                    <a:bodyPr/>
                    <a:lstStyle/>
                    <a:p>
                      <a:r>
                        <a:rPr lang="en-IN" sz="1400" dirty="0" smtClean="0"/>
                        <a:t>Trans_log_lag_69_ewm_0.5 (exponential weighted average over a window</a:t>
                      </a:r>
                      <a:r>
                        <a:rPr lang="en-IN" sz="1400" baseline="0" dirty="0" smtClean="0"/>
                        <a:t> of length 69 with alpha 0.5)</a:t>
                      </a:r>
                      <a:endParaRPr lang="en-IN" sz="1400" dirty="0"/>
                    </a:p>
                  </a:txBody>
                  <a:tcPr/>
                </a:tc>
                <a:tc>
                  <a:txBody>
                    <a:bodyPr/>
                    <a:lstStyle/>
                    <a:p>
                      <a:r>
                        <a:rPr lang="en-IN" sz="1400" kern="1200" dirty="0" smtClean="0">
                          <a:solidFill>
                            <a:schemeClr val="dk1"/>
                          </a:solidFill>
                          <a:latin typeface="+mn-lt"/>
                          <a:ea typeface="+mn-ea"/>
                          <a:cs typeface="+mn-cs"/>
                        </a:rPr>
                        <a:t>796</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0.17</a:t>
                      </a:r>
                      <a:endParaRPr lang="en-IN" sz="1400" kern="1200" dirty="0">
                        <a:solidFill>
                          <a:schemeClr val="dk1"/>
                        </a:solidFill>
                        <a:latin typeface="+mn-lt"/>
                        <a:ea typeface="+mn-ea"/>
                        <a:cs typeface="+mn-cs"/>
                      </a:endParaRPr>
                    </a:p>
                  </a:txBody>
                  <a:tcPr/>
                </a:tc>
              </a:tr>
              <a:tr h="369358">
                <a:tc>
                  <a:txBody>
                    <a:bodyPr/>
                    <a:lstStyle/>
                    <a:p>
                      <a:r>
                        <a:rPr lang="en-IN" sz="1400" kern="1200" dirty="0" smtClean="0">
                          <a:solidFill>
                            <a:schemeClr val="dk1"/>
                          </a:solidFill>
                          <a:latin typeface="+mn-lt"/>
                          <a:ea typeface="+mn-ea"/>
                          <a:cs typeface="+mn-cs"/>
                        </a:rPr>
                        <a:t>DAU</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4598</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0.16</a:t>
                      </a:r>
                      <a:endParaRPr lang="en-IN" sz="1400" kern="1200" dirty="0">
                        <a:solidFill>
                          <a:schemeClr val="dk1"/>
                        </a:solidFill>
                        <a:latin typeface="+mn-lt"/>
                        <a:ea typeface="+mn-ea"/>
                        <a:cs typeface="+mn-cs"/>
                      </a:endParaRPr>
                    </a:p>
                  </a:txBody>
                  <a:tcPr/>
                </a:tc>
              </a:tr>
              <a:tr h="5443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Trans_log_lag_69_ewm_0.6 (exponential weighted average over a window of length 69 with alpha 0.6)</a:t>
                      </a:r>
                    </a:p>
                  </a:txBody>
                  <a:tcPr/>
                </a:tc>
                <a:tc>
                  <a:txBody>
                    <a:bodyPr/>
                    <a:lstStyle/>
                    <a:p>
                      <a:r>
                        <a:rPr lang="en-IN" sz="1400" kern="1200" dirty="0" smtClean="0">
                          <a:solidFill>
                            <a:schemeClr val="dk1"/>
                          </a:solidFill>
                          <a:latin typeface="+mn-lt"/>
                          <a:ea typeface="+mn-ea"/>
                          <a:cs typeface="+mn-cs"/>
                        </a:rPr>
                        <a:t>505</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0.12</a:t>
                      </a:r>
                      <a:endParaRPr lang="en-IN" sz="1400" kern="1200" dirty="0">
                        <a:solidFill>
                          <a:schemeClr val="dk1"/>
                        </a:solidFill>
                        <a:latin typeface="+mn-lt"/>
                        <a:ea typeface="+mn-ea"/>
                        <a:cs typeface="+mn-cs"/>
                      </a:endParaRPr>
                    </a:p>
                  </a:txBody>
                  <a:tcPr/>
                </a:tc>
              </a:tr>
              <a:tr h="369358">
                <a:tc>
                  <a:txBody>
                    <a:bodyPr/>
                    <a:lstStyle/>
                    <a:p>
                      <a:r>
                        <a:rPr lang="en-IN" sz="1400" kern="1200" dirty="0" smtClean="0">
                          <a:solidFill>
                            <a:schemeClr val="dk1"/>
                          </a:solidFill>
                          <a:latin typeface="+mn-lt"/>
                          <a:ea typeface="+mn-ea"/>
                          <a:cs typeface="+mn-cs"/>
                        </a:rPr>
                        <a:t>Items per DAU</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3120</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0.06</a:t>
                      </a:r>
                      <a:endParaRPr lang="en-IN" sz="1400" kern="1200" dirty="0">
                        <a:solidFill>
                          <a:schemeClr val="dk1"/>
                        </a:solidFill>
                        <a:latin typeface="+mn-lt"/>
                        <a:ea typeface="+mn-ea"/>
                        <a:cs typeface="+mn-cs"/>
                      </a:endParaRPr>
                    </a:p>
                  </a:txBody>
                  <a:tcPr/>
                </a:tc>
              </a:tr>
              <a:tr h="369358">
                <a:tc>
                  <a:txBody>
                    <a:bodyPr/>
                    <a:lstStyle/>
                    <a:p>
                      <a:r>
                        <a:rPr lang="en-IN" sz="1400" kern="1200" dirty="0" smtClean="0">
                          <a:solidFill>
                            <a:schemeClr val="dk1"/>
                          </a:solidFill>
                          <a:latin typeface="+mn-lt"/>
                          <a:ea typeface="+mn-ea"/>
                          <a:cs typeface="+mn-cs"/>
                        </a:rPr>
                        <a:t>Trans_log_lag_76 (lag of 76 days)</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2942</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0.04</a:t>
                      </a:r>
                      <a:endParaRPr lang="en-IN" sz="14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76949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8863" y="3580598"/>
            <a:ext cx="6054291" cy="837398"/>
          </a:xfrm>
          <a:prstGeom prst="rect">
            <a:avLst/>
          </a:prstGeom>
          <a:noFill/>
        </p:spPr>
        <p:txBody>
          <a:bodyPr wrap="square" rtlCol="0">
            <a:spAutoFit/>
          </a:bodyPr>
          <a:lstStyle/>
          <a:p>
            <a:r>
              <a:rPr lang="en-IN" sz="4800" b="1" dirty="0" smtClean="0"/>
              <a:t>Clustering Model</a:t>
            </a:r>
            <a:endParaRPr lang="en-IN" sz="4800" b="1" dirty="0"/>
          </a:p>
        </p:txBody>
      </p:sp>
      <p:cxnSp>
        <p:nvCxnSpPr>
          <p:cNvPr id="4" name="Straight Connector 3"/>
          <p:cNvCxnSpPr/>
          <p:nvPr/>
        </p:nvCxnSpPr>
        <p:spPr>
          <a:xfrm>
            <a:off x="1636295" y="4803006"/>
            <a:ext cx="80755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74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Clustering Model</a:t>
            </a:r>
            <a:endParaRPr lang="en-IN" sz="2400" b="1" dirty="0"/>
          </a:p>
        </p:txBody>
      </p:sp>
      <p:sp>
        <p:nvSpPr>
          <p:cNvPr id="3" name="TextBox 2"/>
          <p:cNvSpPr txBox="1"/>
          <p:nvPr/>
        </p:nvSpPr>
        <p:spPr>
          <a:xfrm>
            <a:off x="1020278" y="1915427"/>
            <a:ext cx="7902342" cy="424731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Time stamps were utilized to generate additional features, to improve the performance of our Model.</a:t>
            </a:r>
          </a:p>
          <a:p>
            <a:pPr marL="742950" lvl="1" indent="-285750">
              <a:buFont typeface="Wingdings" panose="05000000000000000000" pitchFamily="2" charset="2"/>
              <a:buChar char="Ø"/>
            </a:pPr>
            <a:r>
              <a:rPr lang="en-IN" dirty="0" smtClean="0"/>
              <a:t>Weekend</a:t>
            </a:r>
          </a:p>
          <a:p>
            <a:pPr marL="742950" lvl="1" indent="-285750">
              <a:buFont typeface="Wingdings" panose="05000000000000000000" pitchFamily="2" charset="2"/>
              <a:buChar char="Ø"/>
            </a:pPr>
            <a:r>
              <a:rPr lang="en-IN" dirty="0" smtClean="0"/>
              <a:t>Month end</a:t>
            </a:r>
          </a:p>
          <a:p>
            <a:pPr marL="742950" lvl="1" indent="-285750">
              <a:buFont typeface="Wingdings" panose="05000000000000000000" pitchFamily="2" charset="2"/>
              <a:buChar char="Ø"/>
            </a:pPr>
            <a:r>
              <a:rPr lang="en-IN" dirty="0" smtClean="0"/>
              <a:t>Month start</a:t>
            </a:r>
          </a:p>
          <a:p>
            <a:pPr marL="742950" lvl="1" indent="-285750">
              <a:buFont typeface="Wingdings" panose="05000000000000000000" pitchFamily="2" charset="2"/>
              <a:buChar char="Ø"/>
            </a:pPr>
            <a:r>
              <a:rPr lang="en-IN" dirty="0" smtClean="0"/>
              <a:t>Month</a:t>
            </a:r>
          </a:p>
          <a:p>
            <a:pPr marL="742950" lvl="1" indent="-285750">
              <a:buFont typeface="Wingdings" panose="05000000000000000000" pitchFamily="2" charset="2"/>
              <a:buChar char="Ø"/>
            </a:pPr>
            <a:r>
              <a:rPr lang="en-IN" dirty="0" smtClean="0"/>
              <a:t>Day</a:t>
            </a:r>
          </a:p>
          <a:p>
            <a:pPr marL="742950" lvl="1" indent="-285750">
              <a:buFont typeface="Wingdings" panose="05000000000000000000" pitchFamily="2" charset="2"/>
              <a:buChar char="Ø"/>
            </a:pPr>
            <a:endParaRPr lang="en-IN" dirty="0"/>
          </a:p>
          <a:p>
            <a:pPr marL="285750" indent="-285750">
              <a:buFont typeface="Arial" panose="020B0604020202020204" pitchFamily="34" charset="0"/>
              <a:buChar char="•"/>
            </a:pPr>
            <a:r>
              <a:rPr lang="en-US" dirty="0"/>
              <a:t>We need to convert the </a:t>
            </a:r>
            <a:r>
              <a:rPr lang="en-US" dirty="0" smtClean="0"/>
              <a:t>Data frame, </a:t>
            </a:r>
            <a:r>
              <a:rPr lang="en-US" dirty="0"/>
              <a:t>that is at a Country, Product, and Date level, into a Country level </a:t>
            </a:r>
            <a:r>
              <a:rPr lang="en-US" dirty="0" smtClean="0"/>
              <a:t>data frame, </a:t>
            </a:r>
            <a:r>
              <a:rPr lang="en-US" dirty="0"/>
              <a:t>so that we can segment the countries.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t>
            </a:r>
            <a:r>
              <a:rPr lang="en-US" dirty="0"/>
              <a:t>average the initially provided features across Country and Platform, and across Country, Platform, and Weekend, to take a pivot, to get these features at the Country level.</a:t>
            </a:r>
            <a:endParaRPr lang="en-IN" dirty="0" smtClean="0"/>
          </a:p>
        </p:txBody>
      </p:sp>
    </p:spTree>
    <p:extLst>
      <p:ext uri="{BB962C8B-B14F-4D97-AF65-F5344CB8AC3E}">
        <p14:creationId xmlns:p14="http://schemas.microsoft.com/office/powerpoint/2010/main" val="25897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423511"/>
            <a:ext cx="7709836" cy="461665"/>
          </a:xfrm>
          <a:prstGeom prst="rect">
            <a:avLst/>
          </a:prstGeom>
          <a:noFill/>
        </p:spPr>
        <p:txBody>
          <a:bodyPr wrap="square" rtlCol="0">
            <a:spAutoFit/>
          </a:bodyPr>
          <a:lstStyle/>
          <a:p>
            <a:r>
              <a:rPr lang="en-IN" sz="2400" b="1" dirty="0" smtClean="0"/>
              <a:t>Clustering Model</a:t>
            </a:r>
            <a:endParaRPr lang="en-IN" sz="2400" b="1" dirty="0"/>
          </a:p>
        </p:txBody>
      </p:sp>
      <p:sp>
        <p:nvSpPr>
          <p:cNvPr id="7" name="TextBox 6"/>
          <p:cNvSpPr txBox="1"/>
          <p:nvPr/>
        </p:nvSpPr>
        <p:spPr>
          <a:xfrm>
            <a:off x="1020278" y="1049154"/>
            <a:ext cx="8114097"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Standardize the data, before passing the data to the K-Means Clustering model</a:t>
            </a:r>
          </a:p>
          <a:p>
            <a:pPr marL="285750" indent="-285750">
              <a:buFont typeface="Arial" panose="020B0604020202020204" pitchFamily="34" charset="0"/>
              <a:buChar char="•"/>
            </a:pPr>
            <a:r>
              <a:rPr lang="en-IN" dirty="0" smtClean="0"/>
              <a:t>Choose the cluster size to be 5, so that it minimizes the Bayesian Information Criterion (BIC)</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934" y="2999982"/>
            <a:ext cx="5919538" cy="3588510"/>
          </a:xfrm>
          <a:prstGeom prst="rect">
            <a:avLst/>
          </a:prstGeom>
        </p:spPr>
      </p:pic>
    </p:spTree>
    <p:extLst>
      <p:ext uri="{BB962C8B-B14F-4D97-AF65-F5344CB8AC3E}">
        <p14:creationId xmlns:p14="http://schemas.microsoft.com/office/powerpoint/2010/main" val="50915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8863" y="3580598"/>
            <a:ext cx="7777213" cy="830997"/>
          </a:xfrm>
          <a:prstGeom prst="rect">
            <a:avLst/>
          </a:prstGeom>
          <a:noFill/>
        </p:spPr>
        <p:txBody>
          <a:bodyPr wrap="square" rtlCol="0">
            <a:spAutoFit/>
          </a:bodyPr>
          <a:lstStyle/>
          <a:p>
            <a:r>
              <a:rPr lang="en-IN" sz="4800" b="1" dirty="0" smtClean="0"/>
              <a:t>Anomaly Detection</a:t>
            </a:r>
            <a:endParaRPr lang="en-IN" sz="4800" b="1" dirty="0"/>
          </a:p>
        </p:txBody>
      </p:sp>
      <p:cxnSp>
        <p:nvCxnSpPr>
          <p:cNvPr id="4" name="Straight Connector 3"/>
          <p:cNvCxnSpPr/>
          <p:nvPr/>
        </p:nvCxnSpPr>
        <p:spPr>
          <a:xfrm>
            <a:off x="1636295" y="4803006"/>
            <a:ext cx="80755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8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423511"/>
            <a:ext cx="7709836" cy="461665"/>
          </a:xfrm>
          <a:prstGeom prst="rect">
            <a:avLst/>
          </a:prstGeom>
          <a:noFill/>
        </p:spPr>
        <p:txBody>
          <a:bodyPr wrap="square" rtlCol="0">
            <a:spAutoFit/>
          </a:bodyPr>
          <a:lstStyle/>
          <a:p>
            <a:r>
              <a:rPr lang="en-IN" sz="2400" b="1" dirty="0" smtClean="0"/>
              <a:t>Clustering Model</a:t>
            </a:r>
            <a:endParaRPr lang="en-IN" sz="2400" b="1" dirty="0"/>
          </a:p>
        </p:txBody>
      </p:sp>
      <p:sp>
        <p:nvSpPr>
          <p:cNvPr id="7" name="TextBox 6"/>
          <p:cNvSpPr txBox="1"/>
          <p:nvPr/>
        </p:nvSpPr>
        <p:spPr>
          <a:xfrm>
            <a:off x="1020278" y="1049154"/>
            <a:ext cx="8114097"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Perform PCA, to reduce the feature dimension to 2D, along the two largest principal directions, so that we can visualize the data</a:t>
            </a:r>
          </a:p>
          <a:p>
            <a:pPr marL="285750" indent="-285750">
              <a:buFont typeface="Arial" panose="020B0604020202020204" pitchFamily="34" charset="0"/>
              <a:buChar char="•"/>
            </a:pPr>
            <a:r>
              <a:rPr lang="en-IN" dirty="0" smtClean="0"/>
              <a:t>The Left plot shows the clusters for the provided countries and the Right plot shows the distribution of data points between the clusters.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69" y="2472828"/>
            <a:ext cx="4990574" cy="412682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569" y="2635248"/>
            <a:ext cx="4641711" cy="3801979"/>
          </a:xfrm>
          <a:prstGeom prst="rect">
            <a:avLst/>
          </a:prstGeom>
        </p:spPr>
      </p:pic>
    </p:spTree>
    <p:extLst>
      <p:ext uri="{BB962C8B-B14F-4D97-AF65-F5344CB8AC3E}">
        <p14:creationId xmlns:p14="http://schemas.microsoft.com/office/powerpoint/2010/main" val="2527489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Insights</a:t>
            </a:r>
            <a:endParaRPr lang="en-IN" sz="2400" b="1" dirty="0"/>
          </a:p>
        </p:txBody>
      </p:sp>
      <p:sp>
        <p:nvSpPr>
          <p:cNvPr id="3" name="TextBox 2"/>
          <p:cNvSpPr txBox="1"/>
          <p:nvPr/>
        </p:nvSpPr>
        <p:spPr>
          <a:xfrm>
            <a:off x="1020278" y="1386037"/>
            <a:ext cx="7902342" cy="4247317"/>
          </a:xfrm>
          <a:prstGeom prst="rect">
            <a:avLst/>
          </a:prstGeom>
          <a:noFill/>
        </p:spPr>
        <p:txBody>
          <a:bodyPr wrap="square" rtlCol="0">
            <a:spAutoFit/>
          </a:bodyPr>
          <a:lstStyle/>
          <a:p>
            <a:r>
              <a:rPr lang="en-IN" dirty="0" smtClean="0"/>
              <a:t>Looking at the aggregated data at the Country level, we can say the following regarding the clusters</a:t>
            </a:r>
          </a:p>
          <a:p>
            <a:endParaRPr lang="en-IN" dirty="0" smtClean="0"/>
          </a:p>
          <a:p>
            <a:pPr marL="285750" indent="-285750">
              <a:buFont typeface="Arial" panose="020B0604020202020204" pitchFamily="34" charset="0"/>
              <a:buChar char="•"/>
            </a:pPr>
            <a:r>
              <a:rPr lang="en-US" dirty="0"/>
              <a:t>The Countries belonging to Cluster 0, spend less amount on in-game transactions, but spend a lot of time in-game. Geographically, this makes sense, since these are small and </a:t>
            </a:r>
            <a:r>
              <a:rPr lang="en-US" dirty="0" err="1"/>
              <a:t>comparitively</a:t>
            </a:r>
            <a:r>
              <a:rPr lang="en-US" dirty="0"/>
              <a:t> poor countries, in Asia, Africa, and Central Europe. (</a:t>
            </a:r>
            <a:r>
              <a:rPr lang="en-US" dirty="0" err="1"/>
              <a:t>Eg</a:t>
            </a:r>
            <a:r>
              <a:rPr lang="en-US" dirty="0"/>
              <a:t>: Afghanistan, Somalia, Syria, Armenia</a:t>
            </a:r>
            <a:r>
              <a:rPr lang="en-US" dirty="0" smtClean="0"/>
              <a:t>)</a:t>
            </a: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US" dirty="0"/>
              <a:t>The Countries belonging to Cluster 1, contribute significantly, to the number of active users, but also spend a lot more on in-game transactions, while spending lesser time in game than Countries in cluster 0. Geographically, these countries are relatively rich and developed, and hence the insight makes sense. (</a:t>
            </a:r>
            <a:r>
              <a:rPr lang="en-US" dirty="0" err="1"/>
              <a:t>Eg</a:t>
            </a:r>
            <a:r>
              <a:rPr lang="en-US" dirty="0"/>
              <a:t>: United States, Japan, Malaysia, Turkey)</a:t>
            </a:r>
            <a:endParaRPr lang="en-IN" dirty="0"/>
          </a:p>
        </p:txBody>
      </p:sp>
    </p:spTree>
    <p:extLst>
      <p:ext uri="{BB962C8B-B14F-4D97-AF65-F5344CB8AC3E}">
        <p14:creationId xmlns:p14="http://schemas.microsoft.com/office/powerpoint/2010/main" val="343623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512" y="577515"/>
            <a:ext cx="7709836" cy="461665"/>
          </a:xfrm>
          <a:prstGeom prst="rect">
            <a:avLst/>
          </a:prstGeom>
          <a:noFill/>
        </p:spPr>
        <p:txBody>
          <a:bodyPr wrap="square" rtlCol="0">
            <a:spAutoFit/>
          </a:bodyPr>
          <a:lstStyle/>
          <a:p>
            <a:r>
              <a:rPr lang="en-IN" sz="2400" b="1" dirty="0" smtClean="0"/>
              <a:t>Clustering Model</a:t>
            </a:r>
            <a:endParaRPr lang="en-IN" sz="2400" b="1" dirty="0"/>
          </a:p>
        </p:txBody>
      </p:sp>
      <p:sp>
        <p:nvSpPr>
          <p:cNvPr id="3" name="TextBox 2"/>
          <p:cNvSpPr txBox="1"/>
          <p:nvPr/>
        </p:nvSpPr>
        <p:spPr>
          <a:xfrm>
            <a:off x="336884" y="1395663"/>
            <a:ext cx="9596388"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Countries belonging to Cluster 2, do not spend much time and money in-game. Also, these countries had some Mandarin names which makes reasoning about them geographically, quite difficult. These Countries could very well be outliers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Countries in Cluster 3, are similar to countries in Cluster 1, in that they geographically correspond to developed nations in Europe, Americas, and Australia. These countries, do not spend much time or money in-game, unlike Cluster 1. But they spend a similar amount of money in-game to Cluster 0, while spending </a:t>
            </a:r>
            <a:r>
              <a:rPr lang="en-US" sz="1600" dirty="0" smtClean="0"/>
              <a:t>way </a:t>
            </a:r>
            <a:r>
              <a:rPr lang="en-US" sz="1600" dirty="0"/>
              <a:t>less time in-game. These Countries </a:t>
            </a:r>
            <a:r>
              <a:rPr lang="en-US" sz="1600" dirty="0" smtClean="0"/>
              <a:t>have not </a:t>
            </a:r>
            <a:r>
              <a:rPr lang="en-US" sz="1600" dirty="0"/>
              <a:t>been tapped into as much, and are excellent candidates for targeted promotions. Examples of such countries in </a:t>
            </a:r>
            <a:r>
              <a:rPr lang="en-US" sz="1600" dirty="0" smtClean="0"/>
              <a:t>Cluster </a:t>
            </a:r>
            <a:r>
              <a:rPr lang="en-US" sz="1600" dirty="0"/>
              <a:t>3, are China, Australia, Spain, Sweden etc</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Country, that belongs to Cluster 4 is India. This Country, contributes a significant proportion to the Daily Active User base, and also spends the most amount of money in-game, while spending lesser time in-game than Cluster 0. India, seems to be a valuable contributor to the business, and also has an extremely high conversion rate. The Customers in India, are fully tapped into the game, and need to be retained. This Cluster could also be grouped along with Cluster 1, keeping in mind, that Cluster 4 contains only a single country (India).</a:t>
            </a:r>
            <a:endParaRPr lang="en-IN" sz="1600" dirty="0"/>
          </a:p>
        </p:txBody>
      </p:sp>
    </p:spTree>
    <p:extLst>
      <p:ext uri="{BB962C8B-B14F-4D97-AF65-F5344CB8AC3E}">
        <p14:creationId xmlns:p14="http://schemas.microsoft.com/office/powerpoint/2010/main" val="26895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9932" y="3715352"/>
            <a:ext cx="6949440" cy="707886"/>
          </a:xfrm>
          <a:prstGeom prst="rect">
            <a:avLst/>
          </a:prstGeom>
          <a:noFill/>
        </p:spPr>
        <p:txBody>
          <a:bodyPr wrap="square" rtlCol="0">
            <a:spAutoFit/>
          </a:bodyPr>
          <a:lstStyle/>
          <a:p>
            <a:r>
              <a:rPr lang="en-IN" sz="4000" dirty="0" smtClean="0"/>
              <a:t>THANK YOU</a:t>
            </a:r>
            <a:endParaRPr lang="en-IN" sz="4000" dirty="0"/>
          </a:p>
        </p:txBody>
      </p:sp>
    </p:spTree>
    <p:extLst>
      <p:ext uri="{BB962C8B-B14F-4D97-AF65-F5344CB8AC3E}">
        <p14:creationId xmlns:p14="http://schemas.microsoft.com/office/powerpoint/2010/main" val="351733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Anomaly Detection:</a:t>
            </a:r>
            <a:endParaRPr lang="en-IN" sz="2400" b="1" dirty="0"/>
          </a:p>
        </p:txBody>
      </p:sp>
      <p:sp>
        <p:nvSpPr>
          <p:cNvPr id="3" name="TextBox 2"/>
          <p:cNvSpPr txBox="1"/>
          <p:nvPr/>
        </p:nvSpPr>
        <p:spPr>
          <a:xfrm>
            <a:off x="1020278" y="2425566"/>
            <a:ext cx="7902342" cy="286232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Unsupervised Methods were used to detect anomalies.</a:t>
            </a:r>
          </a:p>
          <a:p>
            <a:pPr marL="285750" indent="-285750">
              <a:buFont typeface="Arial" panose="020B0604020202020204" pitchFamily="34" charset="0"/>
              <a:buChar char="•"/>
            </a:pPr>
            <a:r>
              <a:rPr lang="en-IN" dirty="0" smtClean="0"/>
              <a:t>K means Clustering and Isolation Forest approaches were utilized to detect anomalies</a:t>
            </a:r>
          </a:p>
          <a:p>
            <a:pPr marL="285750" indent="-285750">
              <a:buFont typeface="Arial" panose="020B0604020202020204" pitchFamily="34" charset="0"/>
              <a:buChar char="•"/>
            </a:pPr>
            <a:r>
              <a:rPr lang="en-IN" dirty="0" smtClean="0"/>
              <a:t>The Time stamps were utilized to generate additional features, to improve the performance of our Model.</a:t>
            </a:r>
          </a:p>
          <a:p>
            <a:pPr marL="742950" lvl="1" indent="-285750">
              <a:buFont typeface="Wingdings" panose="05000000000000000000" pitchFamily="2" charset="2"/>
              <a:buChar char="Ø"/>
            </a:pPr>
            <a:r>
              <a:rPr lang="en-IN" dirty="0" smtClean="0"/>
              <a:t>Weekend</a:t>
            </a:r>
          </a:p>
          <a:p>
            <a:pPr marL="742950" lvl="1" indent="-285750">
              <a:buFont typeface="Wingdings" panose="05000000000000000000" pitchFamily="2" charset="2"/>
              <a:buChar char="Ø"/>
            </a:pPr>
            <a:r>
              <a:rPr lang="en-IN" dirty="0" smtClean="0"/>
              <a:t>Month end</a:t>
            </a:r>
          </a:p>
          <a:p>
            <a:pPr marL="742950" lvl="1" indent="-285750">
              <a:buFont typeface="Wingdings" panose="05000000000000000000" pitchFamily="2" charset="2"/>
              <a:buChar char="Ø"/>
            </a:pPr>
            <a:r>
              <a:rPr lang="en-IN" dirty="0" smtClean="0"/>
              <a:t>Month start</a:t>
            </a:r>
          </a:p>
          <a:p>
            <a:pPr marL="742950" lvl="1" indent="-285750">
              <a:buFont typeface="Wingdings" panose="05000000000000000000" pitchFamily="2" charset="2"/>
              <a:buChar char="Ø"/>
            </a:pPr>
            <a:r>
              <a:rPr lang="en-IN" dirty="0" smtClean="0"/>
              <a:t>Month</a:t>
            </a:r>
          </a:p>
          <a:p>
            <a:pPr marL="742950" lvl="1" indent="-285750">
              <a:buFont typeface="Wingdings" panose="05000000000000000000" pitchFamily="2" charset="2"/>
              <a:buChar char="Ø"/>
            </a:pPr>
            <a:r>
              <a:rPr lang="en-IN" dirty="0" smtClean="0"/>
              <a:t>Day</a:t>
            </a:r>
            <a:endParaRPr lang="en-IN" dirty="0"/>
          </a:p>
        </p:txBody>
      </p:sp>
    </p:spTree>
    <p:extLst>
      <p:ext uri="{BB962C8B-B14F-4D97-AF65-F5344CB8AC3E}">
        <p14:creationId xmlns:p14="http://schemas.microsoft.com/office/powerpoint/2010/main" val="326691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K-Means Clustering:</a:t>
            </a:r>
            <a:endParaRPr lang="en-IN" sz="2400" b="1" dirty="0"/>
          </a:p>
        </p:txBody>
      </p:sp>
      <p:sp>
        <p:nvSpPr>
          <p:cNvPr id="3" name="TextBox 2"/>
          <p:cNvSpPr txBox="1"/>
          <p:nvPr/>
        </p:nvSpPr>
        <p:spPr>
          <a:xfrm>
            <a:off x="1020277" y="1607418"/>
            <a:ext cx="84702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Standardize the data, and reduce the dimension down to 2, using Principal Component Analysis (PCA), so that we can plot our </a:t>
            </a:r>
            <a:r>
              <a:rPr lang="en-US" dirty="0" smtClean="0"/>
              <a:t>clusters</a:t>
            </a:r>
          </a:p>
          <a:p>
            <a:pPr marL="285750" indent="-285750">
              <a:buFont typeface="Arial" panose="020B0604020202020204" pitchFamily="34" charset="0"/>
              <a:buChar char="•"/>
            </a:pPr>
            <a:r>
              <a:rPr lang="en-US" dirty="0" smtClean="0"/>
              <a:t>Then we run K-means clustering to generate our clusters</a:t>
            </a:r>
          </a:p>
          <a:p>
            <a:pPr marL="285750" indent="-285750">
              <a:buFont typeface="Arial" panose="020B0604020202020204" pitchFamily="34" charset="0"/>
              <a:buChar char="•"/>
            </a:pPr>
            <a:r>
              <a:rPr lang="en-US" dirty="0" smtClean="0"/>
              <a:t>The number of Clusters (K) is chosen such that it maximizes the scores, which can be set to 6, from the plot.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26" y="3318233"/>
            <a:ext cx="5322513" cy="3531405"/>
          </a:xfrm>
          <a:prstGeom prst="rect">
            <a:avLst/>
          </a:prstGeom>
        </p:spPr>
      </p:pic>
    </p:spTree>
    <p:extLst>
      <p:ext uri="{BB962C8B-B14F-4D97-AF65-F5344CB8AC3E}">
        <p14:creationId xmlns:p14="http://schemas.microsoft.com/office/powerpoint/2010/main" val="361785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K-Means Clustering:</a:t>
            </a:r>
            <a:endParaRPr lang="en-IN" sz="2400" b="1" dirty="0"/>
          </a:p>
        </p:txBody>
      </p:sp>
      <p:sp>
        <p:nvSpPr>
          <p:cNvPr id="3" name="TextBox 2"/>
          <p:cNvSpPr txBox="1"/>
          <p:nvPr/>
        </p:nvSpPr>
        <p:spPr>
          <a:xfrm>
            <a:off x="1020277" y="1174282"/>
            <a:ext cx="84702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Data points lying far away from the center of the cluster are labelled outliers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Plots of the data points in a 2D space, corresponding to the two largest principal components</a:t>
            </a:r>
          </a:p>
          <a:p>
            <a:pPr marL="285750" indent="-285750">
              <a:buFont typeface="Arial" panose="020B0604020202020204" pitchFamily="34" charset="0"/>
              <a:buChar char="•"/>
            </a:pPr>
            <a:r>
              <a:rPr lang="en-US" dirty="0" smtClean="0"/>
              <a:t>The Left plots categorizes the data points into the 6 clusters</a:t>
            </a:r>
          </a:p>
          <a:p>
            <a:pPr marL="285750" indent="-285750">
              <a:buFont typeface="Arial" panose="020B0604020202020204" pitchFamily="34" charset="0"/>
              <a:buChar char="•"/>
            </a:pPr>
            <a:r>
              <a:rPr lang="en-IN" dirty="0" smtClean="0"/>
              <a:t>In the Right plot, the red data points represent the anomalous observations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392" y="3314239"/>
            <a:ext cx="4928723" cy="33789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62" y="3314239"/>
            <a:ext cx="4928723" cy="3378970"/>
          </a:xfrm>
          <a:prstGeom prst="rect">
            <a:avLst/>
          </a:prstGeom>
        </p:spPr>
      </p:pic>
    </p:spTree>
    <p:extLst>
      <p:ext uri="{BB962C8B-B14F-4D97-AF65-F5344CB8AC3E}">
        <p14:creationId xmlns:p14="http://schemas.microsoft.com/office/powerpoint/2010/main" val="311498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K-Means Clustering:</a:t>
            </a:r>
            <a:endParaRPr lang="en-IN" sz="2400" b="1" dirty="0"/>
          </a:p>
        </p:txBody>
      </p:sp>
      <p:sp>
        <p:nvSpPr>
          <p:cNvPr id="3" name="TextBox 2"/>
          <p:cNvSpPr txBox="1"/>
          <p:nvPr/>
        </p:nvSpPr>
        <p:spPr>
          <a:xfrm>
            <a:off x="1020277" y="1174282"/>
            <a:ext cx="8470231"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Plots in the Time series domain, for the Transaction feature variable </a:t>
            </a:r>
            <a:r>
              <a:rPr lang="en-IN" dirty="0" err="1" smtClean="0"/>
              <a:t>vs</a:t>
            </a:r>
            <a:r>
              <a:rPr lang="en-IN" dirty="0" smtClean="0"/>
              <a:t> Days</a:t>
            </a:r>
          </a:p>
          <a:p>
            <a:pPr marL="285750" indent="-285750">
              <a:buFont typeface="Arial" panose="020B0604020202020204" pitchFamily="34" charset="0"/>
              <a:buChar char="•"/>
            </a:pPr>
            <a:r>
              <a:rPr lang="en-IN" dirty="0" smtClean="0"/>
              <a:t>The Left plot is for all the data points, and the right plot contains the data points pertaining to ‘United States’ and ‘ALL’ Platform.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898" y="2174962"/>
            <a:ext cx="5130265" cy="44207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60" y="2294741"/>
            <a:ext cx="5002339" cy="4349415"/>
          </a:xfrm>
          <a:prstGeom prst="rect">
            <a:avLst/>
          </a:prstGeom>
        </p:spPr>
      </p:pic>
    </p:spTree>
    <p:extLst>
      <p:ext uri="{BB962C8B-B14F-4D97-AF65-F5344CB8AC3E}">
        <p14:creationId xmlns:p14="http://schemas.microsoft.com/office/powerpoint/2010/main" val="299308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K-Means Clustering:</a:t>
            </a:r>
            <a:endParaRPr lang="en-IN" sz="2400" b="1" dirty="0"/>
          </a:p>
        </p:txBody>
      </p:sp>
      <p:sp>
        <p:nvSpPr>
          <p:cNvPr id="3" name="TextBox 2"/>
          <p:cNvSpPr txBox="1"/>
          <p:nvPr/>
        </p:nvSpPr>
        <p:spPr>
          <a:xfrm>
            <a:off x="1020277" y="1848050"/>
            <a:ext cx="84702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From the previous </a:t>
            </a:r>
            <a:r>
              <a:rPr lang="en-US" dirty="0" smtClean="0"/>
              <a:t>plots, </a:t>
            </a:r>
            <a:r>
              <a:rPr lang="en-US" dirty="0"/>
              <a:t>we see that K-Means is not doing a good job of classifying the anomalous points. </a:t>
            </a:r>
            <a:endParaRPr lang="en-US" dirty="0" smtClean="0"/>
          </a:p>
          <a:p>
            <a:pPr marL="285750" indent="-285750">
              <a:buFont typeface="Arial" panose="020B0604020202020204" pitchFamily="34" charset="0"/>
              <a:buChar char="•"/>
            </a:pPr>
            <a:r>
              <a:rPr lang="en-US" dirty="0" smtClean="0"/>
              <a:t>It </a:t>
            </a:r>
            <a:r>
              <a:rPr lang="en-US" dirty="0"/>
              <a:t>has labelled few of the spikes in the time series data as anomalous. But, most of the anomalous data that it has classified </a:t>
            </a:r>
            <a:r>
              <a:rPr lang="en-US" dirty="0" smtClean="0"/>
              <a:t>correspond </a:t>
            </a:r>
            <a:r>
              <a:rPr lang="en-US" dirty="0"/>
              <a:t>to the lowest transaction </a:t>
            </a:r>
            <a:r>
              <a:rPr lang="en-US" dirty="0" smtClean="0"/>
              <a:t>values. </a:t>
            </a:r>
          </a:p>
          <a:p>
            <a:pPr marL="285750" indent="-285750">
              <a:buFont typeface="Arial" panose="020B0604020202020204" pitchFamily="34" charset="0"/>
              <a:buChar char="•"/>
            </a:pPr>
            <a:r>
              <a:rPr lang="en-US" dirty="0" smtClean="0"/>
              <a:t>But </a:t>
            </a:r>
            <a:r>
              <a:rPr lang="en-US" dirty="0"/>
              <a:t>it order to be a robust Anomaly classifier, it has to account for the </a:t>
            </a:r>
            <a:r>
              <a:rPr lang="en-US" dirty="0" smtClean="0"/>
              <a:t>spikes </a:t>
            </a:r>
            <a:r>
              <a:rPr lang="en-US" dirty="0"/>
              <a:t>in the time series data. The gravity of the performance, can be felt, when we only consider the time series data for Transactions in United States, on ALL platforms.</a:t>
            </a:r>
            <a:endParaRPr lang="en-IN" dirty="0"/>
          </a:p>
        </p:txBody>
      </p:sp>
    </p:spTree>
    <p:extLst>
      <p:ext uri="{BB962C8B-B14F-4D97-AF65-F5344CB8AC3E}">
        <p14:creationId xmlns:p14="http://schemas.microsoft.com/office/powerpoint/2010/main" val="152584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Isolation Forest:</a:t>
            </a:r>
            <a:endParaRPr lang="en-IN" sz="2400" b="1" dirty="0"/>
          </a:p>
        </p:txBody>
      </p:sp>
      <p:sp>
        <p:nvSpPr>
          <p:cNvPr id="3" name="TextBox 2"/>
          <p:cNvSpPr txBox="1"/>
          <p:nvPr/>
        </p:nvSpPr>
        <p:spPr>
          <a:xfrm>
            <a:off x="1020278" y="2521818"/>
            <a:ext cx="84702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Isolation Forest is similar in approach to Random Forest, in that it uses Decision Trees for Classification. </a:t>
            </a:r>
            <a:endParaRPr lang="en-US" dirty="0" smtClean="0"/>
          </a:p>
          <a:p>
            <a:pPr marL="285750" indent="-285750">
              <a:buFont typeface="Arial" panose="020B0604020202020204" pitchFamily="34" charset="0"/>
              <a:buChar char="•"/>
            </a:pPr>
            <a:r>
              <a:rPr lang="en-US" dirty="0" smtClean="0"/>
              <a:t>But </a:t>
            </a:r>
            <a:r>
              <a:rPr lang="en-US" dirty="0"/>
              <a:t>Isolation Forest makes use of the fact that anomalous data, comes from a different distribution, and hence are more easily </a:t>
            </a:r>
            <a:r>
              <a:rPr lang="en-US" dirty="0" smtClean="0"/>
              <a:t>separated </a:t>
            </a:r>
            <a:r>
              <a:rPr lang="en-US" dirty="0"/>
              <a:t>into leaf nodes</a:t>
            </a:r>
            <a:r>
              <a:rPr lang="en-US" dirty="0" smtClean="0"/>
              <a:t>.</a:t>
            </a:r>
          </a:p>
          <a:p>
            <a:pPr marL="285750" indent="-285750">
              <a:buFont typeface="Arial" panose="020B0604020202020204" pitchFamily="34" charset="0"/>
              <a:buChar char="•"/>
            </a:pPr>
            <a:r>
              <a:rPr lang="en-US" dirty="0" smtClean="0"/>
              <a:t>This </a:t>
            </a:r>
            <a:r>
              <a:rPr lang="en-US" dirty="0"/>
              <a:t>translates to the fact that Anomalous data points are present in the Leaf nodes at the earlier levels of the </a:t>
            </a:r>
            <a:r>
              <a:rPr lang="en-US" dirty="0" smtClean="0"/>
              <a:t>tree, in an Isolation Forest.</a:t>
            </a:r>
            <a:endParaRPr lang="en-IN" dirty="0"/>
          </a:p>
        </p:txBody>
      </p:sp>
    </p:spTree>
    <p:extLst>
      <p:ext uri="{BB962C8B-B14F-4D97-AF65-F5344CB8AC3E}">
        <p14:creationId xmlns:p14="http://schemas.microsoft.com/office/powerpoint/2010/main" val="136868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0278" y="635267"/>
            <a:ext cx="7709836" cy="461665"/>
          </a:xfrm>
          <a:prstGeom prst="rect">
            <a:avLst/>
          </a:prstGeom>
          <a:noFill/>
        </p:spPr>
        <p:txBody>
          <a:bodyPr wrap="square" rtlCol="0">
            <a:spAutoFit/>
          </a:bodyPr>
          <a:lstStyle/>
          <a:p>
            <a:r>
              <a:rPr lang="en-IN" sz="2400" b="1" dirty="0" smtClean="0"/>
              <a:t>Isolation Forest:</a:t>
            </a:r>
            <a:endParaRPr lang="en-IN" sz="2400" b="1" dirty="0"/>
          </a:p>
        </p:txBody>
      </p:sp>
      <p:sp>
        <p:nvSpPr>
          <p:cNvPr id="3" name="TextBox 2"/>
          <p:cNvSpPr txBox="1"/>
          <p:nvPr/>
        </p:nvSpPr>
        <p:spPr>
          <a:xfrm>
            <a:off x="1020277" y="1251284"/>
            <a:ext cx="8470231" cy="923330"/>
          </a:xfrm>
          <a:prstGeom prst="rect">
            <a:avLst/>
          </a:prstGeom>
          <a:noFill/>
        </p:spPr>
        <p:txBody>
          <a:bodyPr wrap="square" rtlCol="0">
            <a:spAutoFit/>
          </a:bodyPr>
          <a:lstStyle/>
          <a:p>
            <a:pPr marL="285750" indent="-285750">
              <a:buFont typeface="Arial" panose="020B0604020202020204" pitchFamily="34" charset="0"/>
              <a:buChar char="•"/>
            </a:pPr>
            <a:r>
              <a:rPr lang="en-IN" dirty="0"/>
              <a:t>Plots in the Time series domain, for the Transaction feature variable </a:t>
            </a:r>
            <a:r>
              <a:rPr lang="en-IN" dirty="0" err="1"/>
              <a:t>vs</a:t>
            </a:r>
            <a:r>
              <a:rPr lang="en-IN" dirty="0"/>
              <a:t> Days</a:t>
            </a:r>
          </a:p>
          <a:p>
            <a:pPr marL="285750" indent="-285750">
              <a:buFont typeface="Arial" panose="020B0604020202020204" pitchFamily="34" charset="0"/>
              <a:buChar char="•"/>
            </a:pPr>
            <a:r>
              <a:rPr lang="en-IN" dirty="0"/>
              <a:t>The Left plot is for all the data points, and the right plot contains the data points pertaining to ‘United States’ and ‘ALL’ Platform.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75" y="2328966"/>
            <a:ext cx="4695847" cy="43504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022" y="2174614"/>
            <a:ext cx="4743329" cy="4526020"/>
          </a:xfrm>
          <a:prstGeom prst="rect">
            <a:avLst/>
          </a:prstGeom>
        </p:spPr>
      </p:pic>
    </p:spTree>
    <p:extLst>
      <p:ext uri="{BB962C8B-B14F-4D97-AF65-F5344CB8AC3E}">
        <p14:creationId xmlns:p14="http://schemas.microsoft.com/office/powerpoint/2010/main" val="871760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1451</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Wingdings</vt:lpstr>
      <vt:lpstr>Wingdings 3</vt:lpstr>
      <vt:lpstr>Facet</vt:lpstr>
      <vt:lpstr>Tencent Data Science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Tencent Data Science Project</dc:title>
  <dc:creator>Yaswanth Chittepu</dc:creator>
  <cp:lastModifiedBy>Yaswanth Chittepu</cp:lastModifiedBy>
  <cp:revision>32</cp:revision>
  <dcterms:created xsi:type="dcterms:W3CDTF">2020-03-17T01:06:09Z</dcterms:created>
  <dcterms:modified xsi:type="dcterms:W3CDTF">2020-03-17T02:55:50Z</dcterms:modified>
</cp:coreProperties>
</file>