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b05df4d250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b05df4d250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b05df4d25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b05df4d25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05df4d25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05df4d25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05df4d25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05df4d25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Harsh:</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05df4d25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05df4d25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05df4d25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b05df4d25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Harsh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05df4d25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05df4d25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Harsh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05df4d25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05df4d25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3" name="Google Shape;43;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1.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8159445" y="4144200"/>
            <a:ext cx="984551" cy="999300"/>
          </a:xfrm>
          <a:prstGeom prst="rect">
            <a:avLst/>
          </a:prstGeom>
          <a:noFill/>
          <a:ln>
            <a:noFill/>
          </a:ln>
        </p:spPr>
      </p:pic>
      <p:sp>
        <p:nvSpPr>
          <p:cNvPr id="7" name="Google Shape;7;p1"/>
          <p:cNvSpPr txBox="1"/>
          <p:nvPr>
            <p:ph type="title"/>
          </p:nvPr>
        </p:nvSpPr>
        <p:spPr>
          <a:xfrm>
            <a:off x="311700" y="649750"/>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222450"/>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9" name="Google Shape;9;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2">
            <a:alphaModFix/>
          </a:blip>
          <a:stretch>
            <a:fillRect/>
          </a:stretch>
        </p:blipFill>
        <p:spPr>
          <a:xfrm>
            <a:off x="0" y="0"/>
            <a:ext cx="9144000" cy="571500"/>
          </a:xfrm>
          <a:prstGeom prst="rect">
            <a:avLst/>
          </a:prstGeom>
          <a:noFill/>
          <a:ln>
            <a:noFill/>
          </a:ln>
        </p:spPr>
      </p:pic>
      <p:pic>
        <p:nvPicPr>
          <p:cNvPr id="11" name="Google Shape;11;p1"/>
          <p:cNvPicPr preferRelativeResize="0"/>
          <p:nvPr/>
        </p:nvPicPr>
        <p:blipFill>
          <a:blip r:embed="rId3">
            <a:alphaModFix/>
          </a:blip>
          <a:stretch>
            <a:fillRect/>
          </a:stretch>
        </p:blipFill>
        <p:spPr>
          <a:xfrm>
            <a:off x="388600" y="65336"/>
            <a:ext cx="1913424" cy="4408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RasaHQ/rasa-workshop-pydata-berlin/blob/master/rasa-workshop-completed-executed.ipynb" TargetMode="External"/><Relationship Id="rId4" Type="http://schemas.openxmlformats.org/officeDocument/2006/relationships/hyperlink" Target="https://github.com/eliseboyd/rasa_nlu" TargetMode="External"/><Relationship Id="rId5" Type="http://schemas.openxmlformats.org/officeDocument/2006/relationships/hyperlink" Target="https://itsromiljain.medium.com/build-a-conversational-chatbot-with-rasa-stack-and-python-rasa-nlu-b79dfbe5949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3"/>
          <p:cNvSpPr txBox="1"/>
          <p:nvPr>
            <p:ph type="ctrTitle"/>
          </p:nvPr>
        </p:nvSpPr>
        <p:spPr>
          <a:xfrm>
            <a:off x="311700" y="744575"/>
            <a:ext cx="8520600" cy="12012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2700"/>
              <a:t>DATA 690-05 - NLP</a:t>
            </a:r>
            <a:endParaRPr sz="2700"/>
          </a:p>
          <a:p>
            <a:pPr indent="0" lvl="0" marL="0" rtl="0" algn="ctr">
              <a:spcBef>
                <a:spcPts val="0"/>
              </a:spcBef>
              <a:spcAft>
                <a:spcPts val="0"/>
              </a:spcAft>
              <a:buNone/>
            </a:pPr>
            <a:r>
              <a:rPr lang="en" sz="2700"/>
              <a:t>Chatbot - Healthcare Assistant for COVID-19</a:t>
            </a:r>
            <a:endParaRPr sz="2700"/>
          </a:p>
        </p:txBody>
      </p:sp>
      <p:sp>
        <p:nvSpPr>
          <p:cNvPr id="58" name="Google Shape;58;p13"/>
          <p:cNvSpPr txBox="1"/>
          <p:nvPr>
            <p:ph idx="1" type="subTitle"/>
          </p:nvPr>
        </p:nvSpPr>
        <p:spPr>
          <a:xfrm>
            <a:off x="4827925" y="1992725"/>
            <a:ext cx="3885000" cy="2892900"/>
          </a:xfrm>
          <a:prstGeom prst="rect">
            <a:avLst/>
          </a:prstGeom>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2000" u="sng">
                <a:solidFill>
                  <a:schemeClr val="dk1"/>
                </a:solidFill>
              </a:rPr>
              <a:t>Professor:</a:t>
            </a:r>
            <a:r>
              <a:rPr b="1" lang="en" sz="2000">
                <a:solidFill>
                  <a:schemeClr val="dk1"/>
                </a:solidFill>
              </a:rPr>
              <a:t> Dr. Antonio Diana</a:t>
            </a:r>
            <a:endParaRPr b="1" sz="2000">
              <a:solidFill>
                <a:schemeClr val="dk1"/>
              </a:solidFill>
            </a:endParaRPr>
          </a:p>
          <a:p>
            <a:pPr indent="0" lvl="0" marL="0" rtl="0" algn="r">
              <a:lnSpc>
                <a:spcPct val="115000"/>
              </a:lnSpc>
              <a:spcBef>
                <a:spcPts val="0"/>
              </a:spcBef>
              <a:spcAft>
                <a:spcPts val="0"/>
              </a:spcAft>
              <a:buNone/>
            </a:pPr>
            <a:r>
              <a:t/>
            </a:r>
            <a:endParaRPr b="1" sz="2000" u="sng">
              <a:solidFill>
                <a:schemeClr val="dk1"/>
              </a:solidFill>
            </a:endParaRPr>
          </a:p>
          <a:p>
            <a:pPr indent="0" lvl="0" marL="0" rtl="0" algn="r">
              <a:lnSpc>
                <a:spcPct val="115000"/>
              </a:lnSpc>
              <a:spcBef>
                <a:spcPts val="0"/>
              </a:spcBef>
              <a:spcAft>
                <a:spcPts val="0"/>
              </a:spcAft>
              <a:buNone/>
            </a:pPr>
            <a:r>
              <a:rPr b="1" lang="en" sz="2000" u="sng">
                <a:solidFill>
                  <a:schemeClr val="dk1"/>
                </a:solidFill>
              </a:rPr>
              <a:t>Team Members:</a:t>
            </a:r>
            <a:endParaRPr b="1" sz="2000" u="sng">
              <a:solidFill>
                <a:schemeClr val="dk1"/>
              </a:solidFill>
            </a:endParaRPr>
          </a:p>
          <a:p>
            <a:pPr indent="0" lvl="0" marL="0" rtl="0" algn="r">
              <a:lnSpc>
                <a:spcPct val="115000"/>
              </a:lnSpc>
              <a:spcBef>
                <a:spcPts val="0"/>
              </a:spcBef>
              <a:spcAft>
                <a:spcPts val="0"/>
              </a:spcAft>
              <a:buNone/>
            </a:pPr>
            <a:r>
              <a:rPr lang="en" sz="2000">
                <a:solidFill>
                  <a:schemeClr val="dk1"/>
                </a:solidFill>
              </a:rPr>
              <a:t>Anudeep Kollipara</a:t>
            </a:r>
            <a:endParaRPr sz="2000">
              <a:solidFill>
                <a:schemeClr val="dk1"/>
              </a:solidFill>
            </a:endParaRPr>
          </a:p>
          <a:p>
            <a:pPr indent="0" lvl="0" marL="0" rtl="0" algn="r">
              <a:lnSpc>
                <a:spcPct val="115000"/>
              </a:lnSpc>
              <a:spcBef>
                <a:spcPts val="0"/>
              </a:spcBef>
              <a:spcAft>
                <a:spcPts val="0"/>
              </a:spcAft>
              <a:buNone/>
            </a:pPr>
            <a:r>
              <a:rPr lang="en" sz="2000">
                <a:solidFill>
                  <a:schemeClr val="dk1"/>
                </a:solidFill>
              </a:rPr>
              <a:t>Harsh Bhanderi</a:t>
            </a:r>
            <a:endParaRPr sz="2000">
              <a:solidFill>
                <a:schemeClr val="dk1"/>
              </a:solidFill>
            </a:endParaRPr>
          </a:p>
          <a:p>
            <a:pPr indent="0" lvl="0" marL="0" rtl="0" algn="r">
              <a:lnSpc>
                <a:spcPct val="115000"/>
              </a:lnSpc>
              <a:spcBef>
                <a:spcPts val="0"/>
              </a:spcBef>
              <a:spcAft>
                <a:spcPts val="0"/>
              </a:spcAft>
              <a:buNone/>
            </a:pPr>
            <a:r>
              <a:rPr lang="en" sz="2000">
                <a:solidFill>
                  <a:schemeClr val="dk1"/>
                </a:solidFill>
              </a:rPr>
              <a:t>Pushyami Reddy </a:t>
            </a:r>
            <a:endParaRPr sz="2000">
              <a:solidFill>
                <a:schemeClr val="dk1"/>
              </a:solidFill>
            </a:endParaRPr>
          </a:p>
          <a:p>
            <a:pPr indent="0" lvl="0" marL="0" rtl="0" algn="r">
              <a:lnSpc>
                <a:spcPct val="115000"/>
              </a:lnSpc>
              <a:spcBef>
                <a:spcPts val="0"/>
              </a:spcBef>
              <a:spcAft>
                <a:spcPts val="0"/>
              </a:spcAft>
              <a:buNone/>
            </a:pPr>
            <a:r>
              <a:rPr lang="en" sz="2000">
                <a:solidFill>
                  <a:schemeClr val="dk1"/>
                </a:solidFill>
              </a:rPr>
              <a:t>Vineeta Opulla</a:t>
            </a:r>
            <a:endParaRPr sz="2000">
              <a:solidFill>
                <a:schemeClr val="dk1"/>
              </a:solidFill>
            </a:endParaRPr>
          </a:p>
          <a:p>
            <a:pPr indent="0" lvl="0" marL="0" rtl="0" algn="r">
              <a:lnSpc>
                <a:spcPct val="115000"/>
              </a:lnSpc>
              <a:spcBef>
                <a:spcPts val="0"/>
              </a:spcBef>
              <a:spcAft>
                <a:spcPts val="0"/>
              </a:spcAft>
              <a:buNone/>
            </a:pPr>
            <a:r>
              <a:rPr lang="en" sz="2000">
                <a:solidFill>
                  <a:schemeClr val="dk1"/>
                </a:solidFill>
              </a:rPr>
              <a:t>Yaswanth Kaushal Rayani Veera</a:t>
            </a:r>
            <a:endParaRPr/>
          </a:p>
        </p:txBody>
      </p:sp>
      <p:pic>
        <p:nvPicPr>
          <p:cNvPr id="59" name="Google Shape;59;p13"/>
          <p:cNvPicPr preferRelativeResize="0"/>
          <p:nvPr/>
        </p:nvPicPr>
        <p:blipFill>
          <a:blip r:embed="rId3">
            <a:alphaModFix/>
          </a:blip>
          <a:stretch>
            <a:fillRect/>
          </a:stretch>
        </p:blipFill>
        <p:spPr>
          <a:xfrm>
            <a:off x="867650" y="2108700"/>
            <a:ext cx="2892926" cy="28929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Abstract</a:t>
            </a:r>
            <a:endParaRPr b="1"/>
          </a:p>
        </p:txBody>
      </p:sp>
      <p:sp>
        <p:nvSpPr>
          <p:cNvPr id="65" name="Google Shape;65;p14"/>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500">
                <a:solidFill>
                  <a:schemeClr val="accent2"/>
                </a:solidFill>
                <a:highlight>
                  <a:srgbClr val="FFFFFF"/>
                </a:highlight>
              </a:rPr>
              <a:t>Since the Coronavirus (COVID-19) outbreak, there has been an unprecedented increase in the number of patients that have been hospitalized and the hospitals and healthcare staff are finding it difficult to manage the situation. The people are unable to access the hospitals and are not knowledgeable about the symptoms of the Coronavirus. This makes it very difficult for the people to get a clear idea about their symptoms and leaves them in a place where their questions are unanswered. If we could have an interface that could answer the questions related to coronavirus, this would help the users and the hospital staff to reduce the number of patients visiting the hospitals. With the help of a chatbot, a user can get his/her questions answered about the coronavirus and its symptoms. The chatbot can be deployed through a website and users can access it through the internet to get their questions answered.</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700"/>
              </a:spcBef>
              <a:spcAft>
                <a:spcPts val="700"/>
              </a:spcAft>
              <a:buClr>
                <a:schemeClr val="dk1"/>
              </a:buClr>
              <a:buSzPts val="1100"/>
              <a:buFont typeface="Arial"/>
              <a:buNone/>
            </a:pPr>
            <a:r>
              <a:rPr b="1" lang="en" sz="2100">
                <a:solidFill>
                  <a:schemeClr val="accent2"/>
                </a:solidFill>
                <a:highlight>
                  <a:srgbClr val="FFFFFF"/>
                </a:highlight>
                <a:latin typeface="Roboto"/>
                <a:ea typeface="Roboto"/>
                <a:cs typeface="Roboto"/>
                <a:sym typeface="Roboto"/>
              </a:rPr>
              <a:t>What is Rasa?</a:t>
            </a:r>
            <a:endParaRPr b="1" sz="3400"/>
          </a:p>
        </p:txBody>
      </p:sp>
      <p:sp>
        <p:nvSpPr>
          <p:cNvPr id="71" name="Google Shape;71;p15"/>
          <p:cNvSpPr txBox="1"/>
          <p:nvPr>
            <p:ph idx="1" type="body"/>
          </p:nvPr>
        </p:nvSpPr>
        <p:spPr>
          <a:xfrm>
            <a:off x="311700" y="1026250"/>
            <a:ext cx="3999900" cy="3854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200">
                <a:solidFill>
                  <a:schemeClr val="accent2"/>
                </a:solidFill>
                <a:highlight>
                  <a:srgbClr val="FFFFFF"/>
                </a:highlight>
              </a:rPr>
              <a:t>RASA stack is an open-source AI tool and being an open source framework, It is easy to customize.</a:t>
            </a:r>
            <a:endParaRPr sz="1200">
              <a:solidFill>
                <a:schemeClr val="accent2"/>
              </a:solidFill>
              <a:highlight>
                <a:srgbClr val="FFFFFF"/>
              </a:highlight>
            </a:endParaRPr>
          </a:p>
          <a:p>
            <a:pPr indent="0" lvl="0" marL="0" rtl="0" algn="l">
              <a:spcBef>
                <a:spcPts val="600"/>
              </a:spcBef>
              <a:spcAft>
                <a:spcPts val="0"/>
              </a:spcAft>
              <a:buClr>
                <a:schemeClr val="dk1"/>
              </a:buClr>
              <a:buSzPts val="1100"/>
              <a:buFont typeface="Arial"/>
              <a:buNone/>
            </a:pPr>
            <a:r>
              <a:rPr lang="en" sz="1200">
                <a:solidFill>
                  <a:schemeClr val="accent2"/>
                </a:solidFill>
                <a:highlight>
                  <a:srgbClr val="FFFFFF"/>
                </a:highlight>
              </a:rPr>
              <a:t>Rasa comes up with two components —</a:t>
            </a:r>
            <a:endParaRPr sz="1200">
              <a:solidFill>
                <a:schemeClr val="accent2"/>
              </a:solidFill>
              <a:highlight>
                <a:srgbClr val="FFFFFF"/>
              </a:highlight>
            </a:endParaRPr>
          </a:p>
          <a:p>
            <a:pPr indent="-304800" lvl="0" marL="457200" rtl="0" algn="l">
              <a:spcBef>
                <a:spcPts val="600"/>
              </a:spcBef>
              <a:spcAft>
                <a:spcPts val="0"/>
              </a:spcAft>
              <a:buClr>
                <a:schemeClr val="accent2"/>
              </a:buClr>
              <a:buSzPts val="1200"/>
              <a:buFont typeface="Arial"/>
              <a:buChar char="●"/>
            </a:pPr>
            <a:r>
              <a:rPr lang="en" sz="1200">
                <a:solidFill>
                  <a:schemeClr val="accent2"/>
                </a:solidFill>
                <a:highlight>
                  <a:srgbClr val="FFFFFF"/>
                </a:highlight>
              </a:rPr>
              <a:t>Rasa NLU — a library for natural language understanding (NLU) which does the classification of intent and extracts the entity from the user input and helps bot to understand what the user is saying.</a:t>
            </a:r>
            <a:endParaRPr sz="1200">
              <a:solidFill>
                <a:schemeClr val="accent2"/>
              </a:solidFill>
              <a:highlight>
                <a:srgbClr val="FFFFFF"/>
              </a:highlight>
            </a:endParaRPr>
          </a:p>
          <a:p>
            <a:pPr indent="-304800" lvl="0" marL="457200" rtl="0" algn="l">
              <a:spcBef>
                <a:spcPts val="0"/>
              </a:spcBef>
              <a:spcAft>
                <a:spcPts val="0"/>
              </a:spcAft>
              <a:buClr>
                <a:schemeClr val="accent2"/>
              </a:buClr>
              <a:buSzPts val="1200"/>
              <a:buFont typeface="Arial"/>
              <a:buChar char="●"/>
            </a:pPr>
            <a:r>
              <a:rPr lang="en" sz="1200">
                <a:solidFill>
                  <a:schemeClr val="accent2"/>
                </a:solidFill>
                <a:highlight>
                  <a:srgbClr val="FFFFFF"/>
                </a:highlight>
              </a:rPr>
              <a:t>Rasa Core — a chatbot framework with machine learning-based dialogue management which takes the structured input from the NLU and predicts the next best action using a probabilistic model like LSTM neural network.</a:t>
            </a:r>
            <a:endParaRPr/>
          </a:p>
        </p:txBody>
      </p:sp>
      <p:pic>
        <p:nvPicPr>
          <p:cNvPr id="72" name="Google Shape;72;p15"/>
          <p:cNvPicPr preferRelativeResize="0"/>
          <p:nvPr/>
        </p:nvPicPr>
        <p:blipFill>
          <a:blip r:embed="rId3">
            <a:alphaModFix/>
          </a:blip>
          <a:stretch>
            <a:fillRect/>
          </a:stretch>
        </p:blipFill>
        <p:spPr>
          <a:xfrm>
            <a:off x="4835125" y="1696550"/>
            <a:ext cx="3999900" cy="224210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Components of a Chatbot</a:t>
            </a:r>
            <a:endParaRPr b="1"/>
          </a:p>
        </p:txBody>
      </p:sp>
      <p:sp>
        <p:nvSpPr>
          <p:cNvPr id="78" name="Google Shape;78;p16"/>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300">
                <a:solidFill>
                  <a:schemeClr val="accent2"/>
                </a:solidFill>
                <a:highlight>
                  <a:srgbClr val="FFFFFF"/>
                </a:highlight>
              </a:rPr>
              <a:t>NLU and Core are independent and one can use NLU without Core, and vice versa, although Rasa recommends using both. It used few keywords which would be used repeatedly here and in the future posts.</a:t>
            </a:r>
            <a:endParaRPr sz="1300">
              <a:solidFill>
                <a:schemeClr val="accent2"/>
              </a:solidFill>
              <a:highlight>
                <a:srgbClr val="FFFFFF"/>
              </a:highlight>
            </a:endParaRPr>
          </a:p>
          <a:p>
            <a:pPr indent="-311150" lvl="0" marL="457200" rtl="0" algn="l">
              <a:spcBef>
                <a:spcPts val="600"/>
              </a:spcBef>
              <a:spcAft>
                <a:spcPts val="0"/>
              </a:spcAft>
              <a:buClr>
                <a:schemeClr val="accent2"/>
              </a:buClr>
              <a:buSzPts val="1300"/>
              <a:buFont typeface="Arial"/>
              <a:buChar char="●"/>
            </a:pPr>
            <a:r>
              <a:rPr lang="en" sz="1300">
                <a:solidFill>
                  <a:schemeClr val="accent2"/>
                </a:solidFill>
                <a:highlight>
                  <a:srgbClr val="FFFFFF"/>
                </a:highlight>
              </a:rPr>
              <a:t>Intent — Intent is nothing but what the user is aiming for. For example — if the user says “Reserve a table at Cliff House tonight” the intent can be classified as to book the table.</a:t>
            </a:r>
            <a:endParaRPr sz="1300">
              <a:solidFill>
                <a:schemeClr val="accent2"/>
              </a:solidFill>
              <a:highlight>
                <a:srgbClr val="FFFFFF"/>
              </a:highlight>
            </a:endParaRPr>
          </a:p>
          <a:p>
            <a:pPr indent="-311150" lvl="0" marL="457200" rtl="0" algn="l">
              <a:spcBef>
                <a:spcPts val="0"/>
              </a:spcBef>
              <a:spcAft>
                <a:spcPts val="0"/>
              </a:spcAft>
              <a:buClr>
                <a:schemeClr val="accent2"/>
              </a:buClr>
              <a:buSzPts val="1300"/>
              <a:buFont typeface="Arial"/>
              <a:buChar char="●"/>
            </a:pPr>
            <a:r>
              <a:rPr lang="en" sz="1300">
                <a:solidFill>
                  <a:schemeClr val="accent2"/>
                </a:solidFill>
                <a:highlight>
                  <a:srgbClr val="FFFFFF"/>
                </a:highlight>
              </a:rPr>
              <a:t>Entity — Entity is to extract the useful information from the user input. From the example above “Reserve a table at Cliff House tonight” the entities extracted would be place and time. Place — Cliff House and Time — tonight.</a:t>
            </a:r>
            <a:endParaRPr sz="1300">
              <a:solidFill>
                <a:schemeClr val="accent2"/>
              </a:solidFill>
              <a:highlight>
                <a:srgbClr val="FFFFFF"/>
              </a:highlight>
            </a:endParaRPr>
          </a:p>
          <a:p>
            <a:pPr indent="-311150" lvl="0" marL="457200" rtl="0" algn="l">
              <a:spcBef>
                <a:spcPts val="0"/>
              </a:spcBef>
              <a:spcAft>
                <a:spcPts val="0"/>
              </a:spcAft>
              <a:buClr>
                <a:schemeClr val="accent2"/>
              </a:buClr>
              <a:buSzPts val="1300"/>
              <a:buFont typeface="Arial"/>
              <a:buChar char="●"/>
            </a:pPr>
            <a:r>
              <a:rPr lang="en" sz="1300">
                <a:solidFill>
                  <a:schemeClr val="accent2"/>
                </a:solidFill>
                <a:highlight>
                  <a:srgbClr val="FFFFFF"/>
                </a:highlight>
              </a:rPr>
              <a:t>Stories — Stories define the sample interaction between the user and chatbot in terms of intent and action taken by the bot. Like in the example above bot got the intent of booking the table and entities like place and time but still, there is an entity missing — no of people and that would make the next action from the bot.</a:t>
            </a:r>
            <a:endParaRPr sz="1300">
              <a:solidFill>
                <a:schemeClr val="accent2"/>
              </a:solidFill>
              <a:highlight>
                <a:srgbClr val="FFFFFF"/>
              </a:highlight>
            </a:endParaRPr>
          </a:p>
          <a:p>
            <a:pPr indent="-311150" lvl="0" marL="457200" rtl="0" algn="l">
              <a:spcBef>
                <a:spcPts val="0"/>
              </a:spcBef>
              <a:spcAft>
                <a:spcPts val="0"/>
              </a:spcAft>
              <a:buClr>
                <a:schemeClr val="accent2"/>
              </a:buClr>
              <a:buSzPts val="1300"/>
              <a:buFont typeface="Arial"/>
              <a:buChar char="●"/>
            </a:pPr>
            <a:r>
              <a:rPr lang="en" sz="1300">
                <a:solidFill>
                  <a:schemeClr val="accent2"/>
                </a:solidFill>
                <a:highlight>
                  <a:srgbClr val="FFFFFF"/>
                </a:highlight>
              </a:rPr>
              <a:t>Actions — Actions are basically the operations performed by the bot either asking for some more details to get all the entities or integrating with some APIs or querying the database to get/save some information.</a:t>
            </a:r>
            <a:endParaRPr sz="1300">
              <a:solidFill>
                <a:schemeClr val="accent2"/>
              </a:solidFill>
              <a:highlight>
                <a:srgbClr val="FFFFFF"/>
              </a:highlight>
            </a:endParaRPr>
          </a:p>
          <a:p>
            <a:pPr indent="0" lvl="0" marL="0" rtl="0" algn="l">
              <a:spcBef>
                <a:spcPts val="500"/>
              </a:spcBef>
              <a:spcAft>
                <a:spcPts val="1600"/>
              </a:spcAft>
              <a:buNone/>
            </a:pPr>
            <a:r>
              <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700"/>
              </a:spcBef>
              <a:spcAft>
                <a:spcPts val="700"/>
              </a:spcAft>
              <a:buClr>
                <a:schemeClr val="dk1"/>
              </a:buClr>
              <a:buSzPts val="1100"/>
              <a:buFont typeface="Arial"/>
              <a:buNone/>
            </a:pPr>
            <a:r>
              <a:rPr b="1" lang="en" sz="2300">
                <a:solidFill>
                  <a:schemeClr val="accent2"/>
                </a:solidFill>
                <a:highlight>
                  <a:srgbClr val="FFFFFF"/>
                </a:highlight>
              </a:rPr>
              <a:t>Project Hypothesis</a:t>
            </a:r>
            <a:endParaRPr/>
          </a:p>
        </p:txBody>
      </p:sp>
      <p:sp>
        <p:nvSpPr>
          <p:cNvPr id="84" name="Google Shape;84;p17"/>
          <p:cNvSpPr txBox="1"/>
          <p:nvPr>
            <p:ph idx="1" type="body"/>
          </p:nvPr>
        </p:nvSpPr>
        <p:spPr>
          <a:xfrm>
            <a:off x="311700" y="1552750"/>
            <a:ext cx="8520600" cy="3086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chemeClr val="accent2"/>
                </a:solidFill>
                <a:highlight>
                  <a:srgbClr val="FFFFFF"/>
                </a:highlight>
              </a:rPr>
              <a:t>There are a lot of existing chatbots for healthcare domain serving different functionalities, but this chatbot mainly focuses on answering questions regarding the coronavirus. </a:t>
            </a:r>
            <a:endParaRPr sz="1400">
              <a:solidFill>
                <a:schemeClr val="accent2"/>
              </a:solidFill>
              <a:highlight>
                <a:srgbClr val="FFFFFF"/>
              </a:highlight>
            </a:endParaRPr>
          </a:p>
          <a:p>
            <a:pPr indent="0" lvl="0" marL="0" rtl="0" algn="just">
              <a:spcBef>
                <a:spcPts val="1600"/>
              </a:spcBef>
              <a:spcAft>
                <a:spcPts val="0"/>
              </a:spcAft>
              <a:buNone/>
            </a:pPr>
            <a:r>
              <a:rPr lang="en" sz="1400">
                <a:solidFill>
                  <a:schemeClr val="accent2"/>
                </a:solidFill>
                <a:highlight>
                  <a:srgbClr val="FFFFFF"/>
                </a:highlight>
              </a:rPr>
              <a:t>Many healthcare agencies like CDC, WHO provides answers to frequently asked questions regarding the coronavirus on their website. </a:t>
            </a:r>
            <a:endParaRPr sz="1400">
              <a:solidFill>
                <a:schemeClr val="accent2"/>
              </a:solidFill>
              <a:highlight>
                <a:srgbClr val="FFFFFF"/>
              </a:highlight>
            </a:endParaRPr>
          </a:p>
          <a:p>
            <a:pPr indent="0" lvl="0" marL="0" rtl="0" algn="just">
              <a:spcBef>
                <a:spcPts val="1600"/>
              </a:spcBef>
              <a:spcAft>
                <a:spcPts val="0"/>
              </a:spcAft>
              <a:buNone/>
            </a:pPr>
            <a:r>
              <a:rPr lang="en" sz="1400">
                <a:solidFill>
                  <a:schemeClr val="accent2"/>
                </a:solidFill>
                <a:highlight>
                  <a:srgbClr val="FFFFFF"/>
                </a:highlight>
              </a:rPr>
              <a:t>However, we may have to search for a while before we have found the right answer to the question. </a:t>
            </a:r>
            <a:endParaRPr sz="1400">
              <a:solidFill>
                <a:schemeClr val="accent2"/>
              </a:solidFill>
              <a:highlight>
                <a:srgbClr val="FFFFFF"/>
              </a:highlight>
            </a:endParaRPr>
          </a:p>
          <a:p>
            <a:pPr indent="0" lvl="0" marL="0" rtl="0" algn="just">
              <a:spcBef>
                <a:spcPts val="1600"/>
              </a:spcBef>
              <a:spcAft>
                <a:spcPts val="1600"/>
              </a:spcAft>
              <a:buNone/>
            </a:pPr>
            <a:r>
              <a:rPr lang="en" sz="1400">
                <a:solidFill>
                  <a:schemeClr val="accent2"/>
                </a:solidFill>
                <a:highlight>
                  <a:srgbClr val="FFFFFF"/>
                </a:highlight>
              </a:rPr>
              <a:t>This healthcare chatbot facilities the timely and quick access to the answers to questions related to COVID-19. It is implemented using Rasa.</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739375"/>
            <a:ext cx="8520600" cy="86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pic>
        <p:nvPicPr>
          <p:cNvPr id="90" name="Google Shape;90;p18"/>
          <p:cNvPicPr preferRelativeResize="0"/>
          <p:nvPr/>
        </p:nvPicPr>
        <p:blipFill>
          <a:blip r:embed="rId3">
            <a:alphaModFix/>
          </a:blip>
          <a:stretch>
            <a:fillRect/>
          </a:stretch>
        </p:blipFill>
        <p:spPr>
          <a:xfrm>
            <a:off x="152400" y="2223375"/>
            <a:ext cx="8839201" cy="181298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780125"/>
            <a:ext cx="8520600" cy="78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900"/>
              <a:t>Results</a:t>
            </a:r>
            <a:endParaRPr b="1" sz="2900"/>
          </a:p>
        </p:txBody>
      </p:sp>
      <p:sp>
        <p:nvSpPr>
          <p:cNvPr id="96" name="Google Shape;96;p19"/>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t/>
            </a:r>
            <a:endParaRPr sz="16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sz="1600">
                <a:solidFill>
                  <a:schemeClr val="accent2"/>
                </a:solidFill>
                <a:highlight>
                  <a:srgbClr val="FFFFFF"/>
                </a:highlight>
                <a:latin typeface="Roboto"/>
                <a:ea typeface="Roboto"/>
                <a:cs typeface="Roboto"/>
                <a:sym typeface="Roboto"/>
              </a:rPr>
              <a:t>The backend functionalities performed by the Rasa UI bot with some additional features has been explained in three parts.</a:t>
            </a:r>
            <a:endParaRPr sz="16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t/>
            </a:r>
            <a:endParaRPr sz="16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sz="1600">
                <a:solidFill>
                  <a:schemeClr val="accent2"/>
                </a:solidFill>
                <a:highlight>
                  <a:srgbClr val="FFFFFF"/>
                </a:highlight>
                <a:latin typeface="Roboto"/>
                <a:ea typeface="Roboto"/>
                <a:cs typeface="Roboto"/>
                <a:sym typeface="Roboto"/>
              </a:rPr>
              <a:t>(i) Installation</a:t>
            </a:r>
            <a:endParaRPr sz="16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sz="1600">
                <a:solidFill>
                  <a:schemeClr val="accent2"/>
                </a:solidFill>
                <a:highlight>
                  <a:srgbClr val="FFFFFF"/>
                </a:highlight>
                <a:latin typeface="Roboto"/>
                <a:ea typeface="Roboto"/>
                <a:cs typeface="Roboto"/>
                <a:sym typeface="Roboto"/>
              </a:rPr>
              <a:t>(ii) Natural Language Understanding</a:t>
            </a:r>
            <a:endParaRPr sz="16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sz="1600">
                <a:solidFill>
                  <a:schemeClr val="accent2"/>
                </a:solidFill>
                <a:highlight>
                  <a:srgbClr val="FFFFFF"/>
                </a:highlight>
                <a:latin typeface="Roboto"/>
                <a:ea typeface="Roboto"/>
                <a:cs typeface="Roboto"/>
                <a:sym typeface="Roboto"/>
              </a:rPr>
              <a:t>(iii) Integration</a:t>
            </a:r>
            <a:endParaRPr sz="16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sz="1600">
                <a:solidFill>
                  <a:schemeClr val="accent2"/>
                </a:solidFill>
                <a:highlight>
                  <a:srgbClr val="FFFFFF"/>
                </a:highlight>
                <a:latin typeface="Roboto"/>
                <a:ea typeface="Roboto"/>
                <a:cs typeface="Roboto"/>
                <a:sym typeface="Roboto"/>
              </a:rPr>
              <a:t>(iv) Handling Dialogue</a:t>
            </a:r>
            <a:endParaRPr sz="16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sz="1600">
                <a:solidFill>
                  <a:schemeClr val="accent2"/>
                </a:solidFill>
                <a:highlight>
                  <a:srgbClr val="FFFFFF"/>
                </a:highlight>
                <a:latin typeface="Roboto"/>
                <a:ea typeface="Roboto"/>
                <a:cs typeface="Roboto"/>
                <a:sym typeface="Roboto"/>
              </a:rPr>
              <a:t>(v) Communication</a:t>
            </a:r>
            <a:endParaRPr sz="1600">
              <a:solidFill>
                <a:schemeClr val="accent2"/>
              </a:solidFill>
              <a:highlight>
                <a:srgbClr val="FFFFFF"/>
              </a:highlight>
              <a:latin typeface="Roboto"/>
              <a:ea typeface="Roboto"/>
              <a:cs typeface="Roboto"/>
              <a:sym typeface="Roboto"/>
            </a:endParaRPr>
          </a:p>
          <a:p>
            <a:pPr indent="0" lvl="0" marL="0" rtl="0" algn="l">
              <a:spcBef>
                <a:spcPts val="5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649750"/>
            <a:ext cx="8520600" cy="8910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Clr>
                <a:schemeClr val="dk1"/>
              </a:buClr>
              <a:buSzPts val="1100"/>
              <a:buFont typeface="Arial"/>
              <a:buNone/>
            </a:pPr>
            <a:r>
              <a:rPr b="1" lang="en" sz="2450">
                <a:solidFill>
                  <a:schemeClr val="accent2"/>
                </a:solidFill>
                <a:highlight>
                  <a:srgbClr val="FFFFFF"/>
                </a:highlight>
              </a:rPr>
              <a:t>Future Aspects</a:t>
            </a:r>
            <a:endParaRPr b="1" sz="2450">
              <a:solidFill>
                <a:schemeClr val="accent2"/>
              </a:solidFill>
              <a:highlight>
                <a:srgbClr val="FFFFFF"/>
              </a:highlight>
            </a:endParaRPr>
          </a:p>
          <a:p>
            <a:pPr indent="0" lvl="0" marL="0" rtl="0" algn="l">
              <a:spcBef>
                <a:spcPts val="900"/>
              </a:spcBef>
              <a:spcAft>
                <a:spcPts val="0"/>
              </a:spcAft>
              <a:buNone/>
            </a:pPr>
            <a:r>
              <a:t/>
            </a:r>
            <a:endParaRPr sz="3200"/>
          </a:p>
        </p:txBody>
      </p:sp>
      <p:sp>
        <p:nvSpPr>
          <p:cNvPr id="102" name="Google Shape;102;p20"/>
          <p:cNvSpPr txBox="1"/>
          <p:nvPr>
            <p:ph idx="1" type="body"/>
          </p:nvPr>
        </p:nvSpPr>
        <p:spPr>
          <a:xfrm>
            <a:off x="311700" y="1540675"/>
            <a:ext cx="8520600" cy="30981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Clr>
                <a:schemeClr val="accent2"/>
              </a:buClr>
              <a:buSzPts val="1600"/>
              <a:buFont typeface="Arial"/>
              <a:buChar char="●"/>
            </a:pPr>
            <a:r>
              <a:rPr lang="en" sz="1600">
                <a:solidFill>
                  <a:schemeClr val="accent2"/>
                </a:solidFill>
                <a:highlight>
                  <a:srgbClr val="FFFFFF"/>
                </a:highlight>
              </a:rPr>
              <a:t>Creating an UI replicating the Rasa UI</a:t>
            </a:r>
            <a:endParaRPr sz="1600">
              <a:solidFill>
                <a:schemeClr val="accent2"/>
              </a:solidFill>
              <a:highlight>
                <a:srgbClr val="FFFFFF"/>
              </a:highlight>
            </a:endParaRPr>
          </a:p>
          <a:p>
            <a:pPr indent="-330200" lvl="0" marL="457200" rtl="0" algn="l">
              <a:spcBef>
                <a:spcPts val="0"/>
              </a:spcBef>
              <a:spcAft>
                <a:spcPts val="0"/>
              </a:spcAft>
              <a:buClr>
                <a:schemeClr val="accent2"/>
              </a:buClr>
              <a:buSzPts val="1600"/>
              <a:buFont typeface="Arial"/>
              <a:buChar char="●"/>
            </a:pPr>
            <a:r>
              <a:rPr lang="en" sz="1600">
                <a:solidFill>
                  <a:schemeClr val="accent2"/>
                </a:solidFill>
                <a:highlight>
                  <a:srgbClr val="FFFFFF"/>
                </a:highlight>
              </a:rPr>
              <a:t>Displaying few real time operations viz., statistics of Covid-19, </a:t>
            </a:r>
            <a:r>
              <a:rPr lang="en" sz="1600">
                <a:solidFill>
                  <a:schemeClr val="accent2"/>
                </a:solidFill>
                <a:highlight>
                  <a:srgbClr val="FFFFFF"/>
                </a:highlight>
              </a:rPr>
              <a:t>nearby</a:t>
            </a:r>
            <a:r>
              <a:rPr lang="en" sz="1600">
                <a:solidFill>
                  <a:schemeClr val="accent2"/>
                </a:solidFill>
                <a:highlight>
                  <a:srgbClr val="FFFFFF"/>
                </a:highlight>
              </a:rPr>
              <a:t> relief centers.</a:t>
            </a:r>
            <a:endParaRPr sz="1600">
              <a:solidFill>
                <a:schemeClr val="accent2"/>
              </a:solidFill>
              <a:highlight>
                <a:srgbClr val="FFFFFF"/>
              </a:highlight>
            </a:endParaRPr>
          </a:p>
          <a:p>
            <a:pPr indent="-330200" lvl="0" marL="457200" rtl="0" algn="l">
              <a:spcBef>
                <a:spcPts val="0"/>
              </a:spcBef>
              <a:spcAft>
                <a:spcPts val="0"/>
              </a:spcAft>
              <a:buClr>
                <a:schemeClr val="accent2"/>
              </a:buClr>
              <a:buSzPts val="1600"/>
              <a:buFont typeface="Arial"/>
              <a:buChar char="●"/>
            </a:pPr>
            <a:r>
              <a:rPr lang="en" sz="1600">
                <a:solidFill>
                  <a:schemeClr val="accent2"/>
                </a:solidFill>
                <a:highlight>
                  <a:srgbClr val="FFFFFF"/>
                </a:highlight>
              </a:rPr>
              <a:t>Voice interaction (response in voice format)</a:t>
            </a:r>
            <a:endParaRPr sz="1600">
              <a:solidFill>
                <a:schemeClr val="accent2"/>
              </a:solidFill>
              <a:highlight>
                <a:srgbClr val="FFFFFF"/>
              </a:highlight>
            </a:endParaRPr>
          </a:p>
          <a:p>
            <a:pPr indent="-330200" lvl="0" marL="457200" rtl="0" algn="l">
              <a:spcBef>
                <a:spcPts val="0"/>
              </a:spcBef>
              <a:spcAft>
                <a:spcPts val="0"/>
              </a:spcAft>
              <a:buClr>
                <a:schemeClr val="accent2"/>
              </a:buClr>
              <a:buSzPts val="1600"/>
              <a:buFont typeface="Roboto"/>
              <a:buChar char="●"/>
            </a:pPr>
            <a:r>
              <a:rPr lang="en" sz="1600">
                <a:solidFill>
                  <a:schemeClr val="accent2"/>
                </a:solidFill>
                <a:highlight>
                  <a:srgbClr val="FFFFFF"/>
                </a:highlight>
              </a:rPr>
              <a:t>Patients engagement</a:t>
            </a:r>
            <a:endParaRPr sz="1600">
              <a:solidFill>
                <a:schemeClr val="accent2"/>
              </a:solidFill>
              <a:highlight>
                <a:srgbClr val="FFFFFF"/>
              </a:highlight>
            </a:endParaRPr>
          </a:p>
          <a:p>
            <a:pPr indent="-330200" lvl="0" marL="457200" rtl="0" algn="l">
              <a:spcBef>
                <a:spcPts val="0"/>
              </a:spcBef>
              <a:spcAft>
                <a:spcPts val="0"/>
              </a:spcAft>
              <a:buClr>
                <a:schemeClr val="accent2"/>
              </a:buClr>
              <a:buSzPts val="1600"/>
              <a:buFont typeface="Roboto"/>
              <a:buChar char="●"/>
            </a:pPr>
            <a:r>
              <a:rPr lang="en" sz="1600">
                <a:solidFill>
                  <a:schemeClr val="accent2"/>
                </a:solidFill>
                <a:highlight>
                  <a:srgbClr val="FFFFFF"/>
                </a:highlight>
              </a:rPr>
              <a:t>Research and Treatment options</a:t>
            </a:r>
            <a:endParaRPr sz="1600">
              <a:solidFill>
                <a:schemeClr val="accent2"/>
              </a:solidFill>
              <a:highlight>
                <a:srgbClr val="FFFFFF"/>
              </a:highlight>
            </a:endParaRPr>
          </a:p>
          <a:p>
            <a:pPr indent="-330200" lvl="0" marL="457200" rtl="0" algn="l">
              <a:spcBef>
                <a:spcPts val="0"/>
              </a:spcBef>
              <a:spcAft>
                <a:spcPts val="0"/>
              </a:spcAft>
              <a:buClr>
                <a:schemeClr val="accent2"/>
              </a:buClr>
              <a:buSzPts val="1600"/>
              <a:buFont typeface="Roboto"/>
              <a:buChar char="●"/>
            </a:pPr>
            <a:r>
              <a:rPr lang="en" sz="1600">
                <a:solidFill>
                  <a:schemeClr val="accent2"/>
                </a:solidFill>
                <a:highlight>
                  <a:srgbClr val="FFFFFF"/>
                </a:highlight>
              </a:rPr>
              <a:t>Billings and insurance claims</a:t>
            </a:r>
            <a:endParaRPr sz="1600">
              <a:solidFill>
                <a:schemeClr val="accent2"/>
              </a:solidFill>
              <a:highlight>
                <a:srgbClr val="FFFFFF"/>
              </a:highlight>
            </a:endParaRPr>
          </a:p>
          <a:p>
            <a:pPr indent="-330200" lvl="0" marL="457200" rtl="0" algn="l">
              <a:spcBef>
                <a:spcPts val="0"/>
              </a:spcBef>
              <a:spcAft>
                <a:spcPts val="0"/>
              </a:spcAft>
              <a:buClr>
                <a:schemeClr val="accent2"/>
              </a:buClr>
              <a:buSzPts val="1600"/>
              <a:buFont typeface="Roboto"/>
              <a:buChar char="●"/>
            </a:pPr>
            <a:r>
              <a:rPr lang="en" sz="1600">
                <a:solidFill>
                  <a:schemeClr val="accent2"/>
                </a:solidFill>
                <a:highlight>
                  <a:srgbClr val="FFFFFF"/>
                </a:highlight>
              </a:rPr>
              <a:t>Connect to the doctor</a:t>
            </a:r>
            <a:endParaRPr sz="1600">
              <a:solidFill>
                <a:schemeClr val="accent2"/>
              </a:solidFill>
              <a:highlight>
                <a:srgbClr val="FFFFFF"/>
              </a:highlight>
            </a:endParaRPr>
          </a:p>
          <a:p>
            <a:pPr indent="0" lvl="0" marL="0" rtl="0" algn="l">
              <a:spcBef>
                <a:spcPts val="500"/>
              </a:spcBef>
              <a:spcAft>
                <a:spcPts val="1600"/>
              </a:spcAft>
              <a:buNone/>
            </a:pPr>
            <a:r>
              <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900"/>
              </a:spcAft>
              <a:buClr>
                <a:schemeClr val="dk1"/>
              </a:buClr>
              <a:buSzPts val="1100"/>
              <a:buFont typeface="Arial"/>
              <a:buNone/>
            </a:pPr>
            <a:r>
              <a:rPr lang="en" sz="1750">
                <a:solidFill>
                  <a:schemeClr val="accent2"/>
                </a:solidFill>
                <a:highlight>
                  <a:srgbClr val="FFFFFF"/>
                </a:highlight>
                <a:latin typeface="Roboto"/>
                <a:ea typeface="Roboto"/>
                <a:cs typeface="Roboto"/>
                <a:sym typeface="Roboto"/>
              </a:rPr>
              <a:t>References</a:t>
            </a:r>
            <a:endParaRPr/>
          </a:p>
        </p:txBody>
      </p:sp>
      <p:sp>
        <p:nvSpPr>
          <p:cNvPr id="108" name="Google Shape;108;p21"/>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sz="1400" u="sng">
                <a:solidFill>
                  <a:schemeClr val="hlink"/>
                </a:solidFill>
                <a:highlight>
                  <a:srgbClr val="FFFFFF"/>
                </a:highlight>
                <a:hlinkClick r:id="rId3"/>
              </a:rPr>
              <a:t>https://github.com/RasaHQ/rasa-workshop-pydata-berlin/blob/master/rasa-workshop-completed-executed.ipynb</a:t>
            </a:r>
            <a:endParaRPr sz="1400" u="sng">
              <a:solidFill>
                <a:schemeClr val="hlink"/>
              </a:solidFill>
              <a:highlight>
                <a:srgbClr val="FFFFFF"/>
              </a:highlight>
            </a:endParaRPr>
          </a:p>
          <a:p>
            <a:pPr indent="-317500" lvl="0" marL="457200" rtl="0" algn="l">
              <a:spcBef>
                <a:spcPts val="0"/>
              </a:spcBef>
              <a:spcAft>
                <a:spcPts val="0"/>
              </a:spcAft>
              <a:buSzPts val="1400"/>
              <a:buChar char="●"/>
            </a:pPr>
            <a:r>
              <a:rPr lang="en" sz="1400" u="sng">
                <a:solidFill>
                  <a:schemeClr val="hlink"/>
                </a:solidFill>
                <a:highlight>
                  <a:srgbClr val="FFFFFF"/>
                </a:highlight>
                <a:hlinkClick r:id="rId4"/>
              </a:rPr>
              <a:t>https://github.com/eliseboyd/rasa_nlu</a:t>
            </a:r>
            <a:endParaRPr sz="2000"/>
          </a:p>
          <a:p>
            <a:pPr indent="-317500" lvl="0" marL="457200" rtl="0" algn="l">
              <a:spcBef>
                <a:spcPts val="0"/>
              </a:spcBef>
              <a:spcAft>
                <a:spcPts val="0"/>
              </a:spcAft>
              <a:buSzPts val="1400"/>
              <a:buChar char="●"/>
            </a:pPr>
            <a:r>
              <a:rPr lang="en" sz="1400" u="sng">
                <a:solidFill>
                  <a:schemeClr val="hlink"/>
                </a:solidFill>
                <a:hlinkClick r:id="rId5"/>
              </a:rPr>
              <a:t>https://itsromiljain.medium.com/build-a-conversational-chatbot-with-rasa-stack-and-python-rasa-nlu-b79dfbe59491</a:t>
            </a:r>
            <a:endParaRPr sz="1400"/>
          </a:p>
          <a:p>
            <a:pPr indent="0" lvl="0" marL="457200" rtl="0" algn="l">
              <a:spcBef>
                <a:spcPts val="600"/>
              </a:spcBef>
              <a:spcAft>
                <a:spcPts val="500"/>
              </a:spcAft>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