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94.xml" ContentType="application/vnd.openxmlformats-officedocument.presentationml.slideLayout+xml"/>
  <Override PartName="/ppt/slideLayouts/slideLayout19.xml" ContentType="application/vnd.openxmlformats-officedocument.presentationml.slideLayout+xml"/>
  <Override PartName="/ppt/slideLayouts/slideLayout92.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93.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8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2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2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2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2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5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6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6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6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6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6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9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9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0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0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0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0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0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341280"/>
            <a:ext cx="7886160" cy="8589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4572000" y="0"/>
            <a:ext cx="4571280" cy="5142960"/>
          </a:xfrm>
          <a:prstGeom prst="rect">
            <a:avLst/>
          </a:prstGeom>
          <a:solidFill>
            <a:schemeClr val="lt2"/>
          </a:solidFill>
          <a:ln>
            <a:noFill/>
          </a:ln>
        </p:spPr>
        <p:style>
          <a:lnRef idx="0"/>
          <a:fillRef idx="0"/>
          <a:effectRef idx="0"/>
          <a:fontRef idx="minor"/>
        </p:style>
      </p:sp>
      <p:sp>
        <p:nvSpPr>
          <p:cNvPr id="3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28560" y="341280"/>
            <a:ext cx="7886160" cy="8589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78" name="PlaceHolder 2"/>
          <p:cNvSpPr>
            <a:spLocks noGrp="1"/>
          </p:cNvSpPr>
          <p:nvPr>
            <p:ph type="body"/>
          </p:nvPr>
        </p:nvSpPr>
        <p:spPr>
          <a:xfrm>
            <a:off x="628560" y="1369080"/>
            <a:ext cx="7886160" cy="3262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9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628560" y="341280"/>
            <a:ext cx="7886160" cy="8589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3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6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7.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7.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77.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7.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7.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7.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8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hyperlink" Target="https://en.wikipedia.org/wiki/National_University_for_Educational_Planning_and_Administration" TargetMode="External"/><Relationship Id="rId2" Type="http://schemas.openxmlformats.org/officeDocument/2006/relationships/image" Target="../media/image2.png"/><Relationship Id="rId3"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7.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11760" y="847440"/>
            <a:ext cx="8519760" cy="12405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rgbClr val="000000"/>
                </a:solidFill>
                <a:latin typeface="Arial"/>
                <a:ea typeface="Arial"/>
              </a:rPr>
              <a:t>STUDENT DROPOUT PREDICTION </a:t>
            </a:r>
            <a:endParaRPr b="0" lang="en-IN" sz="3600" spc="-1" strike="noStrike">
              <a:latin typeface="Arial"/>
            </a:endParaRPr>
          </a:p>
        </p:txBody>
      </p:sp>
      <p:sp>
        <p:nvSpPr>
          <p:cNvPr id="306" name="CustomShape 2"/>
          <p:cNvSpPr/>
          <p:nvPr/>
        </p:nvSpPr>
        <p:spPr>
          <a:xfrm>
            <a:off x="250920" y="2905920"/>
            <a:ext cx="8519760" cy="70560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2800" spc="-1" strike="noStrike">
                <a:solidFill>
                  <a:srgbClr val="000000"/>
                </a:solidFill>
                <a:latin typeface="Arial"/>
                <a:ea typeface="Arial"/>
              </a:rPr>
              <a:t>PROJECT NUMBER : 16</a:t>
            </a:r>
            <a:endParaRPr b="0" lang="en-IN" sz="2800" spc="-1" strike="noStrike">
              <a:latin typeface="Arial"/>
            </a:endParaRPr>
          </a:p>
          <a:p>
            <a:pPr algn="ctr">
              <a:lnSpc>
                <a:spcPct val="100000"/>
              </a:lnSpc>
            </a:pPr>
            <a:endParaRPr b="0" lang="en-IN" sz="2800" spc="-1" strike="noStrike">
              <a:latin typeface="Arial"/>
            </a:endParaRPr>
          </a:p>
          <a:p>
            <a:pPr algn="ctr">
              <a:lnSpc>
                <a:spcPct val="100000"/>
              </a:lnSpc>
            </a:pPr>
            <a:endParaRPr b="0" lang="en-IN" sz="2800" spc="-1" strike="noStrike">
              <a:latin typeface="Arial"/>
            </a:endParaRPr>
          </a:p>
          <a:p>
            <a:pPr marL="2286000">
              <a:lnSpc>
                <a:spcPct val="100000"/>
              </a:lnSpc>
            </a:pPr>
            <a:endParaRPr b="0" lang="en-IN" sz="2800" spc="-1" strike="noStrike">
              <a:latin typeface="Arial"/>
            </a:endParaRPr>
          </a:p>
          <a:p>
            <a:pPr marL="2286000" algn="ctr">
              <a:lnSpc>
                <a:spcPct val="100000"/>
              </a:lnSpc>
            </a:pPr>
            <a:endParaRPr b="0" lang="en-IN" sz="2800" spc="-1" strike="noStrike">
              <a:latin typeface="Arial"/>
            </a:endParaRPr>
          </a:p>
          <a:p>
            <a:pPr marL="2286000" algn="ct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800" spc="-1" strike="noStrike">
                <a:solidFill>
                  <a:srgbClr val="000000"/>
                </a:solidFill>
                <a:latin typeface="Arial"/>
                <a:ea typeface="Arial"/>
              </a:rPr>
              <a:t>3. Religion</a:t>
            </a:r>
            <a:endParaRPr b="0" lang="en-IN" sz="2800" spc="-1" strike="noStrike">
              <a:latin typeface="Arial"/>
            </a:endParaRPr>
          </a:p>
        </p:txBody>
      </p:sp>
      <p:pic>
        <p:nvPicPr>
          <p:cNvPr id="330" name="Google Shape;121;p23" descr=""/>
          <p:cNvPicPr/>
          <p:nvPr/>
        </p:nvPicPr>
        <p:blipFill>
          <a:blip r:embed="rId1"/>
          <a:stretch/>
        </p:blipFill>
        <p:spPr>
          <a:xfrm>
            <a:off x="3162240" y="660600"/>
            <a:ext cx="5981040" cy="4482000"/>
          </a:xfrm>
          <a:prstGeom prst="rect">
            <a:avLst/>
          </a:prstGeom>
          <a:ln>
            <a:noFill/>
          </a:ln>
        </p:spPr>
      </p:pic>
      <p:sp>
        <p:nvSpPr>
          <p:cNvPr id="331" name="CustomShape 2"/>
          <p:cNvSpPr/>
          <p:nvPr/>
        </p:nvSpPr>
        <p:spPr>
          <a:xfrm>
            <a:off x="425160" y="1057680"/>
            <a:ext cx="7827480" cy="4971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This is a categorical therefore the correlation doesn't have any significance. </a:t>
            </a:r>
            <a:endParaRPr b="0" lang="en-IN" sz="1400" spc="-1" strike="noStrike">
              <a:latin typeface="Arial"/>
            </a:endParaRPr>
          </a:p>
        </p:txBody>
      </p:sp>
      <p:sp>
        <p:nvSpPr>
          <p:cNvPr id="332" name="CustomShape 3"/>
          <p:cNvSpPr/>
          <p:nvPr/>
        </p:nvSpPr>
        <p:spPr>
          <a:xfrm>
            <a:off x="588240" y="1850040"/>
            <a:ext cx="2170800" cy="1457640"/>
          </a:xfrm>
          <a:prstGeom prst="rect">
            <a:avLst/>
          </a:prstGeom>
          <a:noFill/>
          <a:ln>
            <a:noFill/>
          </a:ln>
        </p:spPr>
        <p:style>
          <a:lnRef idx="0"/>
          <a:fillRef idx="0"/>
          <a:effectRef idx="0"/>
          <a:fontRef idx="minor"/>
        </p:style>
        <p:txBody>
          <a:bodyPr lIns="90000" rIns="90000" tIns="91440" bIns="91440">
            <a:noAutofit/>
          </a:bodyPr>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HINDU</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  .21</a:t>
            </a:r>
            <a:endParaRPr b="0" lang="en-IN" sz="1400" spc="-1" strike="noStrike">
              <a:latin typeface="Arial"/>
            </a:endParaRPr>
          </a:p>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MUSLIM</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  .23</a:t>
            </a:r>
            <a:endParaRPr b="0" lang="en-IN" sz="1400" spc="-1" strike="noStrike">
              <a:latin typeface="Arial"/>
            </a:endParaRPr>
          </a:p>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CHRISTIAN :  .5</a:t>
            </a:r>
            <a:endParaRPr b="0" lang="en-IN" sz="1400" spc="-1" strike="noStrike">
              <a:latin typeface="Arial"/>
            </a:endParaRPr>
          </a:p>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SIKH</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  .5</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4. BELOW POVERTY LINE</a:t>
            </a:r>
            <a:endParaRPr b="0" lang="en-IN" sz="2400" spc="-1" strike="noStrike">
              <a:latin typeface="Arial"/>
            </a:endParaRPr>
          </a:p>
        </p:txBody>
      </p:sp>
      <p:sp>
        <p:nvSpPr>
          <p:cNvPr id="334" name="CustomShape 2"/>
          <p:cNvSpPr/>
          <p:nvPr/>
        </p:nvSpPr>
        <p:spPr>
          <a:xfrm>
            <a:off x="314640" y="1024200"/>
            <a:ext cx="8567640" cy="84024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This is a binary attribute telling whether the student belongs to a family which has  income is below poverty line. As expected students facing financial difficulty are more prone to dropping out. </a:t>
            </a:r>
            <a:endParaRPr b="0" lang="en-IN" sz="1400" spc="-1" strike="noStrike">
              <a:latin typeface="Arial"/>
            </a:endParaRPr>
          </a:p>
        </p:txBody>
      </p:sp>
      <p:pic>
        <p:nvPicPr>
          <p:cNvPr id="335" name="Google Shape;130;p24" descr=""/>
          <p:cNvPicPr/>
          <p:nvPr/>
        </p:nvPicPr>
        <p:blipFill>
          <a:blip r:embed="rId1"/>
          <a:stretch/>
        </p:blipFill>
        <p:spPr>
          <a:xfrm>
            <a:off x="3500640" y="1689840"/>
            <a:ext cx="5634000" cy="3452760"/>
          </a:xfrm>
          <a:prstGeom prst="rect">
            <a:avLst/>
          </a:prstGeom>
          <a:ln>
            <a:noFill/>
          </a:ln>
        </p:spPr>
      </p:pic>
      <p:sp>
        <p:nvSpPr>
          <p:cNvPr id="336" name="CustomShape 3"/>
          <p:cNvSpPr/>
          <p:nvPr/>
        </p:nvSpPr>
        <p:spPr>
          <a:xfrm>
            <a:off x="0" y="3026520"/>
            <a:ext cx="4179240" cy="840240"/>
          </a:xfrm>
          <a:prstGeom prst="rect">
            <a:avLst/>
          </a:prstGeom>
          <a:noFill/>
          <a:ln>
            <a:noFill/>
          </a:ln>
        </p:spPr>
        <p:style>
          <a:lnRef idx="0"/>
          <a:fillRef idx="0"/>
          <a:effectRef idx="0"/>
          <a:fontRef idx="minor"/>
        </p:style>
        <p:txBody>
          <a:bodyPr lIns="90000" rIns="90000" tIns="91440" bIns="91440">
            <a:noAutofit/>
          </a:bodyPr>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Not Below Poverty line : 20.1</a:t>
            </a:r>
            <a:endParaRPr b="0" lang="en-IN" sz="1400" spc="-1" strike="noStrike">
              <a:latin typeface="Arial"/>
            </a:endParaRPr>
          </a:p>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Below Poverty Line      : 40.5</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5. DISADVANTAGED</a:t>
            </a:r>
            <a:endParaRPr b="0" lang="en-IN" sz="2400" spc="-1" strike="noStrike">
              <a:latin typeface="Arial"/>
            </a:endParaRPr>
          </a:p>
        </p:txBody>
      </p:sp>
      <p:pic>
        <p:nvPicPr>
          <p:cNvPr id="338" name="Google Shape;137;p25" descr=""/>
          <p:cNvPicPr/>
          <p:nvPr/>
        </p:nvPicPr>
        <p:blipFill>
          <a:blip r:embed="rId1"/>
          <a:stretch/>
        </p:blipFill>
        <p:spPr>
          <a:xfrm>
            <a:off x="152280" y="1209960"/>
            <a:ext cx="3860640" cy="3780360"/>
          </a:xfrm>
          <a:prstGeom prst="rect">
            <a:avLst/>
          </a:prstGeom>
          <a:ln>
            <a:noFill/>
          </a:ln>
        </p:spPr>
      </p:pic>
      <p:pic>
        <p:nvPicPr>
          <p:cNvPr id="339" name="Google Shape;138;p25" descr=""/>
          <p:cNvPicPr/>
          <p:nvPr/>
        </p:nvPicPr>
        <p:blipFill>
          <a:blip r:embed="rId2"/>
          <a:stretch/>
        </p:blipFill>
        <p:spPr>
          <a:xfrm>
            <a:off x="4153680" y="1923120"/>
            <a:ext cx="4824720" cy="2571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6. SCHOLARSHIP</a:t>
            </a:r>
            <a:endParaRPr b="0" lang="en-IN" sz="2400" spc="-1" strike="noStrike">
              <a:latin typeface="Arial"/>
            </a:endParaRPr>
          </a:p>
        </p:txBody>
      </p:sp>
      <p:sp>
        <p:nvSpPr>
          <p:cNvPr id="341" name="CustomShape 2"/>
          <p:cNvSpPr/>
          <p:nvPr/>
        </p:nvSpPr>
        <p:spPr>
          <a:xfrm>
            <a:off x="304920" y="1195200"/>
            <a:ext cx="7207560" cy="8402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This attribute shows if a student is getting free education.</a:t>
            </a:r>
            <a:endParaRPr b="0" lang="en-IN" sz="1400" spc="-1" strike="noStrike">
              <a:latin typeface="Arial"/>
            </a:endParaRPr>
          </a:p>
        </p:txBody>
      </p:sp>
      <p:pic>
        <p:nvPicPr>
          <p:cNvPr id="342" name="Google Shape;145;p26" descr=""/>
          <p:cNvPicPr/>
          <p:nvPr/>
        </p:nvPicPr>
        <p:blipFill>
          <a:blip r:embed="rId1"/>
          <a:stretch/>
        </p:blipFill>
        <p:spPr>
          <a:xfrm>
            <a:off x="2895480" y="1712880"/>
            <a:ext cx="6247800" cy="3329640"/>
          </a:xfrm>
          <a:prstGeom prst="rect">
            <a:avLst/>
          </a:prstGeom>
          <a:ln>
            <a:noFill/>
          </a:ln>
        </p:spPr>
      </p:pic>
      <p:sp>
        <p:nvSpPr>
          <p:cNvPr id="343" name="CustomShape 3"/>
          <p:cNvSpPr/>
          <p:nvPr/>
        </p:nvSpPr>
        <p:spPr>
          <a:xfrm>
            <a:off x="66960" y="2801880"/>
            <a:ext cx="3403440" cy="840240"/>
          </a:xfrm>
          <a:prstGeom prst="rect">
            <a:avLst/>
          </a:prstGeom>
          <a:noFill/>
          <a:ln>
            <a:noFill/>
          </a:ln>
        </p:spPr>
        <p:style>
          <a:lnRef idx="0"/>
          <a:fillRef idx="0"/>
          <a:effectRef idx="0"/>
          <a:fontRef idx="minor"/>
        </p:style>
        <p:txBody>
          <a:bodyPr lIns="90000" rIns="90000" tIns="91440" bIns="91440">
            <a:noAutofit/>
          </a:bodyPr>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No Scholarship : 20.9</a:t>
            </a:r>
            <a:endParaRPr b="0" lang="en-IN" sz="1400" spc="-1" strike="noStrike">
              <a:latin typeface="Arial"/>
            </a:endParaRPr>
          </a:p>
          <a:p>
            <a:pPr marL="457200" indent="-316800">
              <a:lnSpc>
                <a:spcPct val="100000"/>
              </a:lnSpc>
              <a:buClr>
                <a:srgbClr val="000000"/>
              </a:buClr>
              <a:buFont typeface="Arial"/>
              <a:buAutoNum type="arabicPeriod"/>
            </a:pPr>
            <a:r>
              <a:rPr b="0" lang="en-IN" sz="1400" spc="-1" strike="noStrike">
                <a:solidFill>
                  <a:srgbClr val="000000"/>
                </a:solidFill>
                <a:latin typeface="Arial"/>
                <a:ea typeface="Arial"/>
              </a:rPr>
              <a:t>Scholarship       : 27.1</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7. ATTENDANCE </a:t>
            </a:r>
            <a:endParaRPr b="0" lang="en-IN" sz="2400" spc="-1" strike="noStrike">
              <a:latin typeface="Arial"/>
            </a:endParaRPr>
          </a:p>
        </p:txBody>
      </p:sp>
      <p:pic>
        <p:nvPicPr>
          <p:cNvPr id="345" name="Google Shape;152;p27" descr=""/>
          <p:cNvPicPr/>
          <p:nvPr/>
        </p:nvPicPr>
        <p:blipFill>
          <a:blip r:embed="rId1"/>
          <a:stretch/>
        </p:blipFill>
        <p:spPr>
          <a:xfrm>
            <a:off x="4718160" y="836640"/>
            <a:ext cx="4315320" cy="4225680"/>
          </a:xfrm>
          <a:prstGeom prst="rect">
            <a:avLst/>
          </a:prstGeom>
          <a:ln>
            <a:noFill/>
          </a:ln>
        </p:spPr>
      </p:pic>
      <p:sp>
        <p:nvSpPr>
          <p:cNvPr id="346" name="CustomShape 2"/>
          <p:cNvSpPr/>
          <p:nvPr/>
        </p:nvSpPr>
        <p:spPr>
          <a:xfrm>
            <a:off x="100080" y="1263960"/>
            <a:ext cx="4145760" cy="159192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en-IN" sz="1400" spc="-1" strike="noStrike">
                <a:solidFill>
                  <a:srgbClr val="000000"/>
                </a:solidFill>
                <a:latin typeface="Arial"/>
                <a:ea typeface="Arial"/>
              </a:rPr>
              <a:t>Attendance is a very important attribute as there is a high negative correlation of attendance with the dropout rate. Students who attend more classes are much less likely to drop out.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8. HOMELESS</a:t>
            </a:r>
            <a:endParaRPr b="0" lang="en-IN" sz="2400" spc="-1" strike="noStrike">
              <a:latin typeface="Arial"/>
            </a:endParaRPr>
          </a:p>
        </p:txBody>
      </p:sp>
      <p:sp>
        <p:nvSpPr>
          <p:cNvPr id="348" name="CustomShape 2"/>
          <p:cNvSpPr/>
          <p:nvPr/>
        </p:nvSpPr>
        <p:spPr>
          <a:xfrm>
            <a:off x="362880" y="1057680"/>
            <a:ext cx="7207560" cy="8402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Binary attribute for if a students is homeless or not </a:t>
            </a:r>
            <a:endParaRPr b="0" lang="en-IN" sz="1400" spc="-1" strike="noStrike">
              <a:latin typeface="Arial"/>
            </a:endParaRPr>
          </a:p>
        </p:txBody>
      </p:sp>
      <p:pic>
        <p:nvPicPr>
          <p:cNvPr id="349" name="Google Shape;160;p28" descr=""/>
          <p:cNvPicPr/>
          <p:nvPr/>
        </p:nvPicPr>
        <p:blipFill>
          <a:blip r:embed="rId1"/>
          <a:stretch/>
        </p:blipFill>
        <p:spPr>
          <a:xfrm>
            <a:off x="4354920" y="1283760"/>
            <a:ext cx="4788360" cy="3859200"/>
          </a:xfrm>
          <a:prstGeom prst="rect">
            <a:avLst/>
          </a:prstGeom>
          <a:ln>
            <a:noFill/>
          </a:ln>
        </p:spPr>
      </p:pic>
      <p:sp>
        <p:nvSpPr>
          <p:cNvPr id="350" name="CustomShape 3"/>
          <p:cNvSpPr/>
          <p:nvPr/>
        </p:nvSpPr>
        <p:spPr>
          <a:xfrm>
            <a:off x="304920" y="1977480"/>
            <a:ext cx="3566160" cy="840240"/>
          </a:xfrm>
          <a:prstGeom prst="rect">
            <a:avLst/>
          </a:prstGeom>
          <a:noFill/>
          <a:ln>
            <a:noFill/>
          </a:ln>
        </p:spPr>
        <p:style>
          <a:lnRef idx="0"/>
          <a:fillRef idx="0"/>
          <a:effectRef idx="0"/>
          <a:fontRef idx="minor"/>
        </p:style>
        <p:txBody>
          <a:bodyPr lIns="90000" rIns="90000" tIns="91440" bIns="91440">
            <a:noAutofit/>
          </a:bodyPr>
          <a:p>
            <a:pPr marL="457200" indent="-316800">
              <a:lnSpc>
                <a:spcPct val="115000"/>
              </a:lnSpc>
              <a:buClr>
                <a:srgbClr val="000000"/>
              </a:buClr>
              <a:buFont typeface="Arial"/>
              <a:buAutoNum type="arabicPeriod"/>
            </a:pPr>
            <a:r>
              <a:rPr b="0" lang="en-IN" sz="1400" spc="-1" strike="noStrike">
                <a:solidFill>
                  <a:srgbClr val="000000"/>
                </a:solidFill>
                <a:latin typeface="Arial"/>
                <a:ea typeface="Arial"/>
              </a:rPr>
              <a:t>Not homeless : 21.1</a:t>
            </a:r>
            <a:endParaRPr b="0" lang="en-IN" sz="1400" spc="-1" strike="noStrike">
              <a:latin typeface="Arial"/>
            </a:endParaRPr>
          </a:p>
          <a:p>
            <a:pPr marL="457200" indent="-316800">
              <a:lnSpc>
                <a:spcPct val="115000"/>
              </a:lnSpc>
              <a:buClr>
                <a:srgbClr val="000000"/>
              </a:buClr>
              <a:buFont typeface="Arial"/>
              <a:buAutoNum type="arabicPeriod"/>
            </a:pPr>
            <a:r>
              <a:rPr b="0" lang="en-IN" sz="1400" spc="-1" strike="noStrike">
                <a:solidFill>
                  <a:srgbClr val="000000"/>
                </a:solidFill>
                <a:latin typeface="Arial"/>
                <a:ea typeface="Arial"/>
              </a:rPr>
              <a:t>Homeless       : 48.05</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800" spc="-1" strike="noStrike">
                <a:solidFill>
                  <a:srgbClr val="000000"/>
                </a:solidFill>
                <a:latin typeface="Arial"/>
                <a:ea typeface="Arial"/>
              </a:rPr>
              <a:t>9. Exam-marks</a:t>
            </a:r>
            <a:endParaRPr b="0" lang="en-IN" sz="2800" spc="-1" strike="noStrike">
              <a:latin typeface="Arial"/>
            </a:endParaRPr>
          </a:p>
        </p:txBody>
      </p:sp>
      <p:pic>
        <p:nvPicPr>
          <p:cNvPr id="352" name="Google Shape;167;p29" descr=""/>
          <p:cNvPicPr/>
          <p:nvPr/>
        </p:nvPicPr>
        <p:blipFill>
          <a:blip r:embed="rId1"/>
          <a:stretch/>
        </p:blipFill>
        <p:spPr>
          <a:xfrm>
            <a:off x="4398840" y="-5760"/>
            <a:ext cx="4744440" cy="5093280"/>
          </a:xfrm>
          <a:prstGeom prst="rect">
            <a:avLst/>
          </a:prstGeom>
          <a:ln>
            <a:noFill/>
          </a:ln>
        </p:spPr>
      </p:pic>
      <p:sp>
        <p:nvSpPr>
          <p:cNvPr id="353" name="CustomShape 2"/>
          <p:cNvSpPr/>
          <p:nvPr/>
        </p:nvSpPr>
        <p:spPr>
          <a:xfrm>
            <a:off x="271440" y="1592280"/>
            <a:ext cx="3941280" cy="1497240"/>
          </a:xfrm>
          <a:prstGeom prst="rect">
            <a:avLst/>
          </a:prstGeom>
          <a:noFill/>
          <a:ln>
            <a:noFill/>
          </a:ln>
        </p:spPr>
        <p:style>
          <a:lnRef idx="0"/>
          <a:fillRef idx="0"/>
          <a:effectRef idx="0"/>
          <a:fontRef idx="minor"/>
        </p:style>
        <p:txBody>
          <a:bodyPr lIns="90000" rIns="90000" tIns="91440" bIns="91440">
            <a:noAutofit/>
          </a:bodyPr>
          <a:p>
            <a:pPr marL="457200" indent="-316800" algn="just">
              <a:lnSpc>
                <a:spcPct val="115000"/>
              </a:lnSpc>
              <a:buClr>
                <a:srgbClr val="000000"/>
              </a:buClr>
              <a:buFont typeface="Arial"/>
              <a:buChar char="●"/>
            </a:pPr>
            <a:r>
              <a:rPr b="0" lang="en-IN" sz="1400" spc="-1" strike="noStrike">
                <a:solidFill>
                  <a:srgbClr val="000000"/>
                </a:solidFill>
                <a:latin typeface="Arial"/>
                <a:ea typeface="Arial"/>
              </a:rPr>
              <a:t>Numerical attribute representing the marks student scored in the last year. </a:t>
            </a:r>
            <a:endParaRPr b="0" lang="en-IN" sz="1400" spc="-1" strike="noStrike">
              <a:latin typeface="Arial"/>
            </a:endParaRPr>
          </a:p>
          <a:p>
            <a:pPr marL="457200" indent="-316800" algn="just">
              <a:lnSpc>
                <a:spcPct val="115000"/>
              </a:lnSpc>
              <a:buClr>
                <a:srgbClr val="000000"/>
              </a:buClr>
              <a:buFont typeface="Arial"/>
              <a:buChar char="●"/>
            </a:pPr>
            <a:r>
              <a:rPr b="0" lang="en-IN" sz="1400" spc="-1" strike="noStrike">
                <a:solidFill>
                  <a:srgbClr val="000000"/>
                </a:solidFill>
                <a:latin typeface="Arial"/>
                <a:ea typeface="Arial"/>
              </a:rPr>
              <a:t>The graph shows as expected that students scoring low marks are more likely to dropout.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800" spc="-1" strike="noStrike">
                <a:solidFill>
                  <a:srgbClr val="000000"/>
                </a:solidFill>
                <a:latin typeface="Arial"/>
                <a:ea typeface="Arial"/>
              </a:rPr>
              <a:t>10. DISABILITY</a:t>
            </a:r>
            <a:endParaRPr b="0" lang="en-IN" sz="2800" spc="-1" strike="noStrike">
              <a:latin typeface="Arial"/>
            </a:endParaRPr>
          </a:p>
        </p:txBody>
      </p:sp>
      <p:sp>
        <p:nvSpPr>
          <p:cNvPr id="355" name="CustomShape 2"/>
          <p:cNvSpPr/>
          <p:nvPr/>
        </p:nvSpPr>
        <p:spPr>
          <a:xfrm>
            <a:off x="304920" y="1138680"/>
            <a:ext cx="7207560" cy="8402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Categorical variable. Various disabilities haven been giving numerical values.  </a:t>
            </a:r>
            <a:endParaRPr b="0" lang="en-IN" sz="1400" spc="-1" strike="noStrike">
              <a:latin typeface="Arial"/>
            </a:endParaRPr>
          </a:p>
        </p:txBody>
      </p:sp>
      <p:pic>
        <p:nvPicPr>
          <p:cNvPr id="356" name="Google Shape;175;p30" descr=""/>
          <p:cNvPicPr/>
          <p:nvPr/>
        </p:nvPicPr>
        <p:blipFill>
          <a:blip r:embed="rId1"/>
          <a:stretch/>
        </p:blipFill>
        <p:spPr>
          <a:xfrm>
            <a:off x="1012320" y="1891800"/>
            <a:ext cx="6099840" cy="32508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ATTENDANCE - MARKS show the most correlation </a:t>
            </a:r>
            <a:endParaRPr b="0" lang="en-IN" sz="2400" spc="-1" strike="noStrike">
              <a:latin typeface="Arial"/>
            </a:endParaRPr>
          </a:p>
        </p:txBody>
      </p:sp>
      <p:pic>
        <p:nvPicPr>
          <p:cNvPr id="358" name="Google Shape;181;p31" descr=""/>
          <p:cNvPicPr/>
          <p:nvPr/>
        </p:nvPicPr>
        <p:blipFill>
          <a:blip r:embed="rId1"/>
          <a:stretch/>
        </p:blipFill>
        <p:spPr>
          <a:xfrm>
            <a:off x="727920" y="1188720"/>
            <a:ext cx="7195320" cy="39538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311760" y="555480"/>
            <a:ext cx="5893200" cy="6933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400" spc="-1" strike="noStrike">
                <a:solidFill>
                  <a:srgbClr val="000000"/>
                </a:solidFill>
                <a:latin typeface="Arial"/>
                <a:ea typeface="Arial"/>
              </a:rPr>
              <a:t>MOTIVATION FOR THIS PROJECT</a:t>
            </a:r>
            <a:endParaRPr b="0" lang="en-IN" sz="2400" spc="-1" strike="noStrike">
              <a:latin typeface="Arial"/>
            </a:endParaRPr>
          </a:p>
        </p:txBody>
      </p:sp>
      <p:sp>
        <p:nvSpPr>
          <p:cNvPr id="360" name="CustomShape 2"/>
          <p:cNvSpPr/>
          <p:nvPr/>
        </p:nvSpPr>
        <p:spPr>
          <a:xfrm>
            <a:off x="311760" y="1396080"/>
            <a:ext cx="8503560" cy="2769120"/>
          </a:xfrm>
          <a:prstGeom prst="rect">
            <a:avLst/>
          </a:prstGeom>
          <a:noFill/>
          <a:ln>
            <a:noFill/>
          </a:ln>
        </p:spPr>
        <p:style>
          <a:lnRef idx="0"/>
          <a:fillRef idx="0"/>
          <a:effectRef idx="0"/>
          <a:fontRef idx="minor"/>
        </p:style>
        <p:txBody>
          <a:bodyPr lIns="90000" rIns="90000" tIns="91440" bIns="91440">
            <a:noAutofit/>
          </a:bodyPr>
          <a:p>
            <a:pPr marL="457200" indent="-316800">
              <a:lnSpc>
                <a:spcPct val="150000"/>
              </a:lnSpc>
              <a:buClr>
                <a:srgbClr val="000000"/>
              </a:buClr>
              <a:buFont typeface="Arial"/>
              <a:buChar char="●"/>
            </a:pPr>
            <a:r>
              <a:rPr b="0" lang="en-IN" sz="1400" spc="-1" strike="noStrike">
                <a:solidFill>
                  <a:srgbClr val="000000"/>
                </a:solidFill>
                <a:latin typeface="Arial"/>
                <a:ea typeface="Arial"/>
              </a:rPr>
              <a:t>The power of education in empowering an individual and the society at large cannot be understated. </a:t>
            </a:r>
            <a:endParaRPr b="0" lang="en-IN" sz="1400" spc="-1" strike="noStrike">
              <a:latin typeface="Arial"/>
            </a:endParaRPr>
          </a:p>
          <a:p>
            <a:pPr marL="457200" indent="-316800">
              <a:lnSpc>
                <a:spcPct val="150000"/>
              </a:lnSpc>
              <a:buClr>
                <a:srgbClr val="000000"/>
              </a:buClr>
              <a:buFont typeface="Arial"/>
              <a:buChar char="●"/>
            </a:pPr>
            <a:r>
              <a:rPr b="0" lang="en-IN" sz="1400" spc="-1" strike="noStrike">
                <a:solidFill>
                  <a:srgbClr val="000000"/>
                </a:solidFill>
                <a:latin typeface="Arial"/>
                <a:ea typeface="Arial"/>
              </a:rPr>
              <a:t>While the enrollment in higher educational institutions has been rising steadily (from 10% in 2005 to 25% in 2015 -MHRD) the numbers are still abysmal. </a:t>
            </a:r>
            <a:endParaRPr b="0" lang="en-IN" sz="1400" spc="-1" strike="noStrike">
              <a:latin typeface="Arial"/>
            </a:endParaRPr>
          </a:p>
          <a:p>
            <a:pPr marL="457200" indent="-316800">
              <a:lnSpc>
                <a:spcPct val="150000"/>
              </a:lnSpc>
              <a:buClr>
                <a:srgbClr val="000000"/>
              </a:buClr>
              <a:buFont typeface="Arial"/>
              <a:buChar char="●"/>
            </a:pPr>
            <a:r>
              <a:rPr b="0" lang="en-IN" sz="1400" spc="-1" strike="noStrike">
                <a:solidFill>
                  <a:srgbClr val="000000"/>
                </a:solidFill>
                <a:latin typeface="Arial"/>
                <a:ea typeface="Arial"/>
              </a:rPr>
              <a:t>There is also significant drop after 10th standard due to various factors. This is even more troublesome as the the droppers can’t really get any job these days without completing their schooling. </a:t>
            </a:r>
            <a:endParaRPr b="0" lang="en-IN" sz="1400" spc="-1" strike="noStrike">
              <a:latin typeface="Arial"/>
            </a:endParaRPr>
          </a:p>
          <a:p>
            <a:pPr marL="457200" indent="-316800">
              <a:lnSpc>
                <a:spcPct val="150000"/>
              </a:lnSpc>
              <a:buClr>
                <a:srgbClr val="000000"/>
              </a:buClr>
              <a:buFont typeface="Arial"/>
              <a:buChar char="●"/>
            </a:pPr>
            <a:r>
              <a:rPr b="0" lang="en-IN" sz="1400" spc="-1" strike="noStrike">
                <a:solidFill>
                  <a:srgbClr val="000000"/>
                </a:solidFill>
                <a:latin typeface="Arial"/>
                <a:ea typeface="Arial"/>
              </a:rPr>
              <a:t>We analyse a dataset from BODWAD district of Maharashtra and try to analyze the various factors which are responsible. </a:t>
            </a:r>
            <a:endParaRPr b="0" lang="en-IN" sz="1400" spc="-1" strike="noStrike">
              <a:latin typeface="Arial"/>
            </a:endParaRPr>
          </a:p>
        </p:txBody>
      </p:sp>
      <p:sp>
        <p:nvSpPr>
          <p:cNvPr id="361" name="CustomShape 3"/>
          <p:cNvSpPr/>
          <p:nvPr/>
        </p:nvSpPr>
        <p:spPr>
          <a:xfrm>
            <a:off x="3938040" y="4789440"/>
            <a:ext cx="5205240" cy="3531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Source Code Pro"/>
                <a:ea typeface="Source Code Pro"/>
              </a:rPr>
              <a:t>#VoteModi if you want to see things improve </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361"/>
                                        </p:tgtEl>
                                        <p:attrNameLst>
                                          <p:attrName>style.visibility</p:attrName>
                                        </p:attrNameLst>
                                      </p:cBhvr>
                                      <p:to>
                                        <p:strVal val="visible"/>
                                      </p:to>
                                    </p:set>
                                    <p:animEffect filter="fade" transition="in">
                                      <p:cBhvr additive="repl">
                                        <p:cTn id="7" dur="1000"/>
                                        <p:tgtEl>
                                          <p:spTgt spid="3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65680" y="1081440"/>
            <a:ext cx="4028400" cy="11347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rgbClr val="000000"/>
                </a:solidFill>
                <a:latin typeface="Arial"/>
                <a:ea typeface="Arial"/>
              </a:rPr>
              <a:t>TEAM NUMBER 40</a:t>
            </a:r>
            <a:endParaRPr b="0" lang="en-IN" sz="3600" spc="-1" strike="noStrike">
              <a:latin typeface="Arial"/>
            </a:endParaRPr>
          </a:p>
        </p:txBody>
      </p:sp>
      <p:sp>
        <p:nvSpPr>
          <p:cNvPr id="308" name="CustomShape 2"/>
          <p:cNvSpPr/>
          <p:nvPr/>
        </p:nvSpPr>
        <p:spPr>
          <a:xfrm>
            <a:off x="4703760" y="775440"/>
            <a:ext cx="4160160" cy="3694320"/>
          </a:xfrm>
          <a:prstGeom prst="rect">
            <a:avLst/>
          </a:prstGeom>
          <a:noFill/>
          <a:ln>
            <a:noFill/>
          </a:ln>
        </p:spPr>
        <p:style>
          <a:lnRef idx="0"/>
          <a:fillRef idx="0"/>
          <a:effectRef idx="0"/>
          <a:fontRef idx="minor"/>
        </p:style>
        <p:txBody>
          <a:bodyPr lIns="90000" rIns="90000" tIns="91440" bIns="91440" anchor="ctr">
            <a:noAutofit/>
          </a:bodyPr>
          <a:p>
            <a:pPr>
              <a:lnSpc>
                <a:spcPct val="115000"/>
              </a:lnSpc>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r>
              <a:rPr b="0" lang="en-IN" sz="1400" spc="-1" strike="noStrike">
                <a:solidFill>
                  <a:srgbClr val="595959"/>
                </a:solidFill>
                <a:latin typeface="Arial"/>
                <a:ea typeface="Arial"/>
              </a:rPr>
              <a:t>TEAM MEMBERS :</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Apurva Siruvolu 2018900022</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Yaswanth koravi 2018202011</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Sarat Chandra 2018202013</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Gauravdeep Singh Bindra 2018201027</a:t>
            </a:r>
            <a:endParaRPr b="0" lang="en-IN" sz="1400" spc="-1" strike="noStrike">
              <a:latin typeface="Arial"/>
            </a:endParaRPr>
          </a:p>
          <a:p>
            <a:pPr>
              <a:lnSpc>
                <a:spcPct val="115000"/>
              </a:lnSpc>
              <a:spcBef>
                <a:spcPts val="1599"/>
              </a:spcBef>
            </a:pPr>
            <a:endParaRPr b="0" lang="en-IN" sz="1400" spc="-1" strike="noStrike">
              <a:latin typeface="Arial"/>
            </a:endParaRPr>
          </a:p>
          <a:p>
            <a:pPr>
              <a:lnSpc>
                <a:spcPct val="115000"/>
              </a:lnSpc>
              <a:spcBef>
                <a:spcPts val="1599"/>
              </a:spcBef>
            </a:pPr>
            <a:endParaRPr b="0" lang="en-IN" sz="1400" spc="-1" strike="noStrike">
              <a:latin typeface="Arial"/>
            </a:endParaRPr>
          </a:p>
          <a:p>
            <a:pPr>
              <a:lnSpc>
                <a:spcPct val="115000"/>
              </a:lnSpc>
              <a:spcBef>
                <a:spcPts val="1599"/>
              </a:spcBef>
            </a:pPr>
            <a:endParaRPr b="0" lang="en-IN" sz="1400" spc="-1" strike="noStrike">
              <a:latin typeface="Arial"/>
            </a:endParaRPr>
          </a:p>
          <a:p>
            <a:pPr>
              <a:lnSpc>
                <a:spcPct val="115000"/>
              </a:lnSpc>
              <a:spcBef>
                <a:spcPts val="1599"/>
              </a:spcBef>
              <a:spcAft>
                <a:spcPts val="1599"/>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Data pre-processing</a:t>
            </a:r>
            <a:endParaRPr b="0" lang="en-IN" sz="2400" spc="-1" strike="noStrike">
              <a:latin typeface="Arial"/>
            </a:endParaRPr>
          </a:p>
        </p:txBody>
      </p:sp>
      <p:sp>
        <p:nvSpPr>
          <p:cNvPr id="363" name="CustomShape 2"/>
          <p:cNvSpPr/>
          <p:nvPr/>
        </p:nvSpPr>
        <p:spPr>
          <a:xfrm>
            <a:off x="520200" y="1330200"/>
            <a:ext cx="8406360" cy="32886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One hot encoder representation used in :</a:t>
            </a:r>
            <a:endParaRPr b="0" lang="en-IN" sz="1400" spc="-1" strike="noStrike">
              <a:latin typeface="Arial"/>
            </a:endParaRPr>
          </a:p>
          <a:p>
            <a:pPr marL="457200" indent="-316800">
              <a:lnSpc>
                <a:spcPct val="115000"/>
              </a:lnSpc>
              <a:spcBef>
                <a:spcPts val="1599"/>
              </a:spcBef>
              <a:buClr>
                <a:srgbClr val="000000"/>
              </a:buClr>
              <a:buFont typeface="Arial"/>
              <a:buChar char="●"/>
            </a:pPr>
            <a:r>
              <a:rPr b="0" lang="en-IN" sz="1400" spc="-1" strike="noStrike">
                <a:solidFill>
                  <a:srgbClr val="000000"/>
                </a:solidFill>
                <a:latin typeface="Arial"/>
                <a:ea typeface="Arial"/>
              </a:rPr>
              <a:t>Social category</a:t>
            </a:r>
            <a:endParaRPr b="0" lang="en-IN" sz="1400" spc="-1" strike="noStrike">
              <a:latin typeface="Arial"/>
            </a:endParaRPr>
          </a:p>
          <a:p>
            <a:pPr marL="457200" indent="-316800">
              <a:lnSpc>
                <a:spcPct val="115000"/>
              </a:lnSpc>
              <a:buClr>
                <a:srgbClr val="000000"/>
              </a:buClr>
              <a:buFont typeface="Arial"/>
              <a:buChar char="●"/>
            </a:pPr>
            <a:r>
              <a:rPr b="0" lang="en-IN" sz="1400" spc="-1" strike="noStrike">
                <a:solidFill>
                  <a:srgbClr val="000000"/>
                </a:solidFill>
                <a:latin typeface="Arial"/>
                <a:ea typeface="Arial"/>
              </a:rPr>
              <a:t>Gender </a:t>
            </a:r>
            <a:endParaRPr b="0" lang="en-IN" sz="1400" spc="-1" strike="noStrike">
              <a:latin typeface="Arial"/>
            </a:endParaRPr>
          </a:p>
          <a:p>
            <a:pPr marL="457200" indent="-316800">
              <a:lnSpc>
                <a:spcPct val="115000"/>
              </a:lnSpc>
              <a:buClr>
                <a:srgbClr val="000000"/>
              </a:buClr>
              <a:buFont typeface="Arial"/>
              <a:buChar char="●"/>
            </a:pPr>
            <a:r>
              <a:rPr b="0" lang="en-IN" sz="1400" spc="-1" strike="noStrike">
                <a:solidFill>
                  <a:srgbClr val="000000"/>
                </a:solidFill>
                <a:latin typeface="Arial"/>
                <a:ea typeface="Arial"/>
              </a:rPr>
              <a:t>Religion</a:t>
            </a:r>
            <a:endParaRPr b="0" lang="en-IN" sz="1400" spc="-1" strike="noStrike">
              <a:latin typeface="Arial"/>
            </a:endParaRPr>
          </a:p>
          <a:p>
            <a:pPr>
              <a:lnSpc>
                <a:spcPct val="115000"/>
              </a:lnSpc>
              <a:spcBef>
                <a:spcPts val="1599"/>
              </a:spcBef>
            </a:pPr>
            <a:r>
              <a:rPr b="0" lang="en-IN" sz="1400" spc="-1" strike="noStrike">
                <a:solidFill>
                  <a:srgbClr val="000000"/>
                </a:solidFill>
                <a:latin typeface="Arial"/>
                <a:ea typeface="Arial"/>
              </a:rPr>
              <a:t>Standardization of data used in :</a:t>
            </a:r>
            <a:endParaRPr b="0" lang="en-IN" sz="1400" spc="-1" strike="noStrike">
              <a:latin typeface="Arial"/>
            </a:endParaRPr>
          </a:p>
          <a:p>
            <a:pPr marL="457200" indent="-316800">
              <a:lnSpc>
                <a:spcPct val="115000"/>
              </a:lnSpc>
              <a:spcBef>
                <a:spcPts val="1599"/>
              </a:spcBef>
              <a:buClr>
                <a:srgbClr val="000000"/>
              </a:buClr>
              <a:buFont typeface="Arial"/>
              <a:buChar char="●"/>
            </a:pPr>
            <a:r>
              <a:rPr b="0" lang="en-IN" sz="1400" spc="-1" strike="noStrike">
                <a:solidFill>
                  <a:srgbClr val="000000"/>
                </a:solidFill>
                <a:latin typeface="Arial"/>
                <a:ea typeface="Arial"/>
              </a:rPr>
              <a:t>Attendance</a:t>
            </a:r>
            <a:endParaRPr b="0" lang="en-IN" sz="1400" spc="-1" strike="noStrike">
              <a:latin typeface="Arial"/>
            </a:endParaRPr>
          </a:p>
          <a:p>
            <a:pPr marL="457200" indent="-316800">
              <a:lnSpc>
                <a:spcPct val="115000"/>
              </a:lnSpc>
              <a:buClr>
                <a:srgbClr val="000000"/>
              </a:buClr>
              <a:buFont typeface="Arial"/>
              <a:buChar char="●"/>
            </a:pPr>
            <a:r>
              <a:rPr b="0" lang="en-IN" sz="1400" spc="-1" strike="noStrike">
                <a:solidFill>
                  <a:srgbClr val="000000"/>
                </a:solidFill>
                <a:latin typeface="Arial"/>
                <a:ea typeface="Arial"/>
              </a:rPr>
              <a:t>Exam marks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124920" y="309240"/>
            <a:ext cx="8716680" cy="747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Metric considered in model evaluation</a:t>
            </a:r>
            <a:br/>
            <a:endParaRPr b="0" lang="en-IN" sz="2400" spc="-1" strike="noStrike">
              <a:latin typeface="Arial"/>
            </a:endParaRPr>
          </a:p>
        </p:txBody>
      </p:sp>
      <p:sp>
        <p:nvSpPr>
          <p:cNvPr id="365" name="CustomShape 2"/>
          <p:cNvSpPr/>
          <p:nvPr/>
        </p:nvSpPr>
        <p:spPr>
          <a:xfrm>
            <a:off x="187200" y="822240"/>
            <a:ext cx="8519760" cy="401580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800"/>
              </a:spcBef>
            </a:pPr>
            <a:r>
              <a:rPr b="0" lang="en-IN" sz="1400" spc="-1" strike="noStrike">
                <a:solidFill>
                  <a:srgbClr val="000000"/>
                </a:solidFill>
                <a:latin typeface="Arial"/>
                <a:ea typeface="Arial"/>
              </a:rPr>
              <a:t>Since, a student who is likely to drop out classified as ’retained’ is worse than vice-versa, the agenda is to select the model that provides sufficiently low false negatives with reasonable number of false positives. We use weighted accuracy in which the cost of True Positive Rate is higher than that of True Negative Rate.</a:t>
            </a:r>
            <a:endParaRPr b="0" lang="en-IN" sz="1400" spc="-1" strike="noStrike">
              <a:latin typeface="Arial"/>
            </a:endParaRPr>
          </a:p>
          <a:p>
            <a:pPr>
              <a:lnSpc>
                <a:spcPct val="115000"/>
              </a:lnSpc>
              <a:spcBef>
                <a:spcPts val="1800"/>
              </a:spcBef>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so weighted accuracy = 0.7(TP/P) + 0.3(TN/N)</a:t>
            </a:r>
            <a:endParaRPr b="0" lang="en-IN" sz="1400" spc="-1" strike="noStrike">
              <a:latin typeface="Arial"/>
            </a:endParaRPr>
          </a:p>
          <a:p>
            <a:pPr>
              <a:lnSpc>
                <a:spcPct val="115000"/>
              </a:lnSpc>
              <a:spcBef>
                <a:spcPts val="1800"/>
              </a:spcBef>
            </a:pPr>
            <a:r>
              <a:rPr b="1" lang="en-IN" sz="2400" spc="-1" strike="noStrike">
                <a:solidFill>
                  <a:srgbClr val="000000"/>
                </a:solidFill>
                <a:latin typeface="Arial"/>
                <a:ea typeface="Arial"/>
              </a:rPr>
              <a:t>Train-test split</a:t>
            </a:r>
            <a:endParaRPr b="0" lang="en-IN" sz="2400" spc="-1" strike="noStrike">
              <a:latin typeface="Arial"/>
            </a:endParaRPr>
          </a:p>
          <a:p>
            <a:pPr>
              <a:lnSpc>
                <a:spcPct val="115000"/>
              </a:lnSpc>
              <a:spcBef>
                <a:spcPts val="1800"/>
              </a:spcBef>
            </a:pPr>
            <a:r>
              <a:rPr b="0" lang="en-IN" sz="1400" spc="-1" strike="noStrike">
                <a:solidFill>
                  <a:srgbClr val="000000"/>
                </a:solidFill>
                <a:latin typeface="Arial"/>
                <a:ea typeface="Arial"/>
              </a:rPr>
              <a:t>Training data=10415 (60%)</a:t>
            </a:r>
            <a:endParaRPr b="0" lang="en-IN" sz="1400" spc="-1" strike="noStrike">
              <a:latin typeface="Arial"/>
            </a:endParaRPr>
          </a:p>
          <a:p>
            <a:pPr>
              <a:lnSpc>
                <a:spcPct val="115000"/>
              </a:lnSpc>
              <a:spcBef>
                <a:spcPts val="1800"/>
              </a:spcBef>
            </a:pPr>
            <a:r>
              <a:rPr b="0" lang="en-IN" sz="1400" spc="-1" strike="noStrike">
                <a:solidFill>
                  <a:srgbClr val="000000"/>
                </a:solidFill>
                <a:latin typeface="Arial"/>
                <a:ea typeface="Arial"/>
              </a:rPr>
              <a:t>Testing data=6944 (40%)</a:t>
            </a:r>
            <a:endParaRPr b="0" lang="en-IN" sz="1400" spc="-1" strike="noStrike">
              <a:latin typeface="Arial"/>
            </a:endParaRPr>
          </a:p>
          <a:p>
            <a:pPr>
              <a:lnSpc>
                <a:spcPct val="115000"/>
              </a:lnSpc>
              <a:spcBef>
                <a:spcPts val="1800"/>
              </a:spcBef>
            </a:pPr>
            <a:r>
              <a:rPr b="0" lang="en-IN" sz="1400" spc="-1" strike="noStrike">
                <a:solidFill>
                  <a:srgbClr val="000000"/>
                </a:solidFill>
                <a:latin typeface="Arial"/>
                <a:ea typeface="Arial"/>
              </a:rPr>
              <a:t>Model is evaluated and optimal parameters are found using 10 fold cross validation</a:t>
            </a:r>
            <a:endParaRPr b="0" lang="en-IN" sz="1400" spc="-1" strike="noStrike">
              <a:latin typeface="Arial"/>
            </a:endParaRPr>
          </a:p>
          <a:p>
            <a:pPr>
              <a:lnSpc>
                <a:spcPct val="115000"/>
              </a:lnSpc>
              <a:spcBef>
                <a:spcPts val="1800"/>
              </a:spcBef>
            </a:pPr>
            <a:endParaRPr b="0" lang="en-IN" sz="1400" spc="-1" strike="noStrike">
              <a:latin typeface="Arial"/>
            </a:endParaRPr>
          </a:p>
          <a:p>
            <a:pPr>
              <a:lnSpc>
                <a:spcPct val="115000"/>
              </a:lnSpc>
              <a:spcBef>
                <a:spcPts val="400"/>
              </a:spcBef>
              <a:spcAft>
                <a:spcPts val="1599"/>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311760" y="444960"/>
            <a:ext cx="8519760" cy="57204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KNN</a:t>
            </a:r>
            <a:endParaRPr b="0" lang="en-IN" sz="2400" spc="-1" strike="noStrike">
              <a:latin typeface="Arial"/>
            </a:endParaRPr>
          </a:p>
        </p:txBody>
      </p:sp>
      <p:sp>
        <p:nvSpPr>
          <p:cNvPr id="367" name="CustomShape 2"/>
          <p:cNvSpPr/>
          <p:nvPr/>
        </p:nvSpPr>
        <p:spPr>
          <a:xfrm>
            <a:off x="311760" y="1228680"/>
            <a:ext cx="8519760" cy="37497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K values : 1 to 50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k = 9</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0.7*(827/1475) + 0.3*(5203/5469)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67.7%</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68" name="Table 3"/>
          <p:cNvGraphicFramePr/>
          <p:nvPr/>
        </p:nvGraphicFramePr>
        <p:xfrm>
          <a:off x="2800800" y="2409480"/>
          <a:ext cx="4646880" cy="1168560"/>
        </p:xfrm>
        <a:graphic>
          <a:graphicData uri="http://schemas.openxmlformats.org/drawingml/2006/table">
            <a:tbl>
              <a:tblPr/>
              <a:tblGrid>
                <a:gridCol w="1449360"/>
                <a:gridCol w="1525680"/>
                <a:gridCol w="167220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5203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266</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648</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827</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311760" y="133560"/>
            <a:ext cx="8519760" cy="80028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Logistic regression </a:t>
            </a:r>
            <a:endParaRPr b="0" lang="en-IN" sz="2400" spc="-1" strike="noStrike">
              <a:latin typeface="Arial"/>
            </a:endParaRPr>
          </a:p>
        </p:txBody>
      </p:sp>
      <p:sp>
        <p:nvSpPr>
          <p:cNvPr id="370" name="CustomShape 2"/>
          <p:cNvSpPr/>
          <p:nvPr/>
        </p:nvSpPr>
        <p:spPr>
          <a:xfrm>
            <a:off x="623520" y="934560"/>
            <a:ext cx="8519760" cy="414612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 100</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 L1, L2</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10</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L1</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0.7*(777/1475) + 0.3*(5190/5469)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65.3%</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71" name="Table 3"/>
          <p:cNvGraphicFramePr/>
          <p:nvPr/>
        </p:nvGraphicFramePr>
        <p:xfrm>
          <a:off x="2372760" y="2637720"/>
          <a:ext cx="4642920" cy="1294560"/>
        </p:xfrm>
        <a:graphic>
          <a:graphicData uri="http://schemas.openxmlformats.org/drawingml/2006/table">
            <a:tbl>
              <a:tblPr/>
              <a:tblGrid>
                <a:gridCol w="1399320"/>
                <a:gridCol w="1629000"/>
                <a:gridCol w="1614960"/>
              </a:tblGrid>
              <a:tr h="535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 </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5190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279</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698</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777</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2" name="CustomShape 1"/>
          <p:cNvSpPr/>
          <p:nvPr/>
        </p:nvSpPr>
        <p:spPr>
          <a:xfrm>
            <a:off x="526320" y="470520"/>
            <a:ext cx="7564320" cy="455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SVM</a:t>
            </a:r>
            <a:endParaRPr b="0" lang="en-IN" sz="2400" spc="-1" strike="noStrike">
              <a:latin typeface="Arial"/>
            </a:endParaRPr>
          </a:p>
        </p:txBody>
      </p:sp>
      <p:sp>
        <p:nvSpPr>
          <p:cNvPr id="373" name="CustomShape 2"/>
          <p:cNvSpPr/>
          <p:nvPr/>
        </p:nvSpPr>
        <p:spPr>
          <a:xfrm>
            <a:off x="628560" y="1132200"/>
            <a:ext cx="7886160" cy="39009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10,100</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Kernels   : linear, rbf, poly</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100, Kernel = rbf</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558720" indent="-138960">
              <a:lnSpc>
                <a:spcPct val="90000"/>
              </a:lnSpc>
              <a:spcBef>
                <a:spcPts val="400"/>
              </a:spcBef>
            </a:pPr>
            <a:endParaRPr b="0" lang="en-IN" sz="1200" spc="-1" strike="noStrike">
              <a:latin typeface="Arial"/>
            </a:endParaRPr>
          </a:p>
          <a:p>
            <a:pPr marL="558720" indent="-13896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0.7*(744/1475) + 0.3*(5298/5469)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64.3%</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74" name="Table 3"/>
          <p:cNvGraphicFramePr/>
          <p:nvPr/>
        </p:nvGraphicFramePr>
        <p:xfrm>
          <a:off x="2678040" y="2643120"/>
          <a:ext cx="4705560" cy="1168560"/>
        </p:xfrm>
        <a:graphic>
          <a:graphicData uri="http://schemas.openxmlformats.org/drawingml/2006/table">
            <a:tbl>
              <a:tblPr/>
              <a:tblGrid>
                <a:gridCol w="1399320"/>
                <a:gridCol w="1517400"/>
                <a:gridCol w="178920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True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5298</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171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True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731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744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CustomShape 1"/>
          <p:cNvSpPr/>
          <p:nvPr/>
        </p:nvSpPr>
        <p:spPr>
          <a:xfrm>
            <a:off x="490680" y="246240"/>
            <a:ext cx="7238520" cy="455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Neural Networks</a:t>
            </a:r>
            <a:endParaRPr b="0" lang="en-IN" sz="2400" spc="-1" strike="noStrike">
              <a:latin typeface="Arial"/>
            </a:endParaRPr>
          </a:p>
        </p:txBody>
      </p:sp>
      <p:sp>
        <p:nvSpPr>
          <p:cNvPr id="376" name="CustomShape 2"/>
          <p:cNvSpPr/>
          <p:nvPr/>
        </p:nvSpPr>
        <p:spPr>
          <a:xfrm>
            <a:off x="774000" y="806040"/>
            <a:ext cx="7886160" cy="425592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Hidden layers : 1, 2, 3</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Neurons : 3, 6, 9</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Activation : tanh, relu, sigmoid</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2 layers with 9 Neurons with tanh activation function.</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0.7*(875/1475) + 0.3*(5194/5469)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70%</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77" name="Table 3"/>
          <p:cNvGraphicFramePr/>
          <p:nvPr/>
        </p:nvGraphicFramePr>
        <p:xfrm>
          <a:off x="2815920" y="2425680"/>
          <a:ext cx="4608000" cy="1354320"/>
        </p:xfrm>
        <a:graphic>
          <a:graphicData uri="http://schemas.openxmlformats.org/drawingml/2006/table">
            <a:tbl>
              <a:tblPr/>
              <a:tblGrid>
                <a:gridCol w="1399320"/>
                <a:gridCol w="1517400"/>
                <a:gridCol w="1691640"/>
              </a:tblGrid>
              <a:tr h="49716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5194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275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600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875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CustomShape 1"/>
          <p:cNvSpPr/>
          <p:nvPr/>
        </p:nvSpPr>
        <p:spPr>
          <a:xfrm>
            <a:off x="628560" y="316800"/>
            <a:ext cx="7238520" cy="455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Gradient Boosting</a:t>
            </a:r>
            <a:endParaRPr b="0" lang="en-IN" sz="2400" spc="-1" strike="noStrike">
              <a:latin typeface="Arial"/>
            </a:endParaRPr>
          </a:p>
        </p:txBody>
      </p:sp>
      <p:sp>
        <p:nvSpPr>
          <p:cNvPr id="379" name="CustomShape 2"/>
          <p:cNvSpPr/>
          <p:nvPr/>
        </p:nvSpPr>
        <p:spPr>
          <a:xfrm>
            <a:off x="628560" y="883080"/>
            <a:ext cx="7886160" cy="41835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Learning rates: 1, 1.5, 2</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Estimators : 20, 40, 60 ,80</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Max depth : 3, 4, 5, 6, 7, 8, 9, 10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Learning rate = 1, max depth = 3, estimators = 20</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0.7*(904/1475) + 0.3*(5167/5469)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71%</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80" name="Table 3"/>
          <p:cNvGraphicFramePr/>
          <p:nvPr/>
        </p:nvGraphicFramePr>
        <p:xfrm>
          <a:off x="2683800" y="2512080"/>
          <a:ext cx="4489560" cy="1168560"/>
        </p:xfrm>
        <a:graphic>
          <a:graphicData uri="http://schemas.openxmlformats.org/drawingml/2006/table">
            <a:tbl>
              <a:tblPr/>
              <a:tblGrid>
                <a:gridCol w="1399320"/>
                <a:gridCol w="1531440"/>
                <a:gridCol w="155916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5167</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302</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571</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904</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FEATURE IMPORTANCE </a:t>
            </a:r>
            <a:endParaRPr b="0" lang="en-IN" sz="2400" spc="-1" strike="noStrike">
              <a:latin typeface="Arial"/>
            </a:endParaRPr>
          </a:p>
        </p:txBody>
      </p:sp>
      <p:sp>
        <p:nvSpPr>
          <p:cNvPr id="382" name="CustomShape 2"/>
          <p:cNvSpPr/>
          <p:nvPr/>
        </p:nvSpPr>
        <p:spPr>
          <a:xfrm>
            <a:off x="311760" y="1152360"/>
            <a:ext cx="8519760" cy="3415680"/>
          </a:xfrm>
          <a:prstGeom prst="rect">
            <a:avLst/>
          </a:prstGeom>
          <a:noFill/>
          <a:ln>
            <a:noFill/>
          </a:ln>
        </p:spPr>
        <p:style>
          <a:lnRef idx="0"/>
          <a:fillRef idx="0"/>
          <a:effectRef idx="0"/>
          <a:fontRef idx="minor"/>
        </p:style>
      </p:sp>
      <p:pic>
        <p:nvPicPr>
          <p:cNvPr id="383" name="Google Shape;242;p40" descr=""/>
          <p:cNvPicPr/>
          <p:nvPr/>
        </p:nvPicPr>
        <p:blipFill>
          <a:blip r:embed="rId1"/>
          <a:stretch/>
        </p:blipFill>
        <p:spPr>
          <a:xfrm>
            <a:off x="2080800" y="1488600"/>
            <a:ext cx="3967200" cy="29908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628560" y="273960"/>
            <a:ext cx="7886160" cy="7185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COMPARISON :</a:t>
            </a:r>
            <a:endParaRPr b="0" lang="en-IN" sz="2400" spc="-1" strike="noStrike">
              <a:latin typeface="Arial"/>
            </a:endParaRPr>
          </a:p>
        </p:txBody>
      </p:sp>
      <p:graphicFrame>
        <p:nvGraphicFramePr>
          <p:cNvPr id="385" name="Table 2"/>
          <p:cNvGraphicFramePr/>
          <p:nvPr/>
        </p:nvGraphicFramePr>
        <p:xfrm>
          <a:off x="860760" y="1091520"/>
          <a:ext cx="7329960" cy="3650760"/>
        </p:xfrm>
        <a:graphic>
          <a:graphicData uri="http://schemas.openxmlformats.org/drawingml/2006/table">
            <a:tbl>
              <a:tblPr/>
              <a:tblGrid>
                <a:gridCol w="1379160"/>
                <a:gridCol w="2050200"/>
                <a:gridCol w="881280"/>
                <a:gridCol w="2152440"/>
                <a:gridCol w="867240"/>
              </a:tblGrid>
              <a:tr h="471240">
                <a:tc>
                  <a:txBody>
                    <a:bodyPr lIns="91080" rIns="91080">
                      <a:noAutofit/>
                    </a:bodyPr>
                    <a:p>
                      <a:pPr>
                        <a:lnSpc>
                          <a:spcPct val="100000"/>
                        </a:lnSpc>
                      </a:pPr>
                      <a:r>
                        <a:rPr b="0" lang="en-IN" sz="900" spc="-1" strike="noStrike">
                          <a:solidFill>
                            <a:srgbClr val="000000"/>
                          </a:solidFill>
                          <a:latin typeface="Arial"/>
                          <a:ea typeface="Arial"/>
                        </a:rPr>
                        <a:t>Model</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Optimal parameters given in paper</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Weighted accuracy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Optimal parameters obtained</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Weighted accuracy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8200">
                <a:tc>
                  <a:txBody>
                    <a:bodyPr lIns="91080" rIns="91080">
                      <a:noAutofit/>
                    </a:bodyPr>
                    <a:p>
                      <a:pPr>
                        <a:lnSpc>
                          <a:spcPct val="100000"/>
                        </a:lnSpc>
                      </a:pPr>
                      <a:r>
                        <a:rPr b="0" lang="en-IN" sz="900" spc="-1" strike="noStrike">
                          <a:solidFill>
                            <a:srgbClr val="000000"/>
                          </a:solidFill>
                          <a:latin typeface="Arial"/>
                          <a:ea typeface="Arial"/>
                        </a:rPr>
                        <a:t>Knn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K = 7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67</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K = 9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67.7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70600">
                <a:tc>
                  <a:txBody>
                    <a:bodyPr lIns="91080" rIns="91080">
                      <a:noAutofit/>
                    </a:bodyPr>
                    <a:p>
                      <a:pPr>
                        <a:lnSpc>
                          <a:spcPct val="100000"/>
                        </a:lnSpc>
                      </a:pPr>
                      <a:r>
                        <a:rPr b="0" lang="en-IN" sz="900" spc="-1" strike="noStrike">
                          <a:solidFill>
                            <a:srgbClr val="000000"/>
                          </a:solidFill>
                          <a:latin typeface="Arial"/>
                          <a:ea typeface="Arial"/>
                        </a:rPr>
                        <a:t>Logistic regression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C = 10</a:t>
                      </a:r>
                      <a:endParaRPr b="0" lang="en-IN" sz="900" spc="-1" strike="noStrike">
                        <a:latin typeface="Arial"/>
                      </a:endParaRPr>
                    </a:p>
                    <a:p>
                      <a:pPr>
                        <a:lnSpc>
                          <a:spcPct val="100000"/>
                        </a:lnSpc>
                      </a:pPr>
                      <a:r>
                        <a:rPr b="0" lang="en-IN" sz="900" spc="-1" strike="noStrike">
                          <a:solidFill>
                            <a:srgbClr val="000000"/>
                          </a:solidFill>
                          <a:latin typeface="Arial"/>
                          <a:ea typeface="Arial"/>
                        </a:rPr>
                        <a:t>Regularization = L1</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65.3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1240">
                <a:tc>
                  <a:txBody>
                    <a:bodyPr lIns="91080" rIns="91080">
                      <a:noAutofit/>
                    </a:bodyPr>
                    <a:p>
                      <a:pPr>
                        <a:lnSpc>
                          <a:spcPct val="100000"/>
                        </a:lnSpc>
                      </a:pPr>
                      <a:r>
                        <a:rPr b="0" lang="en-IN" sz="900" spc="-1" strike="noStrike">
                          <a:solidFill>
                            <a:srgbClr val="000000"/>
                          </a:solidFill>
                          <a:latin typeface="Arial"/>
                          <a:ea typeface="Arial"/>
                        </a:rPr>
                        <a:t>SVM</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kernel = linear</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C = 100 </a:t>
                      </a:r>
                      <a:endParaRPr b="0" lang="en-IN" sz="900" spc="-1" strike="noStrike">
                        <a:latin typeface="Arial"/>
                      </a:endParaRPr>
                    </a:p>
                    <a:p>
                      <a:pPr>
                        <a:lnSpc>
                          <a:spcPct val="100000"/>
                        </a:lnSpc>
                      </a:pPr>
                      <a:r>
                        <a:rPr b="0" lang="en-IN" sz="900" spc="-1" strike="noStrike">
                          <a:solidFill>
                            <a:srgbClr val="000000"/>
                          </a:solidFill>
                          <a:latin typeface="Arial"/>
                          <a:ea typeface="Arial"/>
                        </a:rPr>
                        <a:t>kernel = rbf</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64.3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101960">
                <a:tc>
                  <a:txBody>
                    <a:bodyPr lIns="91080" rIns="91080">
                      <a:noAutofit/>
                    </a:bodyPr>
                    <a:p>
                      <a:pPr>
                        <a:lnSpc>
                          <a:spcPct val="100000"/>
                        </a:lnSpc>
                      </a:pPr>
                      <a:r>
                        <a:rPr b="0" lang="en-IN" sz="900" spc="-1" strike="noStrike">
                          <a:solidFill>
                            <a:srgbClr val="000000"/>
                          </a:solidFill>
                          <a:latin typeface="Arial"/>
                          <a:ea typeface="Arial"/>
                        </a:rPr>
                        <a:t>Neural networks</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Number of hidden layers = 2 </a:t>
                      </a:r>
                      <a:endParaRPr b="0" lang="en-IN" sz="900" spc="-1" strike="noStrike">
                        <a:latin typeface="Arial"/>
                      </a:endParaRPr>
                    </a:p>
                    <a:p>
                      <a:pPr>
                        <a:lnSpc>
                          <a:spcPct val="100000"/>
                        </a:lnSpc>
                      </a:pPr>
                      <a:r>
                        <a:rPr b="0" lang="en-IN" sz="900" spc="-1" strike="noStrike">
                          <a:solidFill>
                            <a:srgbClr val="000000"/>
                          </a:solidFill>
                          <a:latin typeface="Arial"/>
                          <a:ea typeface="Arial"/>
                        </a:rPr>
                        <a:t>Number of neurons in each layer = 9 </a:t>
                      </a:r>
                      <a:endParaRPr b="0" lang="en-IN" sz="900" spc="-1" strike="noStrike">
                        <a:latin typeface="Arial"/>
                      </a:endParaRPr>
                    </a:p>
                    <a:p>
                      <a:pPr>
                        <a:lnSpc>
                          <a:spcPct val="100000"/>
                        </a:lnSpc>
                      </a:pPr>
                      <a:r>
                        <a:rPr b="0" lang="en-IN" sz="900" spc="-1" strike="noStrike">
                          <a:solidFill>
                            <a:srgbClr val="000000"/>
                          </a:solidFill>
                          <a:latin typeface="Arial"/>
                          <a:ea typeface="Arial"/>
                        </a:rPr>
                        <a:t>Activation function = sigmoid</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Number of hidden layers = 2 </a:t>
                      </a:r>
                      <a:endParaRPr b="0" lang="en-IN" sz="900" spc="-1" strike="noStrike">
                        <a:latin typeface="Arial"/>
                      </a:endParaRPr>
                    </a:p>
                    <a:p>
                      <a:pPr>
                        <a:lnSpc>
                          <a:spcPct val="100000"/>
                        </a:lnSpc>
                      </a:pPr>
                      <a:r>
                        <a:rPr b="0" lang="en-IN" sz="900" spc="-1" strike="noStrike">
                          <a:solidFill>
                            <a:srgbClr val="000000"/>
                          </a:solidFill>
                          <a:latin typeface="Arial"/>
                          <a:ea typeface="Arial"/>
                        </a:rPr>
                        <a:t>Number of neurons in each layer = 9 </a:t>
                      </a:r>
                      <a:endParaRPr b="0" lang="en-IN" sz="900" spc="-1" strike="noStrike">
                        <a:latin typeface="Arial"/>
                      </a:endParaRPr>
                    </a:p>
                    <a:p>
                      <a:pPr>
                        <a:lnSpc>
                          <a:spcPct val="100000"/>
                        </a:lnSpc>
                      </a:pPr>
                      <a:r>
                        <a:rPr b="0" lang="en-IN" sz="900" spc="-1" strike="noStrike">
                          <a:solidFill>
                            <a:srgbClr val="000000"/>
                          </a:solidFill>
                          <a:latin typeface="Arial"/>
                          <a:ea typeface="Arial"/>
                        </a:rPr>
                        <a:t>Activation function = tanh</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77880">
                <a:tc>
                  <a:txBody>
                    <a:bodyPr lIns="91080" rIns="91080">
                      <a:noAutofit/>
                    </a:bodyPr>
                    <a:p>
                      <a:pPr>
                        <a:lnSpc>
                          <a:spcPct val="100000"/>
                        </a:lnSpc>
                      </a:pPr>
                      <a:r>
                        <a:rPr b="0" lang="en-IN" sz="900" spc="-1" strike="noStrike">
                          <a:solidFill>
                            <a:srgbClr val="000000"/>
                          </a:solidFill>
                          <a:latin typeface="Arial"/>
                          <a:ea typeface="Arial"/>
                        </a:rPr>
                        <a:t>Gradient boosting</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Learning rate = 1</a:t>
                      </a:r>
                      <a:endParaRPr b="0" lang="en-IN" sz="900" spc="-1" strike="noStrike">
                        <a:latin typeface="Arial"/>
                      </a:endParaRPr>
                    </a:p>
                    <a:p>
                      <a:pPr>
                        <a:lnSpc>
                          <a:spcPct val="100000"/>
                        </a:lnSpc>
                      </a:pPr>
                      <a:r>
                        <a:rPr b="0" lang="en-IN" sz="900" spc="-1" strike="noStrike">
                          <a:solidFill>
                            <a:srgbClr val="000000"/>
                          </a:solidFill>
                          <a:latin typeface="Arial"/>
                          <a:ea typeface="Arial"/>
                        </a:rPr>
                        <a:t>Estimators = 50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78</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Learning rate = 1</a:t>
                      </a:r>
                      <a:endParaRPr b="0" lang="en-IN" sz="900" spc="-1" strike="noStrike">
                        <a:latin typeface="Arial"/>
                      </a:endParaRPr>
                    </a:p>
                    <a:p>
                      <a:pPr>
                        <a:lnSpc>
                          <a:spcPct val="100000"/>
                        </a:lnSpc>
                      </a:pPr>
                      <a:r>
                        <a:rPr b="0" lang="en-IN" sz="900" spc="-1" strike="noStrike">
                          <a:solidFill>
                            <a:srgbClr val="000000"/>
                          </a:solidFill>
                          <a:latin typeface="Arial"/>
                          <a:ea typeface="Arial"/>
                        </a:rPr>
                        <a:t>Max depth = 3</a:t>
                      </a:r>
                      <a:endParaRPr b="0" lang="en-IN" sz="900" spc="-1" strike="noStrike">
                        <a:latin typeface="Arial"/>
                      </a:endParaRPr>
                    </a:p>
                    <a:p>
                      <a:pPr>
                        <a:lnSpc>
                          <a:spcPct val="100000"/>
                        </a:lnSpc>
                      </a:pPr>
                      <a:r>
                        <a:rPr b="0" lang="en-IN" sz="900" spc="-1" strike="noStrike">
                          <a:solidFill>
                            <a:srgbClr val="000000"/>
                          </a:solidFill>
                          <a:latin typeface="Arial"/>
                          <a:ea typeface="Arial"/>
                        </a:rPr>
                        <a:t>Estimators = 20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71</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577440" y="1915200"/>
            <a:ext cx="7886160" cy="9936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800" spc="-1" strike="noStrike">
                <a:solidFill>
                  <a:srgbClr val="000000"/>
                </a:solidFill>
                <a:latin typeface="Arial"/>
                <a:ea typeface="Arial"/>
              </a:rPr>
              <a:t>                       </a:t>
            </a:r>
            <a:r>
              <a:rPr b="0" lang="en-IN" sz="2800" spc="-1" strike="noStrike">
                <a:solidFill>
                  <a:srgbClr val="000000"/>
                </a:solidFill>
                <a:latin typeface="Arial"/>
                <a:ea typeface="Arial"/>
              </a:rPr>
              <a:t>For dataset 2</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CONTRIBUTIONS</a:t>
            </a:r>
            <a:endParaRPr b="0" lang="en-IN" sz="2400" spc="-1" strike="noStrike">
              <a:latin typeface="Arial"/>
            </a:endParaRPr>
          </a:p>
        </p:txBody>
      </p:sp>
      <p:sp>
        <p:nvSpPr>
          <p:cNvPr id="310" name="CustomShape 2"/>
          <p:cNvSpPr/>
          <p:nvPr/>
        </p:nvSpPr>
        <p:spPr>
          <a:xfrm>
            <a:off x="311760" y="1152360"/>
            <a:ext cx="8519760" cy="3415680"/>
          </a:xfrm>
          <a:prstGeom prst="rect">
            <a:avLst/>
          </a:prstGeom>
          <a:noFill/>
          <a:ln>
            <a:noFill/>
          </a:ln>
        </p:spPr>
        <p:style>
          <a:lnRef idx="0"/>
          <a:fillRef idx="0"/>
          <a:effectRef idx="0"/>
          <a:fontRef idx="minor"/>
        </p:style>
      </p:sp>
      <p:graphicFrame>
        <p:nvGraphicFramePr>
          <p:cNvPr id="311" name="Table 3"/>
          <p:cNvGraphicFramePr/>
          <p:nvPr/>
        </p:nvGraphicFramePr>
        <p:xfrm>
          <a:off x="952560" y="1269720"/>
          <a:ext cx="7238160" cy="2893320"/>
        </p:xfrm>
        <a:graphic>
          <a:graphicData uri="http://schemas.openxmlformats.org/drawingml/2006/table">
            <a:tbl>
              <a:tblPr/>
              <a:tblGrid>
                <a:gridCol w="2394360"/>
                <a:gridCol w="4844160"/>
              </a:tblGrid>
              <a:tr h="382320">
                <a:tc>
                  <a:txBody>
                    <a:bodyPr lIns="91080" rIns="91080">
                      <a:noAutofit/>
                    </a:bodyPr>
                    <a:p>
                      <a:pPr algn="ctr">
                        <a:lnSpc>
                          <a:spcPct val="100000"/>
                        </a:lnSpc>
                      </a:pPr>
                      <a:r>
                        <a:rPr b="0" lang="en-IN" sz="1400" spc="-1" strike="noStrike">
                          <a:solidFill>
                            <a:srgbClr val="000000"/>
                          </a:solidFill>
                          <a:latin typeface="Arial"/>
                          <a:ea typeface="Arial"/>
                        </a:rPr>
                        <a:t>Name</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gn="ctr">
                        <a:lnSpc>
                          <a:spcPct val="100000"/>
                        </a:lnSpc>
                      </a:pPr>
                      <a:r>
                        <a:rPr b="0" lang="en-IN" sz="1400" spc="-1" strike="noStrike">
                          <a:solidFill>
                            <a:srgbClr val="000000"/>
                          </a:solidFill>
                          <a:latin typeface="Arial"/>
                          <a:ea typeface="Arial"/>
                        </a:rPr>
                        <a:t>Task</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49360">
                <a:tc>
                  <a:txBody>
                    <a:bodyPr lIns="91080" rIns="91080">
                      <a:noAutofit/>
                    </a:bodyPr>
                    <a:p>
                      <a:pPr>
                        <a:lnSpc>
                          <a:spcPct val="115000"/>
                        </a:lnSpc>
                        <a:spcAft>
                          <a:spcPts val="1599"/>
                        </a:spcAft>
                      </a:pPr>
                      <a:r>
                        <a:rPr b="0" lang="en-IN" sz="1200" spc="-1" strike="noStrike">
                          <a:solidFill>
                            <a:srgbClr val="000000"/>
                          </a:solidFill>
                          <a:latin typeface="Arial"/>
                          <a:ea typeface="Arial"/>
                        </a:rPr>
                        <a:t>Apurva Siruvolu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Data analysis and SVM (dataset2)</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06680">
                <a:tc>
                  <a:txBody>
                    <a:bodyPr lIns="91080" rIns="91080">
                      <a:noAutofit/>
                    </a:bodyPr>
                    <a:p>
                      <a:pPr>
                        <a:lnSpc>
                          <a:spcPct val="115000"/>
                        </a:lnSpc>
                        <a:spcAft>
                          <a:spcPts val="1599"/>
                        </a:spcAft>
                      </a:pPr>
                      <a:r>
                        <a:rPr b="0" lang="en-IN" sz="1200" spc="-1" strike="noStrike">
                          <a:solidFill>
                            <a:srgbClr val="000000"/>
                          </a:solidFill>
                          <a:latin typeface="Arial"/>
                          <a:ea typeface="Arial"/>
                        </a:rPr>
                        <a:t>Gauravdeep Singh Bindra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Data analysis,KNN and logistic regression (dataset 2)</a:t>
                      </a:r>
                      <a:endParaRPr b="0" lang="en-IN" sz="1200" spc="-1" strike="noStrike">
                        <a:latin typeface="Arial"/>
                      </a:endParaRPr>
                    </a:p>
                    <a:p>
                      <a:pPr>
                        <a:lnSpc>
                          <a:spcPct val="115000"/>
                        </a:lnSpc>
                      </a:pP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06680">
                <a:tc>
                  <a:txBody>
                    <a:bodyPr lIns="91080" rIns="91080">
                      <a:noAutofit/>
                    </a:bodyPr>
                    <a:p>
                      <a:pPr>
                        <a:lnSpc>
                          <a:spcPct val="115000"/>
                        </a:lnSpc>
                        <a:spcAft>
                          <a:spcPts val="1599"/>
                        </a:spcAft>
                      </a:pPr>
                      <a:r>
                        <a:rPr b="0" lang="en-IN" sz="1200" spc="-1" strike="noStrike">
                          <a:solidFill>
                            <a:srgbClr val="000000"/>
                          </a:solidFill>
                          <a:latin typeface="Arial"/>
                          <a:ea typeface="Arial"/>
                        </a:rPr>
                        <a:t>Yaswanth koravi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KNN, SVM, Logistic regression (dataset1) and Gradient Boosting, neural networks (dataset 2)</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48640">
                <a:tc>
                  <a:txBody>
                    <a:bodyPr lIns="91080" rIns="91080">
                      <a:noAutofit/>
                    </a:bodyPr>
                    <a:p>
                      <a:pPr>
                        <a:lnSpc>
                          <a:spcPct val="115000"/>
                        </a:lnSpc>
                        <a:spcAft>
                          <a:spcPts val="1599"/>
                        </a:spcAft>
                      </a:pPr>
                      <a:r>
                        <a:rPr b="0" lang="en-IN" sz="1200" spc="-1" strike="noStrike">
                          <a:solidFill>
                            <a:srgbClr val="000000"/>
                          </a:solidFill>
                          <a:latin typeface="Arial"/>
                          <a:ea typeface="Arial"/>
                        </a:rPr>
                        <a:t>Sarat Chandra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Neural Networks, Gradient Boosting ( dataset 1)</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628560" y="273960"/>
            <a:ext cx="7886160" cy="720720"/>
          </a:xfrm>
          <a:prstGeom prst="rect">
            <a:avLst/>
          </a:prstGeom>
          <a:noFill/>
          <a:ln>
            <a:noFill/>
          </a:ln>
        </p:spPr>
        <p:style>
          <a:lnRef idx="0"/>
          <a:fillRef idx="0"/>
          <a:effectRef idx="0"/>
          <a:fontRef idx="minor"/>
        </p:style>
        <p:txBody>
          <a:bodyPr lIns="68400" rIns="68400" tIns="34200" bIns="34200" anchor="ctr">
            <a:noAutofit/>
          </a:bodyPr>
          <a:p>
            <a:pPr>
              <a:lnSpc>
                <a:spcPct val="90000"/>
              </a:lnSpc>
              <a:spcBef>
                <a:spcPts val="799"/>
              </a:spcBef>
              <a:spcAft>
                <a:spcPts val="1599"/>
              </a:spcAft>
            </a:pPr>
            <a:r>
              <a:rPr b="0" lang="en-IN" sz="2400" spc="-1" strike="noStrike">
                <a:solidFill>
                  <a:srgbClr val="000000"/>
                </a:solidFill>
                <a:latin typeface="Arial"/>
                <a:ea typeface="Arial"/>
              </a:rPr>
              <a:t>Data analysis</a:t>
            </a:r>
            <a:endParaRPr b="0" lang="en-IN" sz="2400" spc="-1" strike="noStrike">
              <a:latin typeface="Arial"/>
            </a:endParaRPr>
          </a:p>
        </p:txBody>
      </p:sp>
      <p:sp>
        <p:nvSpPr>
          <p:cNvPr id="388" name="CustomShape 2"/>
          <p:cNvSpPr/>
          <p:nvPr/>
        </p:nvSpPr>
        <p:spPr>
          <a:xfrm>
            <a:off x="628560" y="1071720"/>
            <a:ext cx="7886160" cy="3560040"/>
          </a:xfrm>
          <a:prstGeom prst="rect">
            <a:avLst/>
          </a:prstGeom>
          <a:noFill/>
          <a:ln>
            <a:noFill/>
          </a:ln>
        </p:spPr>
        <p:style>
          <a:lnRef idx="0"/>
          <a:fillRef idx="0"/>
          <a:effectRef idx="0"/>
          <a:fontRef idx="minor"/>
        </p:style>
        <p:txBody>
          <a:bodyPr lIns="68400" rIns="68400" tIns="34200" bIns="34200">
            <a:noAutofit/>
          </a:bodyPr>
          <a:p>
            <a:pPr marL="457200" indent="-304200">
              <a:lnSpc>
                <a:spcPct val="115000"/>
              </a:lnSpc>
              <a:spcBef>
                <a:spcPts val="799"/>
              </a:spcBef>
              <a:buClr>
                <a:srgbClr val="000000"/>
              </a:buClr>
              <a:buFont typeface="Arial"/>
              <a:buAutoNum type="arabicPeriod"/>
            </a:pPr>
            <a:r>
              <a:rPr b="0" lang="en-IN" sz="1200" spc="-1" strike="noStrike">
                <a:solidFill>
                  <a:srgbClr val="000000"/>
                </a:solidFill>
                <a:latin typeface="Arial"/>
                <a:ea typeface="Arial"/>
              </a:rPr>
              <a:t>Total number of students: 395</a:t>
            </a:r>
            <a:endParaRPr b="0" lang="en-IN" sz="1200" spc="-1" strike="noStrike">
              <a:latin typeface="Arial"/>
            </a:endParaRPr>
          </a:p>
          <a:p>
            <a:pPr marL="457200" indent="-304200">
              <a:lnSpc>
                <a:spcPct val="115000"/>
              </a:lnSpc>
              <a:buClr>
                <a:srgbClr val="000000"/>
              </a:buClr>
              <a:buFont typeface="Arial"/>
              <a:buAutoNum type="arabicPeriod"/>
            </a:pPr>
            <a:r>
              <a:rPr b="0" lang="en-IN" sz="1200" spc="-1" strike="noStrike">
                <a:solidFill>
                  <a:srgbClr val="000000"/>
                </a:solidFill>
                <a:latin typeface="Arial"/>
                <a:ea typeface="Arial"/>
              </a:rPr>
              <a:t>Number of features: 31</a:t>
            </a:r>
            <a:endParaRPr b="0" lang="en-IN" sz="1200" spc="-1" strike="noStrike">
              <a:latin typeface="Arial"/>
            </a:endParaRPr>
          </a:p>
          <a:p>
            <a:pPr marL="457200" indent="-304200">
              <a:lnSpc>
                <a:spcPct val="115000"/>
              </a:lnSpc>
              <a:buClr>
                <a:srgbClr val="000000"/>
              </a:buClr>
              <a:buFont typeface="Arial"/>
              <a:buAutoNum type="arabicPeriod"/>
            </a:pPr>
            <a:r>
              <a:rPr b="0" lang="en-IN" sz="1200" spc="-1" strike="noStrike">
                <a:solidFill>
                  <a:srgbClr val="000000"/>
                </a:solidFill>
                <a:latin typeface="Arial"/>
                <a:ea typeface="Arial"/>
              </a:rPr>
              <a:t>Number of students who were not left: 265</a:t>
            </a:r>
            <a:endParaRPr b="0" lang="en-IN" sz="1200" spc="-1" strike="noStrike">
              <a:latin typeface="Arial"/>
            </a:endParaRPr>
          </a:p>
          <a:p>
            <a:pPr marL="457200" indent="-304200">
              <a:lnSpc>
                <a:spcPct val="115000"/>
              </a:lnSpc>
              <a:buClr>
                <a:srgbClr val="000000"/>
              </a:buClr>
              <a:buFont typeface="Arial"/>
              <a:buAutoNum type="arabicPeriod"/>
            </a:pPr>
            <a:r>
              <a:rPr b="0" lang="en-IN" sz="1200" spc="-1" strike="noStrike">
                <a:solidFill>
                  <a:srgbClr val="000000"/>
                </a:solidFill>
                <a:latin typeface="Arial"/>
                <a:ea typeface="Arial"/>
              </a:rPr>
              <a:t>Number of students who left: 130</a:t>
            </a:r>
            <a:endParaRPr b="0" lang="en-IN" sz="1200" spc="-1" strike="noStrike">
              <a:latin typeface="Arial"/>
            </a:endParaRPr>
          </a:p>
          <a:p>
            <a:pPr>
              <a:lnSpc>
                <a:spcPct val="115000"/>
              </a:lnSpc>
              <a:spcBef>
                <a:spcPts val="1599"/>
              </a:spcBef>
            </a:pPr>
            <a:r>
              <a:rPr b="0" lang="en-IN" sz="1200" spc="-1" strike="noStrike">
                <a:solidFill>
                  <a:srgbClr val="000000"/>
                </a:solidFill>
                <a:latin typeface="Arial"/>
                <a:ea typeface="Arial"/>
              </a:rPr>
              <a:t>Attribute names : School, sex, age, address, famsize, Pstatus, Medu, Fedu, Mjob, Fjob, reason, guardian, traveltime, studytime, failures, schoolsup, famsup, paid, activities, nursery, higher, internet, romantic, famrel, freetime, goout, Dalc, Walc, health, absences.</a:t>
            </a:r>
            <a:endParaRPr b="0" lang="en-IN" sz="1200" spc="-1" strike="noStrike">
              <a:latin typeface="Arial"/>
            </a:endParaRPr>
          </a:p>
          <a:p>
            <a:pPr>
              <a:lnSpc>
                <a:spcPct val="115000"/>
              </a:lnSpc>
              <a:spcBef>
                <a:spcPts val="1800"/>
              </a:spcBef>
            </a:pPr>
            <a:r>
              <a:rPr b="1" lang="en-IN" sz="1200" spc="-1" strike="noStrike">
                <a:solidFill>
                  <a:srgbClr val="000000"/>
                </a:solidFill>
                <a:latin typeface="Arial"/>
                <a:ea typeface="Arial"/>
              </a:rPr>
              <a:t>Train-test split : </a:t>
            </a:r>
            <a:endParaRPr b="0" lang="en-IN" sz="1200" spc="-1" strike="noStrike">
              <a:latin typeface="Arial"/>
            </a:endParaRPr>
          </a:p>
          <a:p>
            <a:pPr marL="457200" indent="-304200">
              <a:lnSpc>
                <a:spcPct val="115000"/>
              </a:lnSpc>
              <a:spcBef>
                <a:spcPts val="1800"/>
              </a:spcBef>
              <a:buClr>
                <a:srgbClr val="000000"/>
              </a:buClr>
              <a:buFont typeface="Arial"/>
              <a:buAutoNum type="arabicPeriod"/>
            </a:pPr>
            <a:r>
              <a:rPr b="0" lang="en-IN" sz="1200" spc="-1" strike="noStrike">
                <a:solidFill>
                  <a:srgbClr val="000000"/>
                </a:solidFill>
                <a:latin typeface="Arial"/>
                <a:ea typeface="Arial"/>
              </a:rPr>
              <a:t>Training data =  316 (80%)</a:t>
            </a:r>
            <a:endParaRPr b="0" lang="en-IN" sz="1200" spc="-1" strike="noStrike">
              <a:latin typeface="Arial"/>
            </a:endParaRPr>
          </a:p>
          <a:p>
            <a:pPr marL="457200" indent="-304200">
              <a:lnSpc>
                <a:spcPct val="115000"/>
              </a:lnSpc>
              <a:buClr>
                <a:srgbClr val="000000"/>
              </a:buClr>
              <a:buFont typeface="Arial"/>
              <a:buAutoNum type="arabicPeriod"/>
            </a:pPr>
            <a:r>
              <a:rPr b="0" lang="en-IN" sz="1200" spc="-1" strike="noStrike">
                <a:solidFill>
                  <a:srgbClr val="000000"/>
                </a:solidFill>
                <a:latin typeface="Arial"/>
                <a:ea typeface="Arial"/>
              </a:rPr>
              <a:t>Testing data  = 79 (20%)</a:t>
            </a:r>
            <a:endParaRPr b="0" lang="en-IN" sz="1200" spc="-1" strike="noStrike">
              <a:latin typeface="Arial"/>
            </a:endParaRPr>
          </a:p>
          <a:p>
            <a:pPr marL="457200" indent="-304200">
              <a:lnSpc>
                <a:spcPct val="115000"/>
              </a:lnSpc>
              <a:buClr>
                <a:srgbClr val="000000"/>
              </a:buClr>
              <a:buFont typeface="Arial"/>
              <a:buAutoNum type="arabicPeriod"/>
            </a:pPr>
            <a:r>
              <a:rPr b="0" lang="en-IN" sz="1200" spc="-1" strike="noStrike">
                <a:solidFill>
                  <a:srgbClr val="000000"/>
                </a:solidFill>
                <a:latin typeface="Arial"/>
                <a:ea typeface="Arial"/>
              </a:rPr>
              <a:t>Model is evaluated and optimal parameters are found using 10 fold cross validation</a:t>
            </a:r>
            <a:endParaRPr b="0" lang="en-IN" sz="1200" spc="-1" strike="noStrike">
              <a:latin typeface="Arial"/>
            </a:endParaRPr>
          </a:p>
          <a:p>
            <a:pPr>
              <a:lnSpc>
                <a:spcPct val="100000"/>
              </a:lnSpc>
              <a:spcBef>
                <a:spcPts val="799"/>
              </a:spcBef>
            </a:pPr>
            <a:endParaRPr b="0" lang="en-IN" sz="1200" spc="-1" strike="noStrike">
              <a:latin typeface="Arial"/>
            </a:endParaRPr>
          </a:p>
          <a:p>
            <a:pPr>
              <a:lnSpc>
                <a:spcPct val="100000"/>
              </a:lnSpc>
              <a:spcBef>
                <a:spcPts val="1599"/>
              </a:spcBef>
              <a:spcAft>
                <a:spcPts val="1599"/>
              </a:spcAf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311760" y="444960"/>
            <a:ext cx="8519760" cy="57204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KNN</a:t>
            </a:r>
            <a:endParaRPr b="0" lang="en-IN" sz="2400" spc="-1" strike="noStrike">
              <a:latin typeface="Arial"/>
            </a:endParaRPr>
          </a:p>
        </p:txBody>
      </p:sp>
      <p:sp>
        <p:nvSpPr>
          <p:cNvPr id="390" name="CustomShape 2"/>
          <p:cNvSpPr/>
          <p:nvPr/>
        </p:nvSpPr>
        <p:spPr>
          <a:xfrm>
            <a:off x="311760" y="1228680"/>
            <a:ext cx="8519760" cy="370008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K values : 1 to 50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k = 35</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558720" indent="-138960">
              <a:lnSpc>
                <a:spcPct val="90000"/>
              </a:lnSpc>
              <a:spcBef>
                <a:spcPts val="400"/>
              </a:spcBef>
            </a:pPr>
            <a:endParaRPr b="0" lang="en-IN" sz="1200" spc="-1" strike="noStrike">
              <a:latin typeface="Arial"/>
            </a:endParaRPr>
          </a:p>
          <a:p>
            <a:pPr marL="558720" indent="-13896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0.7*(55/55) + 0.3*(1/24)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71.3%</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91" name="Table 3"/>
          <p:cNvGraphicFramePr/>
          <p:nvPr/>
        </p:nvGraphicFramePr>
        <p:xfrm>
          <a:off x="2683800" y="2424240"/>
          <a:ext cx="4336560" cy="1168560"/>
        </p:xfrm>
        <a:graphic>
          <a:graphicData uri="http://schemas.openxmlformats.org/drawingml/2006/table">
            <a:tbl>
              <a:tblPr/>
              <a:tblGrid>
                <a:gridCol w="1399320"/>
                <a:gridCol w="1420200"/>
                <a:gridCol w="151740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311760" y="444960"/>
            <a:ext cx="8519760" cy="57204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Logistic regression </a:t>
            </a:r>
            <a:endParaRPr b="0" lang="en-IN" sz="2400" spc="-1" strike="noStrike">
              <a:latin typeface="Arial"/>
            </a:endParaRPr>
          </a:p>
        </p:txBody>
      </p:sp>
      <p:sp>
        <p:nvSpPr>
          <p:cNvPr id="393" name="CustomShape 2"/>
          <p:cNvSpPr/>
          <p:nvPr/>
        </p:nvSpPr>
        <p:spPr>
          <a:xfrm>
            <a:off x="362880" y="1038240"/>
            <a:ext cx="8519760" cy="41043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 100</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 L1, L2</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0.001</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L2</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0.7*(55/55) + 0.3*(0/24)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70%</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94" name="Table 3"/>
          <p:cNvGraphicFramePr/>
          <p:nvPr/>
        </p:nvGraphicFramePr>
        <p:xfrm>
          <a:off x="2472840" y="2615760"/>
          <a:ext cx="4820400" cy="1168560"/>
        </p:xfrm>
        <a:graphic>
          <a:graphicData uri="http://schemas.openxmlformats.org/drawingml/2006/table">
            <a:tbl>
              <a:tblPr/>
              <a:tblGrid>
                <a:gridCol w="1486080"/>
                <a:gridCol w="1555920"/>
                <a:gridCol w="177876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True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5" name="CustomShape 1"/>
          <p:cNvSpPr/>
          <p:nvPr/>
        </p:nvSpPr>
        <p:spPr>
          <a:xfrm>
            <a:off x="628560" y="470520"/>
            <a:ext cx="7462440" cy="455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SVM</a:t>
            </a:r>
            <a:endParaRPr b="0" lang="en-IN" sz="2400" spc="-1" strike="noStrike">
              <a:latin typeface="Arial"/>
            </a:endParaRPr>
          </a:p>
        </p:txBody>
      </p:sp>
      <p:sp>
        <p:nvSpPr>
          <p:cNvPr id="396" name="CustomShape 2"/>
          <p:cNvSpPr/>
          <p:nvPr/>
        </p:nvSpPr>
        <p:spPr>
          <a:xfrm>
            <a:off x="628560" y="1081080"/>
            <a:ext cx="7886160" cy="39009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10,100</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Kernels   : linear, rbf, poly</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1, Kernel = rbf</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0.7*(53/55) + 0.3*(5/24)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73.7%</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397" name="Table 3"/>
          <p:cNvGraphicFramePr/>
          <p:nvPr/>
        </p:nvGraphicFramePr>
        <p:xfrm>
          <a:off x="2749680" y="2425320"/>
          <a:ext cx="4545360" cy="1168560"/>
        </p:xfrm>
        <a:graphic>
          <a:graphicData uri="http://schemas.openxmlformats.org/drawingml/2006/table">
            <a:tbl>
              <a:tblPr/>
              <a:tblGrid>
                <a:gridCol w="1399320"/>
                <a:gridCol w="1399320"/>
                <a:gridCol w="174708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True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19</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True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2</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53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490680" y="246240"/>
            <a:ext cx="7238520" cy="455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Neural Networks</a:t>
            </a:r>
            <a:endParaRPr b="0" lang="en-IN" sz="2400" spc="-1" strike="noStrike">
              <a:latin typeface="Arial"/>
            </a:endParaRPr>
          </a:p>
        </p:txBody>
      </p:sp>
      <p:sp>
        <p:nvSpPr>
          <p:cNvPr id="399" name="CustomShape 2"/>
          <p:cNvSpPr/>
          <p:nvPr/>
        </p:nvSpPr>
        <p:spPr>
          <a:xfrm>
            <a:off x="774000" y="806040"/>
            <a:ext cx="7886160" cy="425592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Hidden layers : 1, 2, 3</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Neurons : 3, 6, 9</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Activation : tanh, relu, sigmoid</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2 layers with 6 Neurons each and  relu  activation function.</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0.7*(54/55) + 0.3*(3/24)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72%</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400" name="Table 3"/>
          <p:cNvGraphicFramePr/>
          <p:nvPr/>
        </p:nvGraphicFramePr>
        <p:xfrm>
          <a:off x="2852640" y="2455200"/>
          <a:ext cx="4573440" cy="1354320"/>
        </p:xfrm>
        <a:graphic>
          <a:graphicData uri="http://schemas.openxmlformats.org/drawingml/2006/table">
            <a:tbl>
              <a:tblPr/>
              <a:tblGrid>
                <a:gridCol w="1399320"/>
                <a:gridCol w="1399320"/>
                <a:gridCol w="1775160"/>
              </a:tblGrid>
              <a:tr h="49716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1" name="CustomShape 1"/>
          <p:cNvSpPr/>
          <p:nvPr/>
        </p:nvSpPr>
        <p:spPr>
          <a:xfrm>
            <a:off x="628560" y="316800"/>
            <a:ext cx="7238520" cy="455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Gradient Boosting</a:t>
            </a:r>
            <a:endParaRPr b="0" lang="en-IN" sz="2400" spc="-1" strike="noStrike">
              <a:latin typeface="Arial"/>
            </a:endParaRPr>
          </a:p>
        </p:txBody>
      </p:sp>
      <p:sp>
        <p:nvSpPr>
          <p:cNvPr id="402" name="CustomShape 2"/>
          <p:cNvSpPr/>
          <p:nvPr/>
        </p:nvSpPr>
        <p:spPr>
          <a:xfrm>
            <a:off x="720000" y="867960"/>
            <a:ext cx="7886160" cy="41619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Learning rates: 0.01, 0.1, 1</a:t>
            </a:r>
            <a:endParaRPr b="0" lang="en-IN" sz="1200" spc="-1" strike="noStrike">
              <a:latin typeface="Arial"/>
            </a:endParaRPr>
          </a:p>
          <a:p>
            <a:pPr lvl="1" marL="685800" indent="-342360">
              <a:lnSpc>
                <a:spcPct val="90000"/>
              </a:lnSpc>
              <a:spcBef>
                <a:spcPts val="400"/>
              </a:spcBef>
              <a:buClr>
                <a:srgbClr val="000000"/>
              </a:buClr>
              <a:buFont typeface="Arial"/>
              <a:buChar char="•"/>
            </a:pPr>
            <a:r>
              <a:rPr b="0" lang="en-IN" sz="1200" spc="-1" strike="noStrike">
                <a:solidFill>
                  <a:srgbClr val="000000"/>
                </a:solidFill>
                <a:latin typeface="Arial"/>
                <a:ea typeface="Arial"/>
              </a:rPr>
              <a:t>Estimators : 10, 20, 30, 40, 50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Learning rate = 0.1,  estimators = 28</a:t>
            </a: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528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0.7*(48/55) + 0.3*(10/24)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74%</a:t>
            </a:r>
            <a:endParaRPr b="0" lang="en-IN" sz="1200" spc="-1" strike="noStrike">
              <a:latin typeface="Arial"/>
            </a:endParaRPr>
          </a:p>
          <a:p>
            <a:pPr marL="558720" indent="-138960">
              <a:lnSpc>
                <a:spcPct val="90000"/>
              </a:lnSpc>
              <a:spcBef>
                <a:spcPts val="400"/>
              </a:spcBef>
              <a:spcAft>
                <a:spcPts val="1599"/>
              </a:spcAft>
            </a:pPr>
            <a:endParaRPr b="0" lang="en-IN" sz="1200" spc="-1" strike="noStrike">
              <a:latin typeface="Arial"/>
            </a:endParaRPr>
          </a:p>
        </p:txBody>
      </p:sp>
      <p:graphicFrame>
        <p:nvGraphicFramePr>
          <p:cNvPr id="403" name="Table 3"/>
          <p:cNvGraphicFramePr/>
          <p:nvPr/>
        </p:nvGraphicFramePr>
        <p:xfrm>
          <a:off x="2683800" y="2350800"/>
          <a:ext cx="4778640" cy="1168560"/>
        </p:xfrm>
        <a:graphic>
          <a:graphicData uri="http://schemas.openxmlformats.org/drawingml/2006/table">
            <a:tbl>
              <a:tblPr/>
              <a:tblGrid>
                <a:gridCol w="1530360"/>
                <a:gridCol w="1613880"/>
                <a:gridCol w="163476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10</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14</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7</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48</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628560" y="273960"/>
            <a:ext cx="7886160" cy="80676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FEATURE COMPARISON</a:t>
            </a:r>
            <a:endParaRPr b="0" lang="en-IN" sz="2400" spc="-1" strike="noStrike">
              <a:latin typeface="Arial"/>
            </a:endParaRPr>
          </a:p>
        </p:txBody>
      </p:sp>
      <p:sp>
        <p:nvSpPr>
          <p:cNvPr id="405" name="CustomShape 2"/>
          <p:cNvSpPr/>
          <p:nvPr/>
        </p:nvSpPr>
        <p:spPr>
          <a:xfrm>
            <a:off x="628560" y="1369080"/>
            <a:ext cx="7886160" cy="3262680"/>
          </a:xfrm>
          <a:prstGeom prst="rect">
            <a:avLst/>
          </a:prstGeom>
          <a:noFill/>
          <a:ln>
            <a:noFill/>
          </a:ln>
        </p:spPr>
        <p:style>
          <a:lnRef idx="0"/>
          <a:fillRef idx="0"/>
          <a:effectRef idx="0"/>
          <a:fontRef idx="minor"/>
        </p:style>
      </p:sp>
      <p:pic>
        <p:nvPicPr>
          <p:cNvPr id="406" name="Google Shape;301;p49" descr=""/>
          <p:cNvPicPr/>
          <p:nvPr/>
        </p:nvPicPr>
        <p:blipFill>
          <a:blip r:embed="rId1"/>
          <a:stretch/>
        </p:blipFill>
        <p:spPr>
          <a:xfrm>
            <a:off x="1961640" y="1316520"/>
            <a:ext cx="4876920" cy="32853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628560" y="273960"/>
            <a:ext cx="7886160" cy="9936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COMPARISON</a:t>
            </a:r>
            <a:endParaRPr b="0" lang="en-IN" sz="2400" spc="-1" strike="noStrike">
              <a:latin typeface="Arial"/>
            </a:endParaRPr>
          </a:p>
        </p:txBody>
      </p:sp>
      <p:graphicFrame>
        <p:nvGraphicFramePr>
          <p:cNvPr id="408" name="Table 2"/>
          <p:cNvGraphicFramePr/>
          <p:nvPr/>
        </p:nvGraphicFramePr>
        <p:xfrm>
          <a:off x="732600" y="1369080"/>
          <a:ext cx="7238160" cy="3292560"/>
        </p:xfrm>
        <a:graphic>
          <a:graphicData uri="http://schemas.openxmlformats.org/drawingml/2006/table">
            <a:tbl>
              <a:tblPr/>
              <a:tblGrid>
                <a:gridCol w="2595960"/>
                <a:gridCol w="3343320"/>
                <a:gridCol w="1299240"/>
              </a:tblGrid>
              <a:tr h="382320">
                <a:tc>
                  <a:txBody>
                    <a:bodyPr lIns="91080" rIns="91080">
                      <a:noAutofit/>
                    </a:bodyPr>
                    <a:p>
                      <a:pPr>
                        <a:lnSpc>
                          <a:spcPct val="100000"/>
                        </a:lnSpc>
                      </a:pPr>
                      <a:r>
                        <a:rPr b="0" lang="en-IN" sz="1400" spc="-1" strike="noStrike">
                          <a:solidFill>
                            <a:srgbClr val="000000"/>
                          </a:solidFill>
                          <a:latin typeface="Arial"/>
                          <a:ea typeface="Arial"/>
                        </a:rPr>
                        <a:t>Model</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Optimal parameters</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Accuracy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oAutofit/>
                    </a:bodyPr>
                    <a:p>
                      <a:pPr>
                        <a:lnSpc>
                          <a:spcPct val="100000"/>
                        </a:lnSpc>
                      </a:pPr>
                      <a:r>
                        <a:rPr b="0" lang="en-IN" sz="1400" spc="-1" strike="noStrike">
                          <a:solidFill>
                            <a:srgbClr val="000000"/>
                          </a:solidFill>
                          <a:latin typeface="Arial"/>
                          <a:ea typeface="Arial"/>
                        </a:rPr>
                        <a:t>Knn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K = 35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71.2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oAutofit/>
                    </a:bodyPr>
                    <a:p>
                      <a:pPr>
                        <a:lnSpc>
                          <a:spcPct val="100000"/>
                        </a:lnSpc>
                      </a:pPr>
                      <a:r>
                        <a:rPr b="0" lang="en-IN" sz="1400" spc="-1" strike="noStrike">
                          <a:solidFill>
                            <a:srgbClr val="000000"/>
                          </a:solidFill>
                          <a:latin typeface="Arial"/>
                          <a:ea typeface="Arial"/>
                        </a:rPr>
                        <a:t>Logistic regression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C = 0.001</a:t>
                      </a:r>
                      <a:endParaRPr b="0" lang="en-IN" sz="1400" spc="-1" strike="noStrike">
                        <a:latin typeface="Arial"/>
                      </a:endParaRPr>
                    </a:p>
                    <a:p>
                      <a:pPr>
                        <a:lnSpc>
                          <a:spcPct val="100000"/>
                        </a:lnSpc>
                      </a:pPr>
                      <a:r>
                        <a:rPr b="0" lang="en-IN" sz="1400" spc="-1" strike="noStrike">
                          <a:solidFill>
                            <a:srgbClr val="000000"/>
                          </a:solidFill>
                          <a:latin typeface="Arial"/>
                          <a:ea typeface="Arial"/>
                        </a:rPr>
                        <a:t>Regularization = L2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oAutofit/>
                    </a:bodyPr>
                    <a:p>
                      <a:pPr>
                        <a:lnSpc>
                          <a:spcPct val="100000"/>
                        </a:lnSpc>
                      </a:pPr>
                      <a:r>
                        <a:rPr b="0" lang="en-IN" sz="1400" spc="-1" strike="noStrike">
                          <a:solidFill>
                            <a:srgbClr val="000000"/>
                          </a:solidFill>
                          <a:latin typeface="Arial"/>
                          <a:ea typeface="Arial"/>
                        </a:rPr>
                        <a:t>SVM</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C = 1 </a:t>
                      </a:r>
                      <a:endParaRPr b="0" lang="en-IN" sz="1400" spc="-1" strike="noStrike">
                        <a:latin typeface="Arial"/>
                      </a:endParaRPr>
                    </a:p>
                    <a:p>
                      <a:pPr>
                        <a:lnSpc>
                          <a:spcPct val="100000"/>
                        </a:lnSpc>
                      </a:pPr>
                      <a:r>
                        <a:rPr b="0" lang="en-IN" sz="1400" spc="-1" strike="noStrike">
                          <a:solidFill>
                            <a:srgbClr val="000000"/>
                          </a:solidFill>
                          <a:latin typeface="Arial"/>
                          <a:ea typeface="Arial"/>
                        </a:rPr>
                        <a:t>kernel = rbf</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73.7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81920">
                <a:tc>
                  <a:txBody>
                    <a:bodyPr lIns="91080" rIns="91080">
                      <a:noAutofit/>
                    </a:bodyPr>
                    <a:p>
                      <a:pPr>
                        <a:lnSpc>
                          <a:spcPct val="100000"/>
                        </a:lnSpc>
                      </a:pPr>
                      <a:r>
                        <a:rPr b="0" lang="en-IN" sz="1400" spc="-1" strike="noStrike">
                          <a:solidFill>
                            <a:srgbClr val="000000"/>
                          </a:solidFill>
                          <a:latin typeface="Arial"/>
                          <a:ea typeface="Arial"/>
                        </a:rPr>
                        <a:t>Neural networks</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Number of hidden layers = 2 </a:t>
                      </a:r>
                      <a:endParaRPr b="0" lang="en-IN" sz="1400" spc="-1" strike="noStrike">
                        <a:latin typeface="Arial"/>
                      </a:endParaRPr>
                    </a:p>
                    <a:p>
                      <a:pPr>
                        <a:lnSpc>
                          <a:spcPct val="100000"/>
                        </a:lnSpc>
                      </a:pPr>
                      <a:r>
                        <a:rPr b="0" lang="en-IN" sz="1400" spc="-1" strike="noStrike">
                          <a:solidFill>
                            <a:srgbClr val="000000"/>
                          </a:solidFill>
                          <a:latin typeface="Arial"/>
                          <a:ea typeface="Arial"/>
                        </a:rPr>
                        <a:t>Number of neurons in each layer = 6 </a:t>
                      </a:r>
                      <a:endParaRPr b="0" lang="en-IN" sz="1400" spc="-1" strike="noStrike">
                        <a:latin typeface="Arial"/>
                      </a:endParaRPr>
                    </a:p>
                    <a:p>
                      <a:pPr>
                        <a:lnSpc>
                          <a:spcPct val="100000"/>
                        </a:lnSpc>
                      </a:pPr>
                      <a:r>
                        <a:rPr b="0" lang="en-IN" sz="1400" spc="-1" strike="noStrike">
                          <a:solidFill>
                            <a:srgbClr val="000000"/>
                          </a:solidFill>
                          <a:latin typeface="Arial"/>
                          <a:ea typeface="Arial"/>
                        </a:rPr>
                        <a:t>Activation function = relu</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oAutofit/>
                    </a:bodyPr>
                    <a:p>
                      <a:pPr>
                        <a:lnSpc>
                          <a:spcPct val="100000"/>
                        </a:lnSpc>
                      </a:pPr>
                      <a:r>
                        <a:rPr b="0" lang="en-IN" sz="1400" spc="-1" strike="noStrike">
                          <a:solidFill>
                            <a:srgbClr val="000000"/>
                          </a:solidFill>
                          <a:latin typeface="Arial"/>
                          <a:ea typeface="Arial"/>
                        </a:rPr>
                        <a:t>Gradient boosting</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Learning rate = 0.1</a:t>
                      </a:r>
                      <a:endParaRPr b="0" lang="en-IN" sz="1400" spc="-1" strike="noStrike">
                        <a:latin typeface="Arial"/>
                      </a:endParaRPr>
                    </a:p>
                    <a:p>
                      <a:pPr>
                        <a:lnSpc>
                          <a:spcPct val="100000"/>
                        </a:lnSpc>
                      </a:pPr>
                      <a:r>
                        <a:rPr b="0" lang="en-IN" sz="1400" spc="-1" strike="noStrike">
                          <a:solidFill>
                            <a:srgbClr val="000000"/>
                          </a:solidFill>
                          <a:latin typeface="Arial"/>
                          <a:ea typeface="Arial"/>
                        </a:rPr>
                        <a:t>Estimators = 28</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74</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554760" y="2048760"/>
            <a:ext cx="7886160" cy="9936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11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600" spc="-1" strike="noStrike">
                <a:solidFill>
                  <a:srgbClr val="000000"/>
                </a:solidFill>
                <a:latin typeface="Arial"/>
                <a:ea typeface="Arial"/>
              </a:rPr>
              <a:t> </a:t>
            </a:r>
            <a:r>
              <a:rPr b="1" lang="en-IN" sz="3600" spc="-1" strike="noStrike">
                <a:solidFill>
                  <a:srgbClr val="000000"/>
                </a:solidFill>
                <a:latin typeface="Arial"/>
                <a:ea typeface="Arial"/>
              </a:rPr>
              <a:t>Questions</a:t>
            </a:r>
            <a:r>
              <a:rPr b="1" lang="en-IN" sz="3600" spc="-1" strike="noStrike">
                <a:solidFill>
                  <a:srgbClr val="ff0000"/>
                </a:solidFill>
                <a:latin typeface="Arial"/>
                <a:ea typeface="Arial"/>
              </a:rPr>
              <a: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42560" y="118800"/>
            <a:ext cx="6841440" cy="7977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BASED ON THE RESEARCH PAPER :</a:t>
            </a:r>
            <a:endParaRPr b="0" lang="en-IN" sz="2400" spc="-1" strike="noStrike">
              <a:latin typeface="Arial"/>
            </a:endParaRPr>
          </a:p>
          <a:p>
            <a:pPr>
              <a:lnSpc>
                <a:spcPct val="100000"/>
              </a:lnSpc>
            </a:pPr>
            <a:endParaRPr b="0" lang="en-IN" sz="2400" spc="-1" strike="noStrike">
              <a:latin typeface="Arial"/>
            </a:endParaRPr>
          </a:p>
        </p:txBody>
      </p:sp>
      <p:pic>
        <p:nvPicPr>
          <p:cNvPr id="313" name="Google Shape;80;p17" descr=""/>
          <p:cNvPicPr/>
          <p:nvPr/>
        </p:nvPicPr>
        <p:blipFill>
          <a:blip r:embed="rId1"/>
          <a:stretch/>
        </p:blipFill>
        <p:spPr>
          <a:xfrm>
            <a:off x="152280" y="1069560"/>
            <a:ext cx="8838360" cy="2403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311760" y="1578240"/>
            <a:ext cx="8030160" cy="8424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They collected the data from </a:t>
            </a:r>
            <a:r>
              <a:rPr b="1" lang="en-IN" sz="1400" spc="-1" strike="noStrike">
                <a:solidFill>
                  <a:srgbClr val="222222"/>
                </a:solidFill>
                <a:latin typeface="Arial"/>
                <a:ea typeface="Arial"/>
              </a:rPr>
              <a:t>U-DISE</a:t>
            </a:r>
            <a:r>
              <a:rPr b="0" lang="en-IN" sz="1400" spc="-1" strike="noStrike">
                <a:solidFill>
                  <a:srgbClr val="222222"/>
                </a:solidFill>
                <a:latin typeface="Arial"/>
                <a:ea typeface="Arial"/>
              </a:rPr>
              <a:t> (Unified District Information System for Education) is a database about schools in India. The database was developed at the </a:t>
            </a:r>
            <a:r>
              <a:rPr b="0" lang="en-IN" sz="1400" spc="-1" strike="noStrike" u="sng">
                <a:solidFill>
                  <a:srgbClr val="0000ff"/>
                </a:solidFill>
                <a:uFillTx/>
                <a:latin typeface="Arial"/>
                <a:ea typeface="Arial"/>
                <a:hlinkClick r:id="rId1"/>
              </a:rPr>
              <a:t>National University for Educational Planning and Administration</a:t>
            </a:r>
            <a:r>
              <a:rPr b="0" lang="en-IN" sz="1400" spc="-1" strike="noStrike">
                <a:solidFill>
                  <a:srgbClr val="222222"/>
                </a:solidFill>
                <a:latin typeface="Arial"/>
                <a:ea typeface="Arial"/>
              </a:rPr>
              <a:t>.</a:t>
            </a:r>
            <a:endParaRPr b="0" lang="en-IN" sz="1400" spc="-1" strike="noStrike">
              <a:latin typeface="Arial"/>
            </a:endParaRPr>
          </a:p>
        </p:txBody>
      </p:sp>
      <p:sp>
        <p:nvSpPr>
          <p:cNvPr id="315" name="CustomShape 2"/>
          <p:cNvSpPr/>
          <p:nvPr/>
        </p:nvSpPr>
        <p:spPr>
          <a:xfrm>
            <a:off x="311760" y="555480"/>
            <a:ext cx="2807280" cy="7549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400" spc="-1" strike="noStrike">
                <a:solidFill>
                  <a:srgbClr val="000000"/>
                </a:solidFill>
                <a:latin typeface="Arial"/>
                <a:ea typeface="Arial"/>
              </a:rPr>
              <a:t>DATASET </a:t>
            </a:r>
            <a:endParaRPr b="0" lang="en-IN" sz="2400" spc="-1" strike="noStrike">
              <a:latin typeface="Arial"/>
            </a:endParaRPr>
          </a:p>
        </p:txBody>
      </p:sp>
      <p:pic>
        <p:nvPicPr>
          <p:cNvPr id="316" name="Google Shape;87;p18" descr=""/>
          <p:cNvPicPr/>
          <p:nvPr/>
        </p:nvPicPr>
        <p:blipFill>
          <a:blip r:embed="rId2"/>
          <a:stretch/>
        </p:blipFill>
        <p:spPr>
          <a:xfrm>
            <a:off x="3339000" y="2711520"/>
            <a:ext cx="2094840" cy="18946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265680" y="1233000"/>
            <a:ext cx="4044600" cy="14817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IN" sz="4200" spc="-1" strike="noStrike">
                <a:solidFill>
                  <a:srgbClr val="000000"/>
                </a:solidFill>
                <a:latin typeface="Arial"/>
                <a:ea typeface="Arial"/>
              </a:rPr>
              <a:t>ATTRIBUTES </a:t>
            </a:r>
            <a:endParaRPr b="0" lang="en-IN" sz="4200" spc="-1" strike="noStrike">
              <a:latin typeface="Arial"/>
            </a:endParaRPr>
          </a:p>
        </p:txBody>
      </p:sp>
      <p:sp>
        <p:nvSpPr>
          <p:cNvPr id="318" name="CustomShape 2"/>
          <p:cNvSpPr/>
          <p:nvPr/>
        </p:nvSpPr>
        <p:spPr>
          <a:xfrm>
            <a:off x="4939560" y="723960"/>
            <a:ext cx="3836160" cy="3694320"/>
          </a:xfrm>
          <a:prstGeom prst="rect">
            <a:avLst/>
          </a:prstGeom>
          <a:noFill/>
          <a:ln>
            <a:noFill/>
          </a:ln>
        </p:spPr>
        <p:style>
          <a:lnRef idx="0"/>
          <a:fillRef idx="0"/>
          <a:effectRef idx="0"/>
          <a:fontRef idx="minor"/>
        </p:style>
        <p:txBody>
          <a:bodyPr lIns="90000" rIns="90000" tIns="91440" bIns="91440" anchor="ctr">
            <a:noAutofit/>
          </a:bodyPr>
          <a:p>
            <a:pPr>
              <a:lnSpc>
                <a:spcPct val="115000"/>
              </a:lnSpc>
            </a:pPr>
            <a:r>
              <a:rPr b="0" lang="en-IN" sz="1800" spc="-1" strike="noStrike">
                <a:solidFill>
                  <a:srgbClr val="595959"/>
                </a:solidFill>
                <a:latin typeface="Arial"/>
                <a:ea typeface="Arial"/>
              </a:rPr>
              <a:t>1. GENDER</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2. SOCIAL CATEGORY</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3. RELIGION</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4. BELOW POVERTY LINE</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5. DISADVANTAGED</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6. SCHOLARSHIP</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7. ATTENDANCE</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8. HOMELESS</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9. EXAM-MARKS</a:t>
            </a:r>
            <a:endParaRPr b="0" lang="en-IN" sz="1800" spc="-1" strike="noStrike">
              <a:latin typeface="Arial"/>
            </a:endParaRPr>
          </a:p>
          <a:p>
            <a:pPr>
              <a:lnSpc>
                <a:spcPct val="115000"/>
              </a:lnSpc>
              <a:spcBef>
                <a:spcPts val="1599"/>
              </a:spcBef>
              <a:spcAft>
                <a:spcPts val="1599"/>
              </a:spcAft>
            </a:pPr>
            <a:r>
              <a:rPr b="0" lang="en-IN" sz="1800" spc="-1" strike="noStrike">
                <a:solidFill>
                  <a:srgbClr val="595959"/>
                </a:solidFill>
                <a:latin typeface="Arial"/>
                <a:ea typeface="Arial"/>
              </a:rPr>
              <a:t>10.DISABILITY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311760" y="2151000"/>
            <a:ext cx="8519760" cy="84096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IN" sz="3600" spc="-1" strike="noStrike">
                <a:solidFill>
                  <a:srgbClr val="000000"/>
                </a:solidFill>
                <a:latin typeface="Arial"/>
                <a:ea typeface="Arial"/>
              </a:rPr>
              <a:t>                 </a:t>
            </a:r>
            <a:r>
              <a:rPr b="0" lang="en-IN" sz="3600" spc="-1" strike="noStrike">
                <a:solidFill>
                  <a:srgbClr val="000000"/>
                </a:solidFill>
                <a:latin typeface="Arial"/>
                <a:ea typeface="Arial"/>
              </a:rPr>
              <a:t>Attributes Explanation </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392400" y="1451880"/>
            <a:ext cx="4953600" cy="577440"/>
          </a:xfrm>
          <a:prstGeom prst="rect">
            <a:avLst/>
          </a:prstGeom>
          <a:noFill/>
          <a:ln>
            <a:noFill/>
          </a:ln>
        </p:spPr>
        <p:style>
          <a:lnRef idx="0"/>
          <a:fillRef idx="0"/>
          <a:effectRef idx="0"/>
          <a:fontRef idx="minor"/>
        </p:style>
      </p:sp>
      <p:pic>
        <p:nvPicPr>
          <p:cNvPr id="321" name="Google Shape;104;p21" descr=""/>
          <p:cNvPicPr/>
          <p:nvPr/>
        </p:nvPicPr>
        <p:blipFill>
          <a:blip r:embed="rId1"/>
          <a:stretch/>
        </p:blipFill>
        <p:spPr>
          <a:xfrm>
            <a:off x="164880" y="1624680"/>
            <a:ext cx="4008960" cy="3484440"/>
          </a:xfrm>
          <a:prstGeom prst="rect">
            <a:avLst/>
          </a:prstGeom>
          <a:ln>
            <a:noFill/>
          </a:ln>
        </p:spPr>
      </p:pic>
      <p:sp>
        <p:nvSpPr>
          <p:cNvPr id="322" name="CustomShape 2"/>
          <p:cNvSpPr/>
          <p:nvPr/>
        </p:nvSpPr>
        <p:spPr>
          <a:xfrm>
            <a:off x="545400" y="698400"/>
            <a:ext cx="8309160" cy="84024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As seen from the graph, there is a correlation between the gender of students and dropout rate. Which is expected since unfortunately there is still gender bias against girls and women in india.  (17.6 vs 26.4)</a:t>
            </a:r>
            <a:endParaRPr b="0" lang="en-IN" sz="1400" spc="-1" strike="noStrike">
              <a:latin typeface="Arial"/>
            </a:endParaRPr>
          </a:p>
        </p:txBody>
      </p:sp>
      <p:pic>
        <p:nvPicPr>
          <p:cNvPr id="323" name="Google Shape;106;p21" descr=""/>
          <p:cNvPicPr/>
          <p:nvPr/>
        </p:nvPicPr>
        <p:blipFill>
          <a:blip r:embed="rId2"/>
          <a:stretch/>
        </p:blipFill>
        <p:spPr>
          <a:xfrm>
            <a:off x="4084920" y="1824840"/>
            <a:ext cx="4893480" cy="3252600"/>
          </a:xfrm>
          <a:prstGeom prst="rect">
            <a:avLst/>
          </a:prstGeom>
          <a:ln>
            <a:noFill/>
          </a:ln>
        </p:spPr>
      </p:pic>
      <p:sp>
        <p:nvSpPr>
          <p:cNvPr id="324" name="CustomShape 3"/>
          <p:cNvSpPr/>
          <p:nvPr/>
        </p:nvSpPr>
        <p:spPr>
          <a:xfrm>
            <a:off x="545400" y="120600"/>
            <a:ext cx="7207560" cy="840240"/>
          </a:xfrm>
          <a:prstGeom prst="rect">
            <a:avLst/>
          </a:prstGeom>
          <a:noFill/>
          <a:ln>
            <a:noFill/>
          </a:ln>
        </p:spPr>
        <p:style>
          <a:lnRef idx="0"/>
          <a:fillRef idx="0"/>
          <a:effectRef idx="0"/>
          <a:fontRef idx="minor"/>
        </p:style>
        <p:txBody>
          <a:bodyPr lIns="90000" rIns="90000" tIns="91440" bIns="91440">
            <a:noAutofit/>
          </a:bodyPr>
          <a:p>
            <a:pPr marL="457200" indent="-380160">
              <a:lnSpc>
                <a:spcPct val="100000"/>
              </a:lnSpc>
              <a:buClr>
                <a:srgbClr val="000000"/>
              </a:buClr>
              <a:buFont typeface="Arial"/>
              <a:buAutoNum type="arabicPeriod"/>
            </a:pPr>
            <a:r>
              <a:rPr b="0" lang="en-IN" sz="2400" spc="-1" strike="noStrike">
                <a:solidFill>
                  <a:srgbClr val="000000"/>
                </a:solidFill>
                <a:latin typeface="Arial"/>
                <a:ea typeface="Arial"/>
              </a:rPr>
              <a:t>GENDER ID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2. SOCIAL CATEGORY </a:t>
            </a:r>
            <a:endParaRPr b="0" lang="en-IN" sz="2400" spc="-1" strike="noStrike">
              <a:latin typeface="Arial"/>
            </a:endParaRPr>
          </a:p>
        </p:txBody>
      </p:sp>
      <p:pic>
        <p:nvPicPr>
          <p:cNvPr id="326" name="Google Shape;113;p22" descr=""/>
          <p:cNvPicPr/>
          <p:nvPr/>
        </p:nvPicPr>
        <p:blipFill>
          <a:blip r:embed="rId1"/>
          <a:stretch/>
        </p:blipFill>
        <p:spPr>
          <a:xfrm>
            <a:off x="152280" y="1209960"/>
            <a:ext cx="3860640" cy="3780360"/>
          </a:xfrm>
          <a:prstGeom prst="rect">
            <a:avLst/>
          </a:prstGeom>
          <a:ln>
            <a:noFill/>
          </a:ln>
        </p:spPr>
      </p:pic>
      <p:pic>
        <p:nvPicPr>
          <p:cNvPr id="327" name="Google Shape;114;p22" descr=""/>
          <p:cNvPicPr/>
          <p:nvPr/>
        </p:nvPicPr>
        <p:blipFill>
          <a:blip r:embed="rId2"/>
          <a:stretch/>
        </p:blipFill>
        <p:spPr>
          <a:xfrm>
            <a:off x="4241520" y="2238480"/>
            <a:ext cx="4824720" cy="2571120"/>
          </a:xfrm>
          <a:prstGeom prst="rect">
            <a:avLst/>
          </a:prstGeom>
          <a:ln>
            <a:noFill/>
          </a:ln>
        </p:spPr>
      </p:pic>
      <p:sp>
        <p:nvSpPr>
          <p:cNvPr id="328" name="CustomShape 2"/>
          <p:cNvSpPr/>
          <p:nvPr/>
        </p:nvSpPr>
        <p:spPr>
          <a:xfrm>
            <a:off x="4818240" y="1320840"/>
            <a:ext cx="3720960" cy="1154520"/>
          </a:xfrm>
          <a:prstGeom prst="rect">
            <a:avLst/>
          </a:prstGeom>
          <a:noFill/>
          <a:ln>
            <a:noFill/>
          </a:ln>
        </p:spPr>
        <p:style>
          <a:lnRef idx="0"/>
          <a:fillRef idx="0"/>
          <a:effectRef idx="0"/>
          <a:fontRef idx="minor"/>
        </p:style>
        <p:txBody>
          <a:bodyPr lIns="90000" rIns="90000" tIns="91440" bIns="91440">
            <a:noAutofit/>
          </a:bodyPr>
          <a:p>
            <a:pPr marL="457200" indent="-316800">
              <a:lnSpc>
                <a:spcPct val="115000"/>
              </a:lnSpc>
              <a:buClr>
                <a:srgbClr val="000000"/>
              </a:buClr>
              <a:buFont typeface="Arial"/>
              <a:buAutoNum type="arabicPeriod"/>
            </a:pPr>
            <a:r>
              <a:rPr b="0" lang="en-IN" sz="1400" spc="-1" strike="noStrike">
                <a:solidFill>
                  <a:srgbClr val="000000"/>
                </a:solidFill>
                <a:latin typeface="Arial"/>
                <a:ea typeface="Arial"/>
              </a:rPr>
              <a:t>GENERAL                    : 16.6</a:t>
            </a:r>
            <a:endParaRPr b="0" lang="en-IN" sz="1400" spc="-1" strike="noStrike">
              <a:latin typeface="Arial"/>
            </a:endParaRPr>
          </a:p>
          <a:p>
            <a:pPr marL="457200" indent="-316800">
              <a:lnSpc>
                <a:spcPct val="115000"/>
              </a:lnSpc>
              <a:buClr>
                <a:srgbClr val="000000"/>
              </a:buClr>
              <a:buFont typeface="Arial"/>
              <a:buAutoNum type="arabicPeriod"/>
            </a:pPr>
            <a:r>
              <a:rPr b="0" lang="en-IN" sz="1400" spc="-1" strike="noStrike">
                <a:solidFill>
                  <a:srgbClr val="000000"/>
                </a:solidFill>
                <a:latin typeface="Arial"/>
                <a:ea typeface="Arial"/>
              </a:rPr>
              <a:t>SCHEDULED CASTE  : 27.9</a:t>
            </a:r>
            <a:endParaRPr b="0" lang="en-IN" sz="1400" spc="-1" strike="noStrike">
              <a:latin typeface="Arial"/>
            </a:endParaRPr>
          </a:p>
          <a:p>
            <a:pPr marL="457200" indent="-316800">
              <a:lnSpc>
                <a:spcPct val="115000"/>
              </a:lnSpc>
              <a:buClr>
                <a:srgbClr val="000000"/>
              </a:buClr>
              <a:buFont typeface="Arial"/>
              <a:buAutoNum type="arabicPeriod"/>
            </a:pPr>
            <a:r>
              <a:rPr b="0" lang="en-IN" sz="1400" spc="-1" strike="noStrike">
                <a:solidFill>
                  <a:srgbClr val="000000"/>
                </a:solidFill>
                <a:latin typeface="Arial"/>
                <a:ea typeface="Arial"/>
              </a:rPr>
              <a:t>SCHEDULED TRIBES : 29.1</a:t>
            </a:r>
            <a:endParaRPr b="0" lang="en-IN" sz="1400" spc="-1" strike="noStrike">
              <a:latin typeface="Arial"/>
            </a:endParaRPr>
          </a:p>
          <a:p>
            <a:pPr marL="457200" indent="-316800">
              <a:lnSpc>
                <a:spcPct val="115000"/>
              </a:lnSpc>
              <a:buClr>
                <a:srgbClr val="000000"/>
              </a:buClr>
              <a:buFont typeface="Arial"/>
              <a:buAutoNum type="arabicPeriod"/>
            </a:pPr>
            <a:r>
              <a:rPr b="0" lang="en-IN" sz="1400" spc="-1" strike="noStrike">
                <a:solidFill>
                  <a:srgbClr val="000000"/>
                </a:solidFill>
                <a:latin typeface="Arial"/>
                <a:ea typeface="Arial"/>
              </a:rPr>
              <a:t>OBC’S</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30.3</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LibreOffice/6.2.2.2$Linux_X86_64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2019-04-30T04:19:30Z</dcterms:modified>
  <cp:revision>3</cp:revision>
  <dc:subject/>
  <dc:title/>
</cp:coreProperties>
</file>