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Source Code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A79734-CCA7-4D04-9529-FDE9D2861FC0}">
  <a:tblStyle styleId="{ADA79734-CCA7-4D04-9529-FDE9D2861F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E71A114-A66E-4C28-92BB-EA4ED739DF19}"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SourceCodePro-bold.fntdata"/><Relationship Id="rId23" Type="http://schemas.openxmlformats.org/officeDocument/2006/relationships/slide" Target="slides/slide17.xml"/><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d4c5df80_6_3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d4c5df80_6_3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6d4c5df80_6_3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6d4c5df80_6_3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d4c5df80_6_3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d4c5df80_6_3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6d4c5df80_6_3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d4c5df80_6_3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d4c5df80_6_3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d4c5df80_6_3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d4c5df80_6_3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d4c5df80_6_3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d4c5df80_6_3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d4c5df80_6_3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d4c5df80_6_3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d4c5df80_6_3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d4c5df80_6_3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d4c5df80_6_3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d4c5df80_6_3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d4c5df80_6_3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6d4c5df80_6_3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d4c5df80_6_3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d4c5df80_6_3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d4c5df80_6_3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6d4c5df80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6d4c5df80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6d4c5df80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d4c5df80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d4c5df80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56d4c5df80_0_9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6d4c5df80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56d4c5df80_0_9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d4c5df80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56d4c5df80_0_9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d4c5df80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56d4c5df80_0_9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6d4c5df80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56d4c5df80_0_9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6dd0c28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6dd0c28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6d4c5df80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6d4c5df80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6d4c5df80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6d4c5df80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dd0c28c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dd0c28c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6dd0c28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6dd0c28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6d4c5df80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56d4c5df80_0_1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6d4c5df80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56d4c5df80_0_14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6d4c5df80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56d4c5df80_0_14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6d4c5df80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56d4c5df80_0_14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6d4c5df80_0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56d4c5df80_0_14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6dd0c28c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6dd0c28c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6d4c5df80_0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6d4c5df80_0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6d4c5df80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56d4c5df80_0_14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d4c5df80_6_3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d4c5df80_6_3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d4c5df80_6_3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d4c5df80_6_3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d4c5df80_6_3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d4c5df80_6_3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d4c5df80_6_3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d4c5df80_6_3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d4c5df80_6_3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d4c5df80_6_3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6d4c5df80_6_3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6d4c5df80_6_3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en.wikipedia.org/wiki/National_University_for_Educational_Planning_and_Administration"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847575"/>
            <a:ext cx="8520600" cy="12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STUDENT DROPOUT PREDICTION </a:t>
            </a:r>
            <a:endParaRPr sz="3600"/>
          </a:p>
        </p:txBody>
      </p:sp>
      <p:sp>
        <p:nvSpPr>
          <p:cNvPr id="61" name="Google Shape;61;p14"/>
          <p:cNvSpPr txBox="1"/>
          <p:nvPr>
            <p:ph idx="1" type="subTitle"/>
          </p:nvPr>
        </p:nvSpPr>
        <p:spPr>
          <a:xfrm>
            <a:off x="251000" y="2905900"/>
            <a:ext cx="8520600" cy="70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000000"/>
                </a:solidFill>
              </a:rPr>
              <a:t>PROJECT NUMBER : 16</a:t>
            </a:r>
            <a:endParaRPr>
              <a:solidFill>
                <a:srgbClr val="000000"/>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228600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Religion</a:t>
            </a:r>
            <a:endParaRPr/>
          </a:p>
        </p:txBody>
      </p:sp>
      <p:pic>
        <p:nvPicPr>
          <p:cNvPr id="121" name="Google Shape;121;p23"/>
          <p:cNvPicPr preferRelativeResize="0"/>
          <p:nvPr/>
        </p:nvPicPr>
        <p:blipFill>
          <a:blip r:embed="rId3">
            <a:alphaModFix/>
          </a:blip>
          <a:stretch>
            <a:fillRect/>
          </a:stretch>
        </p:blipFill>
        <p:spPr>
          <a:xfrm>
            <a:off x="3162350" y="660650"/>
            <a:ext cx="5981649" cy="4482850"/>
          </a:xfrm>
          <a:prstGeom prst="rect">
            <a:avLst/>
          </a:prstGeom>
          <a:noFill/>
          <a:ln>
            <a:noFill/>
          </a:ln>
        </p:spPr>
      </p:pic>
      <p:sp>
        <p:nvSpPr>
          <p:cNvPr id="122" name="Google Shape;122;p23"/>
          <p:cNvSpPr txBox="1"/>
          <p:nvPr/>
        </p:nvSpPr>
        <p:spPr>
          <a:xfrm>
            <a:off x="425175" y="1057550"/>
            <a:ext cx="78282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a categorical therefore the correlation </a:t>
            </a:r>
            <a:r>
              <a:rPr lang="en"/>
              <a:t>doesn't</a:t>
            </a:r>
            <a:r>
              <a:rPr lang="en"/>
              <a:t> have any significance. </a:t>
            </a:r>
            <a:endParaRPr/>
          </a:p>
        </p:txBody>
      </p:sp>
      <p:sp>
        <p:nvSpPr>
          <p:cNvPr id="123" name="Google Shape;123;p23"/>
          <p:cNvSpPr txBox="1"/>
          <p:nvPr/>
        </p:nvSpPr>
        <p:spPr>
          <a:xfrm>
            <a:off x="588225" y="1850050"/>
            <a:ext cx="2171400" cy="145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HINDU	  :  .21</a:t>
            </a:r>
            <a:endParaRPr/>
          </a:p>
          <a:p>
            <a:pPr indent="-317500" lvl="0" marL="457200" rtl="0" algn="l">
              <a:spcBef>
                <a:spcPts val="0"/>
              </a:spcBef>
              <a:spcAft>
                <a:spcPts val="0"/>
              </a:spcAft>
              <a:buSzPts val="1400"/>
              <a:buAutoNum type="arabicPeriod"/>
            </a:pPr>
            <a:r>
              <a:rPr lang="en"/>
              <a:t>MUSLIM	  :  .23</a:t>
            </a:r>
            <a:endParaRPr/>
          </a:p>
          <a:p>
            <a:pPr indent="-317500" lvl="0" marL="457200" rtl="0" algn="l">
              <a:spcBef>
                <a:spcPts val="0"/>
              </a:spcBef>
              <a:spcAft>
                <a:spcPts val="0"/>
              </a:spcAft>
              <a:buSzPts val="1400"/>
              <a:buAutoNum type="arabicPeriod"/>
            </a:pPr>
            <a:r>
              <a:rPr lang="en"/>
              <a:t>CHRISTIAN :  .5</a:t>
            </a:r>
            <a:endParaRPr/>
          </a:p>
          <a:p>
            <a:pPr indent="-317500" lvl="0" marL="457200" rtl="0" algn="l">
              <a:spcBef>
                <a:spcPts val="0"/>
              </a:spcBef>
              <a:spcAft>
                <a:spcPts val="0"/>
              </a:spcAft>
              <a:buSzPts val="1400"/>
              <a:buAutoNum type="arabicPeriod"/>
            </a:pPr>
            <a:r>
              <a:rPr lang="en"/>
              <a:t>SIKH		  :  .5</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4. BELOW POVERTY LINE</a:t>
            </a:r>
            <a:endParaRPr sz="2400"/>
          </a:p>
        </p:txBody>
      </p:sp>
      <p:sp>
        <p:nvSpPr>
          <p:cNvPr id="129" name="Google Shape;129;p24"/>
          <p:cNvSpPr txBox="1"/>
          <p:nvPr/>
        </p:nvSpPr>
        <p:spPr>
          <a:xfrm>
            <a:off x="314575" y="1024200"/>
            <a:ext cx="8568300" cy="84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This is a binary attribute telling whether the student belongs to a family which has  income is below poverty line. As expected students facing financial difficulty are </a:t>
            </a:r>
            <a:r>
              <a:rPr lang="en"/>
              <a:t>m</a:t>
            </a:r>
            <a:r>
              <a:rPr lang="en"/>
              <a:t>ore prone to dropping out. </a:t>
            </a:r>
            <a:endParaRPr/>
          </a:p>
        </p:txBody>
      </p:sp>
      <p:pic>
        <p:nvPicPr>
          <p:cNvPr id="130" name="Google Shape;130;p24"/>
          <p:cNvPicPr preferRelativeResize="0"/>
          <p:nvPr/>
        </p:nvPicPr>
        <p:blipFill>
          <a:blip r:embed="rId3">
            <a:alphaModFix/>
          </a:blip>
          <a:stretch>
            <a:fillRect/>
          </a:stretch>
        </p:blipFill>
        <p:spPr>
          <a:xfrm>
            <a:off x="3500800" y="1689900"/>
            <a:ext cx="5634725" cy="3453600"/>
          </a:xfrm>
          <a:prstGeom prst="rect">
            <a:avLst/>
          </a:prstGeom>
          <a:noFill/>
          <a:ln>
            <a:noFill/>
          </a:ln>
        </p:spPr>
      </p:pic>
      <p:sp>
        <p:nvSpPr>
          <p:cNvPr id="131" name="Google Shape;131;p24"/>
          <p:cNvSpPr txBox="1"/>
          <p:nvPr/>
        </p:nvSpPr>
        <p:spPr>
          <a:xfrm>
            <a:off x="0" y="3026550"/>
            <a:ext cx="4179900" cy="84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Not Below Poverty line : 20.1</a:t>
            </a:r>
            <a:endParaRPr/>
          </a:p>
          <a:p>
            <a:pPr indent="-317500" lvl="0" marL="457200" rtl="0" algn="l">
              <a:spcBef>
                <a:spcPts val="0"/>
              </a:spcBef>
              <a:spcAft>
                <a:spcPts val="0"/>
              </a:spcAft>
              <a:buSzPts val="1400"/>
              <a:buAutoNum type="arabicPeriod"/>
            </a:pPr>
            <a:r>
              <a:rPr lang="en"/>
              <a:t>Below Poverty Line      : 40.5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5. DISADVANTAGED</a:t>
            </a:r>
            <a:endParaRPr sz="2400"/>
          </a:p>
        </p:txBody>
      </p:sp>
      <p:pic>
        <p:nvPicPr>
          <p:cNvPr id="137" name="Google Shape;137;p25"/>
          <p:cNvPicPr preferRelativeResize="0"/>
          <p:nvPr/>
        </p:nvPicPr>
        <p:blipFill>
          <a:blip r:embed="rId3">
            <a:alphaModFix/>
          </a:blip>
          <a:stretch>
            <a:fillRect/>
          </a:stretch>
        </p:blipFill>
        <p:spPr>
          <a:xfrm>
            <a:off x="152400" y="1209950"/>
            <a:ext cx="3861411" cy="3781150"/>
          </a:xfrm>
          <a:prstGeom prst="rect">
            <a:avLst/>
          </a:prstGeom>
          <a:noFill/>
          <a:ln>
            <a:noFill/>
          </a:ln>
        </p:spPr>
      </p:pic>
      <p:pic>
        <p:nvPicPr>
          <p:cNvPr id="138" name="Google Shape;138;p25"/>
          <p:cNvPicPr preferRelativeResize="0"/>
          <p:nvPr/>
        </p:nvPicPr>
        <p:blipFill>
          <a:blip r:embed="rId4">
            <a:alphaModFix/>
          </a:blip>
          <a:stretch>
            <a:fillRect/>
          </a:stretch>
        </p:blipFill>
        <p:spPr>
          <a:xfrm>
            <a:off x="4153686" y="1923275"/>
            <a:ext cx="4825389" cy="2571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6. SCHOLARSHIP</a:t>
            </a:r>
            <a:endParaRPr sz="2400"/>
          </a:p>
        </p:txBody>
      </p:sp>
      <p:sp>
        <p:nvSpPr>
          <p:cNvPr id="144" name="Google Shape;144;p26"/>
          <p:cNvSpPr txBox="1"/>
          <p:nvPr/>
        </p:nvSpPr>
        <p:spPr>
          <a:xfrm>
            <a:off x="304800" y="1195225"/>
            <a:ext cx="7208400" cy="8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attribute shows if a student is getting free education.</a:t>
            </a:r>
            <a:endParaRPr/>
          </a:p>
        </p:txBody>
      </p:sp>
      <p:pic>
        <p:nvPicPr>
          <p:cNvPr id="145" name="Google Shape;145;p26"/>
          <p:cNvPicPr preferRelativeResize="0"/>
          <p:nvPr/>
        </p:nvPicPr>
        <p:blipFill>
          <a:blip r:embed="rId3">
            <a:alphaModFix/>
          </a:blip>
          <a:stretch>
            <a:fillRect/>
          </a:stretch>
        </p:blipFill>
        <p:spPr>
          <a:xfrm>
            <a:off x="2895527" y="1712975"/>
            <a:ext cx="6248476" cy="3330400"/>
          </a:xfrm>
          <a:prstGeom prst="rect">
            <a:avLst/>
          </a:prstGeom>
          <a:noFill/>
          <a:ln>
            <a:noFill/>
          </a:ln>
        </p:spPr>
      </p:pic>
      <p:sp>
        <p:nvSpPr>
          <p:cNvPr id="146" name="Google Shape;146;p26"/>
          <p:cNvSpPr txBox="1"/>
          <p:nvPr/>
        </p:nvSpPr>
        <p:spPr>
          <a:xfrm>
            <a:off x="67025" y="2801750"/>
            <a:ext cx="3404100" cy="84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No Scholarship : 20.9</a:t>
            </a:r>
            <a:endParaRPr/>
          </a:p>
          <a:p>
            <a:pPr indent="-317500" lvl="0" marL="457200" rtl="0" algn="l">
              <a:spcBef>
                <a:spcPts val="0"/>
              </a:spcBef>
              <a:spcAft>
                <a:spcPts val="0"/>
              </a:spcAft>
              <a:buSzPts val="1400"/>
              <a:buAutoNum type="arabicPeriod"/>
            </a:pPr>
            <a:r>
              <a:rPr lang="en"/>
              <a:t>Scholarship       : 27.1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7. ATTENDANCE </a:t>
            </a:r>
            <a:endParaRPr sz="2400"/>
          </a:p>
        </p:txBody>
      </p:sp>
      <p:pic>
        <p:nvPicPr>
          <p:cNvPr id="152" name="Google Shape;152;p27"/>
          <p:cNvPicPr preferRelativeResize="0"/>
          <p:nvPr/>
        </p:nvPicPr>
        <p:blipFill>
          <a:blip r:embed="rId3">
            <a:alphaModFix/>
          </a:blip>
          <a:stretch>
            <a:fillRect/>
          </a:stretch>
        </p:blipFill>
        <p:spPr>
          <a:xfrm>
            <a:off x="4717999" y="836625"/>
            <a:ext cx="4316100" cy="4226400"/>
          </a:xfrm>
          <a:prstGeom prst="rect">
            <a:avLst/>
          </a:prstGeom>
          <a:noFill/>
          <a:ln>
            <a:noFill/>
          </a:ln>
        </p:spPr>
      </p:pic>
      <p:sp>
        <p:nvSpPr>
          <p:cNvPr id="153" name="Google Shape;153;p27"/>
          <p:cNvSpPr txBox="1"/>
          <p:nvPr/>
        </p:nvSpPr>
        <p:spPr>
          <a:xfrm>
            <a:off x="100125" y="1263975"/>
            <a:ext cx="4146600" cy="159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Attendance is a very important attribute as there is a high negative correlation of attendance with the dropout rate. Students who attend more classes are much less likely to drop out.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8. HOMELESS</a:t>
            </a:r>
            <a:endParaRPr sz="2400"/>
          </a:p>
        </p:txBody>
      </p:sp>
      <p:sp>
        <p:nvSpPr>
          <p:cNvPr id="159" name="Google Shape;159;p28"/>
          <p:cNvSpPr txBox="1"/>
          <p:nvPr/>
        </p:nvSpPr>
        <p:spPr>
          <a:xfrm>
            <a:off x="362900" y="1057550"/>
            <a:ext cx="7208400" cy="8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Binary attribute for if a students is homeless or not </a:t>
            </a:r>
            <a:endParaRPr/>
          </a:p>
        </p:txBody>
      </p:sp>
      <p:pic>
        <p:nvPicPr>
          <p:cNvPr id="160" name="Google Shape;160;p28"/>
          <p:cNvPicPr preferRelativeResize="0"/>
          <p:nvPr/>
        </p:nvPicPr>
        <p:blipFill>
          <a:blip r:embed="rId3">
            <a:alphaModFix/>
          </a:blip>
          <a:stretch>
            <a:fillRect/>
          </a:stretch>
        </p:blipFill>
        <p:spPr>
          <a:xfrm>
            <a:off x="4355075" y="1283725"/>
            <a:ext cx="4788925" cy="3859775"/>
          </a:xfrm>
          <a:prstGeom prst="rect">
            <a:avLst/>
          </a:prstGeom>
          <a:noFill/>
          <a:ln>
            <a:noFill/>
          </a:ln>
        </p:spPr>
      </p:pic>
      <p:sp>
        <p:nvSpPr>
          <p:cNvPr id="161" name="Google Shape;161;p28"/>
          <p:cNvSpPr txBox="1"/>
          <p:nvPr/>
        </p:nvSpPr>
        <p:spPr>
          <a:xfrm>
            <a:off x="304800" y="1977300"/>
            <a:ext cx="3566700" cy="840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en"/>
              <a:t>Not homeless : 21.1</a:t>
            </a:r>
            <a:endParaRPr/>
          </a:p>
          <a:p>
            <a:pPr indent="-317500" lvl="0" marL="457200" rtl="0" algn="l">
              <a:lnSpc>
                <a:spcPct val="115000"/>
              </a:lnSpc>
              <a:spcBef>
                <a:spcPts val="0"/>
              </a:spcBef>
              <a:spcAft>
                <a:spcPts val="0"/>
              </a:spcAft>
              <a:buSzPts val="1400"/>
              <a:buAutoNum type="arabicPeriod"/>
            </a:pPr>
            <a:r>
              <a:rPr lang="en"/>
              <a:t>Homeless       : 48.05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Exam-marks</a:t>
            </a:r>
            <a:endParaRPr/>
          </a:p>
        </p:txBody>
      </p:sp>
      <p:pic>
        <p:nvPicPr>
          <p:cNvPr id="167" name="Google Shape;167;p29"/>
          <p:cNvPicPr preferRelativeResize="0"/>
          <p:nvPr/>
        </p:nvPicPr>
        <p:blipFill>
          <a:blip r:embed="rId3">
            <a:alphaModFix/>
          </a:blip>
          <a:stretch>
            <a:fillRect/>
          </a:stretch>
        </p:blipFill>
        <p:spPr>
          <a:xfrm>
            <a:off x="4398775" y="-5825"/>
            <a:ext cx="4745225" cy="5093900"/>
          </a:xfrm>
          <a:prstGeom prst="rect">
            <a:avLst/>
          </a:prstGeom>
          <a:noFill/>
          <a:ln>
            <a:noFill/>
          </a:ln>
        </p:spPr>
      </p:pic>
      <p:sp>
        <p:nvSpPr>
          <p:cNvPr id="168" name="Google Shape;168;p29"/>
          <p:cNvSpPr txBox="1"/>
          <p:nvPr/>
        </p:nvSpPr>
        <p:spPr>
          <a:xfrm>
            <a:off x="271450" y="1592200"/>
            <a:ext cx="3942000" cy="14979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Numerical attribute representing the marks student scored in the last year. </a:t>
            </a:r>
            <a:endParaRPr/>
          </a:p>
          <a:p>
            <a:pPr indent="-317500" lvl="0" marL="457200" rtl="0" algn="just">
              <a:lnSpc>
                <a:spcPct val="115000"/>
              </a:lnSpc>
              <a:spcBef>
                <a:spcPts val="0"/>
              </a:spcBef>
              <a:spcAft>
                <a:spcPts val="0"/>
              </a:spcAft>
              <a:buSzPts val="1400"/>
              <a:buChar char="●"/>
            </a:pPr>
            <a:r>
              <a:rPr lang="en"/>
              <a:t>The graph shows as expected that students scoring low marks are more likely to dropout.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DISABILITY</a:t>
            </a:r>
            <a:endParaRPr/>
          </a:p>
        </p:txBody>
      </p:sp>
      <p:sp>
        <p:nvSpPr>
          <p:cNvPr id="174" name="Google Shape;174;p30"/>
          <p:cNvSpPr txBox="1"/>
          <p:nvPr/>
        </p:nvSpPr>
        <p:spPr>
          <a:xfrm>
            <a:off x="304800" y="1138825"/>
            <a:ext cx="7208400" cy="8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Categorical variable. Various disabilities haven been giving numerical values.  </a:t>
            </a:r>
            <a:endParaRPr/>
          </a:p>
        </p:txBody>
      </p:sp>
      <p:pic>
        <p:nvPicPr>
          <p:cNvPr id="175" name="Google Shape;175;p30"/>
          <p:cNvPicPr preferRelativeResize="0"/>
          <p:nvPr/>
        </p:nvPicPr>
        <p:blipFill>
          <a:blip r:embed="rId3">
            <a:alphaModFix/>
          </a:blip>
          <a:stretch>
            <a:fillRect/>
          </a:stretch>
        </p:blipFill>
        <p:spPr>
          <a:xfrm>
            <a:off x="1012149" y="1891925"/>
            <a:ext cx="6100575" cy="3251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ATTENDANCE - MARKS show the most correlation </a:t>
            </a:r>
            <a:endParaRPr sz="2400"/>
          </a:p>
        </p:txBody>
      </p:sp>
      <p:pic>
        <p:nvPicPr>
          <p:cNvPr id="181" name="Google Shape;181;p31"/>
          <p:cNvPicPr preferRelativeResize="0"/>
          <p:nvPr/>
        </p:nvPicPr>
        <p:blipFill>
          <a:blip r:embed="rId3">
            <a:alphaModFix/>
          </a:blip>
          <a:stretch>
            <a:fillRect/>
          </a:stretch>
        </p:blipFill>
        <p:spPr>
          <a:xfrm>
            <a:off x="728050" y="1188875"/>
            <a:ext cx="7195875" cy="395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555600"/>
            <a:ext cx="5893800" cy="69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 FOR THIS PROJECT</a:t>
            </a:r>
            <a:endParaRPr/>
          </a:p>
        </p:txBody>
      </p:sp>
      <p:sp>
        <p:nvSpPr>
          <p:cNvPr id="187" name="Google Shape;187;p32"/>
          <p:cNvSpPr txBox="1"/>
          <p:nvPr>
            <p:ph idx="1" type="body"/>
          </p:nvPr>
        </p:nvSpPr>
        <p:spPr>
          <a:xfrm>
            <a:off x="311700" y="1396050"/>
            <a:ext cx="8504100" cy="2769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The power of education in empowering an individual and the society at large cannot be understated.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While the enrollment in higher educational institutions has been rising steadily (from 10% in 2005 to 25% in 2015 -MHRD) the numbers are still abysmal.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There is also significant drop after 10th standard due to various factors. This is even more troublesome as the the droppers can’t really get any job these days without completing their schooling.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We analyse a dataset from BODWAD district of Maharashtra and try to analyze the various factors which are responsible. </a:t>
            </a:r>
            <a:endParaRPr sz="1400">
              <a:solidFill>
                <a:srgbClr val="000000"/>
              </a:solidFill>
            </a:endParaRPr>
          </a:p>
        </p:txBody>
      </p:sp>
      <p:sp>
        <p:nvSpPr>
          <p:cNvPr id="188" name="Google Shape;188;p32"/>
          <p:cNvSpPr txBox="1"/>
          <p:nvPr/>
        </p:nvSpPr>
        <p:spPr>
          <a:xfrm>
            <a:off x="3938100" y="4789500"/>
            <a:ext cx="5205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#VoteModi if you want to see things improve </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265500" y="1081400"/>
            <a:ext cx="4029000" cy="11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TEAM NUMBER 40</a:t>
            </a:r>
            <a:endParaRPr sz="3600"/>
          </a:p>
        </p:txBody>
      </p:sp>
      <p:sp>
        <p:nvSpPr>
          <p:cNvPr id="67" name="Google Shape;67;p15"/>
          <p:cNvSpPr txBox="1"/>
          <p:nvPr>
            <p:ph idx="2" type="body"/>
          </p:nvPr>
        </p:nvSpPr>
        <p:spPr>
          <a:xfrm>
            <a:off x="4703875" y="775475"/>
            <a:ext cx="41607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TEAM MEMBERS :</a:t>
            </a:r>
            <a:endParaRPr sz="1400"/>
          </a:p>
          <a:p>
            <a:pPr indent="0" lvl="0" marL="0" rtl="0" algn="l">
              <a:spcBef>
                <a:spcPts val="1600"/>
              </a:spcBef>
              <a:spcAft>
                <a:spcPts val="0"/>
              </a:spcAft>
              <a:buNone/>
            </a:pPr>
            <a:r>
              <a:rPr lang="en" sz="1400"/>
              <a:t>Apurva Siruvolu 2018900022</a:t>
            </a:r>
            <a:endParaRPr sz="1400"/>
          </a:p>
          <a:p>
            <a:pPr indent="0" lvl="0" marL="0" rtl="0" algn="l">
              <a:spcBef>
                <a:spcPts val="1600"/>
              </a:spcBef>
              <a:spcAft>
                <a:spcPts val="0"/>
              </a:spcAft>
              <a:buNone/>
            </a:pPr>
            <a:r>
              <a:rPr lang="en" sz="1400"/>
              <a:t>Yaswanth koravi 2018202011</a:t>
            </a:r>
            <a:endParaRPr sz="1400"/>
          </a:p>
          <a:p>
            <a:pPr indent="0" lvl="0" marL="0" rtl="0" algn="l">
              <a:spcBef>
                <a:spcPts val="1600"/>
              </a:spcBef>
              <a:spcAft>
                <a:spcPts val="0"/>
              </a:spcAft>
              <a:buNone/>
            </a:pPr>
            <a:r>
              <a:rPr lang="en" sz="1400"/>
              <a:t>Sarat Chandra 2018202013</a:t>
            </a:r>
            <a:endParaRPr sz="1400"/>
          </a:p>
          <a:p>
            <a:pPr indent="0" lvl="0" marL="0" rtl="0" algn="l">
              <a:spcBef>
                <a:spcPts val="1600"/>
              </a:spcBef>
              <a:spcAft>
                <a:spcPts val="0"/>
              </a:spcAft>
              <a:buNone/>
            </a:pPr>
            <a:r>
              <a:rPr lang="en" sz="1400"/>
              <a:t>Gauravdeep Singh Bindra 2018201027</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Arial"/>
                <a:ea typeface="Arial"/>
                <a:cs typeface="Arial"/>
                <a:sym typeface="Arial"/>
              </a:rPr>
              <a:t>Data pre-processing</a:t>
            </a:r>
            <a:endParaRPr b="0" sz="2400">
              <a:latin typeface="Arial"/>
              <a:ea typeface="Arial"/>
              <a:cs typeface="Arial"/>
              <a:sym typeface="Arial"/>
            </a:endParaRPr>
          </a:p>
        </p:txBody>
      </p:sp>
      <p:sp>
        <p:nvSpPr>
          <p:cNvPr id="194" name="Google Shape;194;p33"/>
          <p:cNvSpPr txBox="1"/>
          <p:nvPr>
            <p:ph idx="4294967295" type="subTitle"/>
          </p:nvPr>
        </p:nvSpPr>
        <p:spPr>
          <a:xfrm>
            <a:off x="520350" y="1330288"/>
            <a:ext cx="8407200" cy="32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One hot encoder representation used in :</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Social category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Gender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Religion</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Standardization of data used in :</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Attendance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Exam marks</a:t>
            </a:r>
            <a:endParaRPr sz="1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124850" y="309350"/>
            <a:ext cx="87174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Metric considered in model evaluation</a:t>
            </a:r>
            <a:endParaRPr sz="2400">
              <a:latin typeface="Arial"/>
              <a:ea typeface="Arial"/>
              <a:cs typeface="Arial"/>
              <a:sym typeface="Arial"/>
            </a:endParaRPr>
          </a:p>
          <a:p>
            <a:pPr indent="0" lvl="0" marL="0" rtl="0" algn="l">
              <a:spcBef>
                <a:spcPts val="0"/>
              </a:spcBef>
              <a:spcAft>
                <a:spcPts val="0"/>
              </a:spcAft>
              <a:buNone/>
            </a:pPr>
            <a:r>
              <a:t/>
            </a:r>
            <a:endParaRPr sz="2400">
              <a:latin typeface="Arial"/>
              <a:ea typeface="Arial"/>
              <a:cs typeface="Arial"/>
              <a:sym typeface="Arial"/>
            </a:endParaRPr>
          </a:p>
        </p:txBody>
      </p:sp>
      <p:sp>
        <p:nvSpPr>
          <p:cNvPr id="200" name="Google Shape;200;p34"/>
          <p:cNvSpPr txBox="1"/>
          <p:nvPr>
            <p:ph idx="4294967295" type="subTitle"/>
          </p:nvPr>
        </p:nvSpPr>
        <p:spPr>
          <a:xfrm>
            <a:off x="187350" y="822075"/>
            <a:ext cx="8520600" cy="4016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400">
                <a:solidFill>
                  <a:srgbClr val="000000"/>
                </a:solidFill>
                <a:latin typeface="Arial"/>
                <a:ea typeface="Arial"/>
                <a:cs typeface="Arial"/>
                <a:sym typeface="Arial"/>
              </a:rPr>
              <a:t>Since, a student who is likely to drop out classified as ’retained’ is worse than vice-versa, the agenda is to select the model that provides sufficiently low false negatives with reasonable number of false positives. We use weighted accuracy in which the cost of True Positive Rate is higher than that of True Negative Rate.</a:t>
            </a:r>
            <a:endParaRPr sz="1400">
              <a:solidFill>
                <a:srgbClr val="000000"/>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 sz="1400">
                <a:solidFill>
                  <a:srgbClr val="000000"/>
                </a:solidFill>
                <a:latin typeface="Arial"/>
                <a:ea typeface="Arial"/>
                <a:cs typeface="Arial"/>
                <a:sym typeface="Arial"/>
              </a:rPr>
              <a:t>                               so weighted accuracy = 0.7(TP/P) + 0.3(TN/N)</a:t>
            </a:r>
            <a:endParaRPr sz="1400">
              <a:solidFill>
                <a:srgbClr val="000000"/>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b="1" lang="en" sz="2400">
                <a:solidFill>
                  <a:srgbClr val="000000"/>
                </a:solidFill>
                <a:latin typeface="Arial"/>
                <a:ea typeface="Arial"/>
                <a:cs typeface="Arial"/>
                <a:sym typeface="Arial"/>
              </a:rPr>
              <a:t>Train-test split</a:t>
            </a:r>
            <a:endParaRPr b="1" sz="1400">
              <a:solidFill>
                <a:srgbClr val="000000"/>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 sz="1400">
                <a:solidFill>
                  <a:srgbClr val="000000"/>
                </a:solidFill>
                <a:latin typeface="Arial"/>
                <a:ea typeface="Arial"/>
                <a:cs typeface="Arial"/>
                <a:sym typeface="Arial"/>
              </a:rPr>
              <a:t>Training data=10415 (60%)</a:t>
            </a:r>
            <a:endParaRPr sz="1400">
              <a:solidFill>
                <a:srgbClr val="000000"/>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 sz="1400">
                <a:solidFill>
                  <a:srgbClr val="000000"/>
                </a:solidFill>
                <a:latin typeface="Arial"/>
                <a:ea typeface="Arial"/>
                <a:cs typeface="Arial"/>
                <a:sym typeface="Arial"/>
              </a:rPr>
              <a:t>Testing data=6944 (40%)</a:t>
            </a:r>
            <a:endParaRPr sz="1400">
              <a:solidFill>
                <a:srgbClr val="000000"/>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 sz="1400">
                <a:solidFill>
                  <a:srgbClr val="000000"/>
                </a:solidFill>
                <a:latin typeface="Arial"/>
                <a:ea typeface="Arial"/>
                <a:cs typeface="Arial"/>
                <a:sym typeface="Arial"/>
              </a:rPr>
              <a:t>Model is evaluated and optimal parameters are found using 10 fold cross validation</a:t>
            </a:r>
            <a:endParaRPr sz="1400">
              <a:solidFill>
                <a:srgbClr val="000000"/>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t/>
            </a:r>
            <a:endParaRPr b="1" sz="1400">
              <a:solidFill>
                <a:srgbClr val="000000"/>
              </a:solidFill>
              <a:latin typeface="Arial"/>
              <a:ea typeface="Arial"/>
              <a:cs typeface="Arial"/>
              <a:sym typeface="Arial"/>
            </a:endParaRPr>
          </a:p>
          <a:p>
            <a:pPr indent="0" lvl="0" marL="0" rtl="0" algn="l">
              <a:spcBef>
                <a:spcPts val="400"/>
              </a:spcBef>
              <a:spcAft>
                <a:spcPts val="16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KNN</a:t>
            </a:r>
            <a:endParaRPr sz="2400">
              <a:latin typeface="Arial"/>
              <a:ea typeface="Arial"/>
              <a:cs typeface="Arial"/>
              <a:sym typeface="Arial"/>
            </a:endParaRPr>
          </a:p>
        </p:txBody>
      </p:sp>
      <p:sp>
        <p:nvSpPr>
          <p:cNvPr id="206" name="Google Shape;206;p35"/>
          <p:cNvSpPr txBox="1"/>
          <p:nvPr>
            <p:ph idx="1" type="body"/>
          </p:nvPr>
        </p:nvSpPr>
        <p:spPr>
          <a:xfrm>
            <a:off x="311700" y="1228675"/>
            <a:ext cx="8520600" cy="3750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K values : 1 to 50</a:t>
            </a:r>
            <a:endParaRPr sz="1100">
              <a:solidFill>
                <a:srgbClr val="000000"/>
              </a:solidFil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Optimal parameter values : k = 9</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a:t>
            </a:r>
            <a:r>
              <a:rPr lang="en" sz="1200">
                <a:solidFill>
                  <a:srgbClr val="000000"/>
                </a:solidFill>
                <a:latin typeface="Arial"/>
                <a:ea typeface="Arial"/>
                <a:cs typeface="Arial"/>
                <a:sym typeface="Arial"/>
              </a:rPr>
              <a:t>0.7*(TP/P) + 0.3*(TN/N)</a:t>
            </a:r>
            <a:endParaRPr sz="11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a:t>
            </a:r>
            <a:r>
              <a:rPr lang="en" sz="1200">
                <a:solidFill>
                  <a:srgbClr val="000000"/>
                </a:solidFill>
                <a:latin typeface="Arial"/>
                <a:ea typeface="Arial"/>
                <a:cs typeface="Arial"/>
                <a:sym typeface="Arial"/>
              </a:rPr>
              <a:t>827/1475)</a:t>
            </a:r>
            <a:r>
              <a:rPr lang="en" sz="1200">
                <a:solidFill>
                  <a:srgbClr val="000000"/>
                </a:solidFill>
                <a:latin typeface="Arial"/>
                <a:ea typeface="Arial"/>
                <a:cs typeface="Arial"/>
                <a:sym typeface="Arial"/>
              </a:rPr>
              <a:t> + 0.3*(</a:t>
            </a:r>
            <a:r>
              <a:rPr lang="en" sz="1200">
                <a:solidFill>
                  <a:srgbClr val="000000"/>
                </a:solidFill>
                <a:latin typeface="Arial"/>
                <a:ea typeface="Arial"/>
                <a:cs typeface="Arial"/>
                <a:sym typeface="Arial"/>
              </a:rPr>
              <a:t>5203/5469</a:t>
            </a:r>
            <a:r>
              <a:rPr lang="en" sz="12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a:t>
            </a:r>
            <a:r>
              <a:rPr lang="en" sz="1200">
                <a:solidFill>
                  <a:srgbClr val="000000"/>
                </a:solidFill>
                <a:latin typeface="Arial"/>
                <a:ea typeface="Arial"/>
                <a:cs typeface="Arial"/>
                <a:sym typeface="Arial"/>
              </a:rPr>
              <a:t>67.7%</a:t>
            </a:r>
            <a:endParaRPr sz="1100">
              <a:solidFill>
                <a:srgbClr val="000000"/>
              </a:solidFill>
              <a:latin typeface="Arial"/>
              <a:ea typeface="Arial"/>
              <a:cs typeface="Arial"/>
              <a:sym typeface="Aria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07" name="Google Shape;207;p35"/>
          <p:cNvGraphicFramePr/>
          <p:nvPr/>
        </p:nvGraphicFramePr>
        <p:xfrm>
          <a:off x="2800849" y="2409519"/>
          <a:ext cx="3000000" cy="3000000"/>
        </p:xfrm>
        <a:graphic>
          <a:graphicData uri="http://schemas.openxmlformats.org/drawingml/2006/table">
            <a:tbl>
              <a:tblPr bandRow="1" firstRow="1">
                <a:noFill/>
                <a:tableStyleId>{7E71A114-A66E-4C28-92BB-EA4ED739DF19}</a:tableStyleId>
              </a:tblPr>
              <a:tblGrid>
                <a:gridCol w="1449450"/>
                <a:gridCol w="1526025"/>
                <a:gridCol w="1672150"/>
              </a:tblGrid>
              <a:tr h="477475">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endParaRPr sz="1100" u="none" strike="noStrike">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solidFill>
                            <a:srgbClr val="000000"/>
                          </a:solidFill>
                          <a:latin typeface="Arial"/>
                          <a:ea typeface="Arial"/>
                          <a:cs typeface="Arial"/>
                          <a:sym typeface="Arial"/>
                        </a:rPr>
                        <a:t>      </a:t>
                      </a:r>
                      <a:r>
                        <a:rPr lang="en" sz="1100" u="none" strike="noStrike">
                          <a:solidFill>
                            <a:srgbClr val="000000"/>
                          </a:solidFill>
                          <a:latin typeface="Arial"/>
                          <a:ea typeface="Arial"/>
                          <a:cs typeface="Arial"/>
                          <a:sym typeface="Arial"/>
                        </a:rPr>
                        <a:t>Predicted positive</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3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a:t>
                      </a:r>
                      <a:r>
                        <a:rPr lang="en" sz="1100">
                          <a:solidFill>
                            <a:srgbClr val="000000"/>
                          </a:solidFill>
                          <a:latin typeface="Arial"/>
                          <a:ea typeface="Arial"/>
                          <a:cs typeface="Arial"/>
                          <a:sym typeface="Arial"/>
                        </a:rPr>
                        <a:t>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5203</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266</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a:t>
                      </a:r>
                      <a:r>
                        <a:rPr lang="en" sz="1100">
                          <a:solidFill>
                            <a:srgbClr val="000000"/>
                          </a:solidFill>
                          <a:latin typeface="Arial"/>
                          <a:ea typeface="Arial"/>
                          <a:cs typeface="Arial"/>
                          <a:sym typeface="Arial"/>
                        </a:rPr>
                        <a:t> 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648</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827</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133675"/>
            <a:ext cx="8520600" cy="80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Logistic regression </a:t>
            </a:r>
            <a:endParaRPr sz="2400">
              <a:latin typeface="Arial"/>
              <a:ea typeface="Arial"/>
              <a:cs typeface="Arial"/>
              <a:sym typeface="Arial"/>
            </a:endParaRPr>
          </a:p>
        </p:txBody>
      </p:sp>
      <p:sp>
        <p:nvSpPr>
          <p:cNvPr id="213" name="Google Shape;213;p36"/>
          <p:cNvSpPr txBox="1"/>
          <p:nvPr>
            <p:ph idx="1" type="body"/>
          </p:nvPr>
        </p:nvSpPr>
        <p:spPr>
          <a:xfrm>
            <a:off x="623400" y="934675"/>
            <a:ext cx="8520600" cy="414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C</a:t>
            </a:r>
            <a:r>
              <a:rPr lang="en" sz="1200">
                <a:solidFill>
                  <a:srgbClr val="000000"/>
                </a:solidFill>
                <a:latin typeface="Arial"/>
                <a:ea typeface="Arial"/>
                <a:cs typeface="Arial"/>
                <a:sym typeface="Arial"/>
              </a:rPr>
              <a:t> values : 0.01, 0.1, 1, 10, 100</a:t>
            </a:r>
            <a:endParaRPr sz="12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Regularization : L1, L2</a:t>
            </a:r>
            <a:endParaRPr sz="1200">
              <a:solidFill>
                <a:srgbClr val="000000"/>
              </a:solidFill>
              <a:latin typeface="Arial"/>
              <a:ea typeface="Arial"/>
              <a:cs typeface="Arial"/>
              <a:sym typeface="Aria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Optimal parameter values : C = 10</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Regularization: L1</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0.7*(TP/P) + 0.3*(TN/N)</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0.7*(777/1475) + 0.3*(5190/5469)</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65.3%</a:t>
            </a:r>
            <a:endParaRPr sz="1100">
              <a:solidFill>
                <a:srgbClr val="000000"/>
              </a:solidFil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14" name="Google Shape;214;p36"/>
          <p:cNvGraphicFramePr/>
          <p:nvPr/>
        </p:nvGraphicFramePr>
        <p:xfrm>
          <a:off x="2372912" y="2637644"/>
          <a:ext cx="3000000" cy="3000000"/>
        </p:xfrm>
        <a:graphic>
          <a:graphicData uri="http://schemas.openxmlformats.org/drawingml/2006/table">
            <a:tbl>
              <a:tblPr bandRow="1" firstRow="1">
                <a:noFill/>
                <a:tableStyleId>{7E71A114-A66E-4C28-92BB-EA4ED739DF19}</a:tableStyleId>
              </a:tblPr>
              <a:tblGrid>
                <a:gridCol w="1399375"/>
                <a:gridCol w="1629075"/>
                <a:gridCol w="1615125"/>
              </a:tblGrid>
              <a:tr h="477475">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r>
                        <a:rPr lang="en" sz="1100" u="none" strike="noStrike">
                          <a:latin typeface="Arial"/>
                          <a:ea typeface="Arial"/>
                          <a:cs typeface="Arial"/>
                          <a:sym typeface="Arial"/>
                        </a:rPr>
                        <a:t>    </a:t>
                      </a:r>
                      <a:r>
                        <a:rPr lang="en" sz="1100">
                          <a:latin typeface="Arial"/>
                          <a:ea typeface="Arial"/>
                          <a:cs typeface="Arial"/>
                          <a:sym typeface="Arial"/>
                        </a:rPr>
                        <a:t>                                                            </a:t>
                      </a:r>
                      <a:r>
                        <a:rPr lang="en" sz="1100" u="none" strike="noStrike">
                          <a:solidFill>
                            <a:srgbClr val="000000"/>
                          </a:solidFill>
                          <a:latin typeface="Arial"/>
                          <a:ea typeface="Arial"/>
                          <a:cs typeface="Arial"/>
                          <a:sym typeface="Arial"/>
                        </a:rPr>
                        <a:t>Predicted positive </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3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a:t>
                      </a:r>
                      <a:r>
                        <a:rPr lang="en" sz="1100">
                          <a:solidFill>
                            <a:srgbClr val="000000"/>
                          </a:solidFill>
                          <a:latin typeface="Arial"/>
                          <a:ea typeface="Arial"/>
                          <a:cs typeface="Arial"/>
                          <a:sym typeface="Arial"/>
                        </a:rPr>
                        <a:t>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5190</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279</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 </a:t>
                      </a:r>
                      <a:r>
                        <a:rPr lang="en" sz="1100">
                          <a:solidFill>
                            <a:srgbClr val="000000"/>
                          </a:solidFill>
                          <a:latin typeface="Arial"/>
                          <a:ea typeface="Arial"/>
                          <a:cs typeface="Arial"/>
                          <a:sym typeface="Arial"/>
                        </a:rPr>
                        <a:t>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698</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777</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sp>
        <p:nvSpPr>
          <p:cNvPr id="219" name="Google Shape;219;p37"/>
          <p:cNvSpPr txBox="1"/>
          <p:nvPr>
            <p:ph type="title"/>
          </p:nvPr>
        </p:nvSpPr>
        <p:spPr>
          <a:xfrm>
            <a:off x="526450" y="470675"/>
            <a:ext cx="7565100" cy="456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SVM</a:t>
            </a:r>
            <a:endParaRPr sz="2400">
              <a:latin typeface="Arial"/>
              <a:ea typeface="Arial"/>
              <a:cs typeface="Arial"/>
              <a:sym typeface="Arial"/>
            </a:endParaRPr>
          </a:p>
        </p:txBody>
      </p:sp>
      <p:sp>
        <p:nvSpPr>
          <p:cNvPr id="220" name="Google Shape;220;p37"/>
          <p:cNvSpPr txBox="1"/>
          <p:nvPr>
            <p:ph idx="1" type="body"/>
          </p:nvPr>
        </p:nvSpPr>
        <p:spPr>
          <a:xfrm>
            <a:off x="628650" y="1132250"/>
            <a:ext cx="7886700" cy="3901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C</a:t>
            </a:r>
            <a:r>
              <a:rPr lang="en" sz="1200">
                <a:solidFill>
                  <a:srgbClr val="000000"/>
                </a:solidFill>
                <a:latin typeface="Arial"/>
                <a:ea typeface="Arial"/>
                <a:cs typeface="Arial"/>
                <a:sym typeface="Arial"/>
              </a:rPr>
              <a:t> values : </a:t>
            </a:r>
            <a:r>
              <a:rPr lang="en" sz="1200">
                <a:solidFill>
                  <a:srgbClr val="000000"/>
                </a:solidFill>
                <a:latin typeface="Arial"/>
                <a:ea typeface="Arial"/>
                <a:cs typeface="Arial"/>
                <a:sym typeface="Arial"/>
              </a:rPr>
              <a:t>0.01, 0.1, 1, 10,100</a:t>
            </a:r>
            <a:endParaRPr sz="1200">
              <a:solidFill>
                <a:srgbClr val="000000"/>
              </a:solidFill>
              <a:latin typeface="Arial"/>
              <a:ea typeface="Arial"/>
              <a:cs typeface="Arial"/>
              <a:sym typeface="Aria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Kernels   : linear, rbf, poly</a:t>
            </a:r>
            <a:endParaRPr sz="1200">
              <a:solidFill>
                <a:srgbClr val="000000"/>
              </a:solidFill>
              <a:latin typeface="Arial"/>
              <a:ea typeface="Arial"/>
              <a:cs typeface="Arial"/>
              <a:sym typeface="Aria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Optimal parameter values : C = 100, Kernel = rbf</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139700" lvl="1" marL="5588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139700" lvl="1" marL="5588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0.7*(TP/P) + 0.3*(TN/N)</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0.7*(744/1475) + 0.3*(5298/5469)</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64.3%</a:t>
            </a:r>
            <a:endParaRPr sz="1100">
              <a:solidFill>
                <a:srgbClr val="000000"/>
              </a:solidFil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21" name="Google Shape;221;p37"/>
          <p:cNvGraphicFramePr/>
          <p:nvPr/>
        </p:nvGraphicFramePr>
        <p:xfrm>
          <a:off x="2678124" y="2643269"/>
          <a:ext cx="3000000" cy="3000000"/>
        </p:xfrm>
        <a:graphic>
          <a:graphicData uri="http://schemas.openxmlformats.org/drawingml/2006/table">
            <a:tbl>
              <a:tblPr bandRow="1" firstRow="1">
                <a:noFill/>
                <a:tableStyleId>{7E71A114-A66E-4C28-92BB-EA4ED739DF19}</a:tableStyleId>
              </a:tblPr>
              <a:tblGrid>
                <a:gridCol w="1399375"/>
                <a:gridCol w="1517675"/>
                <a:gridCol w="1789175"/>
              </a:tblGrid>
              <a:tr h="477475">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endParaRPr sz="1100" u="none" strike="noStrike">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solidFill>
                            <a:srgbClr val="000000"/>
                          </a:solidFill>
                          <a:latin typeface="Arial"/>
                          <a:ea typeface="Arial"/>
                          <a:cs typeface="Arial"/>
                          <a:sym typeface="Arial"/>
                        </a:rPr>
                        <a:t>    </a:t>
                      </a:r>
                      <a:r>
                        <a:rPr lang="en" sz="1100" u="none" strike="noStrike">
                          <a:solidFill>
                            <a:srgbClr val="000000"/>
                          </a:solidFill>
                          <a:latin typeface="Arial"/>
                          <a:ea typeface="Arial"/>
                          <a:cs typeface="Arial"/>
                          <a:sym typeface="Arial"/>
                        </a:rPr>
                        <a:t>Predicted positive</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3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True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5298</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171</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True 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731</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744</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5" name="Shape 225"/>
        <p:cNvGrpSpPr/>
        <p:nvPr/>
      </p:nvGrpSpPr>
      <p:grpSpPr>
        <a:xfrm>
          <a:off x="0" y="0"/>
          <a:ext cx="0" cy="0"/>
          <a:chOff x="0" y="0"/>
          <a:chExt cx="0" cy="0"/>
        </a:xfrm>
      </p:grpSpPr>
      <p:sp>
        <p:nvSpPr>
          <p:cNvPr id="226" name="Google Shape;226;p38"/>
          <p:cNvSpPr txBox="1"/>
          <p:nvPr>
            <p:ph type="title"/>
          </p:nvPr>
        </p:nvSpPr>
        <p:spPr>
          <a:xfrm>
            <a:off x="490634" y="246123"/>
            <a:ext cx="7239300" cy="456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Neural Networks</a:t>
            </a:r>
            <a:endParaRPr sz="2400">
              <a:latin typeface="Arial"/>
              <a:ea typeface="Arial"/>
              <a:cs typeface="Arial"/>
              <a:sym typeface="Arial"/>
            </a:endParaRPr>
          </a:p>
        </p:txBody>
      </p:sp>
      <p:sp>
        <p:nvSpPr>
          <p:cNvPr id="227" name="Google Shape;227;p38"/>
          <p:cNvSpPr txBox="1"/>
          <p:nvPr>
            <p:ph idx="1" type="body"/>
          </p:nvPr>
        </p:nvSpPr>
        <p:spPr>
          <a:xfrm>
            <a:off x="773975" y="806099"/>
            <a:ext cx="7886700" cy="4256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Hidden layers : 1, 2, 3</a:t>
            </a:r>
            <a:endParaRPr sz="1200">
              <a:solidFill>
                <a:srgbClr val="000000"/>
              </a:solidFill>
              <a:latin typeface="Arial"/>
              <a:ea typeface="Arial"/>
              <a:cs typeface="Arial"/>
              <a:sym typeface="Aria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Neurons : 3, 6, 9</a:t>
            </a:r>
            <a:endParaRPr sz="1200">
              <a:solidFill>
                <a:srgbClr val="000000"/>
              </a:solidFill>
              <a:latin typeface="Arial"/>
              <a:ea typeface="Arial"/>
              <a:cs typeface="Arial"/>
              <a:sym typeface="Aria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Activation : tanh, relu, sigmoid</a:t>
            </a:r>
            <a:endParaRPr sz="1200">
              <a:solidFill>
                <a:srgbClr val="000000"/>
              </a:solidFill>
              <a:latin typeface="Arial"/>
              <a:ea typeface="Arial"/>
              <a:cs typeface="Arial"/>
              <a:sym typeface="Aria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Optimal parameter values : 2 layers with </a:t>
            </a:r>
            <a:r>
              <a:rPr lang="en" sz="1200">
                <a:solidFill>
                  <a:srgbClr val="000000"/>
                </a:solidFill>
                <a:latin typeface="Arial"/>
                <a:ea typeface="Arial"/>
                <a:cs typeface="Arial"/>
                <a:sym typeface="Arial"/>
              </a:rPr>
              <a:t>9 Neurons with tanh activation function.</a:t>
            </a:r>
            <a:endParaRPr sz="11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0.7*(TP/P) + 0.3*(TN/N)</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0.7*(875/</a:t>
            </a:r>
            <a:r>
              <a:rPr lang="en" sz="1200">
                <a:solidFill>
                  <a:srgbClr val="000000"/>
                </a:solidFill>
                <a:latin typeface="Arial"/>
                <a:ea typeface="Arial"/>
                <a:cs typeface="Arial"/>
                <a:sym typeface="Arial"/>
              </a:rPr>
              <a:t>1475</a:t>
            </a:r>
            <a:r>
              <a:rPr lang="en" sz="1200">
                <a:solidFill>
                  <a:srgbClr val="000000"/>
                </a:solidFill>
                <a:latin typeface="Arial"/>
                <a:ea typeface="Arial"/>
                <a:cs typeface="Arial"/>
                <a:sym typeface="Arial"/>
              </a:rPr>
              <a:t>) + 0.3*(5194/</a:t>
            </a:r>
            <a:r>
              <a:rPr lang="en" sz="1200">
                <a:solidFill>
                  <a:srgbClr val="000000"/>
                </a:solidFill>
                <a:latin typeface="Arial"/>
                <a:ea typeface="Arial"/>
                <a:cs typeface="Arial"/>
                <a:sym typeface="Arial"/>
              </a:rPr>
              <a:t>5469</a:t>
            </a:r>
            <a:r>
              <a:rPr lang="en" sz="1200">
                <a:solidFill>
                  <a:srgbClr val="000000"/>
                </a:solidFill>
                <a:latin typeface="Arial"/>
                <a:ea typeface="Arial"/>
                <a:cs typeface="Arial"/>
                <a:sym typeface="Arial"/>
              </a:rPr>
              <a:t>)</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70%</a:t>
            </a:r>
            <a:endParaRPr sz="1100">
              <a:solidFill>
                <a:srgbClr val="000000"/>
              </a:solidFil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28" name="Google Shape;228;p38"/>
          <p:cNvGraphicFramePr/>
          <p:nvPr/>
        </p:nvGraphicFramePr>
        <p:xfrm>
          <a:off x="2816087" y="2425819"/>
          <a:ext cx="3000000" cy="3000000"/>
        </p:xfrm>
        <a:graphic>
          <a:graphicData uri="http://schemas.openxmlformats.org/drawingml/2006/table">
            <a:tbl>
              <a:tblPr bandRow="1" firstRow="1">
                <a:noFill/>
                <a:tableStyleId>{7E71A114-A66E-4C28-92BB-EA4ED739DF19}</a:tableStyleId>
              </a:tblPr>
              <a:tblGrid>
                <a:gridCol w="1399375"/>
                <a:gridCol w="1517675"/>
                <a:gridCol w="1691725"/>
              </a:tblGrid>
              <a:tr h="497500">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endParaRPr sz="1100" u="none" strike="noStrike">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solidFill>
                            <a:srgbClr val="000000"/>
                          </a:solidFill>
                          <a:latin typeface="Arial"/>
                          <a:ea typeface="Arial"/>
                          <a:cs typeface="Arial"/>
                          <a:sym typeface="Arial"/>
                        </a:rPr>
                        <a:t>      </a:t>
                      </a:r>
                      <a:r>
                        <a:rPr lang="en" sz="1100" u="none" strike="noStrike">
                          <a:solidFill>
                            <a:srgbClr val="000000"/>
                          </a:solidFill>
                          <a:latin typeface="Arial"/>
                          <a:ea typeface="Arial"/>
                          <a:cs typeface="Arial"/>
                          <a:sym typeface="Arial"/>
                        </a:rPr>
                        <a:t>Predicted positive</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7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a:t>
                      </a:r>
                      <a:r>
                        <a:rPr lang="en" sz="1100">
                          <a:solidFill>
                            <a:srgbClr val="000000"/>
                          </a:solidFill>
                          <a:latin typeface="Arial"/>
                          <a:ea typeface="Arial"/>
                          <a:cs typeface="Arial"/>
                          <a:sym typeface="Arial"/>
                        </a:rPr>
                        <a:t>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5194</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275</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7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a:t>
                      </a:r>
                      <a:r>
                        <a:rPr lang="en" sz="1100">
                          <a:solidFill>
                            <a:srgbClr val="000000"/>
                          </a:solidFill>
                          <a:latin typeface="Arial"/>
                          <a:ea typeface="Arial"/>
                          <a:cs typeface="Arial"/>
                          <a:sym typeface="Arial"/>
                        </a:rPr>
                        <a:t> 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600</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a:t>
                      </a:r>
                      <a:r>
                        <a:rPr lang="en">
                          <a:solidFill>
                            <a:srgbClr val="000000"/>
                          </a:solidFill>
                        </a:rPr>
                        <a:t>875</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2" name="Shape 232"/>
        <p:cNvGrpSpPr/>
        <p:nvPr/>
      </p:nvGrpSpPr>
      <p:grpSpPr>
        <a:xfrm>
          <a:off x="0" y="0"/>
          <a:ext cx="0" cy="0"/>
          <a:chOff x="0" y="0"/>
          <a:chExt cx="0" cy="0"/>
        </a:xfrm>
      </p:grpSpPr>
      <p:sp>
        <p:nvSpPr>
          <p:cNvPr id="233" name="Google Shape;233;p39"/>
          <p:cNvSpPr txBox="1"/>
          <p:nvPr>
            <p:ph type="title"/>
          </p:nvPr>
        </p:nvSpPr>
        <p:spPr>
          <a:xfrm>
            <a:off x="628646" y="316823"/>
            <a:ext cx="7239300" cy="456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Gradient Boosting</a:t>
            </a:r>
            <a:endParaRPr sz="2400">
              <a:latin typeface="Arial"/>
              <a:ea typeface="Arial"/>
              <a:cs typeface="Arial"/>
              <a:sym typeface="Arial"/>
            </a:endParaRPr>
          </a:p>
        </p:txBody>
      </p:sp>
      <p:sp>
        <p:nvSpPr>
          <p:cNvPr id="234" name="Google Shape;234;p39"/>
          <p:cNvSpPr txBox="1"/>
          <p:nvPr>
            <p:ph idx="1" type="body"/>
          </p:nvPr>
        </p:nvSpPr>
        <p:spPr>
          <a:xfrm>
            <a:off x="628650" y="883125"/>
            <a:ext cx="7886700" cy="4184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Learning rates: 1, 1.5, 2</a:t>
            </a:r>
            <a:endParaRPr sz="1200">
              <a:solidFill>
                <a:srgbClr val="000000"/>
              </a:solidFill>
              <a:latin typeface="Arial"/>
              <a:ea typeface="Arial"/>
              <a:cs typeface="Arial"/>
              <a:sym typeface="Aria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Estimators : 20, 40, 60 ,80</a:t>
            </a:r>
            <a:endParaRPr sz="1200">
              <a:solidFill>
                <a:srgbClr val="000000"/>
              </a:solidFill>
              <a:latin typeface="Arial"/>
              <a:ea typeface="Arial"/>
              <a:cs typeface="Arial"/>
              <a:sym typeface="Aria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Max depth : 3, 4, 5, 6, 7, 8, 9, 10</a:t>
            </a:r>
            <a:endParaRPr sz="1200">
              <a:solidFill>
                <a:srgbClr val="000000"/>
              </a:solidFill>
              <a:latin typeface="Arial"/>
              <a:ea typeface="Arial"/>
              <a:cs typeface="Arial"/>
              <a:sym typeface="Aria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Optimal parameter values : Learning rate = 1, max depth = 3, estimators = 20</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0.7*(TP/P) + 0.3*(TN/N)</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0.7*(904/</a:t>
            </a:r>
            <a:r>
              <a:rPr lang="en" sz="1200">
                <a:solidFill>
                  <a:srgbClr val="000000"/>
                </a:solidFill>
                <a:latin typeface="Arial"/>
                <a:ea typeface="Arial"/>
                <a:cs typeface="Arial"/>
                <a:sym typeface="Arial"/>
              </a:rPr>
              <a:t>1475</a:t>
            </a:r>
            <a:r>
              <a:rPr lang="en" sz="1200">
                <a:solidFill>
                  <a:srgbClr val="000000"/>
                </a:solidFill>
                <a:latin typeface="Arial"/>
                <a:ea typeface="Arial"/>
                <a:cs typeface="Arial"/>
                <a:sym typeface="Arial"/>
              </a:rPr>
              <a:t>) + 0.3*(5167/</a:t>
            </a:r>
            <a:r>
              <a:rPr lang="en" sz="1200">
                <a:solidFill>
                  <a:srgbClr val="000000"/>
                </a:solidFill>
                <a:latin typeface="Arial"/>
                <a:ea typeface="Arial"/>
                <a:cs typeface="Arial"/>
                <a:sym typeface="Arial"/>
              </a:rPr>
              <a:t>5469</a:t>
            </a:r>
            <a:r>
              <a:rPr lang="en" sz="1200">
                <a:solidFill>
                  <a:srgbClr val="000000"/>
                </a:solidFill>
                <a:latin typeface="Arial"/>
                <a:ea typeface="Arial"/>
                <a:cs typeface="Arial"/>
                <a:sym typeface="Arial"/>
              </a:rPr>
              <a:t>)</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71%</a:t>
            </a:r>
            <a:endParaRPr sz="1100">
              <a:solidFill>
                <a:srgbClr val="000000"/>
              </a:solidFil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35" name="Google Shape;235;p39"/>
          <p:cNvGraphicFramePr/>
          <p:nvPr/>
        </p:nvGraphicFramePr>
        <p:xfrm>
          <a:off x="2683624" y="2512094"/>
          <a:ext cx="3000000" cy="3000000"/>
        </p:xfrm>
        <a:graphic>
          <a:graphicData uri="http://schemas.openxmlformats.org/drawingml/2006/table">
            <a:tbl>
              <a:tblPr bandRow="1" firstRow="1">
                <a:noFill/>
                <a:tableStyleId>{7E71A114-A66E-4C28-92BB-EA4ED739DF19}</a:tableStyleId>
              </a:tblPr>
              <a:tblGrid>
                <a:gridCol w="1399375"/>
                <a:gridCol w="1531625"/>
                <a:gridCol w="1559450"/>
              </a:tblGrid>
              <a:tr h="477475">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r>
                        <a:rPr lang="en" sz="1100">
                          <a:latin typeface="Arial"/>
                          <a:ea typeface="Arial"/>
                          <a:cs typeface="Arial"/>
                          <a:sym typeface="Arial"/>
                        </a:rPr>
                        <a:t>   </a:t>
                      </a:r>
                      <a:r>
                        <a:rPr lang="en" sz="1100" u="none" strike="noStrike">
                          <a:solidFill>
                            <a:srgbClr val="000000"/>
                          </a:solidFill>
                          <a:latin typeface="Arial"/>
                          <a:ea typeface="Arial"/>
                          <a:cs typeface="Arial"/>
                          <a:sym typeface="Arial"/>
                        </a:rPr>
                        <a:t>Predicted positive</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3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 </a:t>
                      </a:r>
                      <a:r>
                        <a:rPr lang="en" sz="1100">
                          <a:solidFill>
                            <a:srgbClr val="000000"/>
                          </a:solidFill>
                          <a:latin typeface="Arial"/>
                          <a:ea typeface="Arial"/>
                          <a:cs typeface="Arial"/>
                          <a:sym typeface="Arial"/>
                        </a:rPr>
                        <a:t>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1" marL="342900" rtl="0" algn="l">
                        <a:lnSpc>
                          <a:spcPct val="90000"/>
                        </a:lnSpc>
                        <a:spcBef>
                          <a:spcPts val="400"/>
                        </a:spcBef>
                        <a:spcAft>
                          <a:spcPts val="0"/>
                        </a:spcAft>
                        <a:buClr>
                          <a:schemeClr val="dk1"/>
                        </a:buClr>
                        <a:buSzPts val="1200"/>
                        <a:buFont typeface="Arial"/>
                        <a:buNone/>
                      </a:pPr>
                      <a:r>
                        <a:rPr lang="en" sz="1200">
                          <a:solidFill>
                            <a:srgbClr val="000000"/>
                          </a:solidFill>
                          <a:latin typeface="Arial"/>
                          <a:ea typeface="Arial"/>
                          <a:cs typeface="Arial"/>
                          <a:sym typeface="Arial"/>
                        </a:rPr>
                        <a:t>5167</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1" marL="342900" rtl="0" algn="l">
                        <a:lnSpc>
                          <a:spcPct val="90000"/>
                        </a:lnSpc>
                        <a:spcBef>
                          <a:spcPts val="400"/>
                        </a:spcBef>
                        <a:spcAft>
                          <a:spcPts val="0"/>
                        </a:spcAft>
                        <a:buClr>
                          <a:schemeClr val="dk1"/>
                        </a:buClr>
                        <a:buSzPts val="1200"/>
                        <a:buFont typeface="Arial"/>
                        <a:buNone/>
                      </a:pPr>
                      <a:r>
                        <a:rPr lang="en" sz="1200">
                          <a:solidFill>
                            <a:srgbClr val="000000"/>
                          </a:solidFill>
                          <a:latin typeface="Arial"/>
                          <a:ea typeface="Arial"/>
                          <a:cs typeface="Arial"/>
                          <a:sym typeface="Arial"/>
                        </a:rPr>
                        <a:t>302</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a:t>
                      </a:r>
                      <a:r>
                        <a:rPr lang="en" sz="1100">
                          <a:solidFill>
                            <a:srgbClr val="000000"/>
                          </a:solidFill>
                          <a:latin typeface="Arial"/>
                          <a:ea typeface="Arial"/>
                          <a:cs typeface="Arial"/>
                          <a:sym typeface="Arial"/>
                        </a:rPr>
                        <a:t> 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1" marL="342900" rtl="0" algn="l">
                        <a:lnSpc>
                          <a:spcPct val="90000"/>
                        </a:lnSpc>
                        <a:spcBef>
                          <a:spcPts val="400"/>
                        </a:spcBef>
                        <a:spcAft>
                          <a:spcPts val="0"/>
                        </a:spcAft>
                        <a:buClr>
                          <a:schemeClr val="dk1"/>
                        </a:buClr>
                        <a:buSzPts val="1200"/>
                        <a:buFont typeface="Arial"/>
                        <a:buNone/>
                      </a:pPr>
                      <a:r>
                        <a:rPr lang="en" sz="1200">
                          <a:solidFill>
                            <a:srgbClr val="000000"/>
                          </a:solidFill>
                          <a:latin typeface="Arial"/>
                          <a:ea typeface="Arial"/>
                          <a:cs typeface="Arial"/>
                          <a:sym typeface="Arial"/>
                        </a:rPr>
                        <a:t>571</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1" marL="342900" rtl="0" algn="l">
                        <a:lnSpc>
                          <a:spcPct val="90000"/>
                        </a:lnSpc>
                        <a:spcBef>
                          <a:spcPts val="400"/>
                        </a:spcBef>
                        <a:spcAft>
                          <a:spcPts val="0"/>
                        </a:spcAft>
                        <a:buClr>
                          <a:schemeClr val="dk1"/>
                        </a:buClr>
                        <a:buSzPts val="1200"/>
                        <a:buFont typeface="Arial"/>
                        <a:buNone/>
                      </a:pPr>
                      <a:r>
                        <a:rPr lang="en" sz="1200">
                          <a:solidFill>
                            <a:srgbClr val="000000"/>
                          </a:solidFill>
                          <a:latin typeface="Arial"/>
                          <a:ea typeface="Arial"/>
                          <a:cs typeface="Arial"/>
                          <a:sym typeface="Arial"/>
                        </a:rPr>
                        <a:t>904</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FEATURE IMPORTANCE </a:t>
            </a:r>
            <a:endParaRPr sz="2400"/>
          </a:p>
        </p:txBody>
      </p:sp>
      <p:sp>
        <p:nvSpPr>
          <p:cNvPr id="241" name="Google Shape;24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2" name="Google Shape;242;p40"/>
          <p:cNvPicPr preferRelativeResize="0"/>
          <p:nvPr/>
        </p:nvPicPr>
        <p:blipFill>
          <a:blip r:embed="rId3">
            <a:alphaModFix/>
          </a:blip>
          <a:stretch>
            <a:fillRect/>
          </a:stretch>
        </p:blipFill>
        <p:spPr>
          <a:xfrm>
            <a:off x="2080900" y="1488525"/>
            <a:ext cx="3967875" cy="2991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628650" y="273848"/>
            <a:ext cx="7886700" cy="719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latin typeface="Arial"/>
                <a:ea typeface="Arial"/>
                <a:cs typeface="Arial"/>
                <a:sym typeface="Arial"/>
              </a:rPr>
              <a:t>C</a:t>
            </a:r>
            <a:r>
              <a:rPr lang="en" sz="2400"/>
              <a:t>OMPARISION</a:t>
            </a:r>
            <a:r>
              <a:rPr lang="en" sz="2400">
                <a:latin typeface="Arial"/>
                <a:ea typeface="Arial"/>
                <a:cs typeface="Arial"/>
                <a:sym typeface="Arial"/>
              </a:rPr>
              <a:t> :</a:t>
            </a:r>
            <a:endParaRPr sz="2400">
              <a:latin typeface="Arial"/>
              <a:ea typeface="Arial"/>
              <a:cs typeface="Arial"/>
              <a:sym typeface="Arial"/>
            </a:endParaRPr>
          </a:p>
        </p:txBody>
      </p:sp>
      <p:graphicFrame>
        <p:nvGraphicFramePr>
          <p:cNvPr id="248" name="Google Shape;248;p41"/>
          <p:cNvGraphicFramePr/>
          <p:nvPr/>
        </p:nvGraphicFramePr>
        <p:xfrm>
          <a:off x="860875" y="1091400"/>
          <a:ext cx="3000000" cy="3000000"/>
        </p:xfrm>
        <a:graphic>
          <a:graphicData uri="http://schemas.openxmlformats.org/drawingml/2006/table">
            <a:tbl>
              <a:tblPr>
                <a:noFill/>
                <a:tableStyleId>{ADA79734-CCA7-4D04-9529-FDE9D2861FC0}</a:tableStyleId>
              </a:tblPr>
              <a:tblGrid>
                <a:gridCol w="1379400"/>
                <a:gridCol w="2050375"/>
                <a:gridCol w="881400"/>
                <a:gridCol w="2152650"/>
                <a:gridCol w="866775"/>
              </a:tblGrid>
              <a:tr h="471350">
                <a:tc>
                  <a:txBody>
                    <a:bodyPr>
                      <a:noAutofit/>
                    </a:bodyPr>
                    <a:lstStyle/>
                    <a:p>
                      <a:pPr indent="0" lvl="0" marL="0" rtl="0" algn="l">
                        <a:spcBef>
                          <a:spcPts val="0"/>
                        </a:spcBef>
                        <a:spcAft>
                          <a:spcPts val="0"/>
                        </a:spcAft>
                        <a:buNone/>
                      </a:pPr>
                      <a:r>
                        <a:rPr lang="en" sz="900"/>
                        <a:t>Model</a:t>
                      </a:r>
                      <a:endParaRPr sz="9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sz="900"/>
                        <a:t>Optimal parameters given in paper</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Weighted a</a:t>
                      </a:r>
                      <a:r>
                        <a:rPr lang="en" sz="900"/>
                        <a:t>ccuracy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Optimal parameters obtained</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Weighted a</a:t>
                      </a:r>
                      <a:r>
                        <a:rPr lang="en" sz="900"/>
                        <a:t>ccuracy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8325">
                <a:tc>
                  <a:txBody>
                    <a:bodyPr>
                      <a:noAutofit/>
                    </a:bodyPr>
                    <a:lstStyle/>
                    <a:p>
                      <a:pPr indent="0" lvl="0" marL="0" rtl="0" algn="l">
                        <a:spcBef>
                          <a:spcPts val="0"/>
                        </a:spcBef>
                        <a:spcAft>
                          <a:spcPts val="0"/>
                        </a:spcAft>
                        <a:buNone/>
                      </a:pPr>
                      <a:r>
                        <a:rPr lang="en" sz="900"/>
                        <a:t>Knn </a:t>
                      </a:r>
                      <a:endParaRPr sz="9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sz="900"/>
                        <a:t>K = 7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67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K = 9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67.7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0900">
                <a:tc>
                  <a:txBody>
                    <a:bodyPr>
                      <a:noAutofit/>
                    </a:bodyPr>
                    <a:lstStyle/>
                    <a:p>
                      <a:pPr indent="0" lvl="0" marL="0" rtl="0" algn="l">
                        <a:spcBef>
                          <a:spcPts val="0"/>
                        </a:spcBef>
                        <a:spcAft>
                          <a:spcPts val="0"/>
                        </a:spcAft>
                        <a:buNone/>
                      </a:pPr>
                      <a:r>
                        <a:rPr lang="en" sz="900"/>
                        <a:t>Logistic regression </a:t>
                      </a:r>
                      <a:endParaRPr sz="9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285750" lvl="0" marL="457200" rtl="0" algn="ctr">
                        <a:spcBef>
                          <a:spcPts val="0"/>
                        </a:spcBef>
                        <a:spcAft>
                          <a:spcPts val="0"/>
                        </a:spcAft>
                        <a:buSzPts val="900"/>
                        <a:buChar char="-"/>
                      </a:pPr>
                      <a:r>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63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C = 10</a:t>
                      </a:r>
                      <a:endParaRPr sz="900"/>
                    </a:p>
                    <a:p>
                      <a:pPr indent="0" lvl="0" marL="0" rtl="0" algn="l">
                        <a:spcBef>
                          <a:spcPts val="0"/>
                        </a:spcBef>
                        <a:spcAft>
                          <a:spcPts val="0"/>
                        </a:spcAft>
                        <a:buNone/>
                      </a:pPr>
                      <a:r>
                        <a:rPr lang="en" sz="900"/>
                        <a:t>Regularization = L1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65.3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1350">
                <a:tc>
                  <a:txBody>
                    <a:bodyPr>
                      <a:noAutofit/>
                    </a:bodyPr>
                    <a:lstStyle/>
                    <a:p>
                      <a:pPr indent="0" lvl="0" marL="0" rtl="0" algn="l">
                        <a:spcBef>
                          <a:spcPts val="0"/>
                        </a:spcBef>
                        <a:spcAft>
                          <a:spcPts val="0"/>
                        </a:spcAft>
                        <a:buNone/>
                      </a:pPr>
                      <a:r>
                        <a:rPr lang="en" sz="900"/>
                        <a:t>SVM</a:t>
                      </a:r>
                      <a:endParaRPr sz="9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sz="900"/>
                        <a:t>kernel = linear</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63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C = 100 </a:t>
                      </a:r>
                      <a:endParaRPr sz="900"/>
                    </a:p>
                    <a:p>
                      <a:pPr indent="0" lvl="0" marL="0" rtl="0" algn="l">
                        <a:spcBef>
                          <a:spcPts val="0"/>
                        </a:spcBef>
                        <a:spcAft>
                          <a:spcPts val="0"/>
                        </a:spcAft>
                        <a:buNone/>
                      </a:pPr>
                      <a:r>
                        <a:rPr lang="en" sz="900"/>
                        <a:t>kernel = rbf</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64.3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2300">
                <a:tc>
                  <a:txBody>
                    <a:bodyPr>
                      <a:noAutofit/>
                    </a:bodyPr>
                    <a:lstStyle/>
                    <a:p>
                      <a:pPr indent="0" lvl="0" marL="0" rtl="0" algn="l">
                        <a:spcBef>
                          <a:spcPts val="0"/>
                        </a:spcBef>
                        <a:spcAft>
                          <a:spcPts val="0"/>
                        </a:spcAft>
                        <a:buNone/>
                      </a:pPr>
                      <a:r>
                        <a:rPr lang="en" sz="900"/>
                        <a:t>Neural networks</a:t>
                      </a:r>
                      <a:endParaRPr sz="9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sz="900"/>
                        <a:t>Number of hidden layers = 2 </a:t>
                      </a:r>
                      <a:endParaRPr sz="900"/>
                    </a:p>
                    <a:p>
                      <a:pPr indent="0" lvl="0" marL="0" rtl="0" algn="l">
                        <a:spcBef>
                          <a:spcPts val="0"/>
                        </a:spcBef>
                        <a:spcAft>
                          <a:spcPts val="0"/>
                        </a:spcAft>
                        <a:buNone/>
                      </a:pPr>
                      <a:r>
                        <a:rPr lang="en" sz="900"/>
                        <a:t>Number of neurons in each layer = 9 </a:t>
                      </a:r>
                      <a:endParaRPr sz="900"/>
                    </a:p>
                    <a:p>
                      <a:pPr indent="0" lvl="0" marL="0" rtl="0" algn="l">
                        <a:spcBef>
                          <a:spcPts val="0"/>
                        </a:spcBef>
                        <a:spcAft>
                          <a:spcPts val="0"/>
                        </a:spcAft>
                        <a:buNone/>
                      </a:pPr>
                      <a:r>
                        <a:rPr lang="en" sz="900"/>
                        <a:t>Activation function = sigmoid</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70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Number of hidden layers = 2 </a:t>
                      </a:r>
                      <a:endParaRPr sz="900"/>
                    </a:p>
                    <a:p>
                      <a:pPr indent="0" lvl="0" marL="0" rtl="0" algn="l">
                        <a:spcBef>
                          <a:spcPts val="0"/>
                        </a:spcBef>
                        <a:spcAft>
                          <a:spcPts val="0"/>
                        </a:spcAft>
                        <a:buNone/>
                      </a:pPr>
                      <a:r>
                        <a:rPr lang="en" sz="900"/>
                        <a:t>Number of neurons in each layer = 9 </a:t>
                      </a:r>
                      <a:endParaRPr sz="900"/>
                    </a:p>
                    <a:p>
                      <a:pPr indent="0" lvl="0" marL="0" rtl="0" algn="l">
                        <a:spcBef>
                          <a:spcPts val="0"/>
                        </a:spcBef>
                        <a:spcAft>
                          <a:spcPts val="0"/>
                        </a:spcAft>
                        <a:buNone/>
                      </a:pPr>
                      <a:r>
                        <a:rPr lang="en" sz="900"/>
                        <a:t>Activation function = tanh</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70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7150">
                <a:tc>
                  <a:txBody>
                    <a:bodyPr>
                      <a:noAutofit/>
                    </a:bodyPr>
                    <a:lstStyle/>
                    <a:p>
                      <a:pPr indent="0" lvl="0" marL="0" rtl="0" algn="l">
                        <a:spcBef>
                          <a:spcPts val="0"/>
                        </a:spcBef>
                        <a:spcAft>
                          <a:spcPts val="0"/>
                        </a:spcAft>
                        <a:buNone/>
                      </a:pPr>
                      <a:r>
                        <a:rPr lang="en" sz="900"/>
                        <a:t>Gradient boosting</a:t>
                      </a:r>
                      <a:endParaRPr sz="9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sz="900"/>
                        <a:t>Learning rate = 1</a:t>
                      </a:r>
                      <a:endParaRPr sz="900"/>
                    </a:p>
                    <a:p>
                      <a:pPr indent="0" lvl="0" marL="0" rtl="0" algn="l">
                        <a:spcBef>
                          <a:spcPts val="0"/>
                        </a:spcBef>
                        <a:spcAft>
                          <a:spcPts val="0"/>
                        </a:spcAft>
                        <a:buNone/>
                      </a:pPr>
                      <a:r>
                        <a:rPr lang="en" sz="900"/>
                        <a:t>Estimators = 50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78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Learning rate = 1</a:t>
                      </a:r>
                      <a:endParaRPr sz="900"/>
                    </a:p>
                    <a:p>
                      <a:pPr indent="0" lvl="0" marL="0" rtl="0" algn="l">
                        <a:spcBef>
                          <a:spcPts val="0"/>
                        </a:spcBef>
                        <a:spcAft>
                          <a:spcPts val="0"/>
                        </a:spcAft>
                        <a:buNone/>
                      </a:pPr>
                      <a:r>
                        <a:rPr lang="en" sz="900"/>
                        <a:t>Max depth = 3</a:t>
                      </a:r>
                      <a:endParaRPr sz="900"/>
                    </a:p>
                    <a:p>
                      <a:pPr indent="0" lvl="0" marL="0" rtl="0" algn="l">
                        <a:spcBef>
                          <a:spcPts val="0"/>
                        </a:spcBef>
                        <a:spcAft>
                          <a:spcPts val="0"/>
                        </a:spcAft>
                        <a:buNone/>
                      </a:pPr>
                      <a:r>
                        <a:rPr lang="en" sz="900"/>
                        <a:t>Estimators = 20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900"/>
                        <a:t>71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577350" y="1915069"/>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Arial"/>
                <a:ea typeface="Arial"/>
                <a:cs typeface="Arial"/>
                <a:sym typeface="Arial"/>
              </a:rPr>
              <a:t>                       For dataset 2</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CONTRIBUTIONS</a:t>
            </a:r>
            <a:endParaRPr sz="24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74" name="Google Shape;74;p16"/>
          <p:cNvGraphicFramePr/>
          <p:nvPr/>
        </p:nvGraphicFramePr>
        <p:xfrm>
          <a:off x="952500" y="1269788"/>
          <a:ext cx="3000000" cy="3000000"/>
        </p:xfrm>
        <a:graphic>
          <a:graphicData uri="http://schemas.openxmlformats.org/drawingml/2006/table">
            <a:tbl>
              <a:tblPr>
                <a:noFill/>
                <a:tableStyleId>{ADA79734-CCA7-4D04-9529-FDE9D2861FC0}</a:tableStyleId>
              </a:tblPr>
              <a:tblGrid>
                <a:gridCol w="2394550"/>
                <a:gridCol w="4844450"/>
              </a:tblGrid>
              <a:tr h="346625">
                <a:tc>
                  <a:txBody>
                    <a:bodyPr>
                      <a:noAutofit/>
                    </a:bodyPr>
                    <a:lstStyle/>
                    <a:p>
                      <a:pPr indent="0" lvl="0" marL="0" rtl="0" algn="ctr">
                        <a:spcBef>
                          <a:spcPts val="0"/>
                        </a:spcBef>
                        <a:spcAft>
                          <a:spcPts val="0"/>
                        </a:spcAft>
                        <a:buNone/>
                      </a:pPr>
                      <a:r>
                        <a:rPr lang="en"/>
                        <a:t>Name</a:t>
                      </a:r>
                      <a:endParaRPr/>
                    </a:p>
                  </a:txBody>
                  <a:tcPr marT="91425" marB="91425" marR="91425" marL="91425"/>
                </a:tc>
                <a:tc>
                  <a:txBody>
                    <a:bodyPr>
                      <a:noAutofit/>
                    </a:bodyPr>
                    <a:lstStyle/>
                    <a:p>
                      <a:pPr indent="0" lvl="0" marL="0" rtl="0" algn="ctr">
                        <a:spcBef>
                          <a:spcPts val="0"/>
                        </a:spcBef>
                        <a:spcAft>
                          <a:spcPts val="0"/>
                        </a:spcAft>
                        <a:buNone/>
                      </a:pPr>
                      <a:r>
                        <a:rPr lang="en"/>
                        <a:t>Task</a:t>
                      </a:r>
                      <a:endParaRPr/>
                    </a:p>
                  </a:txBody>
                  <a:tcPr marT="91425" marB="91425" marR="91425" marL="91425"/>
                </a:tc>
              </a:tr>
              <a:tr h="556950">
                <a:tc>
                  <a:txBody>
                    <a:bodyPr>
                      <a:noAutofit/>
                    </a:bodyPr>
                    <a:lstStyle/>
                    <a:p>
                      <a:pPr indent="0" lvl="0" marL="0" rtl="0" algn="l">
                        <a:lnSpc>
                          <a:spcPct val="115000"/>
                        </a:lnSpc>
                        <a:spcBef>
                          <a:spcPts val="0"/>
                        </a:spcBef>
                        <a:spcAft>
                          <a:spcPts val="1600"/>
                        </a:spcAft>
                        <a:buNone/>
                      </a:pPr>
                      <a:r>
                        <a:rPr lang="en" sz="1200"/>
                        <a:t>Apurva Siruvolu </a:t>
                      </a:r>
                      <a:endParaRPr sz="1200"/>
                    </a:p>
                  </a:txBody>
                  <a:tcPr marT="91425" marB="91425" marR="91425" marL="91425"/>
                </a:tc>
                <a:tc>
                  <a:txBody>
                    <a:bodyPr>
                      <a:noAutofit/>
                    </a:bodyPr>
                    <a:lstStyle/>
                    <a:p>
                      <a:pPr indent="0" lvl="0" marL="0" rtl="0" algn="l">
                        <a:lnSpc>
                          <a:spcPct val="115000"/>
                        </a:lnSpc>
                        <a:spcBef>
                          <a:spcPts val="0"/>
                        </a:spcBef>
                        <a:spcAft>
                          <a:spcPts val="0"/>
                        </a:spcAft>
                        <a:buNone/>
                      </a:pPr>
                      <a:r>
                        <a:rPr lang="en" sz="1200"/>
                        <a:t>Data analysis and SVM (dataset2)</a:t>
                      </a:r>
                      <a:endParaRPr sz="1200"/>
                    </a:p>
                  </a:txBody>
                  <a:tcPr marT="91425" marB="91425" marR="91425" marL="91425"/>
                </a:tc>
              </a:tr>
              <a:tr h="716825">
                <a:tc>
                  <a:txBody>
                    <a:bodyPr>
                      <a:noAutofit/>
                    </a:bodyPr>
                    <a:lstStyle/>
                    <a:p>
                      <a:pPr indent="0" lvl="0" marL="0" rtl="0" algn="l">
                        <a:lnSpc>
                          <a:spcPct val="115000"/>
                        </a:lnSpc>
                        <a:spcBef>
                          <a:spcPts val="0"/>
                        </a:spcBef>
                        <a:spcAft>
                          <a:spcPts val="1600"/>
                        </a:spcAft>
                        <a:buClr>
                          <a:schemeClr val="dk1"/>
                        </a:buClr>
                        <a:buSzPts val="1100"/>
                        <a:buFont typeface="Arial"/>
                        <a:buNone/>
                      </a:pPr>
                      <a:r>
                        <a:rPr lang="en" sz="1200"/>
                        <a:t>Gauravdeep Singh Bindra </a:t>
                      </a:r>
                      <a:endParaRPr sz="1200"/>
                    </a:p>
                  </a:txBody>
                  <a:tcPr marT="91425" marB="91425" marR="91425" marL="91425"/>
                </a:tc>
                <a:tc>
                  <a:txBody>
                    <a:bodyPr>
                      <a:noAutofit/>
                    </a:bodyPr>
                    <a:lstStyle/>
                    <a:p>
                      <a:pPr indent="0" lvl="0" marL="0" rtl="0" algn="l">
                        <a:lnSpc>
                          <a:spcPct val="115000"/>
                        </a:lnSpc>
                        <a:spcBef>
                          <a:spcPts val="0"/>
                        </a:spcBef>
                        <a:spcAft>
                          <a:spcPts val="0"/>
                        </a:spcAft>
                        <a:buNone/>
                      </a:pPr>
                      <a:r>
                        <a:rPr lang="en" sz="1200"/>
                        <a:t>Data analysis,KNN and logistic regression (dataset 2)</a:t>
                      </a:r>
                      <a:endParaRPr sz="1200"/>
                    </a:p>
                    <a:p>
                      <a:pPr indent="0" lvl="0" marL="0" rtl="0" algn="l">
                        <a:lnSpc>
                          <a:spcPct val="115000"/>
                        </a:lnSpc>
                        <a:spcBef>
                          <a:spcPts val="0"/>
                        </a:spcBef>
                        <a:spcAft>
                          <a:spcPts val="0"/>
                        </a:spcAft>
                        <a:buNone/>
                      </a:pPr>
                      <a:r>
                        <a:t/>
                      </a:r>
                      <a:endParaRPr sz="1200"/>
                    </a:p>
                  </a:txBody>
                  <a:tcPr marT="91425" marB="91425" marR="91425" marL="91425"/>
                </a:tc>
              </a:tr>
              <a:tr h="716825">
                <a:tc>
                  <a:txBody>
                    <a:bodyPr>
                      <a:noAutofit/>
                    </a:bodyPr>
                    <a:lstStyle/>
                    <a:p>
                      <a:pPr indent="0" lvl="0" marL="0" rtl="0" algn="l">
                        <a:lnSpc>
                          <a:spcPct val="115000"/>
                        </a:lnSpc>
                        <a:spcBef>
                          <a:spcPts val="0"/>
                        </a:spcBef>
                        <a:spcAft>
                          <a:spcPts val="1600"/>
                        </a:spcAft>
                        <a:buClr>
                          <a:schemeClr val="dk1"/>
                        </a:buClr>
                        <a:buSzPts val="1100"/>
                        <a:buFont typeface="Arial"/>
                        <a:buNone/>
                      </a:pPr>
                      <a:r>
                        <a:rPr lang="en" sz="1200"/>
                        <a:t>Yaswanth koravi </a:t>
                      </a:r>
                      <a:endParaRPr sz="1200"/>
                    </a:p>
                  </a:txBody>
                  <a:tcPr marT="91425" marB="91425" marR="91425" marL="91425"/>
                </a:tc>
                <a:tc>
                  <a:txBody>
                    <a:bodyPr>
                      <a:noAutofit/>
                    </a:bodyPr>
                    <a:lstStyle/>
                    <a:p>
                      <a:pPr indent="0" lvl="0" marL="0" rtl="0" algn="l">
                        <a:lnSpc>
                          <a:spcPct val="115000"/>
                        </a:lnSpc>
                        <a:spcBef>
                          <a:spcPts val="0"/>
                        </a:spcBef>
                        <a:spcAft>
                          <a:spcPts val="0"/>
                        </a:spcAft>
                        <a:buNone/>
                      </a:pPr>
                      <a:r>
                        <a:rPr lang="en" sz="1200"/>
                        <a:t>KNN, SVM, Logistic regression (dataset1) and Gradient Boosting, neural networks (dataset 2)</a:t>
                      </a:r>
                      <a:endParaRPr sz="1200"/>
                    </a:p>
                  </a:txBody>
                  <a:tcPr marT="91425" marB="91425" marR="91425" marL="91425"/>
                </a:tc>
              </a:tr>
              <a:tr h="556950">
                <a:tc>
                  <a:txBody>
                    <a:bodyPr>
                      <a:noAutofit/>
                    </a:bodyPr>
                    <a:lstStyle/>
                    <a:p>
                      <a:pPr indent="0" lvl="0" marL="0" rtl="0" algn="l">
                        <a:lnSpc>
                          <a:spcPct val="115000"/>
                        </a:lnSpc>
                        <a:spcBef>
                          <a:spcPts val="0"/>
                        </a:spcBef>
                        <a:spcAft>
                          <a:spcPts val="1600"/>
                        </a:spcAft>
                        <a:buClr>
                          <a:schemeClr val="dk1"/>
                        </a:buClr>
                        <a:buSzPts val="1100"/>
                        <a:buFont typeface="Arial"/>
                        <a:buNone/>
                      </a:pPr>
                      <a:r>
                        <a:rPr lang="en" sz="1200"/>
                        <a:t>Sarat Chandra </a:t>
                      </a:r>
                      <a:endParaRPr sz="1200"/>
                    </a:p>
                  </a:txBody>
                  <a:tcPr marT="91425" marB="91425" marR="91425" marL="91425"/>
                </a:tc>
                <a:tc>
                  <a:txBody>
                    <a:bodyPr>
                      <a:noAutofit/>
                    </a:bodyPr>
                    <a:lstStyle/>
                    <a:p>
                      <a:pPr indent="0" lvl="0" marL="0" rtl="0" algn="l">
                        <a:lnSpc>
                          <a:spcPct val="115000"/>
                        </a:lnSpc>
                        <a:spcBef>
                          <a:spcPts val="0"/>
                        </a:spcBef>
                        <a:spcAft>
                          <a:spcPts val="0"/>
                        </a:spcAft>
                        <a:buNone/>
                      </a:pPr>
                      <a:r>
                        <a:rPr lang="en" sz="1200"/>
                        <a:t>Neural Networks, Gradient Boosting ( dataset 1)</a:t>
                      </a:r>
                      <a:endParaRPr sz="1200"/>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628650" y="273848"/>
            <a:ext cx="7886700" cy="721500"/>
          </a:xfrm>
          <a:prstGeom prst="rect">
            <a:avLst/>
          </a:prstGeom>
        </p:spPr>
        <p:txBody>
          <a:bodyPr anchorCtr="0" anchor="ctr" bIns="34275" lIns="68575" spcFirstLastPara="1" rIns="68575" wrap="square" tIns="34275">
            <a:noAutofit/>
          </a:bodyPr>
          <a:lstStyle/>
          <a:p>
            <a:pPr indent="0" lvl="0" marL="0" rtl="0" algn="l">
              <a:spcBef>
                <a:spcPts val="800"/>
              </a:spcBef>
              <a:spcAft>
                <a:spcPts val="1600"/>
              </a:spcAft>
              <a:buClr>
                <a:schemeClr val="dk1"/>
              </a:buClr>
              <a:buSzPts val="1100"/>
              <a:buFont typeface="Arial"/>
              <a:buNone/>
            </a:pPr>
            <a:r>
              <a:rPr lang="en" sz="2400">
                <a:solidFill>
                  <a:srgbClr val="000000"/>
                </a:solidFill>
              </a:rPr>
              <a:t>Data analysis</a:t>
            </a:r>
            <a:endParaRPr sz="2400">
              <a:solidFill>
                <a:srgbClr val="000000"/>
              </a:solidFill>
            </a:endParaRPr>
          </a:p>
        </p:txBody>
      </p:sp>
      <p:sp>
        <p:nvSpPr>
          <p:cNvPr id="259" name="Google Shape;259;p43"/>
          <p:cNvSpPr txBox="1"/>
          <p:nvPr>
            <p:ph idx="1" type="body"/>
          </p:nvPr>
        </p:nvSpPr>
        <p:spPr>
          <a:xfrm>
            <a:off x="628650" y="1071851"/>
            <a:ext cx="7886700" cy="3560700"/>
          </a:xfrm>
          <a:prstGeom prst="rect">
            <a:avLst/>
          </a:prstGeom>
        </p:spPr>
        <p:txBody>
          <a:bodyPr anchorCtr="0" anchor="t" bIns="34275" lIns="68575" spcFirstLastPara="1" rIns="68575" wrap="square" tIns="34275">
            <a:noAutofit/>
          </a:bodyPr>
          <a:lstStyle/>
          <a:p>
            <a:pPr indent="-304800" lvl="0" marL="457200" rtl="0" algn="l">
              <a:lnSpc>
                <a:spcPct val="115000"/>
              </a:lnSpc>
              <a:spcBef>
                <a:spcPts val="800"/>
              </a:spcBef>
              <a:spcAft>
                <a:spcPts val="0"/>
              </a:spcAft>
              <a:buClr>
                <a:schemeClr val="dk1"/>
              </a:buClr>
              <a:buSzPts val="1200"/>
              <a:buAutoNum type="arabicPeriod"/>
            </a:pPr>
            <a:r>
              <a:rPr lang="en" sz="1200">
                <a:solidFill>
                  <a:schemeClr val="dk1"/>
                </a:solidFill>
                <a:highlight>
                  <a:srgbClr val="FFFFFF"/>
                </a:highlight>
              </a:rPr>
              <a:t>Total number of students: 395</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highlight>
                  <a:srgbClr val="FFFFFF"/>
                </a:highlight>
              </a:rPr>
              <a:t>Number of features: 31</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highlight>
                  <a:srgbClr val="FFFFFF"/>
                </a:highlight>
              </a:rPr>
              <a:t>Number of students who were not left: 265</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highlight>
                  <a:srgbClr val="FFFFFF"/>
                </a:highlight>
              </a:rPr>
              <a:t>Number of students who left: 130</a:t>
            </a:r>
            <a:endParaRPr sz="1200">
              <a:solidFill>
                <a:schemeClr val="dk1"/>
              </a:solidFill>
              <a:highlight>
                <a:srgbClr val="FFFFFF"/>
              </a:highlight>
            </a:endParaRPr>
          </a:p>
          <a:p>
            <a:pPr indent="0" lvl="0" marL="0" rtl="0" algn="l">
              <a:lnSpc>
                <a:spcPct val="115000"/>
              </a:lnSpc>
              <a:spcBef>
                <a:spcPts val="1600"/>
              </a:spcBef>
              <a:spcAft>
                <a:spcPts val="0"/>
              </a:spcAft>
              <a:buNone/>
            </a:pPr>
            <a:r>
              <a:rPr lang="en" sz="1200">
                <a:solidFill>
                  <a:schemeClr val="dk1"/>
                </a:solidFill>
                <a:highlight>
                  <a:srgbClr val="FFFFFF"/>
                </a:highlight>
              </a:rPr>
              <a:t>Attribute names : School, sex, age, address, famsize, Pstatus, Medu, Fedu, Mjob, Fjob, reason, guardian, traveltime, studytime, failures, schoolsup, famsup, paid, activities, nursery, higher, internet, romantic, famrel, freetime, goout, Dalc, Walc, health, absences.</a:t>
            </a:r>
            <a:endParaRPr sz="1200">
              <a:solidFill>
                <a:schemeClr val="dk1"/>
              </a:solidFill>
              <a:highlight>
                <a:srgbClr val="FFFFFF"/>
              </a:highlight>
            </a:endParaRPr>
          </a:p>
          <a:p>
            <a:pPr indent="0" lvl="0" marL="0" rtl="0" algn="l">
              <a:lnSpc>
                <a:spcPct val="115000"/>
              </a:lnSpc>
              <a:spcBef>
                <a:spcPts val="1800"/>
              </a:spcBef>
              <a:spcAft>
                <a:spcPts val="0"/>
              </a:spcAft>
              <a:buNone/>
            </a:pPr>
            <a:r>
              <a:rPr b="1" lang="en" sz="1200">
                <a:solidFill>
                  <a:schemeClr val="dk1"/>
                </a:solidFill>
              </a:rPr>
              <a:t>Train-test split : </a:t>
            </a:r>
            <a:endParaRPr b="1" sz="1200">
              <a:solidFill>
                <a:schemeClr val="dk1"/>
              </a:solidFill>
            </a:endParaRPr>
          </a:p>
          <a:p>
            <a:pPr indent="-304800" lvl="0" marL="457200" rtl="0" algn="l">
              <a:lnSpc>
                <a:spcPct val="115000"/>
              </a:lnSpc>
              <a:spcBef>
                <a:spcPts val="1800"/>
              </a:spcBef>
              <a:spcAft>
                <a:spcPts val="0"/>
              </a:spcAft>
              <a:buClr>
                <a:schemeClr val="dk1"/>
              </a:buClr>
              <a:buSzPts val="1200"/>
              <a:buAutoNum type="arabicPeriod"/>
            </a:pPr>
            <a:r>
              <a:rPr lang="en" sz="1200">
                <a:solidFill>
                  <a:schemeClr val="dk1"/>
                </a:solidFill>
              </a:rPr>
              <a:t>Training data =  316 (80%)</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Testing data  = 79 (20%)</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Model is evaluated and optimal parameters are found using 10 fold cross validation</a:t>
            </a:r>
            <a:endParaRPr sz="1200">
              <a:solidFill>
                <a:schemeClr val="dk1"/>
              </a:solidFill>
            </a:endParaRPr>
          </a:p>
          <a:p>
            <a:pPr indent="0" lvl="0" marL="0" rtl="0" algn="l">
              <a:lnSpc>
                <a:spcPct val="100000"/>
              </a:lnSpc>
              <a:spcBef>
                <a:spcPts val="800"/>
              </a:spcBef>
              <a:spcAft>
                <a:spcPts val="0"/>
              </a:spcAft>
              <a:buNone/>
            </a:pPr>
            <a:r>
              <a:t/>
            </a:r>
            <a:endParaRPr sz="1200">
              <a:solidFill>
                <a:schemeClr val="dk1"/>
              </a:solidFill>
              <a:highlight>
                <a:srgbClr val="FFFFFF"/>
              </a:highlight>
            </a:endParaRPr>
          </a:p>
          <a:p>
            <a:pPr indent="0" lvl="0" marL="0" rtl="0" algn="l">
              <a:lnSpc>
                <a:spcPct val="100000"/>
              </a:lnSpc>
              <a:spcBef>
                <a:spcPts val="1600"/>
              </a:spcBef>
              <a:spcAft>
                <a:spcPts val="1600"/>
              </a:spcAft>
              <a:buNone/>
            </a:pPr>
            <a:r>
              <a:t/>
            </a:r>
            <a:endParaRPr sz="1200">
              <a:solidFill>
                <a:schemeClr val="dk1"/>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KNN</a:t>
            </a:r>
            <a:endParaRPr sz="2400">
              <a:latin typeface="Arial"/>
              <a:ea typeface="Arial"/>
              <a:cs typeface="Arial"/>
              <a:sym typeface="Arial"/>
            </a:endParaRPr>
          </a:p>
        </p:txBody>
      </p:sp>
      <p:sp>
        <p:nvSpPr>
          <p:cNvPr id="265" name="Google Shape;265;p44"/>
          <p:cNvSpPr txBox="1"/>
          <p:nvPr>
            <p:ph idx="1" type="body"/>
          </p:nvPr>
        </p:nvSpPr>
        <p:spPr>
          <a:xfrm>
            <a:off x="311700" y="1228675"/>
            <a:ext cx="8520600" cy="3700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K values : 1 to 50</a:t>
            </a:r>
            <a:endParaRPr sz="1100">
              <a:solidFill>
                <a:srgbClr val="000000"/>
              </a:solidFil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Optimal parameter values : k = 35</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139700" lvl="1" marL="5588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139700" lvl="1" marL="5588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0.7*(TP/P) + 0.3*(TN/N)</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a:t>
            </a:r>
            <a:r>
              <a:rPr lang="en" sz="1200">
                <a:solidFill>
                  <a:srgbClr val="000000"/>
                </a:solidFill>
              </a:rPr>
              <a:t>55</a:t>
            </a:r>
            <a:r>
              <a:rPr lang="en" sz="1200">
                <a:solidFill>
                  <a:srgbClr val="000000"/>
                </a:solidFill>
              </a:rPr>
              <a:t>/55)</a:t>
            </a:r>
            <a:r>
              <a:rPr lang="en" sz="1200">
                <a:solidFill>
                  <a:srgbClr val="000000"/>
                </a:solidFill>
                <a:latin typeface="Arial"/>
                <a:ea typeface="Arial"/>
                <a:cs typeface="Arial"/>
                <a:sym typeface="Arial"/>
              </a:rPr>
              <a:t> + 0.3*(1</a:t>
            </a:r>
            <a:r>
              <a:rPr lang="en" sz="1200">
                <a:solidFill>
                  <a:srgbClr val="000000"/>
                </a:solidFill>
              </a:rPr>
              <a:t>/23</a:t>
            </a:r>
            <a:r>
              <a:rPr lang="en" sz="1200">
                <a:solidFill>
                  <a:srgbClr val="000000"/>
                </a:solidFill>
                <a:latin typeface="Arial"/>
                <a:ea typeface="Arial"/>
                <a:cs typeface="Arial"/>
                <a:sym typeface="Arial"/>
              </a:rPr>
              <a:t>)</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a:t>
            </a:r>
            <a:r>
              <a:rPr lang="en" sz="1200">
                <a:solidFill>
                  <a:srgbClr val="000000"/>
                </a:solidFill>
              </a:rPr>
              <a:t>71.3</a:t>
            </a:r>
            <a:r>
              <a:rPr lang="en" sz="1200">
                <a:solidFill>
                  <a:srgbClr val="000000"/>
                </a:solidFill>
              </a:rPr>
              <a:t>%</a:t>
            </a:r>
            <a:endParaRPr sz="1100">
              <a:solidFill>
                <a:srgbClr val="000000"/>
              </a:solidFil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66" name="Google Shape;266;p44"/>
          <p:cNvGraphicFramePr/>
          <p:nvPr/>
        </p:nvGraphicFramePr>
        <p:xfrm>
          <a:off x="2683624" y="2424169"/>
          <a:ext cx="3000000" cy="3000000"/>
        </p:xfrm>
        <a:graphic>
          <a:graphicData uri="http://schemas.openxmlformats.org/drawingml/2006/table">
            <a:tbl>
              <a:tblPr bandRow="1" firstRow="1">
                <a:noFill/>
                <a:tableStyleId>{7E71A114-A66E-4C28-92BB-EA4ED739DF19}</a:tableStyleId>
              </a:tblPr>
              <a:tblGrid>
                <a:gridCol w="1399375"/>
                <a:gridCol w="1420275"/>
                <a:gridCol w="1517650"/>
              </a:tblGrid>
              <a:tr h="477475">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r>
                        <a:rPr lang="en" sz="1100" u="none" strike="noStrike">
                          <a:solidFill>
                            <a:srgbClr val="000000"/>
                          </a:solidFill>
                          <a:latin typeface="Arial"/>
                          <a:ea typeface="Arial"/>
                          <a:cs typeface="Arial"/>
                          <a:sym typeface="Arial"/>
                        </a:rPr>
                        <a:t>Predicted positive</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3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1</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23</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 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0</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55</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Logistic regression </a:t>
            </a:r>
            <a:endParaRPr sz="2400">
              <a:latin typeface="Arial"/>
              <a:ea typeface="Arial"/>
              <a:cs typeface="Arial"/>
              <a:sym typeface="Arial"/>
            </a:endParaRPr>
          </a:p>
        </p:txBody>
      </p:sp>
      <p:sp>
        <p:nvSpPr>
          <p:cNvPr id="272" name="Google Shape;272;p45"/>
          <p:cNvSpPr txBox="1"/>
          <p:nvPr>
            <p:ph idx="1" type="body"/>
          </p:nvPr>
        </p:nvSpPr>
        <p:spPr>
          <a:xfrm>
            <a:off x="363000" y="1038175"/>
            <a:ext cx="8520600" cy="4105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C values : 0.01, 0.1, 1, 10, 100</a:t>
            </a:r>
            <a:endParaRPr sz="12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Regularization : L1, L2</a:t>
            </a:r>
            <a:endParaRPr sz="1200">
              <a:solidFill>
                <a:srgbClr val="000000"/>
              </a:solidFill>
              <a:latin typeface="Arial"/>
              <a:ea typeface="Arial"/>
              <a:cs typeface="Arial"/>
              <a:sym typeface="Aria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Optimal parameter values : C = 0.001</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Regularization: L2</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0.7*(TP/P) + 0.3*(TN/N)</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0.7*(55/55) + 0.3*(0/24)</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70%</a:t>
            </a:r>
            <a:endParaRPr sz="1100">
              <a:solidFill>
                <a:srgbClr val="000000"/>
              </a:solidFil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73" name="Google Shape;273;p45"/>
          <p:cNvGraphicFramePr/>
          <p:nvPr/>
        </p:nvGraphicFramePr>
        <p:xfrm>
          <a:off x="2472949" y="2615644"/>
          <a:ext cx="3000000" cy="3000000"/>
        </p:xfrm>
        <a:graphic>
          <a:graphicData uri="http://schemas.openxmlformats.org/drawingml/2006/table">
            <a:tbl>
              <a:tblPr bandRow="1" firstRow="1">
                <a:noFill/>
                <a:tableStyleId>{7E71A114-A66E-4C28-92BB-EA4ED739DF19}</a:tableStyleId>
              </a:tblPr>
              <a:tblGrid>
                <a:gridCol w="1486375"/>
                <a:gridCol w="1555975"/>
                <a:gridCol w="1778700"/>
              </a:tblGrid>
              <a:tr h="477475">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endParaRPr sz="1100" u="none" strike="noStrike">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solidFill>
                            <a:srgbClr val="000000"/>
                          </a:solidFill>
                          <a:latin typeface="Arial"/>
                          <a:ea typeface="Arial"/>
                          <a:cs typeface="Arial"/>
                          <a:sym typeface="Arial"/>
                        </a:rPr>
                        <a:t>     </a:t>
                      </a:r>
                      <a:r>
                        <a:rPr lang="en" sz="1100" u="none" strike="noStrike">
                          <a:solidFill>
                            <a:srgbClr val="000000"/>
                          </a:solidFill>
                          <a:latin typeface="Arial"/>
                          <a:ea typeface="Arial"/>
                          <a:cs typeface="Arial"/>
                          <a:sym typeface="Arial"/>
                        </a:rPr>
                        <a:t>Predicted positive</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3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0</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24</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True 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0</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55</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7" name="Shape 277"/>
        <p:cNvGrpSpPr/>
        <p:nvPr/>
      </p:nvGrpSpPr>
      <p:grpSpPr>
        <a:xfrm>
          <a:off x="0" y="0"/>
          <a:ext cx="0" cy="0"/>
          <a:chOff x="0" y="0"/>
          <a:chExt cx="0" cy="0"/>
        </a:xfrm>
      </p:grpSpPr>
      <p:sp>
        <p:nvSpPr>
          <p:cNvPr id="278" name="Google Shape;278;p46"/>
          <p:cNvSpPr txBox="1"/>
          <p:nvPr>
            <p:ph type="title"/>
          </p:nvPr>
        </p:nvSpPr>
        <p:spPr>
          <a:xfrm>
            <a:off x="628650" y="470675"/>
            <a:ext cx="7463100" cy="456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SVM</a:t>
            </a:r>
            <a:endParaRPr sz="2400">
              <a:latin typeface="Arial"/>
              <a:ea typeface="Arial"/>
              <a:cs typeface="Arial"/>
              <a:sym typeface="Arial"/>
            </a:endParaRPr>
          </a:p>
        </p:txBody>
      </p:sp>
      <p:sp>
        <p:nvSpPr>
          <p:cNvPr id="279" name="Google Shape;279;p46"/>
          <p:cNvSpPr txBox="1"/>
          <p:nvPr>
            <p:ph idx="1" type="body"/>
          </p:nvPr>
        </p:nvSpPr>
        <p:spPr>
          <a:xfrm>
            <a:off x="628650" y="1080975"/>
            <a:ext cx="7886700" cy="3901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C values : 0.01, 0.1, 1, 10,100</a:t>
            </a:r>
            <a:endParaRPr sz="1200">
              <a:solidFill>
                <a:srgbClr val="000000"/>
              </a:solidFill>
              <a:latin typeface="Arial"/>
              <a:ea typeface="Arial"/>
              <a:cs typeface="Arial"/>
              <a:sym typeface="Aria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Kernels   : linear, rbf, poly</a:t>
            </a:r>
            <a:endParaRPr sz="1200">
              <a:solidFill>
                <a:srgbClr val="000000"/>
              </a:solidFill>
              <a:latin typeface="Arial"/>
              <a:ea typeface="Arial"/>
              <a:cs typeface="Arial"/>
              <a:sym typeface="Aria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Optimal parameter values : C = 1, Kernel = rbf</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0.7*(TP/P) + 0.3*(TN/N)</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0.7*(53/55) + 0.3*(5/24)</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73.7%</a:t>
            </a:r>
            <a:endParaRPr sz="1100">
              <a:solidFill>
                <a:srgbClr val="000000"/>
              </a:solidFil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80" name="Google Shape;280;p46"/>
          <p:cNvGraphicFramePr/>
          <p:nvPr/>
        </p:nvGraphicFramePr>
        <p:xfrm>
          <a:off x="2749549" y="2425194"/>
          <a:ext cx="3000000" cy="3000000"/>
        </p:xfrm>
        <a:graphic>
          <a:graphicData uri="http://schemas.openxmlformats.org/drawingml/2006/table">
            <a:tbl>
              <a:tblPr bandRow="1" firstRow="1">
                <a:noFill/>
                <a:tableStyleId>{7E71A114-A66E-4C28-92BB-EA4ED739DF19}</a:tableStyleId>
              </a:tblPr>
              <a:tblGrid>
                <a:gridCol w="1399375"/>
                <a:gridCol w="1399375"/>
                <a:gridCol w="1747400"/>
              </a:tblGrid>
              <a:tr h="477475">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endParaRPr sz="1100" u="none" strike="noStrike">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solidFill>
                            <a:srgbClr val="000000"/>
                          </a:solidFill>
                          <a:latin typeface="Arial"/>
                          <a:ea typeface="Arial"/>
                          <a:cs typeface="Arial"/>
                          <a:sym typeface="Arial"/>
                        </a:rPr>
                        <a:t>     </a:t>
                      </a:r>
                      <a:r>
                        <a:rPr lang="en" sz="1100" u="none" strike="noStrike">
                          <a:solidFill>
                            <a:srgbClr val="000000"/>
                          </a:solidFill>
                          <a:latin typeface="Arial"/>
                          <a:ea typeface="Arial"/>
                          <a:cs typeface="Arial"/>
                          <a:sym typeface="Arial"/>
                        </a:rPr>
                        <a:t>Predicted positive</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3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True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5</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19</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True 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2</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53</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4" name="Shape 284"/>
        <p:cNvGrpSpPr/>
        <p:nvPr/>
      </p:nvGrpSpPr>
      <p:grpSpPr>
        <a:xfrm>
          <a:off x="0" y="0"/>
          <a:ext cx="0" cy="0"/>
          <a:chOff x="0" y="0"/>
          <a:chExt cx="0" cy="0"/>
        </a:xfrm>
      </p:grpSpPr>
      <p:sp>
        <p:nvSpPr>
          <p:cNvPr id="285" name="Google Shape;285;p47"/>
          <p:cNvSpPr txBox="1"/>
          <p:nvPr>
            <p:ph type="title"/>
          </p:nvPr>
        </p:nvSpPr>
        <p:spPr>
          <a:xfrm>
            <a:off x="490634" y="246123"/>
            <a:ext cx="7239300" cy="456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Neural Networks</a:t>
            </a:r>
            <a:endParaRPr sz="2400">
              <a:latin typeface="Arial"/>
              <a:ea typeface="Arial"/>
              <a:cs typeface="Arial"/>
              <a:sym typeface="Arial"/>
            </a:endParaRPr>
          </a:p>
        </p:txBody>
      </p:sp>
      <p:sp>
        <p:nvSpPr>
          <p:cNvPr id="286" name="Google Shape;286;p47"/>
          <p:cNvSpPr txBox="1"/>
          <p:nvPr>
            <p:ph idx="1" type="body"/>
          </p:nvPr>
        </p:nvSpPr>
        <p:spPr>
          <a:xfrm>
            <a:off x="773975" y="806099"/>
            <a:ext cx="7886700" cy="4256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Hidden layers : 1, 2, 3</a:t>
            </a:r>
            <a:endParaRPr sz="1200">
              <a:solidFill>
                <a:srgbClr val="000000"/>
              </a:solidFill>
              <a:latin typeface="Arial"/>
              <a:ea typeface="Arial"/>
              <a:cs typeface="Arial"/>
              <a:sym typeface="Aria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Neurons : 3, 6, 9</a:t>
            </a:r>
            <a:endParaRPr sz="1200">
              <a:solidFill>
                <a:srgbClr val="000000"/>
              </a:solidFill>
              <a:latin typeface="Arial"/>
              <a:ea typeface="Arial"/>
              <a:cs typeface="Arial"/>
              <a:sym typeface="Aria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Activation : tanh, relu, sigmoid</a:t>
            </a:r>
            <a:endParaRPr sz="1200">
              <a:solidFill>
                <a:srgbClr val="000000"/>
              </a:solidFill>
              <a:latin typeface="Arial"/>
              <a:ea typeface="Arial"/>
              <a:cs typeface="Arial"/>
              <a:sym typeface="Aria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Optimal parameter values : 2 layers with 6 Neurons each and  relu  activation function.</a:t>
            </a:r>
            <a:endParaRPr sz="11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0.7*(TP/P) + 0.3*(TN/N)</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0.7*(54/155) + 0.3*(3/24)</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72%</a:t>
            </a:r>
            <a:endParaRPr sz="1100">
              <a:solidFill>
                <a:srgbClr val="000000"/>
              </a:solidFil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87" name="Google Shape;287;p47"/>
          <p:cNvGraphicFramePr/>
          <p:nvPr/>
        </p:nvGraphicFramePr>
        <p:xfrm>
          <a:off x="2852712" y="2455144"/>
          <a:ext cx="3000000" cy="3000000"/>
        </p:xfrm>
        <a:graphic>
          <a:graphicData uri="http://schemas.openxmlformats.org/drawingml/2006/table">
            <a:tbl>
              <a:tblPr bandRow="1" firstRow="1">
                <a:noFill/>
                <a:tableStyleId>{7E71A114-A66E-4C28-92BB-EA4ED739DF19}</a:tableStyleId>
              </a:tblPr>
              <a:tblGrid>
                <a:gridCol w="1399375"/>
                <a:gridCol w="1399375"/>
                <a:gridCol w="1775225"/>
              </a:tblGrid>
              <a:tr h="497500">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endParaRPr sz="1100" u="none" strike="noStrike">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solidFill>
                            <a:srgbClr val="000000"/>
                          </a:solidFill>
                          <a:latin typeface="Arial"/>
                          <a:ea typeface="Arial"/>
                          <a:cs typeface="Arial"/>
                          <a:sym typeface="Arial"/>
                        </a:rPr>
                        <a:t>      </a:t>
                      </a:r>
                      <a:r>
                        <a:rPr lang="en" sz="1100" u="none" strike="noStrike">
                          <a:solidFill>
                            <a:srgbClr val="000000"/>
                          </a:solidFill>
                          <a:latin typeface="Arial"/>
                          <a:ea typeface="Arial"/>
                          <a:cs typeface="Arial"/>
                          <a:sym typeface="Arial"/>
                        </a:rPr>
                        <a:t>Predicted positive</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7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3</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21</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7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 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1</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a:solidFill>
                            <a:srgbClr val="000000"/>
                          </a:solidFill>
                        </a:rPr>
                        <a:t>         54</a:t>
                      </a:r>
                      <a:endParaRPr sz="14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1" name="Shape 291"/>
        <p:cNvGrpSpPr/>
        <p:nvPr/>
      </p:nvGrpSpPr>
      <p:grpSpPr>
        <a:xfrm>
          <a:off x="0" y="0"/>
          <a:ext cx="0" cy="0"/>
          <a:chOff x="0" y="0"/>
          <a:chExt cx="0" cy="0"/>
        </a:xfrm>
      </p:grpSpPr>
      <p:sp>
        <p:nvSpPr>
          <p:cNvPr id="292" name="Google Shape;292;p48"/>
          <p:cNvSpPr txBox="1"/>
          <p:nvPr>
            <p:ph type="title"/>
          </p:nvPr>
        </p:nvSpPr>
        <p:spPr>
          <a:xfrm>
            <a:off x="628646" y="316823"/>
            <a:ext cx="7239300" cy="456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Arial"/>
              <a:buNone/>
            </a:pPr>
            <a:r>
              <a:rPr lang="en" sz="2400">
                <a:latin typeface="Arial"/>
                <a:ea typeface="Arial"/>
                <a:cs typeface="Arial"/>
                <a:sym typeface="Arial"/>
              </a:rPr>
              <a:t>Gradient Boosting</a:t>
            </a:r>
            <a:endParaRPr sz="2400">
              <a:latin typeface="Arial"/>
              <a:ea typeface="Arial"/>
              <a:cs typeface="Arial"/>
              <a:sym typeface="Arial"/>
            </a:endParaRPr>
          </a:p>
        </p:txBody>
      </p:sp>
      <p:sp>
        <p:nvSpPr>
          <p:cNvPr id="293" name="Google Shape;293;p48"/>
          <p:cNvSpPr txBox="1"/>
          <p:nvPr>
            <p:ph idx="1" type="body"/>
          </p:nvPr>
        </p:nvSpPr>
        <p:spPr>
          <a:xfrm>
            <a:off x="719950" y="867925"/>
            <a:ext cx="7886700" cy="4162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i="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a:t>
            </a:r>
            <a:endParaRPr sz="1100">
              <a:solidFill>
                <a:srgbClr val="000000"/>
              </a:solidFil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Learning rates: 0.01, 0.1, 1</a:t>
            </a:r>
            <a:endParaRPr sz="1200">
              <a:solidFill>
                <a:srgbClr val="000000"/>
              </a:solidFill>
              <a:latin typeface="Arial"/>
              <a:ea typeface="Arial"/>
              <a:cs typeface="Arial"/>
              <a:sym typeface="Arial"/>
            </a:endParaRPr>
          </a:p>
          <a:p>
            <a:pPr indent="-342900" lvl="1" marL="685800" rtl="0" algn="l">
              <a:lnSpc>
                <a:spcPct val="90000"/>
              </a:lnSpc>
              <a:spcBef>
                <a:spcPts val="400"/>
              </a:spcBef>
              <a:spcAft>
                <a:spcPts val="0"/>
              </a:spcAft>
              <a:buClr>
                <a:srgbClr val="000000"/>
              </a:buClr>
              <a:buSzPts val="1200"/>
              <a:buFont typeface="Arial"/>
              <a:buChar char="•"/>
            </a:pPr>
            <a:r>
              <a:rPr lang="en" sz="1200">
                <a:solidFill>
                  <a:srgbClr val="000000"/>
                </a:solidFill>
                <a:latin typeface="Arial"/>
                <a:ea typeface="Arial"/>
                <a:cs typeface="Arial"/>
                <a:sym typeface="Arial"/>
              </a:rPr>
              <a:t>Estimators : 10, 20, 20, 40, 50</a:t>
            </a:r>
            <a:endParaRPr sz="1200">
              <a:solidFill>
                <a:srgbClr val="000000"/>
              </a:solidFill>
              <a:latin typeface="Arial"/>
              <a:ea typeface="Arial"/>
              <a:cs typeface="Arial"/>
              <a:sym typeface="Arial"/>
            </a:endParaRPr>
          </a:p>
          <a:p>
            <a:pPr indent="0" lvl="0" marL="0" rtl="0" algn="l">
              <a:lnSpc>
                <a:spcPct val="90000"/>
              </a:lnSpc>
              <a:spcBef>
                <a:spcPts val="800"/>
              </a:spcBef>
              <a:spcAft>
                <a:spcPts val="0"/>
              </a:spcAft>
              <a:buClr>
                <a:schemeClr val="dk1"/>
              </a:buClr>
              <a:buSzPts val="1200"/>
              <a:buNone/>
            </a:pPr>
            <a:r>
              <a:rPr i="1" lang="en" sz="1200">
                <a:solidFill>
                  <a:srgbClr val="000000"/>
                </a:solidFill>
                <a:latin typeface="Arial"/>
                <a:ea typeface="Arial"/>
                <a:cs typeface="Arial"/>
                <a:sym typeface="Arial"/>
              </a:rPr>
              <a:t>Results </a:t>
            </a:r>
            <a:r>
              <a:rPr lang="en" sz="1200">
                <a:solidFill>
                  <a:srgbClr val="000000"/>
                </a:solidFill>
                <a:latin typeface="Arial"/>
                <a:ea typeface="Arial"/>
                <a:cs typeface="Arial"/>
                <a:sym typeface="Arial"/>
              </a:rPr>
              <a:t>:</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Optimal parameter values : Learning rate = 0.1,  estimators = 28</a:t>
            </a:r>
            <a:endParaRPr sz="1100">
              <a:solidFill>
                <a:srgbClr val="000000"/>
              </a:solidFil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Confusion matrix :</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0" lvl="1" marL="0" rtl="0" algn="l">
              <a:lnSpc>
                <a:spcPct val="90000"/>
              </a:lnSpc>
              <a:spcBef>
                <a:spcPts val="400"/>
              </a:spcBef>
              <a:spcAft>
                <a:spcPts val="0"/>
              </a:spcAft>
              <a:buClr>
                <a:schemeClr val="dk1"/>
              </a:buClr>
              <a:buSzPts val="1200"/>
              <a:buNone/>
            </a:pPr>
            <a:r>
              <a:t/>
            </a:r>
            <a:endParaRPr sz="1200">
              <a:solidFill>
                <a:srgbClr val="000000"/>
              </a:solidFill>
              <a:latin typeface="Arial"/>
              <a:ea typeface="Arial"/>
              <a:cs typeface="Arial"/>
              <a:sym typeface="Arial"/>
            </a:endParaRPr>
          </a:p>
          <a:p>
            <a:pPr indent="-215900" lvl="1" marL="558800" rtl="0" algn="l">
              <a:lnSpc>
                <a:spcPct val="90000"/>
              </a:lnSpc>
              <a:spcBef>
                <a:spcPts val="400"/>
              </a:spcBef>
              <a:spcAft>
                <a:spcPts val="0"/>
              </a:spcAft>
              <a:buClr>
                <a:srgbClr val="000000"/>
              </a:buClr>
              <a:buSzPts val="1200"/>
              <a:buChar char="•"/>
            </a:pPr>
            <a:r>
              <a:rPr lang="en" sz="1200">
                <a:solidFill>
                  <a:srgbClr val="000000"/>
                </a:solidFill>
                <a:latin typeface="Arial"/>
                <a:ea typeface="Arial"/>
                <a:cs typeface="Arial"/>
                <a:sym typeface="Arial"/>
              </a:rPr>
              <a:t>Weighted accuracy formula : 0.7*(TP/P) + 0.3*(TN/N)</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0.7*(48/55) + 0.3*(10/14)</a:t>
            </a:r>
            <a:endParaRPr sz="1100">
              <a:solidFill>
                <a:srgbClr val="000000"/>
              </a:solidFill>
            </a:endParaRPr>
          </a:p>
          <a:p>
            <a:pPr indent="0" lvl="1" marL="342900" rtl="0" algn="l">
              <a:lnSpc>
                <a:spcPct val="90000"/>
              </a:lnSpc>
              <a:spcBef>
                <a:spcPts val="400"/>
              </a:spcBef>
              <a:spcAft>
                <a:spcPts val="0"/>
              </a:spcAft>
              <a:buClr>
                <a:schemeClr val="dk1"/>
              </a:buClr>
              <a:buSzPts val="1200"/>
              <a:buNone/>
            </a:pPr>
            <a:r>
              <a:rPr lang="en" sz="1200">
                <a:solidFill>
                  <a:srgbClr val="000000"/>
                </a:solidFill>
                <a:latin typeface="Arial"/>
                <a:ea typeface="Arial"/>
                <a:cs typeface="Arial"/>
                <a:sym typeface="Arial"/>
              </a:rPr>
              <a:t>                                         = 74%</a:t>
            </a:r>
            <a:endParaRPr sz="1100">
              <a:solidFill>
                <a:srgbClr val="000000"/>
              </a:solidFill>
            </a:endParaRPr>
          </a:p>
          <a:p>
            <a:pPr indent="-139700" lvl="1" marL="558800" rtl="0" algn="l">
              <a:lnSpc>
                <a:spcPct val="90000"/>
              </a:lnSpc>
              <a:spcBef>
                <a:spcPts val="400"/>
              </a:spcBef>
              <a:spcAft>
                <a:spcPts val="1600"/>
              </a:spcAft>
              <a:buClr>
                <a:schemeClr val="dk1"/>
              </a:buClr>
              <a:buSzPts val="1200"/>
              <a:buNone/>
            </a:pPr>
            <a:r>
              <a:t/>
            </a:r>
            <a:endParaRPr sz="1200">
              <a:solidFill>
                <a:srgbClr val="000000"/>
              </a:solidFill>
              <a:latin typeface="Arial"/>
              <a:ea typeface="Arial"/>
              <a:cs typeface="Arial"/>
              <a:sym typeface="Arial"/>
            </a:endParaRPr>
          </a:p>
        </p:txBody>
      </p:sp>
      <p:graphicFrame>
        <p:nvGraphicFramePr>
          <p:cNvPr id="294" name="Google Shape;294;p48"/>
          <p:cNvGraphicFramePr/>
          <p:nvPr/>
        </p:nvGraphicFramePr>
        <p:xfrm>
          <a:off x="2683624" y="2350919"/>
          <a:ext cx="3000000" cy="3000000"/>
        </p:xfrm>
        <a:graphic>
          <a:graphicData uri="http://schemas.openxmlformats.org/drawingml/2006/table">
            <a:tbl>
              <a:tblPr bandRow="1" firstRow="1">
                <a:noFill/>
                <a:tableStyleId>{7E71A114-A66E-4C28-92BB-EA4ED739DF19}</a:tableStyleId>
              </a:tblPr>
              <a:tblGrid>
                <a:gridCol w="1530450"/>
                <a:gridCol w="1613975"/>
                <a:gridCol w="1634850"/>
              </a:tblGrid>
              <a:tr h="477475">
                <a:tc>
                  <a:txBody>
                    <a:bodyPr>
                      <a:noAutofit/>
                    </a:bodyPr>
                    <a:lstStyle/>
                    <a:p>
                      <a:pPr indent="0" lvl="0" marL="0" marR="0" rtl="0" algn="l">
                        <a:spcBef>
                          <a:spcPts val="0"/>
                        </a:spcBef>
                        <a:spcAft>
                          <a:spcPts val="0"/>
                        </a:spcAft>
                        <a:buNone/>
                      </a:pPr>
                      <a:r>
                        <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4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 Predicted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Arial"/>
                        <a:buNone/>
                      </a:pPr>
                      <a:r>
                        <a:rPr lang="en" sz="1100" u="none" strike="noStrike">
                          <a:latin typeface="Arial"/>
                          <a:ea typeface="Arial"/>
                          <a:cs typeface="Arial"/>
                          <a:sym typeface="Arial"/>
                        </a:rPr>
                        <a:t>                 </a:t>
                      </a:r>
                      <a:r>
                        <a:rPr lang="en" sz="1100" u="none" strike="noStrike">
                          <a:solidFill>
                            <a:srgbClr val="000000"/>
                          </a:solidFill>
                          <a:latin typeface="Arial"/>
                          <a:ea typeface="Arial"/>
                          <a:cs typeface="Arial"/>
                          <a:sym typeface="Arial"/>
                        </a:rPr>
                        <a:t>Predicted positive</a:t>
                      </a:r>
                      <a:endParaRPr sz="1100">
                        <a:solidFill>
                          <a:srgbClr val="000000"/>
                        </a:solidFill>
                        <a:latin typeface="Arial"/>
                        <a:ea typeface="Arial"/>
                        <a:cs typeface="Arial"/>
                        <a:sym typeface="Aria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375">
                <a:tc>
                  <a:txBody>
                    <a:bodyPr>
                      <a:noAutofit/>
                    </a:bodyPr>
                    <a:lstStyle/>
                    <a:p>
                      <a:pPr indent="0" lvl="0" marL="0" marR="0" rtl="0" algn="l">
                        <a:spcBef>
                          <a:spcPts val="0"/>
                        </a:spcBef>
                        <a:spcAft>
                          <a:spcPts val="0"/>
                        </a:spcAft>
                        <a:buNone/>
                      </a:pPr>
                      <a:r>
                        <a:t/>
                      </a:r>
                      <a:endParaRPr sz="11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 negative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1" marL="342900" rtl="0" algn="l">
                        <a:lnSpc>
                          <a:spcPct val="90000"/>
                        </a:lnSpc>
                        <a:spcBef>
                          <a:spcPts val="400"/>
                        </a:spcBef>
                        <a:spcAft>
                          <a:spcPts val="0"/>
                        </a:spcAft>
                        <a:buSzPts val="1200"/>
                        <a:buNone/>
                      </a:pPr>
                      <a:r>
                        <a:rPr lang="en" sz="1200">
                          <a:solidFill>
                            <a:srgbClr val="000000"/>
                          </a:solidFill>
                          <a:latin typeface="Arial"/>
                          <a:ea typeface="Arial"/>
                          <a:cs typeface="Arial"/>
                          <a:sym typeface="Arial"/>
                        </a:rPr>
                        <a:t>10</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1" marL="342900" rtl="0" algn="l">
                        <a:lnSpc>
                          <a:spcPct val="90000"/>
                        </a:lnSpc>
                        <a:spcBef>
                          <a:spcPts val="400"/>
                        </a:spcBef>
                        <a:spcAft>
                          <a:spcPts val="0"/>
                        </a:spcAft>
                        <a:buSzPts val="1200"/>
                        <a:buNone/>
                      </a:pPr>
                      <a:r>
                        <a:rPr lang="en" sz="1200">
                          <a:solidFill>
                            <a:srgbClr val="000000"/>
                          </a:solidFill>
                          <a:latin typeface="Arial"/>
                          <a:ea typeface="Arial"/>
                          <a:cs typeface="Arial"/>
                          <a:sym typeface="Arial"/>
                        </a:rPr>
                        <a:t>14</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noAutofit/>
                    </a:bodyPr>
                    <a:lstStyle/>
                    <a:p>
                      <a:pPr indent="0" lvl="0" marL="0" marR="0" rtl="0" algn="l">
                        <a:spcBef>
                          <a:spcPts val="0"/>
                        </a:spcBef>
                        <a:spcAft>
                          <a:spcPts val="0"/>
                        </a:spcAft>
                        <a:buNone/>
                      </a:pPr>
                      <a:r>
                        <a:rPr lang="en" sz="1100">
                          <a:latin typeface="Arial"/>
                          <a:ea typeface="Arial"/>
                          <a:cs typeface="Arial"/>
                          <a:sym typeface="Arial"/>
                        </a:rPr>
                        <a:t>   </a:t>
                      </a:r>
                      <a:endParaRPr sz="1100"/>
                    </a:p>
                    <a:p>
                      <a:pPr indent="0" lvl="0" marL="0" marR="0" rtl="0" algn="l">
                        <a:spcBef>
                          <a:spcPts val="0"/>
                        </a:spcBef>
                        <a:spcAft>
                          <a:spcPts val="0"/>
                        </a:spcAft>
                        <a:buClr>
                          <a:schemeClr val="dk1"/>
                        </a:buClr>
                        <a:buSzPts val="1100"/>
                        <a:buFont typeface="Arial"/>
                        <a:buNone/>
                      </a:pPr>
                      <a:r>
                        <a:rPr lang="en" sz="1100">
                          <a:latin typeface="Arial"/>
                          <a:ea typeface="Arial"/>
                          <a:cs typeface="Arial"/>
                          <a:sym typeface="Arial"/>
                        </a:rPr>
                        <a:t>   </a:t>
                      </a:r>
                      <a:r>
                        <a:rPr lang="en" sz="1100">
                          <a:solidFill>
                            <a:srgbClr val="000000"/>
                          </a:solidFill>
                          <a:latin typeface="Arial"/>
                          <a:ea typeface="Arial"/>
                          <a:cs typeface="Arial"/>
                          <a:sym typeface="Arial"/>
                        </a:rPr>
                        <a:t>Actual positive</a:t>
                      </a:r>
                      <a:endParaRPr sz="1100">
                        <a:solidFill>
                          <a:srgbClr val="000000"/>
                        </a:solidFill>
                      </a:endParaRPr>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1" marL="342900" rtl="0" algn="l">
                        <a:lnSpc>
                          <a:spcPct val="90000"/>
                        </a:lnSpc>
                        <a:spcBef>
                          <a:spcPts val="400"/>
                        </a:spcBef>
                        <a:spcAft>
                          <a:spcPts val="0"/>
                        </a:spcAft>
                        <a:buSzPts val="1200"/>
                        <a:buNone/>
                      </a:pPr>
                      <a:r>
                        <a:rPr lang="en" sz="1200">
                          <a:solidFill>
                            <a:srgbClr val="000000"/>
                          </a:solidFill>
                          <a:latin typeface="Arial"/>
                          <a:ea typeface="Arial"/>
                          <a:cs typeface="Arial"/>
                          <a:sym typeface="Arial"/>
                        </a:rPr>
                        <a:t>7</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1" marL="342900" rtl="0" algn="l">
                        <a:lnSpc>
                          <a:spcPct val="90000"/>
                        </a:lnSpc>
                        <a:spcBef>
                          <a:spcPts val="400"/>
                        </a:spcBef>
                        <a:spcAft>
                          <a:spcPts val="0"/>
                        </a:spcAft>
                        <a:buSzPts val="1200"/>
                        <a:buNone/>
                      </a:pPr>
                      <a:r>
                        <a:rPr lang="en" sz="1200">
                          <a:solidFill>
                            <a:srgbClr val="000000"/>
                          </a:solidFill>
                          <a:latin typeface="Arial"/>
                          <a:ea typeface="Arial"/>
                          <a:cs typeface="Arial"/>
                          <a:sym typeface="Arial"/>
                        </a:rPr>
                        <a:t>48</a:t>
                      </a:r>
                      <a:endParaRPr sz="14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628650" y="273849"/>
            <a:ext cx="7886700" cy="807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FEATURE </a:t>
            </a:r>
            <a:r>
              <a:rPr lang="en" sz="2400"/>
              <a:t>COMPARISON</a:t>
            </a:r>
            <a:endParaRPr sz="2400"/>
          </a:p>
        </p:txBody>
      </p:sp>
      <p:sp>
        <p:nvSpPr>
          <p:cNvPr id="300" name="Google Shape;300;p4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1600"/>
              </a:spcAft>
              <a:buNone/>
            </a:pPr>
            <a:r>
              <a:t/>
            </a:r>
            <a:endParaRPr/>
          </a:p>
        </p:txBody>
      </p:sp>
      <p:pic>
        <p:nvPicPr>
          <p:cNvPr id="301" name="Google Shape;301;p49"/>
          <p:cNvPicPr preferRelativeResize="0"/>
          <p:nvPr/>
        </p:nvPicPr>
        <p:blipFill>
          <a:blip r:embed="rId3">
            <a:alphaModFix/>
          </a:blip>
          <a:stretch>
            <a:fillRect/>
          </a:stretch>
        </p:blipFill>
        <p:spPr>
          <a:xfrm>
            <a:off x="1961550" y="1316525"/>
            <a:ext cx="4877800" cy="3286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COMPARISON</a:t>
            </a:r>
            <a:endParaRPr sz="2400">
              <a:latin typeface="Arial"/>
              <a:ea typeface="Arial"/>
              <a:cs typeface="Arial"/>
              <a:sym typeface="Arial"/>
            </a:endParaRPr>
          </a:p>
        </p:txBody>
      </p:sp>
      <p:graphicFrame>
        <p:nvGraphicFramePr>
          <p:cNvPr id="307" name="Google Shape;307;p50"/>
          <p:cNvGraphicFramePr/>
          <p:nvPr/>
        </p:nvGraphicFramePr>
        <p:xfrm>
          <a:off x="732675" y="1369225"/>
          <a:ext cx="3000000" cy="3000000"/>
        </p:xfrm>
        <a:graphic>
          <a:graphicData uri="http://schemas.openxmlformats.org/drawingml/2006/table">
            <a:tbl>
              <a:tblPr>
                <a:noFill/>
                <a:tableStyleId>{ADA79734-CCA7-4D04-9529-FDE9D2861FC0}</a:tableStyleId>
              </a:tblPr>
              <a:tblGrid>
                <a:gridCol w="2596175"/>
                <a:gridCol w="3343500"/>
                <a:gridCol w="1299325"/>
              </a:tblGrid>
              <a:tr h="381000">
                <a:tc>
                  <a:txBody>
                    <a:bodyPr>
                      <a:noAutofit/>
                    </a:bodyPr>
                    <a:lstStyle/>
                    <a:p>
                      <a:pPr indent="0" lvl="0" marL="0" rtl="0" algn="l">
                        <a:spcBef>
                          <a:spcPts val="0"/>
                        </a:spcBef>
                        <a:spcAft>
                          <a:spcPts val="0"/>
                        </a:spcAft>
                        <a:buNone/>
                      </a:pPr>
                      <a:r>
                        <a:rPr lang="en"/>
                        <a:t>Model</a:t>
                      </a:r>
                      <a:endParaRPr/>
                    </a:p>
                  </a:txBody>
                  <a:tcPr marT="91425" marB="91425" marR="91425" marL="91425"/>
                </a:tc>
                <a:tc>
                  <a:txBody>
                    <a:bodyPr>
                      <a:noAutofit/>
                    </a:bodyPr>
                    <a:lstStyle/>
                    <a:p>
                      <a:pPr indent="0" lvl="0" marL="0" rtl="0" algn="l">
                        <a:spcBef>
                          <a:spcPts val="0"/>
                        </a:spcBef>
                        <a:spcAft>
                          <a:spcPts val="0"/>
                        </a:spcAft>
                        <a:buNone/>
                      </a:pPr>
                      <a:r>
                        <a:rPr lang="en"/>
                        <a:t>Optimal parameters</a:t>
                      </a:r>
                      <a:endParaRPr/>
                    </a:p>
                  </a:txBody>
                  <a:tcPr marT="91425" marB="91425" marR="91425" marL="91425"/>
                </a:tc>
                <a:tc>
                  <a:txBody>
                    <a:bodyPr>
                      <a:noAutofit/>
                    </a:bodyPr>
                    <a:lstStyle/>
                    <a:p>
                      <a:pPr indent="0" lvl="0" marL="0" rtl="0" algn="l">
                        <a:spcBef>
                          <a:spcPts val="0"/>
                        </a:spcBef>
                        <a:spcAft>
                          <a:spcPts val="0"/>
                        </a:spcAft>
                        <a:buNone/>
                      </a:pPr>
                      <a:r>
                        <a:rPr lang="en"/>
                        <a:t>Accuracy (%)</a:t>
                      </a:r>
                      <a:endParaRPr/>
                    </a:p>
                  </a:txBody>
                  <a:tcPr marT="91425" marB="91425" marR="91425" marL="91425"/>
                </a:tc>
              </a:tr>
              <a:tr h="381000">
                <a:tc>
                  <a:txBody>
                    <a:bodyPr>
                      <a:noAutofit/>
                    </a:bodyPr>
                    <a:lstStyle/>
                    <a:p>
                      <a:pPr indent="0" lvl="0" marL="0" rtl="0" algn="l">
                        <a:spcBef>
                          <a:spcPts val="0"/>
                        </a:spcBef>
                        <a:spcAft>
                          <a:spcPts val="0"/>
                        </a:spcAft>
                        <a:buNone/>
                      </a:pPr>
                      <a:r>
                        <a:rPr lang="en"/>
                        <a:t>Knn</a:t>
                      </a:r>
                      <a:endParaRPr/>
                    </a:p>
                  </a:txBody>
                  <a:tcPr marT="91425" marB="91425" marR="91425" marL="91425"/>
                </a:tc>
                <a:tc>
                  <a:txBody>
                    <a:bodyPr>
                      <a:noAutofit/>
                    </a:bodyPr>
                    <a:lstStyle/>
                    <a:p>
                      <a:pPr indent="0" lvl="0" marL="0" rtl="0" algn="l">
                        <a:spcBef>
                          <a:spcPts val="0"/>
                        </a:spcBef>
                        <a:spcAft>
                          <a:spcPts val="0"/>
                        </a:spcAft>
                        <a:buNone/>
                      </a:pPr>
                      <a:r>
                        <a:rPr lang="en"/>
                        <a:t>K = 35 </a:t>
                      </a:r>
                      <a:endParaRPr/>
                    </a:p>
                  </a:txBody>
                  <a:tcPr marT="91425" marB="91425" marR="91425" marL="91425"/>
                </a:tc>
                <a:tc>
                  <a:txBody>
                    <a:bodyPr>
                      <a:noAutofit/>
                    </a:bodyPr>
                    <a:lstStyle/>
                    <a:p>
                      <a:pPr indent="0" lvl="0" marL="0" rtl="0" algn="l">
                        <a:spcBef>
                          <a:spcPts val="0"/>
                        </a:spcBef>
                        <a:spcAft>
                          <a:spcPts val="0"/>
                        </a:spcAft>
                        <a:buNone/>
                      </a:pPr>
                      <a:r>
                        <a:rPr lang="en"/>
                        <a:t>71.2</a:t>
                      </a:r>
                      <a:r>
                        <a:rPr lang="en"/>
                        <a:t> </a:t>
                      </a:r>
                      <a:endParaRPr/>
                    </a:p>
                  </a:txBody>
                  <a:tcPr marT="91425" marB="91425" marR="91425" marL="91425"/>
                </a:tc>
              </a:tr>
              <a:tr h="381000">
                <a:tc>
                  <a:txBody>
                    <a:bodyPr>
                      <a:noAutofit/>
                    </a:bodyPr>
                    <a:lstStyle/>
                    <a:p>
                      <a:pPr indent="0" lvl="0" marL="0" rtl="0" algn="l">
                        <a:spcBef>
                          <a:spcPts val="0"/>
                        </a:spcBef>
                        <a:spcAft>
                          <a:spcPts val="0"/>
                        </a:spcAft>
                        <a:buNone/>
                      </a:pPr>
                      <a:r>
                        <a:rPr lang="en"/>
                        <a:t>Logistic regression </a:t>
                      </a:r>
                      <a:endParaRPr/>
                    </a:p>
                  </a:txBody>
                  <a:tcPr marT="91425" marB="91425" marR="91425" marL="91425"/>
                </a:tc>
                <a:tc>
                  <a:txBody>
                    <a:bodyPr>
                      <a:noAutofit/>
                    </a:bodyPr>
                    <a:lstStyle/>
                    <a:p>
                      <a:pPr indent="0" lvl="0" marL="0" rtl="0" algn="l">
                        <a:spcBef>
                          <a:spcPts val="0"/>
                        </a:spcBef>
                        <a:spcAft>
                          <a:spcPts val="0"/>
                        </a:spcAft>
                        <a:buNone/>
                      </a:pPr>
                      <a:r>
                        <a:rPr lang="en"/>
                        <a:t>C = 0.001</a:t>
                      </a:r>
                      <a:endParaRPr/>
                    </a:p>
                    <a:p>
                      <a:pPr indent="0" lvl="0" marL="0" rtl="0" algn="l">
                        <a:spcBef>
                          <a:spcPts val="0"/>
                        </a:spcBef>
                        <a:spcAft>
                          <a:spcPts val="0"/>
                        </a:spcAft>
                        <a:buNone/>
                      </a:pPr>
                      <a:r>
                        <a:rPr lang="en"/>
                        <a:t>Regularization = L2</a:t>
                      </a:r>
                      <a:endParaRPr/>
                    </a:p>
                  </a:txBody>
                  <a:tcPr marT="91425" marB="91425" marR="91425" marL="91425"/>
                </a:tc>
                <a:tc>
                  <a:txBody>
                    <a:bodyPr>
                      <a:noAutofit/>
                    </a:bodyPr>
                    <a:lstStyle/>
                    <a:p>
                      <a:pPr indent="0" lvl="0" marL="0" rtl="0" algn="l">
                        <a:spcBef>
                          <a:spcPts val="0"/>
                        </a:spcBef>
                        <a:spcAft>
                          <a:spcPts val="0"/>
                        </a:spcAft>
                        <a:buNone/>
                      </a:pPr>
                      <a:r>
                        <a:rPr lang="en"/>
                        <a:t>70</a:t>
                      </a:r>
                      <a:endParaRPr/>
                    </a:p>
                  </a:txBody>
                  <a:tcPr marT="91425" marB="91425" marR="91425" marL="91425"/>
                </a:tc>
              </a:tr>
              <a:tr h="381000">
                <a:tc>
                  <a:txBody>
                    <a:bodyPr>
                      <a:noAutofit/>
                    </a:bodyPr>
                    <a:lstStyle/>
                    <a:p>
                      <a:pPr indent="0" lvl="0" marL="0" rtl="0" algn="l">
                        <a:spcBef>
                          <a:spcPts val="0"/>
                        </a:spcBef>
                        <a:spcAft>
                          <a:spcPts val="0"/>
                        </a:spcAft>
                        <a:buNone/>
                      </a:pPr>
                      <a:r>
                        <a:rPr lang="en"/>
                        <a:t>SVM</a:t>
                      </a:r>
                      <a:endParaRPr/>
                    </a:p>
                  </a:txBody>
                  <a:tcPr marT="91425" marB="91425" marR="91425" marL="91425"/>
                </a:tc>
                <a:tc>
                  <a:txBody>
                    <a:bodyPr>
                      <a:noAutofit/>
                    </a:bodyPr>
                    <a:lstStyle/>
                    <a:p>
                      <a:pPr indent="0" lvl="0" marL="0" rtl="0" algn="l">
                        <a:spcBef>
                          <a:spcPts val="0"/>
                        </a:spcBef>
                        <a:spcAft>
                          <a:spcPts val="0"/>
                        </a:spcAft>
                        <a:buNone/>
                      </a:pPr>
                      <a:r>
                        <a:rPr lang="en"/>
                        <a:t>C = 1 </a:t>
                      </a:r>
                      <a:endParaRPr/>
                    </a:p>
                    <a:p>
                      <a:pPr indent="0" lvl="0" marL="0" rtl="0" algn="l">
                        <a:spcBef>
                          <a:spcPts val="0"/>
                        </a:spcBef>
                        <a:spcAft>
                          <a:spcPts val="0"/>
                        </a:spcAft>
                        <a:buNone/>
                      </a:pPr>
                      <a:r>
                        <a:rPr lang="en"/>
                        <a:t>kernel = rbf</a:t>
                      </a:r>
                      <a:endParaRPr/>
                    </a:p>
                  </a:txBody>
                  <a:tcPr marT="91425" marB="91425" marR="91425" marL="91425"/>
                </a:tc>
                <a:tc>
                  <a:txBody>
                    <a:bodyPr>
                      <a:noAutofit/>
                    </a:bodyPr>
                    <a:lstStyle/>
                    <a:p>
                      <a:pPr indent="0" lvl="0" marL="0" rtl="0" algn="l">
                        <a:spcBef>
                          <a:spcPts val="0"/>
                        </a:spcBef>
                        <a:spcAft>
                          <a:spcPts val="0"/>
                        </a:spcAft>
                        <a:buNone/>
                      </a:pPr>
                      <a:r>
                        <a:rPr lang="en"/>
                        <a:t>73.7</a:t>
                      </a:r>
                      <a:endParaRPr/>
                    </a:p>
                  </a:txBody>
                  <a:tcPr marT="91425" marB="91425" marR="91425" marL="91425"/>
                </a:tc>
              </a:tr>
              <a:tr h="381000">
                <a:tc>
                  <a:txBody>
                    <a:bodyPr>
                      <a:noAutofit/>
                    </a:bodyPr>
                    <a:lstStyle/>
                    <a:p>
                      <a:pPr indent="0" lvl="0" marL="0" rtl="0" algn="l">
                        <a:spcBef>
                          <a:spcPts val="0"/>
                        </a:spcBef>
                        <a:spcAft>
                          <a:spcPts val="0"/>
                        </a:spcAft>
                        <a:buNone/>
                      </a:pPr>
                      <a:r>
                        <a:rPr lang="en"/>
                        <a:t>Neural networks</a:t>
                      </a:r>
                      <a:endParaRPr/>
                    </a:p>
                  </a:txBody>
                  <a:tcPr marT="91425" marB="91425" marR="91425" marL="91425"/>
                </a:tc>
                <a:tc>
                  <a:txBody>
                    <a:bodyPr>
                      <a:noAutofit/>
                    </a:bodyPr>
                    <a:lstStyle/>
                    <a:p>
                      <a:pPr indent="0" lvl="0" marL="0" rtl="0" algn="l">
                        <a:spcBef>
                          <a:spcPts val="0"/>
                        </a:spcBef>
                        <a:spcAft>
                          <a:spcPts val="0"/>
                        </a:spcAft>
                        <a:buNone/>
                      </a:pPr>
                      <a:r>
                        <a:rPr lang="en"/>
                        <a:t>Number of hidden layers = 2 </a:t>
                      </a:r>
                      <a:endParaRPr/>
                    </a:p>
                    <a:p>
                      <a:pPr indent="0" lvl="0" marL="0" rtl="0" algn="l">
                        <a:spcBef>
                          <a:spcPts val="0"/>
                        </a:spcBef>
                        <a:spcAft>
                          <a:spcPts val="0"/>
                        </a:spcAft>
                        <a:buNone/>
                      </a:pPr>
                      <a:r>
                        <a:rPr lang="en"/>
                        <a:t>Number of neurons in each layer = 6 </a:t>
                      </a:r>
                      <a:endParaRPr/>
                    </a:p>
                    <a:p>
                      <a:pPr indent="0" lvl="0" marL="0" rtl="0" algn="l">
                        <a:spcBef>
                          <a:spcPts val="0"/>
                        </a:spcBef>
                        <a:spcAft>
                          <a:spcPts val="0"/>
                        </a:spcAft>
                        <a:buNone/>
                      </a:pPr>
                      <a:r>
                        <a:rPr lang="en"/>
                        <a:t>Activation function = relu</a:t>
                      </a:r>
                      <a:endParaRPr/>
                    </a:p>
                  </a:txBody>
                  <a:tcPr marT="91425" marB="91425" marR="91425" marL="91425"/>
                </a:tc>
                <a:tc>
                  <a:txBody>
                    <a:bodyPr>
                      <a:noAutofit/>
                    </a:bodyPr>
                    <a:lstStyle/>
                    <a:p>
                      <a:pPr indent="0" lvl="0" marL="0" rtl="0" algn="l">
                        <a:spcBef>
                          <a:spcPts val="0"/>
                        </a:spcBef>
                        <a:spcAft>
                          <a:spcPts val="0"/>
                        </a:spcAft>
                        <a:buNone/>
                      </a:pPr>
                      <a:r>
                        <a:rPr lang="en"/>
                        <a:t>72</a:t>
                      </a:r>
                      <a:endParaRPr/>
                    </a:p>
                  </a:txBody>
                  <a:tcPr marT="91425" marB="91425" marR="91425" marL="91425"/>
                </a:tc>
              </a:tr>
              <a:tr h="381000">
                <a:tc>
                  <a:txBody>
                    <a:bodyPr>
                      <a:noAutofit/>
                    </a:bodyPr>
                    <a:lstStyle/>
                    <a:p>
                      <a:pPr indent="0" lvl="0" marL="0" rtl="0" algn="l">
                        <a:spcBef>
                          <a:spcPts val="0"/>
                        </a:spcBef>
                        <a:spcAft>
                          <a:spcPts val="0"/>
                        </a:spcAft>
                        <a:buNone/>
                      </a:pPr>
                      <a:r>
                        <a:rPr lang="en"/>
                        <a:t>Gradient boosting</a:t>
                      </a:r>
                      <a:endParaRPr/>
                    </a:p>
                  </a:txBody>
                  <a:tcPr marT="91425" marB="91425" marR="91425" marL="91425"/>
                </a:tc>
                <a:tc>
                  <a:txBody>
                    <a:bodyPr>
                      <a:noAutofit/>
                    </a:bodyPr>
                    <a:lstStyle/>
                    <a:p>
                      <a:pPr indent="0" lvl="0" marL="0" rtl="0" algn="l">
                        <a:spcBef>
                          <a:spcPts val="0"/>
                        </a:spcBef>
                        <a:spcAft>
                          <a:spcPts val="0"/>
                        </a:spcAft>
                        <a:buNone/>
                      </a:pPr>
                      <a:r>
                        <a:rPr lang="en"/>
                        <a:t>Learning rate = 0.1</a:t>
                      </a:r>
                      <a:endParaRPr/>
                    </a:p>
                    <a:p>
                      <a:pPr indent="0" lvl="0" marL="0" rtl="0" algn="l">
                        <a:spcBef>
                          <a:spcPts val="0"/>
                        </a:spcBef>
                        <a:spcAft>
                          <a:spcPts val="0"/>
                        </a:spcAft>
                        <a:buNone/>
                      </a:pPr>
                      <a:r>
                        <a:rPr lang="en"/>
                        <a:t>Estimators = 28</a:t>
                      </a:r>
                      <a:endParaRPr/>
                    </a:p>
                  </a:txBody>
                  <a:tcPr marT="91425" marB="91425" marR="91425" marL="91425"/>
                </a:tc>
                <a:tc>
                  <a:txBody>
                    <a:bodyPr>
                      <a:noAutofit/>
                    </a:bodyPr>
                    <a:lstStyle/>
                    <a:p>
                      <a:pPr indent="0" lvl="0" marL="0" rtl="0" algn="l">
                        <a:spcBef>
                          <a:spcPts val="0"/>
                        </a:spcBef>
                        <a:spcAft>
                          <a:spcPts val="0"/>
                        </a:spcAft>
                        <a:buNone/>
                      </a:pPr>
                      <a:r>
                        <a:rPr lang="en"/>
                        <a:t>74</a:t>
                      </a:r>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554691" y="2048855"/>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1100"/>
              <a:t>                               </a:t>
            </a:r>
            <a:r>
              <a:rPr b="1" lang="en" sz="3000"/>
              <a:t> 				</a:t>
            </a:r>
            <a:r>
              <a:rPr b="1" lang="en" sz="3600"/>
              <a:t> Questions</a:t>
            </a:r>
            <a:r>
              <a:rPr b="1" lang="en" sz="3600">
                <a:solidFill>
                  <a:srgbClr val="FF0000"/>
                </a:solidFill>
              </a:rPr>
              <a:t>?</a:t>
            </a:r>
            <a:endParaRPr b="1" sz="36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nvSpPr>
        <p:spPr>
          <a:xfrm>
            <a:off x="142525" y="118775"/>
            <a:ext cx="6842100" cy="7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BASED ON THE RESEARCH PAPER :</a:t>
            </a:r>
            <a:endParaRPr sz="2400"/>
          </a:p>
          <a:p>
            <a:pPr indent="0" lvl="0" marL="0" rtl="0" algn="l">
              <a:spcBef>
                <a:spcPts val="0"/>
              </a:spcBef>
              <a:spcAft>
                <a:spcPts val="0"/>
              </a:spcAft>
              <a:buNone/>
            </a:pPr>
            <a:r>
              <a:t/>
            </a:r>
            <a:endParaRPr sz="2400"/>
          </a:p>
        </p:txBody>
      </p:sp>
      <p:pic>
        <p:nvPicPr>
          <p:cNvPr id="80" name="Google Shape;80;p17"/>
          <p:cNvPicPr preferRelativeResize="0"/>
          <p:nvPr/>
        </p:nvPicPr>
        <p:blipFill>
          <a:blip r:embed="rId3">
            <a:alphaModFix/>
          </a:blip>
          <a:stretch>
            <a:fillRect/>
          </a:stretch>
        </p:blipFill>
        <p:spPr>
          <a:xfrm>
            <a:off x="152400" y="1069475"/>
            <a:ext cx="8839199" cy="24037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nvSpPr>
        <p:spPr>
          <a:xfrm>
            <a:off x="311700" y="1578200"/>
            <a:ext cx="8030700" cy="8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They collected the data from </a:t>
            </a:r>
            <a:r>
              <a:rPr b="1" lang="en">
                <a:solidFill>
                  <a:srgbClr val="222222"/>
                </a:solidFill>
              </a:rPr>
              <a:t>U-DISE</a:t>
            </a:r>
            <a:r>
              <a:rPr lang="en">
                <a:solidFill>
                  <a:srgbClr val="222222"/>
                </a:solidFill>
                <a:highlight>
                  <a:srgbClr val="FFFFFF"/>
                </a:highlight>
              </a:rPr>
              <a:t> (Unified District Information System for Education) is a database about schools in India. The database was developed at the </a:t>
            </a:r>
            <a:r>
              <a:rPr lang="en">
                <a:solidFill>
                  <a:srgbClr val="0B0080"/>
                </a:solidFill>
                <a:uFill>
                  <a:noFill/>
                </a:uFill>
                <a:hlinkClick r:id="rId3"/>
              </a:rPr>
              <a:t>National University for Educational Planning and Administration</a:t>
            </a:r>
            <a:r>
              <a:rPr lang="en">
                <a:solidFill>
                  <a:srgbClr val="222222"/>
                </a:solidFill>
                <a:highlight>
                  <a:srgbClr val="FFFFFF"/>
                </a:highlight>
              </a:rPr>
              <a:t>.</a:t>
            </a:r>
            <a:endParaRPr/>
          </a:p>
        </p:txBody>
      </p:sp>
      <p:sp>
        <p:nvSpPr>
          <p:cNvPr id="86" name="Google Shape;86;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a:t>
            </a:r>
            <a:endParaRPr/>
          </a:p>
        </p:txBody>
      </p:sp>
      <p:pic>
        <p:nvPicPr>
          <p:cNvPr id="87" name="Google Shape;87;p18"/>
          <p:cNvPicPr preferRelativeResize="0"/>
          <p:nvPr/>
        </p:nvPicPr>
        <p:blipFill>
          <a:blip r:embed="rId4">
            <a:alphaModFix/>
          </a:blip>
          <a:stretch>
            <a:fillRect/>
          </a:stretch>
        </p:blipFill>
        <p:spPr>
          <a:xfrm>
            <a:off x="3338875" y="2711600"/>
            <a:ext cx="2095500" cy="189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ATTRIBUTES </a:t>
            </a:r>
            <a:endParaRPr/>
          </a:p>
        </p:txBody>
      </p:sp>
      <p:sp>
        <p:nvSpPr>
          <p:cNvPr id="93" name="Google Shape;93;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a:t>GENDER</a:t>
            </a:r>
            <a:endParaRPr/>
          </a:p>
          <a:p>
            <a:pPr indent="0" lvl="0" marL="0" rtl="0" algn="l">
              <a:spcBef>
                <a:spcPts val="1600"/>
              </a:spcBef>
              <a:spcAft>
                <a:spcPts val="0"/>
              </a:spcAft>
              <a:buNone/>
            </a:pPr>
            <a:r>
              <a:rPr lang="en"/>
              <a:t>2. SOCIAL CATEGORY</a:t>
            </a:r>
            <a:endParaRPr/>
          </a:p>
          <a:p>
            <a:pPr indent="0" lvl="0" marL="0" rtl="0" algn="l">
              <a:spcBef>
                <a:spcPts val="1600"/>
              </a:spcBef>
              <a:spcAft>
                <a:spcPts val="0"/>
              </a:spcAft>
              <a:buNone/>
            </a:pPr>
            <a:r>
              <a:rPr lang="en"/>
              <a:t>3. RELIGION</a:t>
            </a:r>
            <a:endParaRPr/>
          </a:p>
          <a:p>
            <a:pPr indent="0" lvl="0" marL="0" rtl="0" algn="l">
              <a:spcBef>
                <a:spcPts val="1600"/>
              </a:spcBef>
              <a:spcAft>
                <a:spcPts val="0"/>
              </a:spcAft>
              <a:buNone/>
            </a:pPr>
            <a:r>
              <a:rPr lang="en"/>
              <a:t>4. BELOW POVERTY LINE</a:t>
            </a:r>
            <a:endParaRPr/>
          </a:p>
          <a:p>
            <a:pPr indent="0" lvl="0" marL="0" rtl="0" algn="l">
              <a:spcBef>
                <a:spcPts val="1600"/>
              </a:spcBef>
              <a:spcAft>
                <a:spcPts val="0"/>
              </a:spcAft>
              <a:buNone/>
            </a:pPr>
            <a:r>
              <a:rPr lang="en"/>
              <a:t>5. DISADVANTAGED</a:t>
            </a:r>
            <a:endParaRPr/>
          </a:p>
          <a:p>
            <a:pPr indent="0" lvl="0" marL="0" rtl="0" algn="l">
              <a:spcBef>
                <a:spcPts val="1600"/>
              </a:spcBef>
              <a:spcAft>
                <a:spcPts val="0"/>
              </a:spcAft>
              <a:buNone/>
            </a:pPr>
            <a:r>
              <a:rPr lang="en"/>
              <a:t>6. SCHOLARSHIP</a:t>
            </a:r>
            <a:endParaRPr/>
          </a:p>
          <a:p>
            <a:pPr indent="0" lvl="0" marL="0" rtl="0" algn="l">
              <a:spcBef>
                <a:spcPts val="1600"/>
              </a:spcBef>
              <a:spcAft>
                <a:spcPts val="0"/>
              </a:spcAft>
              <a:buNone/>
            </a:pPr>
            <a:r>
              <a:rPr lang="en"/>
              <a:t>7. ATTENDANCE</a:t>
            </a:r>
            <a:endParaRPr/>
          </a:p>
          <a:p>
            <a:pPr indent="0" lvl="0" marL="0" rtl="0" algn="l">
              <a:spcBef>
                <a:spcPts val="1600"/>
              </a:spcBef>
              <a:spcAft>
                <a:spcPts val="0"/>
              </a:spcAft>
              <a:buNone/>
            </a:pPr>
            <a:r>
              <a:rPr lang="en"/>
              <a:t>8. HOMELESS</a:t>
            </a:r>
            <a:endParaRPr/>
          </a:p>
          <a:p>
            <a:pPr indent="0" lvl="0" marL="0" rtl="0" algn="l">
              <a:spcBef>
                <a:spcPts val="1600"/>
              </a:spcBef>
              <a:spcAft>
                <a:spcPts val="0"/>
              </a:spcAft>
              <a:buNone/>
            </a:pPr>
            <a:r>
              <a:rPr lang="en"/>
              <a:t>9. EXAM-MARKS</a:t>
            </a:r>
            <a:endParaRPr/>
          </a:p>
          <a:p>
            <a:pPr indent="0" lvl="0" marL="0" rtl="0" algn="l">
              <a:spcBef>
                <a:spcPts val="1600"/>
              </a:spcBef>
              <a:spcAft>
                <a:spcPts val="1600"/>
              </a:spcAft>
              <a:buNone/>
            </a:pPr>
            <a:r>
              <a:rPr lang="en"/>
              <a:t>10.DISABILITY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Attributes Explanation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nvSpPr>
        <p:spPr>
          <a:xfrm>
            <a:off x="392475" y="1452000"/>
            <a:ext cx="49542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04" name="Google Shape;104;p21"/>
          <p:cNvPicPr preferRelativeResize="0"/>
          <p:nvPr/>
        </p:nvPicPr>
        <p:blipFill>
          <a:blip r:embed="rId3">
            <a:alphaModFix/>
          </a:blip>
          <a:stretch>
            <a:fillRect/>
          </a:stretch>
        </p:blipFill>
        <p:spPr>
          <a:xfrm>
            <a:off x="164975" y="1624575"/>
            <a:ext cx="4009500" cy="3485000"/>
          </a:xfrm>
          <a:prstGeom prst="rect">
            <a:avLst/>
          </a:prstGeom>
          <a:noFill/>
          <a:ln>
            <a:noFill/>
          </a:ln>
        </p:spPr>
      </p:pic>
      <p:sp>
        <p:nvSpPr>
          <p:cNvPr id="105" name="Google Shape;105;p21"/>
          <p:cNvSpPr txBox="1"/>
          <p:nvPr/>
        </p:nvSpPr>
        <p:spPr>
          <a:xfrm>
            <a:off x="545250" y="698525"/>
            <a:ext cx="8309700" cy="84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As seen from the graph, there is a correlation between the gender of students and dropout rate. Which is expected since unfortunately there is still gender bias against girls and women in india.  (17.6 vs 26.4)</a:t>
            </a:r>
            <a:endParaRPr/>
          </a:p>
        </p:txBody>
      </p:sp>
      <p:pic>
        <p:nvPicPr>
          <p:cNvPr id="106" name="Google Shape;106;p21"/>
          <p:cNvPicPr preferRelativeResize="0"/>
          <p:nvPr/>
        </p:nvPicPr>
        <p:blipFill>
          <a:blip r:embed="rId4">
            <a:alphaModFix/>
          </a:blip>
          <a:stretch>
            <a:fillRect/>
          </a:stretch>
        </p:blipFill>
        <p:spPr>
          <a:xfrm>
            <a:off x="4084825" y="1824825"/>
            <a:ext cx="4894275" cy="3253375"/>
          </a:xfrm>
          <a:prstGeom prst="rect">
            <a:avLst/>
          </a:prstGeom>
          <a:noFill/>
          <a:ln>
            <a:noFill/>
          </a:ln>
        </p:spPr>
      </p:pic>
      <p:sp>
        <p:nvSpPr>
          <p:cNvPr id="107" name="Google Shape;107;p21"/>
          <p:cNvSpPr txBox="1"/>
          <p:nvPr/>
        </p:nvSpPr>
        <p:spPr>
          <a:xfrm>
            <a:off x="545250" y="120425"/>
            <a:ext cx="7208400" cy="840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GENDER ID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 SOCIAL CATEGORY </a:t>
            </a:r>
            <a:endParaRPr sz="2400"/>
          </a:p>
        </p:txBody>
      </p:sp>
      <p:pic>
        <p:nvPicPr>
          <p:cNvPr id="113" name="Google Shape;113;p22"/>
          <p:cNvPicPr preferRelativeResize="0"/>
          <p:nvPr/>
        </p:nvPicPr>
        <p:blipFill>
          <a:blip r:embed="rId3">
            <a:alphaModFix/>
          </a:blip>
          <a:stretch>
            <a:fillRect/>
          </a:stretch>
        </p:blipFill>
        <p:spPr>
          <a:xfrm>
            <a:off x="152400" y="1209950"/>
            <a:ext cx="3861411" cy="3781150"/>
          </a:xfrm>
          <a:prstGeom prst="rect">
            <a:avLst/>
          </a:prstGeom>
          <a:noFill/>
          <a:ln>
            <a:noFill/>
          </a:ln>
        </p:spPr>
      </p:pic>
      <p:pic>
        <p:nvPicPr>
          <p:cNvPr id="114" name="Google Shape;114;p22"/>
          <p:cNvPicPr preferRelativeResize="0"/>
          <p:nvPr/>
        </p:nvPicPr>
        <p:blipFill>
          <a:blip r:embed="rId4">
            <a:alphaModFix/>
          </a:blip>
          <a:stretch>
            <a:fillRect/>
          </a:stretch>
        </p:blipFill>
        <p:spPr>
          <a:xfrm>
            <a:off x="4241486" y="2238650"/>
            <a:ext cx="4825389" cy="2571908"/>
          </a:xfrm>
          <a:prstGeom prst="rect">
            <a:avLst/>
          </a:prstGeom>
          <a:noFill/>
          <a:ln>
            <a:noFill/>
          </a:ln>
        </p:spPr>
      </p:pic>
      <p:sp>
        <p:nvSpPr>
          <p:cNvPr id="115" name="Google Shape;115;p22"/>
          <p:cNvSpPr txBox="1"/>
          <p:nvPr/>
        </p:nvSpPr>
        <p:spPr>
          <a:xfrm>
            <a:off x="4818125" y="1321000"/>
            <a:ext cx="3721800" cy="115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en"/>
              <a:t>GENERAL                    : 16.6</a:t>
            </a:r>
            <a:endParaRPr/>
          </a:p>
          <a:p>
            <a:pPr indent="-317500" lvl="0" marL="457200" rtl="0" algn="l">
              <a:lnSpc>
                <a:spcPct val="115000"/>
              </a:lnSpc>
              <a:spcBef>
                <a:spcPts val="0"/>
              </a:spcBef>
              <a:spcAft>
                <a:spcPts val="0"/>
              </a:spcAft>
              <a:buSzPts val="1400"/>
              <a:buAutoNum type="arabicPeriod"/>
            </a:pPr>
            <a:r>
              <a:rPr lang="en"/>
              <a:t>SCHEDULED CASTE  : 27.9</a:t>
            </a:r>
            <a:endParaRPr/>
          </a:p>
          <a:p>
            <a:pPr indent="-317500" lvl="0" marL="457200" rtl="0" algn="l">
              <a:lnSpc>
                <a:spcPct val="115000"/>
              </a:lnSpc>
              <a:spcBef>
                <a:spcPts val="0"/>
              </a:spcBef>
              <a:spcAft>
                <a:spcPts val="0"/>
              </a:spcAft>
              <a:buSzPts val="1400"/>
              <a:buAutoNum type="arabicPeriod"/>
            </a:pPr>
            <a:r>
              <a:rPr lang="en"/>
              <a:t>SCHEDULED TRIBES : 29.1</a:t>
            </a:r>
            <a:endParaRPr/>
          </a:p>
          <a:p>
            <a:pPr indent="-317500" lvl="0" marL="457200" rtl="0" algn="l">
              <a:lnSpc>
                <a:spcPct val="115000"/>
              </a:lnSpc>
              <a:spcBef>
                <a:spcPts val="0"/>
              </a:spcBef>
              <a:spcAft>
                <a:spcPts val="0"/>
              </a:spcAft>
              <a:buSzPts val="1400"/>
              <a:buAutoNum type="arabicPeriod"/>
            </a:pPr>
            <a:r>
              <a:rPr lang="en"/>
              <a:t>OBC’S			: 30.3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