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300" r:id="rId3"/>
    <p:sldId id="297" r:id="rId4"/>
    <p:sldId id="298" r:id="rId5"/>
    <p:sldId id="299" r:id="rId6"/>
    <p:sldId id="301" r:id="rId7"/>
    <p:sldId id="302" r:id="rId8"/>
    <p:sldId id="318" r:id="rId9"/>
    <p:sldId id="303" r:id="rId10"/>
    <p:sldId id="304" r:id="rId11"/>
    <p:sldId id="305" r:id="rId12"/>
    <p:sldId id="323" r:id="rId13"/>
    <p:sldId id="312" r:id="rId14"/>
    <p:sldId id="311" r:id="rId15"/>
    <p:sldId id="319" r:id="rId16"/>
    <p:sldId id="320" r:id="rId17"/>
    <p:sldId id="321" r:id="rId18"/>
    <p:sldId id="308" r:id="rId19"/>
    <p:sldId id="324" r:id="rId20"/>
    <p:sldId id="325" r:id="rId21"/>
    <p:sldId id="326" r:id="rId22"/>
    <p:sldId id="327" r:id="rId23"/>
    <p:sldId id="310" r:id="rId24"/>
    <p:sldId id="322" r:id="rId25"/>
    <p:sldId id="317" r:id="rId26"/>
  </p:sldIdLst>
  <p:sldSz cx="9144000" cy="5143500" type="screen16x9"/>
  <p:notesSz cx="6858000" cy="9144000"/>
  <p:embeddedFontLst>
    <p:embeddedFont>
      <p:font typeface="Arial Narrow" panose="020B0606020202030204" pitchFamily="34" charset="0"/>
      <p:regular r:id="rId28"/>
      <p:bold r:id="rId29"/>
      <p:italic r:id="rId30"/>
      <p:boldItalic r:id="rId31"/>
    </p:embeddedFont>
    <p:embeddedFont>
      <p:font typeface="Barlow Light" panose="00000400000000000000" pitchFamily="2" charset="0"/>
      <p:regular r:id="rId32"/>
      <p:bold r:id="rId33"/>
      <p:italic r:id="rId34"/>
      <p:boldItalic r:id="rId35"/>
    </p:embeddedFont>
    <p:embeddedFont>
      <p:font typeface="Raleway Thin"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90499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422120" y="532888"/>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t>SMART AMBULANCE USING MQTT</a:t>
            </a:r>
            <a:endParaRPr sz="3200" b="1" dirty="0"/>
          </a:p>
        </p:txBody>
      </p:sp>
      <p:sp>
        <p:nvSpPr>
          <p:cNvPr id="2" name="TextBox 1">
            <a:extLst>
              <a:ext uri="{FF2B5EF4-FFF2-40B4-BE49-F238E27FC236}">
                <a16:creationId xmlns:a16="http://schemas.microsoft.com/office/drawing/2014/main" id="{35956E6F-E335-CE0A-9C74-41BDE4F061EB}"/>
              </a:ext>
            </a:extLst>
          </p:cNvPr>
          <p:cNvSpPr txBox="1"/>
          <p:nvPr/>
        </p:nvSpPr>
        <p:spPr>
          <a:xfrm>
            <a:off x="808791" y="1911333"/>
            <a:ext cx="6370678" cy="3232167"/>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PG-DESD –Sept 2023</a:t>
            </a:r>
          </a:p>
          <a:p>
            <a:r>
              <a:rPr lang="en-US" sz="1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CDAC Hyderabad</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Sumbitted</a:t>
            </a:r>
            <a:r>
              <a:rPr lang="en-US" dirty="0">
                <a:latin typeface="Times New Roman" panose="02020603050405020304" pitchFamily="18" charset="0"/>
                <a:cs typeface="Times New Roman" panose="02020603050405020304" pitchFamily="18" charset="0"/>
              </a:rPr>
              <a:t> By :-</a:t>
            </a:r>
          </a:p>
          <a:p>
            <a:endParaRPr lang="en-US"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200" i="1" kern="100" dirty="0" err="1">
                <a:effectLst/>
                <a:latin typeface="Times New Roman" panose="02020603050405020304" pitchFamily="18" charset="0"/>
                <a:ea typeface="Calibri" panose="020F0502020204030204" pitchFamily="34" charset="0"/>
                <a:cs typeface="Times New Roman" panose="02020603050405020304" pitchFamily="18" charset="0"/>
              </a:rPr>
              <a:t>Yaswanth</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err="1">
                <a:effectLst/>
                <a:latin typeface="Times New Roman" panose="02020603050405020304" pitchFamily="18" charset="0"/>
                <a:ea typeface="Calibri" panose="020F0502020204030204" pitchFamily="34" charset="0"/>
                <a:cs typeface="Times New Roman" panose="02020603050405020304" pitchFamily="18" charset="0"/>
              </a:rPr>
              <a:t>kuna</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230950330021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Meghana </a:t>
            </a:r>
            <a:r>
              <a:rPr lang="en-IN" sz="1200" i="1" kern="100" dirty="0" err="1">
                <a:effectLst/>
                <a:latin typeface="Times New Roman" panose="02020603050405020304" pitchFamily="18" charset="0"/>
                <a:ea typeface="Calibri" panose="020F0502020204030204" pitchFamily="34" charset="0"/>
                <a:cs typeface="Times New Roman" panose="02020603050405020304" pitchFamily="18" charset="0"/>
              </a:rPr>
              <a:t>nikambe</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230950330022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Mrinal </a:t>
            </a:r>
            <a:r>
              <a:rPr lang="en-IN" sz="1200" i="1" kern="100" dirty="0" err="1">
                <a:effectLst/>
                <a:latin typeface="Times New Roman" panose="02020603050405020304" pitchFamily="18" charset="0"/>
                <a:ea typeface="Calibri" panose="020F0502020204030204" pitchFamily="34" charset="0"/>
                <a:cs typeface="Times New Roman" panose="02020603050405020304" pitchFamily="18" charset="0"/>
              </a:rPr>
              <a:t>patil</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230950330023</a:t>
            </a: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 Smitha mule                                     230950330024</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endParaRPr lang="en-US" dirty="0"/>
          </a:p>
          <a:p>
            <a:endParaRPr lang="en-IN" dirty="0"/>
          </a:p>
        </p:txBody>
      </p:sp>
      <p:pic>
        <p:nvPicPr>
          <p:cNvPr id="4" name="Picture 3">
            <a:extLst>
              <a:ext uri="{FF2B5EF4-FFF2-40B4-BE49-F238E27FC236}">
                <a16:creationId xmlns:a16="http://schemas.microsoft.com/office/drawing/2014/main" id="{96C44283-D77E-660E-BE4D-0850F0FF1039}"/>
              </a:ext>
            </a:extLst>
          </p:cNvPr>
          <p:cNvPicPr>
            <a:picLocks noChangeAspect="1"/>
          </p:cNvPicPr>
          <p:nvPr/>
        </p:nvPicPr>
        <p:blipFill>
          <a:blip r:embed="rId3"/>
          <a:stretch>
            <a:fillRect/>
          </a:stretch>
        </p:blipFill>
        <p:spPr>
          <a:xfrm>
            <a:off x="7511506" y="342900"/>
            <a:ext cx="1210374" cy="12215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CC797A-30F2-9839-0E2F-1E2C8214A74F}"/>
              </a:ext>
            </a:extLst>
          </p:cNvPr>
          <p:cNvSpPr>
            <a:spLocks noGrp="1"/>
          </p:cNvSpPr>
          <p:nvPr>
            <p:ph type="body" idx="1"/>
          </p:nvPr>
        </p:nvSpPr>
        <p:spPr>
          <a:xfrm>
            <a:off x="121444" y="793790"/>
            <a:ext cx="5640900" cy="3842960"/>
          </a:xfrm>
        </p:spPr>
        <p:txBody>
          <a:bodyPr/>
          <a:lstStyle/>
          <a:p>
            <a:pPr marL="114300" indent="0">
              <a:buNone/>
            </a:pPr>
            <a:r>
              <a:rPr lang="en-IN" dirty="0"/>
              <a:t>3</a:t>
            </a:r>
            <a:r>
              <a:rPr lang="en-IN" dirty="0">
                <a:latin typeface="Times New Roman" panose="02020603050405020304" pitchFamily="18"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LM75 temperature sensor module</a:t>
            </a:r>
            <a:endParaRPr lang="en-IN" b="1" dirty="0">
              <a:latin typeface="Times New Roman" panose="02020603050405020304" pitchFamily="18" charset="0"/>
              <a:cs typeface="Times New Roman" panose="02020603050405020304" pitchFamily="18" charset="0"/>
            </a:endParaRP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Features:-</a:t>
            </a: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Range in -25°C~100°C</a:t>
            </a: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Small Profile</a:t>
            </a: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Works with both 3.3V and 5V</a:t>
            </a: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Supported on Raspberry Pi and Arduino</a:t>
            </a:r>
          </a:p>
          <a:p>
            <a:pPr marL="498475"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LM75 IC</a:t>
            </a:r>
          </a:p>
          <a:p>
            <a:pPr marL="498475"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I2C port</a:t>
            </a:r>
          </a:p>
        </p:txBody>
      </p:sp>
      <p:sp>
        <p:nvSpPr>
          <p:cNvPr id="4" name="Slide Number Placeholder 3">
            <a:extLst>
              <a:ext uri="{FF2B5EF4-FFF2-40B4-BE49-F238E27FC236}">
                <a16:creationId xmlns:a16="http://schemas.microsoft.com/office/drawing/2014/main" id="{E96FA225-D398-397F-AA9F-74838A208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2" name="Picture 1">
            <a:extLst>
              <a:ext uri="{FF2B5EF4-FFF2-40B4-BE49-F238E27FC236}">
                <a16:creationId xmlns:a16="http://schemas.microsoft.com/office/drawing/2014/main" id="{CFB9925E-667F-D413-9BAB-43434F504B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5115" y="814388"/>
            <a:ext cx="3343910" cy="214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374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5C703D-73CB-7AB3-5E31-C764384D7BE1}"/>
              </a:ext>
            </a:extLst>
          </p:cNvPr>
          <p:cNvSpPr>
            <a:spLocks noGrp="1"/>
          </p:cNvSpPr>
          <p:nvPr>
            <p:ph type="body" idx="1"/>
          </p:nvPr>
        </p:nvSpPr>
        <p:spPr>
          <a:xfrm>
            <a:off x="335466" y="682201"/>
            <a:ext cx="5640900" cy="4057650"/>
          </a:xfrm>
        </p:spPr>
        <p:txBody>
          <a:bodyPr/>
          <a:lstStyle/>
          <a:p>
            <a:pPr>
              <a:lnSpc>
                <a:spcPct val="107000"/>
              </a:lnSpc>
              <a:spcBef>
                <a:spcPts val="200"/>
              </a:spcBef>
            </a:pPr>
            <a:r>
              <a:rPr lang="en-IN" b="1" dirty="0">
                <a:latin typeface="Times New Roman" panose="02020603050405020304" pitchFamily="18" charset="0"/>
                <a:cs typeface="Times New Roman" panose="02020603050405020304" pitchFamily="18" charset="0"/>
              </a:rPr>
              <a:t>4.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NEO-6M GPS Module</a:t>
            </a:r>
            <a:endParaRPr lang="en-IN" b="1" dirty="0">
              <a:latin typeface="Times New Roman" panose="02020603050405020304" pitchFamily="18" charset="0"/>
              <a:cs typeface="Times New Roman" panose="02020603050405020304" pitchFamily="18" charset="0"/>
            </a:endParaRPr>
          </a:p>
          <a:p>
            <a:pPr marL="498475" algn="just">
              <a:lnSpc>
                <a:spcPct val="107000"/>
              </a:lnSpc>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5Hz position update rate</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Operating temperature range: -40 TO 85°CUART TTL socket</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EEPROM to save configuration settings</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Rechargeable battery for Backup</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cold start time of 38 s and Hot start time of 1 s</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Supply voltage: 3.3 V</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Configurable from 4800 Baud to 115200 Baud rates. (default 9600)</a:t>
            </a:r>
          </a:p>
          <a:p>
            <a:pPr marL="498475" algn="just">
              <a:lnSpc>
                <a:spcPct val="107000"/>
              </a:lnSpc>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SuperSense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Indoor GPS: -162 dBm tracking sensitivity</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Support SBAS (WAAS, EGNOS, MSAS, GAGAN)</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Separated 18X18mm GPS antenna</a:t>
            </a:r>
          </a:p>
          <a:p>
            <a:pPr marL="155575"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a:extLst>
              <a:ext uri="{FF2B5EF4-FFF2-40B4-BE49-F238E27FC236}">
                <a16:creationId xmlns:a16="http://schemas.microsoft.com/office/drawing/2014/main" id="{E71F808A-D1CD-44C0-D7E2-1E3E72314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2" name="Picture 1">
            <a:extLst>
              <a:ext uri="{FF2B5EF4-FFF2-40B4-BE49-F238E27FC236}">
                <a16:creationId xmlns:a16="http://schemas.microsoft.com/office/drawing/2014/main" id="{F47413BE-E9C2-6B10-AD98-AE0143F1E6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0649" y="503607"/>
            <a:ext cx="3364705" cy="2207419"/>
          </a:xfrm>
          <a:prstGeom prst="rect">
            <a:avLst/>
          </a:prstGeom>
        </p:spPr>
      </p:pic>
    </p:spTree>
    <p:extLst>
      <p:ext uri="{BB962C8B-B14F-4D97-AF65-F5344CB8AC3E}">
        <p14:creationId xmlns:p14="http://schemas.microsoft.com/office/powerpoint/2010/main" val="122190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16393-EAD3-1225-496C-B9C626C9FBC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46C4D12-CCC2-BDEA-86B5-1039D60B888C}"/>
              </a:ext>
            </a:extLst>
          </p:cNvPr>
          <p:cNvSpPr>
            <a:spLocks noGrp="1"/>
          </p:cNvSpPr>
          <p:nvPr>
            <p:ph type="body" idx="1"/>
          </p:nvPr>
        </p:nvSpPr>
        <p:spPr>
          <a:xfrm>
            <a:off x="286698" y="212809"/>
            <a:ext cx="5640900" cy="4057650"/>
          </a:xfrm>
        </p:spPr>
        <p:txBody>
          <a:bodyPr/>
          <a:lstStyle/>
          <a:p>
            <a:pPr marL="114300" indent="0">
              <a:lnSpc>
                <a:spcPct val="107000"/>
              </a:lnSpc>
              <a:spcBef>
                <a:spcPts val="200"/>
              </a:spcBef>
              <a:buNone/>
            </a:pPr>
            <a:r>
              <a:rPr lang="en-IN" sz="18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5.  </a:t>
            </a:r>
            <a:r>
              <a:rPr lang="en-IN" sz="1800" b="1"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433 MHz RF Module </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Specifications of 433MHz RF Transmitter Receiver Wireless Module:-</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Range in open space(Standard Conditions) : 100 Meters</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RX Receiver Frequency : 433 MHz</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RX Typical Sensitivity : 105 </a:t>
            </a:r>
            <a:r>
              <a:rPr lang="en-IN" sz="1000" kern="100" dirty="0" err="1">
                <a:effectLst/>
                <a:latin typeface="Times New Roman" panose="02020603050405020304" pitchFamily="18" charset="0"/>
                <a:ea typeface="Calibri" panose="020F0502020204030204" pitchFamily="34" charset="0"/>
                <a:cs typeface="Times New Roman" panose="02020603050405020304" pitchFamily="18" charset="0"/>
              </a:rPr>
              <a:t>Dbm</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RX Supply Current : 3.5 mA</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RX IF Frequency : 1MHz</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RX Operating Voltage : 5V</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TX Frequency Range : 433.92 MHz</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TX Supply Voltage : 3V ~ 6V</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TX Out Put Power : 4 ~ 12 </a:t>
            </a:r>
            <a:r>
              <a:rPr lang="en-IN" sz="1000" kern="100" dirty="0" err="1">
                <a:effectLst/>
                <a:latin typeface="Times New Roman" panose="02020603050405020304" pitchFamily="18" charset="0"/>
                <a:ea typeface="Calibri" panose="020F0502020204030204" pitchFamily="34" charset="0"/>
                <a:cs typeface="Times New Roman" panose="02020603050405020304" pitchFamily="18" charset="0"/>
              </a:rPr>
              <a:t>Dbm</a:t>
            </a:r>
            <a:endParaRPr lang="en-IN" sz="1000" kern="100" dirty="0">
              <a:latin typeface="Times New Roman" panose="02020603050405020304" pitchFamily="18" charset="0"/>
              <a:ea typeface="Calibri" panose="020F0502020204030204" pitchFamily="34" charset="0"/>
              <a:cs typeface="Times New Roman" panose="02020603050405020304" pitchFamily="18" charset="0"/>
            </a:endParaRP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Mangal" panose="02040503050203030202" pitchFamily="18" charset="0"/>
              </a:rPr>
              <a:t>ASK Modulation</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Low Power Consumption</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Easy For RF based Application</a:t>
            </a:r>
          </a:p>
          <a:p>
            <a:pPr marL="498475" algn="just">
              <a:lnSpc>
                <a:spcPct val="107000"/>
              </a:lnSpc>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Transmit Range Up To 50m</a:t>
            </a:r>
          </a:p>
          <a:p>
            <a:pPr marL="155575" indent="0" algn="just">
              <a:lnSpc>
                <a:spcPct val="107000"/>
              </a:lnSpc>
              <a:spcAft>
                <a:spcPts val="800"/>
              </a:spcAft>
              <a:buNone/>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AC9C13-F9C8-CAEA-EADA-8787191EF6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9D5BF3DE-30DE-CD11-4135-92DD2CCC8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344" y="450552"/>
            <a:ext cx="2517648" cy="1640375"/>
          </a:xfrm>
          <a:prstGeom prst="rect">
            <a:avLst/>
          </a:prstGeom>
        </p:spPr>
      </p:pic>
    </p:spTree>
    <p:extLst>
      <p:ext uri="{BB962C8B-B14F-4D97-AF65-F5344CB8AC3E}">
        <p14:creationId xmlns:p14="http://schemas.microsoft.com/office/powerpoint/2010/main" val="140743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32DC-4676-D376-2EF0-331BA10E0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25AB7-7238-CEE7-D351-8156E25E0896}"/>
              </a:ext>
            </a:extLst>
          </p:cNvPr>
          <p:cNvSpPr>
            <a:spLocks noGrp="1"/>
          </p:cNvSpPr>
          <p:nvPr>
            <p:ph type="title"/>
          </p:nvPr>
        </p:nvSpPr>
        <p:spPr>
          <a:xfrm>
            <a:off x="281940" y="377000"/>
            <a:ext cx="5640900" cy="499300"/>
          </a:xfrm>
        </p:spPr>
        <p:txBody>
          <a:bodyPr/>
          <a:lstStyle/>
          <a:p>
            <a:r>
              <a:rPr lang="en-US" sz="3600" b="1" dirty="0"/>
              <a:t>Block Diagram</a:t>
            </a:r>
            <a:r>
              <a:rPr lang="en-US" sz="3600" dirty="0"/>
              <a:t> </a:t>
            </a:r>
            <a:endParaRPr lang="en-IN" sz="3600" dirty="0"/>
          </a:p>
        </p:txBody>
      </p:sp>
      <p:sp>
        <p:nvSpPr>
          <p:cNvPr id="3" name="Slide Number Placeholder 2">
            <a:extLst>
              <a:ext uri="{FF2B5EF4-FFF2-40B4-BE49-F238E27FC236}">
                <a16:creationId xmlns:a16="http://schemas.microsoft.com/office/drawing/2014/main" id="{5D988BD4-F598-B32A-778A-4B89058B70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0" name="Picture 9">
            <a:extLst>
              <a:ext uri="{FF2B5EF4-FFF2-40B4-BE49-F238E27FC236}">
                <a16:creationId xmlns:a16="http://schemas.microsoft.com/office/drawing/2014/main" id="{77099AC0-28B3-FF66-B107-62B361327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0" y="1113894"/>
            <a:ext cx="6528564" cy="3757156"/>
          </a:xfrm>
          <a:prstGeom prst="rect">
            <a:avLst/>
          </a:prstGeom>
        </p:spPr>
      </p:pic>
    </p:spTree>
    <p:extLst>
      <p:ext uri="{BB962C8B-B14F-4D97-AF65-F5344CB8AC3E}">
        <p14:creationId xmlns:p14="http://schemas.microsoft.com/office/powerpoint/2010/main" val="205717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38C90-96CF-52BB-54C9-96BE0F819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D168B-34E5-638D-9FE5-3370FE2DD943}"/>
              </a:ext>
            </a:extLst>
          </p:cNvPr>
          <p:cNvSpPr>
            <a:spLocks noGrp="1"/>
          </p:cNvSpPr>
          <p:nvPr>
            <p:ph type="title"/>
          </p:nvPr>
        </p:nvSpPr>
        <p:spPr>
          <a:xfrm>
            <a:off x="308516" y="259632"/>
            <a:ext cx="6114586" cy="516955"/>
          </a:xfrm>
        </p:spPr>
        <p:txBody>
          <a:bodyPr/>
          <a:lstStyle/>
          <a:p>
            <a:r>
              <a:rPr lang="en-US" sz="3200" b="1" dirty="0"/>
              <a:t>Flowchart</a:t>
            </a:r>
            <a:endParaRPr lang="en-IN" sz="3200" b="1" dirty="0"/>
          </a:p>
        </p:txBody>
      </p:sp>
      <p:sp>
        <p:nvSpPr>
          <p:cNvPr id="3" name="Slide Number Placeholder 2">
            <a:extLst>
              <a:ext uri="{FF2B5EF4-FFF2-40B4-BE49-F238E27FC236}">
                <a16:creationId xmlns:a16="http://schemas.microsoft.com/office/drawing/2014/main" id="{6D464BB5-A405-2ED9-B001-608B09AB3B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100B7CD3-4943-51B8-7F94-BD7D2D85C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87" y="776587"/>
            <a:ext cx="6339840" cy="4202430"/>
          </a:xfrm>
          <a:prstGeom prst="rect">
            <a:avLst/>
          </a:prstGeom>
        </p:spPr>
      </p:pic>
    </p:spTree>
    <p:extLst>
      <p:ext uri="{BB962C8B-B14F-4D97-AF65-F5344CB8AC3E}">
        <p14:creationId xmlns:p14="http://schemas.microsoft.com/office/powerpoint/2010/main" val="252467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936E-8043-1E3D-A880-99234932C779}"/>
              </a:ext>
            </a:extLst>
          </p:cNvPr>
          <p:cNvSpPr>
            <a:spLocks noGrp="1"/>
          </p:cNvSpPr>
          <p:nvPr>
            <p:ph type="title"/>
          </p:nvPr>
        </p:nvSpPr>
        <p:spPr>
          <a:xfrm>
            <a:off x="364332" y="298418"/>
            <a:ext cx="5640900" cy="594551"/>
          </a:xfrm>
        </p:spPr>
        <p:txBody>
          <a:bodyPr/>
          <a:lstStyle/>
          <a:p>
            <a:r>
              <a:rPr lang="en-IN" dirty="0"/>
              <a:t>MQTT Protocol :</a:t>
            </a:r>
          </a:p>
        </p:txBody>
      </p:sp>
      <p:sp>
        <p:nvSpPr>
          <p:cNvPr id="3" name="Text Placeholder 2">
            <a:extLst>
              <a:ext uri="{FF2B5EF4-FFF2-40B4-BE49-F238E27FC236}">
                <a16:creationId xmlns:a16="http://schemas.microsoft.com/office/drawing/2014/main" id="{C92AEF38-0C00-60EB-EBC4-45622713442A}"/>
              </a:ext>
            </a:extLst>
          </p:cNvPr>
          <p:cNvSpPr>
            <a:spLocks noGrp="1"/>
          </p:cNvSpPr>
          <p:nvPr>
            <p:ph type="body" idx="1"/>
          </p:nvPr>
        </p:nvSpPr>
        <p:spPr>
          <a:xfrm>
            <a:off x="300038" y="708850"/>
            <a:ext cx="6793706" cy="4396500"/>
          </a:xfrm>
        </p:spPr>
        <p:txBody>
          <a:bodyPr/>
          <a:lstStyle/>
          <a:p>
            <a:pPr algn="just">
              <a:spcAft>
                <a:spcPts val="1500"/>
              </a:spcAft>
            </a:pPr>
            <a:r>
              <a:rPr lang="en-IN" sz="1050" dirty="0">
                <a:solidFill>
                  <a:srgbClr val="000000"/>
                </a:solidFill>
                <a:effectLst/>
                <a:latin typeface="Times New Roman" panose="02020603050405020304" pitchFamily="18" charset="0"/>
                <a:ea typeface="Times New Roman" panose="02020603050405020304" pitchFamily="18" charset="0"/>
              </a:rPr>
              <a:t>MQTT (Message Queuing Telemetry Transport) is a lightweight, publish-subscribe messaging protocol often used in IoT (Internet of Things) and mobile applications. It operates on the client-server or broker-based model.</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Publish-Subscribe Model:</a:t>
            </a:r>
            <a:r>
              <a:rPr lang="en-IN" sz="1050" dirty="0">
                <a:solidFill>
                  <a:srgbClr val="000000"/>
                </a:solidFill>
                <a:effectLst/>
                <a:latin typeface="Times New Roman" panose="02020603050405020304" pitchFamily="18" charset="0"/>
                <a:ea typeface="Times New Roman" panose="02020603050405020304" pitchFamily="18" charset="0"/>
              </a:rPr>
              <a:t> Devices (clients) communicate through a central broker. Publishers send messages to specific topics, and subscribers receive messages from topics they are interested in.</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QoS (Quality of Service) Levels:</a:t>
            </a:r>
            <a:r>
              <a:rPr lang="en-IN" sz="1050" dirty="0">
                <a:solidFill>
                  <a:srgbClr val="000000"/>
                </a:solidFill>
                <a:effectLst/>
                <a:latin typeface="Times New Roman" panose="02020603050405020304" pitchFamily="18" charset="0"/>
                <a:ea typeface="Times New Roman" panose="02020603050405020304" pitchFamily="18" charset="0"/>
              </a:rPr>
              <a:t> MQTT supports three QoS levels for message delivery: 0 (at most once), 1 (at least once), and 2 (exactly once), allowing flexibility based on the application's reliability requirements.</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Retained Messages:</a:t>
            </a:r>
            <a:r>
              <a:rPr lang="en-IN" sz="1050" dirty="0">
                <a:solidFill>
                  <a:srgbClr val="000000"/>
                </a:solidFill>
                <a:effectLst/>
                <a:latin typeface="Times New Roman" panose="02020603050405020304" pitchFamily="18" charset="0"/>
                <a:ea typeface="Times New Roman" panose="02020603050405020304" pitchFamily="18" charset="0"/>
              </a:rPr>
              <a:t> Brokers can retain the last message sent on a specific topic. When a new subscriber joins, it immediately receives the most recent message for each topic.</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Lightweight:</a:t>
            </a:r>
            <a:r>
              <a:rPr lang="en-IN" sz="1050" dirty="0">
                <a:solidFill>
                  <a:srgbClr val="000000"/>
                </a:solidFill>
                <a:effectLst/>
                <a:latin typeface="Times New Roman" panose="02020603050405020304" pitchFamily="18" charset="0"/>
                <a:ea typeface="Times New Roman" panose="02020603050405020304" pitchFamily="18" charset="0"/>
              </a:rPr>
              <a:t> Designed to be efficient, MQTT has a minimal overhead, making it suitable for resource-constrained devices and low-bandwidth networks.</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Persistent Sessions:</a:t>
            </a:r>
            <a:r>
              <a:rPr lang="en-IN" sz="1050" dirty="0">
                <a:solidFill>
                  <a:srgbClr val="000000"/>
                </a:solidFill>
                <a:effectLst/>
                <a:latin typeface="Times New Roman" panose="02020603050405020304" pitchFamily="18" charset="0"/>
                <a:ea typeface="Times New Roman" panose="02020603050405020304" pitchFamily="18" charset="0"/>
              </a:rPr>
              <a:t> Clients can establish persistent sessions with the broker, allowing them to receive messages that were sent while they were offline.</a:t>
            </a:r>
            <a:endParaRPr lang="en-IN" sz="1050" dirty="0">
              <a:latin typeface="Times New Roman" panose="02020603050405020304" pitchFamily="18" charset="0"/>
              <a:ea typeface="Times New Roman" panose="02020603050405020304" pitchFamily="18" charset="0"/>
            </a:endParaRPr>
          </a:p>
          <a:p>
            <a:pPr algn="just">
              <a:spcAft>
                <a:spcPts val="1500"/>
              </a:spcAft>
            </a:pPr>
            <a:r>
              <a:rPr lang="en-IN" sz="1050" b="1" dirty="0">
                <a:solidFill>
                  <a:srgbClr val="000000"/>
                </a:solidFill>
                <a:effectLst/>
                <a:latin typeface="Times New Roman" panose="02020603050405020304" pitchFamily="18" charset="0"/>
                <a:ea typeface="Times New Roman" panose="02020603050405020304" pitchFamily="18" charset="0"/>
              </a:rPr>
              <a:t>Security:</a:t>
            </a:r>
            <a:r>
              <a:rPr lang="en-IN" sz="1050" dirty="0">
                <a:solidFill>
                  <a:srgbClr val="000000"/>
                </a:solidFill>
                <a:effectLst/>
                <a:latin typeface="Times New Roman" panose="02020603050405020304" pitchFamily="18" charset="0"/>
                <a:ea typeface="Times New Roman" panose="02020603050405020304" pitchFamily="18" charset="0"/>
              </a:rPr>
              <a:t> While MQTT itself does not prescribe security mechanisms, it can be implemented over secure protocols like TLS/SSL, ensuring data confidentiality and integrity.</a:t>
            </a:r>
            <a:endParaRPr lang="en-IN" sz="105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21CDF9B-7939-EDEF-39D3-E91B299316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95135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73C4-8965-6F6C-D571-1FB770801386}"/>
              </a:ext>
            </a:extLst>
          </p:cNvPr>
          <p:cNvSpPr>
            <a:spLocks noGrp="1"/>
          </p:cNvSpPr>
          <p:nvPr>
            <p:ph type="title"/>
          </p:nvPr>
        </p:nvSpPr>
        <p:spPr/>
        <p:txBody>
          <a:bodyPr/>
          <a:lstStyle/>
          <a:p>
            <a:r>
              <a:rPr lang="en-IN" dirty="0"/>
              <a:t>MQTT Protocol :</a:t>
            </a:r>
          </a:p>
        </p:txBody>
      </p:sp>
      <p:sp>
        <p:nvSpPr>
          <p:cNvPr id="3" name="Slide Number Placeholder 2">
            <a:extLst>
              <a:ext uri="{FF2B5EF4-FFF2-40B4-BE49-F238E27FC236}">
                <a16:creationId xmlns:a16="http://schemas.microsoft.com/office/drawing/2014/main" id="{642A982F-642B-8545-9B36-895E9A9DE7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2792FE57-9441-A988-3319-59E80DBEB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021" y="1259046"/>
            <a:ext cx="5306854" cy="3096895"/>
          </a:xfrm>
          <a:prstGeom prst="rect">
            <a:avLst/>
          </a:prstGeom>
        </p:spPr>
      </p:pic>
    </p:spTree>
    <p:extLst>
      <p:ext uri="{BB962C8B-B14F-4D97-AF65-F5344CB8AC3E}">
        <p14:creationId xmlns:p14="http://schemas.microsoft.com/office/powerpoint/2010/main" val="56734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7FF2-E68B-EADA-95EB-869DC877205F}"/>
              </a:ext>
            </a:extLst>
          </p:cNvPr>
          <p:cNvSpPr>
            <a:spLocks noGrp="1"/>
          </p:cNvSpPr>
          <p:nvPr>
            <p:ph type="title"/>
          </p:nvPr>
        </p:nvSpPr>
        <p:spPr/>
        <p:txBody>
          <a:bodyPr/>
          <a:lstStyle/>
          <a:p>
            <a:r>
              <a:rPr lang="en-IN" dirty="0"/>
              <a:t>Why MQTT :</a:t>
            </a:r>
          </a:p>
        </p:txBody>
      </p:sp>
      <p:sp>
        <p:nvSpPr>
          <p:cNvPr id="3" name="Text Placeholder 2">
            <a:extLst>
              <a:ext uri="{FF2B5EF4-FFF2-40B4-BE49-F238E27FC236}">
                <a16:creationId xmlns:a16="http://schemas.microsoft.com/office/drawing/2014/main" id="{A02A8FE7-414E-FE02-9264-FE039F1AB455}"/>
              </a:ext>
            </a:extLst>
          </p:cNvPr>
          <p:cNvSpPr>
            <a:spLocks noGrp="1"/>
          </p:cNvSpPr>
          <p:nvPr>
            <p:ph type="body" idx="1"/>
          </p:nvPr>
        </p:nvSpPr>
        <p:spPr>
          <a:xfrm>
            <a:off x="457200" y="1185863"/>
            <a:ext cx="5640900" cy="3450787"/>
          </a:xfrm>
        </p:spPr>
        <p:txBody>
          <a:bodyPr/>
          <a:lstStyle/>
          <a:p>
            <a:r>
              <a:rPr lang="en-IN" sz="1400" kern="0" dirty="0">
                <a:solidFill>
                  <a:srgbClr val="000000"/>
                </a:solidFill>
                <a:effectLst/>
                <a:latin typeface="Times New Roman" panose="02020603050405020304" pitchFamily="18" charset="0"/>
                <a:ea typeface="Times New Roman" panose="02020603050405020304" pitchFamily="18" charset="0"/>
              </a:rPr>
              <a:t>Low Overhead and Bandwidth Efficiency</a:t>
            </a:r>
          </a:p>
          <a:p>
            <a:r>
              <a:rPr lang="en-IN" sz="1400" kern="0" dirty="0">
                <a:solidFill>
                  <a:srgbClr val="000000"/>
                </a:solidFill>
                <a:effectLst/>
                <a:latin typeface="Times New Roman" panose="02020603050405020304" pitchFamily="18" charset="0"/>
                <a:ea typeface="Times New Roman" panose="02020603050405020304" pitchFamily="18" charset="0"/>
              </a:rPr>
              <a:t>Publish-Subscribe Model</a:t>
            </a:r>
          </a:p>
          <a:p>
            <a:r>
              <a:rPr lang="en-IN" sz="1400" dirty="0">
                <a:solidFill>
                  <a:srgbClr val="000000"/>
                </a:solidFill>
                <a:latin typeface="Times New Roman" panose="02020603050405020304" pitchFamily="18" charset="0"/>
                <a:ea typeface="Times New Roman" panose="02020603050405020304" pitchFamily="18" charset="0"/>
              </a:rPr>
              <a:t>Lightweight </a:t>
            </a:r>
          </a:p>
          <a:p>
            <a:r>
              <a:rPr lang="en-IN" sz="1400" kern="0" dirty="0">
                <a:solidFill>
                  <a:srgbClr val="000000"/>
                </a:solidFill>
                <a:effectLst/>
                <a:latin typeface="Times New Roman" panose="02020603050405020304" pitchFamily="18" charset="0"/>
                <a:ea typeface="Times New Roman" panose="02020603050405020304" pitchFamily="18" charset="0"/>
              </a:rPr>
              <a:t>Asynchronous Communication</a:t>
            </a:r>
          </a:p>
          <a:p>
            <a:r>
              <a:rPr lang="en-IN" sz="1400" kern="0" dirty="0">
                <a:solidFill>
                  <a:srgbClr val="000000"/>
                </a:solidFill>
                <a:effectLst/>
                <a:latin typeface="Times New Roman" panose="02020603050405020304" pitchFamily="18" charset="0"/>
                <a:ea typeface="Times New Roman" panose="02020603050405020304" pitchFamily="18" charset="0"/>
              </a:rPr>
              <a:t>Quality of Service (QoS) Levels</a:t>
            </a:r>
            <a:endParaRPr lang="en-IN" sz="1400" dirty="0">
              <a:solidFill>
                <a:srgbClr val="000000"/>
              </a:solidFill>
              <a:latin typeface="Times New Roman" panose="02020603050405020304" pitchFamily="18" charset="0"/>
              <a:ea typeface="Times New Roman" panose="02020603050405020304" pitchFamily="18" charset="0"/>
            </a:endParaRPr>
          </a:p>
          <a:p>
            <a:r>
              <a:rPr lang="en-IN" sz="1400" kern="0" dirty="0">
                <a:solidFill>
                  <a:srgbClr val="000000"/>
                </a:solidFill>
                <a:effectLst/>
                <a:latin typeface="Times New Roman" panose="02020603050405020304" pitchFamily="18" charset="0"/>
                <a:ea typeface="Times New Roman" panose="02020603050405020304" pitchFamily="18" charset="0"/>
              </a:rPr>
              <a:t>Retained Messages</a:t>
            </a:r>
          </a:p>
          <a:p>
            <a:r>
              <a:rPr lang="en-IN" sz="1400" kern="0" dirty="0">
                <a:solidFill>
                  <a:srgbClr val="000000"/>
                </a:solidFill>
                <a:effectLst/>
                <a:latin typeface="Times New Roman" panose="02020603050405020304" pitchFamily="18" charset="0"/>
                <a:ea typeface="Times New Roman" panose="02020603050405020304" pitchFamily="18" charset="0"/>
              </a:rPr>
              <a:t>Scalability</a:t>
            </a:r>
            <a:endParaRPr lang="en-IN" sz="1400" dirty="0">
              <a:solidFill>
                <a:srgbClr val="000000"/>
              </a:solidFill>
              <a:latin typeface="Times New Roman" panose="02020603050405020304" pitchFamily="18" charset="0"/>
              <a:ea typeface="Times New Roman" panose="02020603050405020304" pitchFamily="18" charset="0"/>
            </a:endParaRPr>
          </a:p>
          <a:p>
            <a:r>
              <a:rPr lang="en-IN" sz="1400" kern="0" dirty="0">
                <a:solidFill>
                  <a:srgbClr val="000000"/>
                </a:solidFill>
                <a:effectLst/>
                <a:latin typeface="Times New Roman" panose="02020603050405020304" pitchFamily="18" charset="0"/>
                <a:ea typeface="Times New Roman" panose="02020603050405020304" pitchFamily="18" charset="0"/>
              </a:rPr>
              <a:t>Security Integration</a:t>
            </a:r>
          </a:p>
          <a:p>
            <a:r>
              <a:rPr lang="en-IN" sz="1400" kern="0" dirty="0">
                <a:solidFill>
                  <a:srgbClr val="000000"/>
                </a:solidFill>
                <a:effectLst/>
                <a:latin typeface="Times New Roman" panose="02020603050405020304" pitchFamily="18" charset="0"/>
                <a:ea typeface="Times New Roman" panose="02020603050405020304" pitchFamily="18" charset="0"/>
              </a:rPr>
              <a:t>Open Standard</a:t>
            </a:r>
            <a:endParaRPr lang="en-IN" sz="1400" dirty="0"/>
          </a:p>
        </p:txBody>
      </p:sp>
      <p:sp>
        <p:nvSpPr>
          <p:cNvPr id="4" name="Slide Number Placeholder 3">
            <a:extLst>
              <a:ext uri="{FF2B5EF4-FFF2-40B4-BE49-F238E27FC236}">
                <a16:creationId xmlns:a16="http://schemas.microsoft.com/office/drawing/2014/main" id="{BA50D2FD-2537-388D-B1C9-877E971AF0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7020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138-8291-0B96-A4FF-73356AA0160A}"/>
              </a:ext>
            </a:extLst>
          </p:cNvPr>
          <p:cNvSpPr>
            <a:spLocks noGrp="1"/>
          </p:cNvSpPr>
          <p:nvPr>
            <p:ph type="title"/>
          </p:nvPr>
        </p:nvSpPr>
        <p:spPr/>
        <p:txBody>
          <a:bodyPr/>
          <a:lstStyle/>
          <a:p>
            <a:r>
              <a:rPr lang="en-IN" sz="3600" b="1" dirty="0"/>
              <a:t>Interfacing :</a:t>
            </a:r>
          </a:p>
        </p:txBody>
      </p:sp>
      <p:sp>
        <p:nvSpPr>
          <p:cNvPr id="3" name="Text Placeholder 2">
            <a:extLst>
              <a:ext uri="{FF2B5EF4-FFF2-40B4-BE49-F238E27FC236}">
                <a16:creationId xmlns:a16="http://schemas.microsoft.com/office/drawing/2014/main" id="{187F0CE4-3A0A-2814-1F47-7A72B8B8D977}"/>
              </a:ext>
            </a:extLst>
          </p:cNvPr>
          <p:cNvSpPr>
            <a:spLocks noGrp="1"/>
          </p:cNvSpPr>
          <p:nvPr>
            <p:ph type="body" idx="1"/>
          </p:nvPr>
        </p:nvSpPr>
        <p:spPr>
          <a:xfrm>
            <a:off x="457200" y="1321594"/>
            <a:ext cx="7729538" cy="3315056"/>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8FB0DB15-65AE-D36E-CC9F-717E63B24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FDBAD10E-47CD-DCE9-B4A7-0DBFA6046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234915" y="-357912"/>
            <a:ext cx="3315057" cy="6674062"/>
          </a:xfrm>
          <a:prstGeom prst="rect">
            <a:avLst/>
          </a:prstGeom>
        </p:spPr>
      </p:pic>
    </p:spTree>
    <p:extLst>
      <p:ext uri="{BB962C8B-B14F-4D97-AF65-F5344CB8AC3E}">
        <p14:creationId xmlns:p14="http://schemas.microsoft.com/office/powerpoint/2010/main" val="330159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B1CCA-C281-1C0E-CECC-167D8F37C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F1363-939A-3FE8-45DA-016E20AFD7AD}"/>
              </a:ext>
            </a:extLst>
          </p:cNvPr>
          <p:cNvSpPr>
            <a:spLocks noGrp="1"/>
          </p:cNvSpPr>
          <p:nvPr>
            <p:ph type="title"/>
          </p:nvPr>
        </p:nvSpPr>
        <p:spPr/>
        <p:txBody>
          <a:bodyPr/>
          <a:lstStyle/>
          <a:p>
            <a:r>
              <a:rPr lang="en-IN" dirty="0"/>
              <a:t>Interfacing</a:t>
            </a:r>
          </a:p>
        </p:txBody>
      </p:sp>
      <p:sp>
        <p:nvSpPr>
          <p:cNvPr id="3" name="Text Placeholder 2">
            <a:extLst>
              <a:ext uri="{FF2B5EF4-FFF2-40B4-BE49-F238E27FC236}">
                <a16:creationId xmlns:a16="http://schemas.microsoft.com/office/drawing/2014/main" id="{60106A8B-AE09-C3B7-7ADC-5C5F26B90B31}"/>
              </a:ext>
            </a:extLst>
          </p:cNvPr>
          <p:cNvSpPr>
            <a:spLocks noGrp="1"/>
          </p:cNvSpPr>
          <p:nvPr>
            <p:ph type="body" idx="1"/>
          </p:nvPr>
        </p:nvSpPr>
        <p:spPr>
          <a:xfrm>
            <a:off x="457199" y="1185863"/>
            <a:ext cx="8386763" cy="3814762"/>
          </a:xfrm>
        </p:spPr>
        <p:txBody>
          <a:bodyPr/>
          <a:lstStyle/>
          <a:p>
            <a:endParaRPr lang="en-IN" sz="1400" dirty="0"/>
          </a:p>
        </p:txBody>
      </p:sp>
      <p:sp>
        <p:nvSpPr>
          <p:cNvPr id="4" name="Slide Number Placeholder 3">
            <a:extLst>
              <a:ext uri="{FF2B5EF4-FFF2-40B4-BE49-F238E27FC236}">
                <a16:creationId xmlns:a16="http://schemas.microsoft.com/office/drawing/2014/main" id="{D17B531D-FC1C-B5A8-5644-4283F7A0F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A3B85C0C-F2E2-9AA9-2869-9890CC2ABA5F}"/>
              </a:ext>
            </a:extLst>
          </p:cNvPr>
          <p:cNvPicPr>
            <a:picLocks noChangeAspect="1"/>
          </p:cNvPicPr>
          <p:nvPr/>
        </p:nvPicPr>
        <p:blipFill>
          <a:blip r:embed="rId2"/>
          <a:stretch>
            <a:fillRect/>
          </a:stretch>
        </p:blipFill>
        <p:spPr>
          <a:xfrm>
            <a:off x="500061" y="1270373"/>
            <a:ext cx="4071939" cy="2507456"/>
          </a:xfrm>
          <a:prstGeom prst="rect">
            <a:avLst/>
          </a:prstGeom>
        </p:spPr>
      </p:pic>
      <p:pic>
        <p:nvPicPr>
          <p:cNvPr id="8" name="Picture 7">
            <a:extLst>
              <a:ext uri="{FF2B5EF4-FFF2-40B4-BE49-F238E27FC236}">
                <a16:creationId xmlns:a16="http://schemas.microsoft.com/office/drawing/2014/main" id="{681BBEB5-5C60-906B-8ACC-B5BF298EF896}"/>
              </a:ext>
            </a:extLst>
          </p:cNvPr>
          <p:cNvPicPr>
            <a:picLocks noChangeAspect="1"/>
          </p:cNvPicPr>
          <p:nvPr/>
        </p:nvPicPr>
        <p:blipFill>
          <a:blip r:embed="rId3"/>
          <a:stretch>
            <a:fillRect/>
          </a:stretch>
        </p:blipFill>
        <p:spPr>
          <a:xfrm>
            <a:off x="4887655" y="1298948"/>
            <a:ext cx="3840675" cy="2450306"/>
          </a:xfrm>
          <a:prstGeom prst="rect">
            <a:avLst/>
          </a:prstGeom>
        </p:spPr>
      </p:pic>
    </p:spTree>
    <p:extLst>
      <p:ext uri="{BB962C8B-B14F-4D97-AF65-F5344CB8AC3E}">
        <p14:creationId xmlns:p14="http://schemas.microsoft.com/office/powerpoint/2010/main" val="157091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0E1E-87EE-FFFE-86DB-8E512D2B675F}"/>
              </a:ext>
            </a:extLst>
          </p:cNvPr>
          <p:cNvSpPr>
            <a:spLocks noGrp="1"/>
          </p:cNvSpPr>
          <p:nvPr>
            <p:ph type="title"/>
          </p:nvPr>
        </p:nvSpPr>
        <p:spPr/>
        <p:txBody>
          <a:bodyPr/>
          <a:lstStyle/>
          <a:p>
            <a:r>
              <a:rPr lang="en-IN" sz="3600" b="1" dirty="0"/>
              <a:t>Contents</a:t>
            </a:r>
            <a:r>
              <a:rPr lang="en-IN" b="1" dirty="0"/>
              <a:t> :</a:t>
            </a:r>
          </a:p>
        </p:txBody>
      </p:sp>
      <p:sp>
        <p:nvSpPr>
          <p:cNvPr id="3" name="Text Placeholder 2">
            <a:extLst>
              <a:ext uri="{FF2B5EF4-FFF2-40B4-BE49-F238E27FC236}">
                <a16:creationId xmlns:a16="http://schemas.microsoft.com/office/drawing/2014/main" id="{D9B7F162-EFA5-BF1E-18DE-D357C31D8DE4}"/>
              </a:ext>
            </a:extLst>
          </p:cNvPr>
          <p:cNvSpPr>
            <a:spLocks noGrp="1"/>
          </p:cNvSpPr>
          <p:nvPr>
            <p:ph type="body" idx="1"/>
          </p:nvPr>
        </p:nvSpPr>
        <p:spPr>
          <a:xfrm>
            <a:off x="150019" y="1251299"/>
            <a:ext cx="5640900" cy="3749325"/>
          </a:xfrm>
        </p:spPr>
        <p:txBody>
          <a:bodyPr/>
          <a:lstStyle/>
          <a:p>
            <a:r>
              <a:rPr lang="en-IN" sz="1400" dirty="0">
                <a:latin typeface="Times New Roman" panose="02020603050405020304" pitchFamily="18" charset="0"/>
                <a:cs typeface="Times New Roman" panose="02020603050405020304" pitchFamily="18" charset="0"/>
              </a:rPr>
              <a:t>Abstract</a:t>
            </a:r>
          </a:p>
          <a:p>
            <a:r>
              <a:rPr lang="en-IN" sz="1400" dirty="0">
                <a:latin typeface="Times New Roman" panose="02020603050405020304" pitchFamily="18" charset="0"/>
                <a:cs typeface="Times New Roman" panose="02020603050405020304" pitchFamily="18" charset="0"/>
              </a:rPr>
              <a:t>Introduction</a:t>
            </a:r>
          </a:p>
          <a:p>
            <a:r>
              <a:rPr lang="en-IN" sz="1400" dirty="0">
                <a:latin typeface="Times New Roman" panose="02020603050405020304" pitchFamily="18" charset="0"/>
                <a:cs typeface="Times New Roman" panose="02020603050405020304" pitchFamily="18" charset="0"/>
              </a:rPr>
              <a:t>Objective</a:t>
            </a:r>
          </a:p>
          <a:p>
            <a:r>
              <a:rPr lang="en-IN" sz="1400" dirty="0">
                <a:latin typeface="Times New Roman" panose="02020603050405020304" pitchFamily="18" charset="0"/>
                <a:cs typeface="Times New Roman" panose="02020603050405020304" pitchFamily="18" charset="0"/>
              </a:rPr>
              <a:t>Software Requirements</a:t>
            </a:r>
          </a:p>
          <a:p>
            <a:r>
              <a:rPr lang="en-IN" sz="1400" dirty="0">
                <a:latin typeface="Times New Roman" panose="02020603050405020304" pitchFamily="18" charset="0"/>
                <a:cs typeface="Times New Roman" panose="02020603050405020304" pitchFamily="18" charset="0"/>
              </a:rPr>
              <a:t>Hardware Requirements</a:t>
            </a:r>
          </a:p>
          <a:p>
            <a:r>
              <a:rPr lang="en-IN" sz="1400" dirty="0">
                <a:latin typeface="Times New Roman" panose="02020603050405020304" pitchFamily="18" charset="0"/>
                <a:cs typeface="Times New Roman" panose="02020603050405020304" pitchFamily="18" charset="0"/>
              </a:rPr>
              <a:t>Architecture (Block-Diagram)</a:t>
            </a:r>
          </a:p>
          <a:p>
            <a:r>
              <a:rPr lang="en-IN" sz="1400" dirty="0">
                <a:latin typeface="Times New Roman" panose="02020603050405020304" pitchFamily="18" charset="0"/>
                <a:cs typeface="Times New Roman" panose="02020603050405020304" pitchFamily="18" charset="0"/>
              </a:rPr>
              <a:t>Flow-Chart</a:t>
            </a:r>
          </a:p>
          <a:p>
            <a:r>
              <a:rPr lang="en-IN" sz="1400" dirty="0">
                <a:latin typeface="Times New Roman" panose="02020603050405020304" pitchFamily="18" charset="0"/>
                <a:cs typeface="Times New Roman" panose="02020603050405020304" pitchFamily="18" charset="0"/>
              </a:rPr>
              <a:t>Code</a:t>
            </a:r>
          </a:p>
          <a:p>
            <a:r>
              <a:rPr lang="en-IN" sz="1400" dirty="0">
                <a:latin typeface="Times New Roman" panose="02020603050405020304" pitchFamily="18" charset="0"/>
                <a:cs typeface="Times New Roman" panose="02020603050405020304" pitchFamily="18" charset="0"/>
              </a:rPr>
              <a:t>Output</a:t>
            </a:r>
          </a:p>
          <a:p>
            <a:r>
              <a:rPr lang="en-IN" sz="1400" dirty="0">
                <a:latin typeface="Times New Roman" panose="02020603050405020304" pitchFamily="18" charset="0"/>
                <a:cs typeface="Times New Roman" panose="02020603050405020304" pitchFamily="18" charset="0"/>
              </a:rPr>
              <a:t>Conclusion</a:t>
            </a:r>
          </a:p>
          <a:p>
            <a:endParaRPr lang="en-IN" sz="1400" dirty="0"/>
          </a:p>
        </p:txBody>
      </p:sp>
      <p:sp>
        <p:nvSpPr>
          <p:cNvPr id="4" name="Slide Number Placeholder 3">
            <a:extLst>
              <a:ext uri="{FF2B5EF4-FFF2-40B4-BE49-F238E27FC236}">
                <a16:creationId xmlns:a16="http://schemas.microsoft.com/office/drawing/2014/main" id="{0C622941-71BE-3813-8A46-069DDB91A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6451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381F8-2AF7-113C-6592-775B5C2E8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C9599-A907-B433-91B0-133B60819A1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111C4FE9-F729-FBF2-95D1-E5781CB90EE7}"/>
              </a:ext>
            </a:extLst>
          </p:cNvPr>
          <p:cNvSpPr>
            <a:spLocks noGrp="1"/>
          </p:cNvSpPr>
          <p:nvPr>
            <p:ph type="body" idx="1"/>
          </p:nvPr>
        </p:nvSpPr>
        <p:spPr>
          <a:xfrm>
            <a:off x="457200" y="1185863"/>
            <a:ext cx="5640900" cy="3450787"/>
          </a:xfrm>
        </p:spPr>
        <p:txBody>
          <a:bodyPr/>
          <a:lstStyle/>
          <a:p>
            <a:endParaRPr lang="en-IN" sz="1400" dirty="0"/>
          </a:p>
        </p:txBody>
      </p:sp>
      <p:sp>
        <p:nvSpPr>
          <p:cNvPr id="4" name="Slide Number Placeholder 3">
            <a:extLst>
              <a:ext uri="{FF2B5EF4-FFF2-40B4-BE49-F238E27FC236}">
                <a16:creationId xmlns:a16="http://schemas.microsoft.com/office/drawing/2014/main" id="{5776DBC6-1FCF-5B88-C8F9-E6FAEC5C54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0" name="Picture 9">
            <a:extLst>
              <a:ext uri="{FF2B5EF4-FFF2-40B4-BE49-F238E27FC236}">
                <a16:creationId xmlns:a16="http://schemas.microsoft.com/office/drawing/2014/main" id="{0738409C-1826-23F6-0253-D9423DD5F5C9}"/>
              </a:ext>
            </a:extLst>
          </p:cNvPr>
          <p:cNvPicPr>
            <a:picLocks noChangeAspect="1"/>
          </p:cNvPicPr>
          <p:nvPr/>
        </p:nvPicPr>
        <p:blipFill>
          <a:blip r:embed="rId2"/>
          <a:stretch>
            <a:fillRect/>
          </a:stretch>
        </p:blipFill>
        <p:spPr>
          <a:xfrm>
            <a:off x="457200" y="506850"/>
            <a:ext cx="5822156" cy="4236600"/>
          </a:xfrm>
          <a:prstGeom prst="rect">
            <a:avLst/>
          </a:prstGeom>
        </p:spPr>
      </p:pic>
    </p:spTree>
    <p:extLst>
      <p:ext uri="{BB962C8B-B14F-4D97-AF65-F5344CB8AC3E}">
        <p14:creationId xmlns:p14="http://schemas.microsoft.com/office/powerpoint/2010/main" val="168705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69E6-0667-1BFF-6940-E3A9A4930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17924-3E59-94BA-FDE3-22E258EEEF88}"/>
              </a:ext>
            </a:extLst>
          </p:cNvPr>
          <p:cNvSpPr>
            <a:spLocks noGrp="1"/>
          </p:cNvSpPr>
          <p:nvPr>
            <p:ph type="title"/>
          </p:nvPr>
        </p:nvSpPr>
        <p:spPr/>
        <p:txBody>
          <a:bodyPr/>
          <a:lstStyle/>
          <a:p>
            <a:r>
              <a:rPr lang="en-IN" dirty="0"/>
              <a:t>Results and outputs</a:t>
            </a:r>
          </a:p>
        </p:txBody>
      </p:sp>
      <p:sp>
        <p:nvSpPr>
          <p:cNvPr id="3" name="Text Placeholder 2">
            <a:extLst>
              <a:ext uri="{FF2B5EF4-FFF2-40B4-BE49-F238E27FC236}">
                <a16:creationId xmlns:a16="http://schemas.microsoft.com/office/drawing/2014/main" id="{9A317A85-88A5-9827-A7CC-8F8A5F836A61}"/>
              </a:ext>
            </a:extLst>
          </p:cNvPr>
          <p:cNvSpPr>
            <a:spLocks noGrp="1"/>
          </p:cNvSpPr>
          <p:nvPr>
            <p:ph type="body" idx="1"/>
          </p:nvPr>
        </p:nvSpPr>
        <p:spPr>
          <a:xfrm>
            <a:off x="457200" y="1185863"/>
            <a:ext cx="5640900" cy="3450787"/>
          </a:xfrm>
        </p:spPr>
        <p:txBody>
          <a:bodyPr/>
          <a:lstStyle/>
          <a:p>
            <a:endParaRPr lang="en-IN" sz="1400" dirty="0"/>
          </a:p>
        </p:txBody>
      </p:sp>
      <p:sp>
        <p:nvSpPr>
          <p:cNvPr id="4" name="Slide Number Placeholder 3">
            <a:extLst>
              <a:ext uri="{FF2B5EF4-FFF2-40B4-BE49-F238E27FC236}">
                <a16:creationId xmlns:a16="http://schemas.microsoft.com/office/drawing/2014/main" id="{874762B2-7251-DC72-3BAA-4908CF50FA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image15.jpeg">
            <a:extLst>
              <a:ext uri="{FF2B5EF4-FFF2-40B4-BE49-F238E27FC236}">
                <a16:creationId xmlns:a16="http://schemas.microsoft.com/office/drawing/2014/main" id="{5B3AF8A6-0F74-1A9F-3729-89135EAA5C63}"/>
              </a:ext>
            </a:extLst>
          </p:cNvPr>
          <p:cNvPicPr>
            <a:picLocks noChangeAspect="1"/>
          </p:cNvPicPr>
          <p:nvPr/>
        </p:nvPicPr>
        <p:blipFill>
          <a:blip r:embed="rId2" cstate="print"/>
          <a:stretch>
            <a:fillRect/>
          </a:stretch>
        </p:blipFill>
        <p:spPr>
          <a:xfrm>
            <a:off x="342900" y="1185863"/>
            <a:ext cx="3214688" cy="3300412"/>
          </a:xfrm>
          <a:prstGeom prst="rect">
            <a:avLst/>
          </a:prstGeom>
        </p:spPr>
      </p:pic>
      <p:pic>
        <p:nvPicPr>
          <p:cNvPr id="7" name="image19.jpeg">
            <a:extLst>
              <a:ext uri="{FF2B5EF4-FFF2-40B4-BE49-F238E27FC236}">
                <a16:creationId xmlns:a16="http://schemas.microsoft.com/office/drawing/2014/main" id="{927CED15-9E0E-7F88-A746-1560C028DC4D}"/>
              </a:ext>
            </a:extLst>
          </p:cNvPr>
          <p:cNvPicPr>
            <a:picLocks noChangeAspect="1"/>
          </p:cNvPicPr>
          <p:nvPr/>
        </p:nvPicPr>
        <p:blipFill>
          <a:blip r:embed="rId3" cstate="print"/>
          <a:stretch>
            <a:fillRect/>
          </a:stretch>
        </p:blipFill>
        <p:spPr>
          <a:xfrm>
            <a:off x="3871869" y="1185863"/>
            <a:ext cx="4681062" cy="3228975"/>
          </a:xfrm>
          <a:prstGeom prst="rect">
            <a:avLst/>
          </a:prstGeom>
        </p:spPr>
      </p:pic>
    </p:spTree>
    <p:extLst>
      <p:ext uri="{BB962C8B-B14F-4D97-AF65-F5344CB8AC3E}">
        <p14:creationId xmlns:p14="http://schemas.microsoft.com/office/powerpoint/2010/main" val="290909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BDBE1-07A4-C11F-AA31-2502C29FB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0D097-609B-A621-1C6B-9B118CE7778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3E0B4C88-8E12-EEAF-9BD8-7480E722B063}"/>
              </a:ext>
            </a:extLst>
          </p:cNvPr>
          <p:cNvSpPr>
            <a:spLocks noGrp="1"/>
          </p:cNvSpPr>
          <p:nvPr>
            <p:ph type="body" idx="1"/>
          </p:nvPr>
        </p:nvSpPr>
        <p:spPr>
          <a:xfrm>
            <a:off x="242888" y="1185963"/>
            <a:ext cx="8443912" cy="3450787"/>
          </a:xfrm>
        </p:spPr>
        <p:txBody>
          <a:bodyPr/>
          <a:lstStyle/>
          <a:p>
            <a:endParaRPr lang="en-IN" sz="1400" dirty="0"/>
          </a:p>
        </p:txBody>
      </p:sp>
      <p:sp>
        <p:nvSpPr>
          <p:cNvPr id="4" name="Slide Number Placeholder 3">
            <a:extLst>
              <a:ext uri="{FF2B5EF4-FFF2-40B4-BE49-F238E27FC236}">
                <a16:creationId xmlns:a16="http://schemas.microsoft.com/office/drawing/2014/main" id="{9D0E1E59-4B3C-FD87-0A9E-CDE6C4639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image17.jpeg">
            <a:extLst>
              <a:ext uri="{FF2B5EF4-FFF2-40B4-BE49-F238E27FC236}">
                <a16:creationId xmlns:a16="http://schemas.microsoft.com/office/drawing/2014/main" id="{8A0CEA29-D10E-17AE-FD8A-90AC09A7E6B7}"/>
              </a:ext>
            </a:extLst>
          </p:cNvPr>
          <p:cNvPicPr>
            <a:picLocks noChangeAspect="1"/>
          </p:cNvPicPr>
          <p:nvPr/>
        </p:nvPicPr>
        <p:blipFill>
          <a:blip r:embed="rId2" cstate="print"/>
          <a:stretch>
            <a:fillRect/>
          </a:stretch>
        </p:blipFill>
        <p:spPr>
          <a:xfrm>
            <a:off x="457200" y="1328201"/>
            <a:ext cx="3850481" cy="3166110"/>
          </a:xfrm>
          <a:prstGeom prst="rect">
            <a:avLst/>
          </a:prstGeom>
        </p:spPr>
      </p:pic>
      <p:pic>
        <p:nvPicPr>
          <p:cNvPr id="6" name="image18.jpeg">
            <a:extLst>
              <a:ext uri="{FF2B5EF4-FFF2-40B4-BE49-F238E27FC236}">
                <a16:creationId xmlns:a16="http://schemas.microsoft.com/office/drawing/2014/main" id="{9D32DD28-EA0C-9F3C-7196-5D878D5F7914}"/>
              </a:ext>
            </a:extLst>
          </p:cNvPr>
          <p:cNvPicPr>
            <a:picLocks noChangeAspect="1"/>
          </p:cNvPicPr>
          <p:nvPr/>
        </p:nvPicPr>
        <p:blipFill>
          <a:blip r:embed="rId3" cstate="print"/>
          <a:stretch>
            <a:fillRect/>
          </a:stretch>
        </p:blipFill>
        <p:spPr>
          <a:xfrm>
            <a:off x="4578439" y="1266613"/>
            <a:ext cx="3800174" cy="3271287"/>
          </a:xfrm>
          <a:prstGeom prst="rect">
            <a:avLst/>
          </a:prstGeom>
        </p:spPr>
      </p:pic>
    </p:spTree>
    <p:extLst>
      <p:ext uri="{BB962C8B-B14F-4D97-AF65-F5344CB8AC3E}">
        <p14:creationId xmlns:p14="http://schemas.microsoft.com/office/powerpoint/2010/main" val="341960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E107-A34B-DBA1-1651-34EEE119AF6D}"/>
              </a:ext>
            </a:extLst>
          </p:cNvPr>
          <p:cNvSpPr>
            <a:spLocks noGrp="1"/>
          </p:cNvSpPr>
          <p:nvPr>
            <p:ph type="title"/>
          </p:nvPr>
        </p:nvSpPr>
        <p:spPr>
          <a:xfrm>
            <a:off x="457200" y="605600"/>
            <a:ext cx="6426820" cy="665639"/>
          </a:xfrm>
        </p:spPr>
        <p:txBody>
          <a:bodyPr/>
          <a:lstStyle/>
          <a:p>
            <a:r>
              <a:rPr lang="en-IN" sz="3600" b="1" dirty="0"/>
              <a:t>Conclusion :</a:t>
            </a:r>
          </a:p>
        </p:txBody>
      </p:sp>
      <p:sp>
        <p:nvSpPr>
          <p:cNvPr id="3" name="Text Placeholder 2">
            <a:extLst>
              <a:ext uri="{FF2B5EF4-FFF2-40B4-BE49-F238E27FC236}">
                <a16:creationId xmlns:a16="http://schemas.microsoft.com/office/drawing/2014/main" id="{24D187B0-090E-DE41-527F-66C1AC6B3E6D}"/>
              </a:ext>
            </a:extLst>
          </p:cNvPr>
          <p:cNvSpPr>
            <a:spLocks noGrp="1"/>
          </p:cNvSpPr>
          <p:nvPr>
            <p:ph type="body" idx="1"/>
          </p:nvPr>
        </p:nvSpPr>
        <p:spPr>
          <a:xfrm>
            <a:off x="263913" y="1049783"/>
            <a:ext cx="6813394" cy="3700811"/>
          </a:xfrm>
        </p:spPr>
        <p:txBody>
          <a:bodyPr/>
          <a:lstStyle/>
          <a:p>
            <a:r>
              <a:rPr lang="en-US" sz="1400" b="0" i="0" dirty="0">
                <a:solidFill>
                  <a:srgbClr val="0D0D0D"/>
                </a:solidFill>
                <a:effectLst/>
                <a:latin typeface="Times New Roman" panose="02020603050405020304" pitchFamily="18" charset="0"/>
                <a:cs typeface="Times New Roman" panose="02020603050405020304" pitchFamily="18" charset="0"/>
              </a:rPr>
              <a:t>In summary, the Smart Ambulance System's integration of MQTT, RTOS, and advanced sensors represents a major stride in improving emergency medical services.</a:t>
            </a:r>
          </a:p>
          <a:p>
            <a:r>
              <a:rPr lang="en-US" sz="1400" b="0" i="0" dirty="0">
                <a:solidFill>
                  <a:srgbClr val="0D0D0D"/>
                </a:solidFill>
                <a:effectLst/>
                <a:latin typeface="Times New Roman" panose="02020603050405020304" pitchFamily="18" charset="0"/>
                <a:cs typeface="Times New Roman" panose="02020603050405020304" pitchFamily="18" charset="0"/>
              </a:rPr>
              <a:t> With enhanced communication, real-time health monitoring, and traffic management, this project is poised to significantly elevate the efficiency and effectiveness of emergency responses, showcasing the potential for transformative impact in the field.</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3550CE-3191-F57E-CF19-6D043363EA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96377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FA6-E208-D9A6-E6BD-FC05198411F7}"/>
              </a:ext>
            </a:extLst>
          </p:cNvPr>
          <p:cNvSpPr>
            <a:spLocks noGrp="1"/>
          </p:cNvSpPr>
          <p:nvPr>
            <p:ph type="ctrTitle"/>
          </p:nvPr>
        </p:nvSpPr>
        <p:spPr/>
        <p:txBody>
          <a:bodyPr/>
          <a:lstStyle/>
          <a:p>
            <a:r>
              <a:rPr lang="en-IN" b="1" dirty="0"/>
              <a:t>Thank You……</a:t>
            </a:r>
          </a:p>
        </p:txBody>
      </p:sp>
    </p:spTree>
    <p:extLst>
      <p:ext uri="{BB962C8B-B14F-4D97-AF65-F5344CB8AC3E}">
        <p14:creationId xmlns:p14="http://schemas.microsoft.com/office/powerpoint/2010/main" val="101071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F23D-F03F-5960-AC08-8C9150F6A0ED}"/>
              </a:ext>
            </a:extLst>
          </p:cNvPr>
          <p:cNvSpPr>
            <a:spLocks noGrp="1"/>
          </p:cNvSpPr>
          <p:nvPr>
            <p:ph type="ctrTitle"/>
          </p:nvPr>
        </p:nvSpPr>
        <p:spPr>
          <a:xfrm>
            <a:off x="1076325" y="1863600"/>
            <a:ext cx="6885646" cy="1416300"/>
          </a:xfrm>
        </p:spPr>
        <p:txBody>
          <a:bodyPr/>
          <a:lstStyle/>
          <a:p>
            <a:r>
              <a:rPr lang="en-US" sz="4000" b="1" dirty="0"/>
              <a:t>Any queries ???</a:t>
            </a:r>
            <a:endParaRPr lang="en-IN" sz="4000" b="1" dirty="0"/>
          </a:p>
        </p:txBody>
      </p:sp>
    </p:spTree>
    <p:extLst>
      <p:ext uri="{BB962C8B-B14F-4D97-AF65-F5344CB8AC3E}">
        <p14:creationId xmlns:p14="http://schemas.microsoft.com/office/powerpoint/2010/main" val="93051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BDF6-2D2E-26AB-7B76-8D86CF0FEC76}"/>
              </a:ext>
            </a:extLst>
          </p:cNvPr>
          <p:cNvSpPr>
            <a:spLocks noGrp="1"/>
          </p:cNvSpPr>
          <p:nvPr>
            <p:ph type="title"/>
          </p:nvPr>
        </p:nvSpPr>
        <p:spPr/>
        <p:txBody>
          <a:bodyPr/>
          <a:lstStyle/>
          <a:p>
            <a:r>
              <a:rPr lang="en-IN" sz="3600" b="1" dirty="0"/>
              <a:t>Abstract :</a:t>
            </a:r>
          </a:p>
        </p:txBody>
      </p:sp>
      <p:sp>
        <p:nvSpPr>
          <p:cNvPr id="3" name="Text Placeholder 2">
            <a:extLst>
              <a:ext uri="{FF2B5EF4-FFF2-40B4-BE49-F238E27FC236}">
                <a16:creationId xmlns:a16="http://schemas.microsoft.com/office/drawing/2014/main" id="{10AFE223-5F4A-FC24-F4DA-036E025B93DA}"/>
              </a:ext>
            </a:extLst>
          </p:cNvPr>
          <p:cNvSpPr>
            <a:spLocks noGrp="1"/>
          </p:cNvSpPr>
          <p:nvPr>
            <p:ph type="body" idx="1"/>
          </p:nvPr>
        </p:nvSpPr>
        <p:spPr>
          <a:xfrm>
            <a:off x="71438" y="1059919"/>
            <a:ext cx="8058150" cy="3912131"/>
          </a:xfrm>
        </p:spPr>
        <p:txBody>
          <a:bodyPr/>
          <a:lstStyle/>
          <a:p>
            <a:r>
              <a:rPr lang="en-US" sz="1400" kern="100" dirty="0">
                <a:latin typeface="Times New Roman" panose="02020603050405020304" pitchFamily="18" charset="0"/>
                <a:ea typeface="Calibri" panose="020F0502020204030204" pitchFamily="34" charset="0"/>
                <a:cs typeface="Mangal" panose="02040503050203030202" pitchFamily="18" charset="0"/>
              </a:rPr>
              <a:t>T</a:t>
            </a:r>
            <a:r>
              <a:rPr lang="en-US" sz="1400" kern="100" dirty="0">
                <a:effectLst/>
                <a:latin typeface="Times New Roman" panose="02020603050405020304" pitchFamily="18" charset="0"/>
                <a:ea typeface="Calibri" panose="020F0502020204030204" pitchFamily="34" charset="0"/>
                <a:cs typeface="Mangal" panose="02040503050203030202" pitchFamily="18" charset="0"/>
              </a:rPr>
              <a:t>his project introduces a Smart Ambulance system utilizing MQTT protocol for enhanced emergency medical services. Integrated with RTOS, it features a Health Monitoring System and Traffic Management System. Employing an ESP32 microcontroller and sensors like GPS and heart rate sensor and temperature sensor it provides real-time health updates and GPS tracking. MQTT ensures efficient communication for timely updates to medical professionals. The Traffic Management System triggers traffic light changes, aiding ambulance navigation to avoid congestion. These advancements aim to improve emergency medical services effectively.</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a:extLst>
              <a:ext uri="{FF2B5EF4-FFF2-40B4-BE49-F238E27FC236}">
                <a16:creationId xmlns:a16="http://schemas.microsoft.com/office/drawing/2014/main" id="{4C2FCB01-75C2-CEA6-411A-6F60335B1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769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3708-3A4F-D238-6B03-E5592003416D}"/>
              </a:ext>
            </a:extLst>
          </p:cNvPr>
          <p:cNvSpPr>
            <a:spLocks noGrp="1"/>
          </p:cNvSpPr>
          <p:nvPr>
            <p:ph type="title"/>
          </p:nvPr>
        </p:nvSpPr>
        <p:spPr/>
        <p:txBody>
          <a:bodyPr/>
          <a:lstStyle/>
          <a:p>
            <a:r>
              <a:rPr lang="en-IN" sz="3600" b="1" dirty="0"/>
              <a:t>Introduction :</a:t>
            </a:r>
          </a:p>
        </p:txBody>
      </p:sp>
      <p:sp>
        <p:nvSpPr>
          <p:cNvPr id="3" name="Text Placeholder 2">
            <a:extLst>
              <a:ext uri="{FF2B5EF4-FFF2-40B4-BE49-F238E27FC236}">
                <a16:creationId xmlns:a16="http://schemas.microsoft.com/office/drawing/2014/main" id="{882344AD-C1F0-DD91-2AD2-3BFAD5CADF9C}"/>
              </a:ext>
            </a:extLst>
          </p:cNvPr>
          <p:cNvSpPr>
            <a:spLocks noGrp="1"/>
          </p:cNvSpPr>
          <p:nvPr>
            <p:ph type="body" idx="1"/>
          </p:nvPr>
        </p:nvSpPr>
        <p:spPr>
          <a:xfrm>
            <a:off x="114299" y="1252799"/>
            <a:ext cx="8272463" cy="3176325"/>
          </a:xfrm>
        </p:spPr>
        <p:txBody>
          <a:bodyPr/>
          <a:lstStyle/>
          <a:p>
            <a:r>
              <a:rPr lang="en-US" sz="1400" dirty="0">
                <a:solidFill>
                  <a:srgbClr val="0D0D0D"/>
                </a:solidFill>
                <a:latin typeface="Times New Roman" panose="02020603050405020304" pitchFamily="18" charset="0"/>
                <a:cs typeface="Times New Roman" panose="02020603050405020304" pitchFamily="18" charset="0"/>
              </a:rPr>
              <a:t>The</a:t>
            </a:r>
            <a:r>
              <a:rPr lang="en-US" sz="1400" b="0" i="0" dirty="0">
                <a:solidFill>
                  <a:srgbClr val="0D0D0D"/>
                </a:solidFill>
                <a:effectLst/>
                <a:latin typeface="Times New Roman" panose="02020603050405020304" pitchFamily="18" charset="0"/>
                <a:cs typeface="Times New Roman" panose="02020603050405020304" pitchFamily="18" charset="0"/>
              </a:rPr>
              <a:t> Smart Ambulance System is a pioneering project designed to elevate emergency medical services.</a:t>
            </a:r>
          </a:p>
          <a:p>
            <a:pPr marL="114300" indent="0">
              <a:buNone/>
            </a:pPr>
            <a:r>
              <a:rPr lang="en-US" sz="1400" b="0" i="0" dirty="0">
                <a:solidFill>
                  <a:srgbClr val="0D0D0D"/>
                </a:solidFill>
                <a:effectLst/>
                <a:latin typeface="Times New Roman" panose="02020603050405020304" pitchFamily="18" charset="0"/>
                <a:cs typeface="Times New Roman" panose="02020603050405020304" pitchFamily="18" charset="0"/>
              </a:rPr>
              <a:t>This project introduces a Smart Ambulance system utilizing MQTT protocol for enhanced emergency medical services Utilizing the MQTT protocol and embedded with a Real-Time Operating System (RTOS), it boasts a comprehensive Health Monitoring System and Traffic Management System. Fueled by an ESP32 microcontroller and  sensors including GPS, heart rate, and temperature sensors, the system ensures instantaneous health updates and GPS tracking. The efficiency of MQTT facilitates timely communication with medical professionals, while the Traffic Management System dynamically adjusts traffic lights to streamline ambulance navigation and mitigate congestion. These advancements aim to improve emergency medical services effectively</a:t>
            </a:r>
            <a:r>
              <a:rPr lang="en-US" sz="1200" b="0" i="0" dirty="0">
                <a:solidFill>
                  <a:srgbClr val="0D0D0D"/>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B96A7B-D5E4-95B3-88AB-AD674EE08F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84968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B725-E5F6-0CE1-9A50-AEB86F2C4803}"/>
              </a:ext>
            </a:extLst>
          </p:cNvPr>
          <p:cNvSpPr>
            <a:spLocks noGrp="1"/>
          </p:cNvSpPr>
          <p:nvPr>
            <p:ph type="title"/>
          </p:nvPr>
        </p:nvSpPr>
        <p:spPr>
          <a:xfrm>
            <a:off x="457199" y="605600"/>
            <a:ext cx="7279481" cy="837438"/>
          </a:xfrm>
        </p:spPr>
        <p:txBody>
          <a:bodyPr/>
          <a:lstStyle/>
          <a:p>
            <a:r>
              <a:rPr lang="en-IN" sz="3600" b="1" dirty="0"/>
              <a:t>Objective :</a:t>
            </a:r>
          </a:p>
        </p:txBody>
      </p:sp>
      <p:sp>
        <p:nvSpPr>
          <p:cNvPr id="3" name="Text Placeholder 2">
            <a:extLst>
              <a:ext uri="{FF2B5EF4-FFF2-40B4-BE49-F238E27FC236}">
                <a16:creationId xmlns:a16="http://schemas.microsoft.com/office/drawing/2014/main" id="{CE9B5364-C20C-C9BC-F9A6-748EC39057EE}"/>
              </a:ext>
            </a:extLst>
          </p:cNvPr>
          <p:cNvSpPr>
            <a:spLocks noGrp="1"/>
          </p:cNvSpPr>
          <p:nvPr>
            <p:ph type="body" idx="1"/>
          </p:nvPr>
        </p:nvSpPr>
        <p:spPr>
          <a:xfrm>
            <a:off x="-1" y="1507093"/>
            <a:ext cx="9105925" cy="2614851"/>
          </a:xfrm>
        </p:spPr>
        <p:txBody>
          <a:bodyPr/>
          <a:lstStyle/>
          <a:p>
            <a:r>
              <a:rPr lang="en-US" sz="1400" b="0" i="0" dirty="0">
                <a:solidFill>
                  <a:srgbClr val="0D0D0D"/>
                </a:solidFill>
                <a:effectLst/>
                <a:latin typeface="Times New Roman" panose="02020603050405020304" pitchFamily="18" charset="0"/>
                <a:cs typeface="Times New Roman" panose="02020603050405020304" pitchFamily="18" charset="0"/>
              </a:rPr>
              <a:t> To enhance emergency medical services through the implementation of the Smart Ambulance System, leveraging MQTT protocol, RTOS, and advanced sensors for real-time health monitoring and efficient traffic navigation. This project aims to optimize communication, provide instant health updates, and mitigate congestion, ultimately improving the effectiveness of emergency medical responses.</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5E30C8-994D-7EE2-C4AA-BD5EDA99EB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139008859"/>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C3E3-042D-550F-5557-433BC82217C8}"/>
              </a:ext>
            </a:extLst>
          </p:cNvPr>
          <p:cNvSpPr>
            <a:spLocks noGrp="1"/>
          </p:cNvSpPr>
          <p:nvPr>
            <p:ph type="title"/>
          </p:nvPr>
        </p:nvSpPr>
        <p:spPr>
          <a:xfrm>
            <a:off x="457200" y="506850"/>
            <a:ext cx="5640900" cy="1082700"/>
          </a:xfrm>
        </p:spPr>
        <p:txBody>
          <a:bodyPr/>
          <a:lstStyle/>
          <a:p>
            <a:r>
              <a:rPr lang="en-IN" sz="3600" b="1" dirty="0"/>
              <a:t>Requirements :</a:t>
            </a:r>
          </a:p>
        </p:txBody>
      </p:sp>
      <p:sp>
        <p:nvSpPr>
          <p:cNvPr id="3" name="Text Placeholder 2">
            <a:extLst>
              <a:ext uri="{FF2B5EF4-FFF2-40B4-BE49-F238E27FC236}">
                <a16:creationId xmlns:a16="http://schemas.microsoft.com/office/drawing/2014/main" id="{B770080C-4757-3FB9-2149-0F90453AD79B}"/>
              </a:ext>
            </a:extLst>
          </p:cNvPr>
          <p:cNvSpPr>
            <a:spLocks noGrp="1"/>
          </p:cNvSpPr>
          <p:nvPr>
            <p:ph type="body" idx="1"/>
          </p:nvPr>
        </p:nvSpPr>
        <p:spPr>
          <a:xfrm>
            <a:off x="457200" y="1251300"/>
            <a:ext cx="5640900" cy="2640900"/>
          </a:xfrm>
        </p:spPr>
        <p:txBody>
          <a:bodyPr/>
          <a:lstStyle/>
          <a:p>
            <a:r>
              <a:rPr lang="en-IN" sz="2800" b="1" dirty="0"/>
              <a:t>Software Requirements :</a:t>
            </a:r>
          </a:p>
          <a:p>
            <a:pPr marL="571500" indent="-457200">
              <a:buFont typeface="+mj-lt"/>
              <a:buAutoNum type="arabicPeriod"/>
            </a:pPr>
            <a:r>
              <a:rPr lang="en-US" dirty="0">
                <a:latin typeface="Arial Narrow" panose="020B0606020202030204" pitchFamily="34" charset="0"/>
              </a:rPr>
              <a:t>Arduino IDE</a:t>
            </a:r>
          </a:p>
          <a:p>
            <a:pPr marL="571500" indent="-457200">
              <a:buFont typeface="+mj-lt"/>
              <a:buAutoNum type="arabicPeriod"/>
            </a:pPr>
            <a:r>
              <a:rPr lang="en-US" dirty="0">
                <a:latin typeface="Arial Narrow" panose="020B0606020202030204" pitchFamily="34" charset="0"/>
              </a:rPr>
              <a:t>Mosquito Broker</a:t>
            </a:r>
          </a:p>
          <a:p>
            <a:pPr marL="571500" indent="-457200">
              <a:buFont typeface="+mj-lt"/>
              <a:buAutoNum type="arabicPeriod"/>
            </a:pPr>
            <a:r>
              <a:rPr lang="en-US" dirty="0">
                <a:latin typeface="Arial Narrow" panose="020B0606020202030204" pitchFamily="34" charset="0"/>
              </a:rPr>
              <a:t>MQTT client dashboard on mobile or pc.</a:t>
            </a:r>
          </a:p>
          <a:p>
            <a:pPr marL="571500" indent="-457200">
              <a:buFont typeface="+mj-lt"/>
              <a:buAutoNum type="arabicPeriod"/>
            </a:pPr>
            <a:endParaRPr lang="en-US" dirty="0">
              <a:latin typeface="Arial Narrow" panose="020B0606020202030204" pitchFamily="34" charset="0"/>
            </a:endParaRPr>
          </a:p>
          <a:p>
            <a:pPr marL="114300" indent="0">
              <a:buNone/>
            </a:pPr>
            <a:endParaRPr lang="en-IN" dirty="0"/>
          </a:p>
          <a:p>
            <a:endParaRPr lang="en-IN" dirty="0"/>
          </a:p>
        </p:txBody>
      </p:sp>
      <p:sp>
        <p:nvSpPr>
          <p:cNvPr id="4" name="Slide Number Placeholder 3">
            <a:extLst>
              <a:ext uri="{FF2B5EF4-FFF2-40B4-BE49-F238E27FC236}">
                <a16:creationId xmlns:a16="http://schemas.microsoft.com/office/drawing/2014/main" id="{13C8DAB7-F19B-8FAF-0AF1-0B5FE30275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96115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DC75-7BB8-3E52-7D40-6E36E33932F4}"/>
              </a:ext>
            </a:extLst>
          </p:cNvPr>
          <p:cNvSpPr>
            <a:spLocks noGrp="1"/>
          </p:cNvSpPr>
          <p:nvPr>
            <p:ph type="title"/>
          </p:nvPr>
        </p:nvSpPr>
        <p:spPr>
          <a:xfrm>
            <a:off x="457200" y="571501"/>
            <a:ext cx="5640900" cy="642938"/>
          </a:xfrm>
        </p:spPr>
        <p:txBody>
          <a:bodyPr/>
          <a:lstStyle/>
          <a:p>
            <a:r>
              <a:rPr lang="en-IN" sz="3600" b="1" dirty="0"/>
              <a:t>Requirements :</a:t>
            </a:r>
          </a:p>
        </p:txBody>
      </p:sp>
      <p:sp>
        <p:nvSpPr>
          <p:cNvPr id="3" name="Text Placeholder 2">
            <a:extLst>
              <a:ext uri="{FF2B5EF4-FFF2-40B4-BE49-F238E27FC236}">
                <a16:creationId xmlns:a16="http://schemas.microsoft.com/office/drawing/2014/main" id="{9E6919D5-4A73-4E22-41C3-8E1B7E2C485D}"/>
              </a:ext>
            </a:extLst>
          </p:cNvPr>
          <p:cNvSpPr>
            <a:spLocks noGrp="1"/>
          </p:cNvSpPr>
          <p:nvPr>
            <p:ph type="body" idx="1"/>
          </p:nvPr>
        </p:nvSpPr>
        <p:spPr>
          <a:xfrm>
            <a:off x="150020" y="1035844"/>
            <a:ext cx="7029449" cy="3929062"/>
          </a:xfrm>
        </p:spPr>
        <p:txBody>
          <a:bodyPr/>
          <a:lstStyle/>
          <a:p>
            <a:r>
              <a:rPr lang="en-IN" sz="2400" b="1" dirty="0">
                <a:latin typeface="Times New Roman" panose="02020603050405020304" pitchFamily="18" charset="0"/>
                <a:cs typeface="Times New Roman" panose="02020603050405020304" pitchFamily="18" charset="0"/>
              </a:rPr>
              <a:t>Hardware Requirements :</a:t>
            </a:r>
          </a:p>
          <a:p>
            <a:pPr marL="571500" indent="-457200">
              <a:buFont typeface="+mj-lt"/>
              <a:buAutoNum type="arabicPeriod"/>
            </a:pP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ESP32 -</a:t>
            </a:r>
            <a:r>
              <a:rPr lang="en-IN" sz="14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DevKitC</a:t>
            </a: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v4 withESP32-WROOM-32</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algn="just">
              <a:lnSpc>
                <a:spcPct val="107000"/>
              </a:lnSpc>
            </a:pPr>
            <a:r>
              <a:rPr lang="en-IN" sz="1200" kern="100" dirty="0">
                <a:effectLst/>
                <a:highlight>
                  <a:srgbClr val="D3D3D3"/>
                </a:highlight>
                <a:latin typeface="Times New Roman" panose="02020603050405020304" pitchFamily="18" charset="0"/>
                <a:ea typeface="Calibri" panose="020F0502020204030204" pitchFamily="34" charset="0"/>
                <a:cs typeface="Times New Roman" panose="02020603050405020304" pitchFamily="18" charset="0"/>
              </a:rPr>
              <a:t>Specifications: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Dual-Core Processor: dual-core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Tensilica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LX6 microcontroller</a:t>
            </a:r>
          </a:p>
          <a:p>
            <a:pPr marL="457200" algn="just">
              <a:lnSpc>
                <a:spcPct val="107000"/>
              </a:lnSpc>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Wireless Connectivity: 2.4 GHz Wi-Fi 802.11 b/g/n and Bluetooth 4.2</a:t>
            </a:r>
          </a:p>
          <a:p>
            <a:pPr marL="457200" algn="just">
              <a:lnSpc>
                <a:spcPct val="107000"/>
              </a:lnSpc>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Rich Peripheral Set: GPIO pins,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-to-digital converters (ADCs),</a:t>
            </a:r>
          </a:p>
          <a:p>
            <a:pPr marL="457200" algn="just">
              <a:lnSpc>
                <a:spcPct val="107000"/>
              </a:lnSpc>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Secure Boot and Flash Encryption: The ESP32-WROOM-3 2E includes secure boot and flash encryption features to protect your firmware and data.</a:t>
            </a:r>
          </a:p>
          <a:p>
            <a:pPr marL="457200" algn="just">
              <a:lnSpc>
                <a:spcPct val="107000"/>
              </a:lnSpc>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Built-In Antenna and External Antenna Option: The board comes with an integrated antenna for both Wi-Fi and Bluetooth</a:t>
            </a:r>
          </a:p>
          <a:p>
            <a:pPr marL="457200"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USB-to-UART Bridge: communication interfaces, including UART, SPI, I2C, and more</a:t>
            </a:r>
          </a:p>
          <a:p>
            <a:pPr marL="114300" indent="0">
              <a:buNone/>
            </a:pPr>
            <a:endParaRPr lang="en-IN" sz="1800" b="1"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571500" indent="-457200">
              <a:buFont typeface="+mj-lt"/>
              <a:buAutoNum type="arabicPeriod"/>
            </a:pPr>
            <a:endParaRPr lang="en-IN" sz="1400" dirty="0"/>
          </a:p>
          <a:p>
            <a:pPr marL="571500" indent="-457200">
              <a:buFont typeface="+mj-lt"/>
              <a:buAutoNum type="arabicPeriod"/>
            </a:pPr>
            <a:endParaRPr lang="en-IN" sz="1800" dirty="0"/>
          </a:p>
        </p:txBody>
      </p:sp>
      <p:sp>
        <p:nvSpPr>
          <p:cNvPr id="4" name="Slide Number Placeholder 3">
            <a:extLst>
              <a:ext uri="{FF2B5EF4-FFF2-40B4-BE49-F238E27FC236}">
                <a16:creationId xmlns:a16="http://schemas.microsoft.com/office/drawing/2014/main" id="{5638206B-CFA3-24AD-7B00-3B88479129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2" name="Picture 11">
            <a:extLst>
              <a:ext uri="{FF2B5EF4-FFF2-40B4-BE49-F238E27FC236}">
                <a16:creationId xmlns:a16="http://schemas.microsoft.com/office/drawing/2014/main" id="{891849AC-F512-EC5A-6056-4E5B6DA4F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014" y="336180"/>
            <a:ext cx="3700461" cy="2600325"/>
          </a:xfrm>
          <a:prstGeom prst="rect">
            <a:avLst/>
          </a:prstGeom>
        </p:spPr>
      </p:pic>
    </p:spTree>
    <p:extLst>
      <p:ext uri="{BB962C8B-B14F-4D97-AF65-F5344CB8AC3E}">
        <p14:creationId xmlns:p14="http://schemas.microsoft.com/office/powerpoint/2010/main" val="100867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BA5-AB03-CDAD-8155-167BD718DFA4}"/>
              </a:ext>
            </a:extLst>
          </p:cNvPr>
          <p:cNvSpPr>
            <a:spLocks noGrp="1"/>
          </p:cNvSpPr>
          <p:nvPr>
            <p:ph type="title"/>
          </p:nvPr>
        </p:nvSpPr>
        <p:spPr>
          <a:xfrm>
            <a:off x="426719" y="215456"/>
            <a:ext cx="7172325" cy="608838"/>
          </a:xfrm>
        </p:spPr>
        <p:txBody>
          <a:bodyPr/>
          <a:lstStyle/>
          <a:p>
            <a:r>
              <a:rPr lang="en-IN" sz="3600" b="1" dirty="0"/>
              <a:t>MICROCONTROLLER – ESP32</a:t>
            </a:r>
          </a:p>
        </p:txBody>
      </p:sp>
      <p:sp>
        <p:nvSpPr>
          <p:cNvPr id="3" name="Text Placeholder 2">
            <a:extLst>
              <a:ext uri="{FF2B5EF4-FFF2-40B4-BE49-F238E27FC236}">
                <a16:creationId xmlns:a16="http://schemas.microsoft.com/office/drawing/2014/main" id="{49DD508A-0327-F8C8-E900-C46DEF7E57A7}"/>
              </a:ext>
            </a:extLst>
          </p:cNvPr>
          <p:cNvSpPr>
            <a:spLocks noGrp="1"/>
          </p:cNvSpPr>
          <p:nvPr>
            <p:ph type="body" idx="1"/>
          </p:nvPr>
        </p:nvSpPr>
        <p:spPr>
          <a:xfrm>
            <a:off x="250220" y="703659"/>
            <a:ext cx="6879431" cy="3736181"/>
          </a:xfrm>
        </p:spPr>
        <p:txBody>
          <a:bodyPr/>
          <a:lstStyle/>
          <a:p>
            <a:pPr marL="114300" indent="0">
              <a:buNone/>
            </a:pPr>
            <a:endParaRPr lang="en-US" sz="1000" dirty="0"/>
          </a:p>
          <a:p>
            <a:r>
              <a:rPr lang="en-US" sz="1400" b="1" dirty="0"/>
              <a:t>Wireless Connectivity</a:t>
            </a:r>
            <a:r>
              <a:rPr lang="en-US" sz="1400" dirty="0"/>
              <a:t>: The ESP32 is known for its built-in Wi-Fi and Bluetooth capabilities, making it suitable for IoT (Internet of Things) applications.</a:t>
            </a:r>
            <a:endParaRPr lang="en-US" sz="1000" dirty="0"/>
          </a:p>
          <a:p>
            <a:r>
              <a:rPr lang="en-US" sz="1600" b="1" dirty="0"/>
              <a:t>Dual-Core Processor: </a:t>
            </a:r>
            <a:r>
              <a:rPr lang="en-US" sz="1600" dirty="0"/>
              <a:t>It features a dual-core </a:t>
            </a:r>
            <a:r>
              <a:rPr lang="en-US" sz="1600" dirty="0" err="1"/>
              <a:t>Tensilica</a:t>
            </a:r>
            <a:r>
              <a:rPr lang="en-US" sz="1600" dirty="0"/>
              <a:t> LX6 processor, providing enhanced processing power and multitasking capabilities.</a:t>
            </a:r>
          </a:p>
          <a:p>
            <a:r>
              <a:rPr lang="en-US" sz="1600" b="1" dirty="0"/>
              <a:t>Low Power Consumption: </a:t>
            </a:r>
            <a:r>
              <a:rPr lang="en-US" sz="1600" dirty="0"/>
              <a:t>The ESP32 is designed for efficiency, with various power-saving modes to extend battery life in battery-operated devices.</a:t>
            </a:r>
            <a:endParaRPr lang="en-US" sz="1000" dirty="0"/>
          </a:p>
          <a:p>
            <a:r>
              <a:rPr lang="en-US" sz="1600" b="1" dirty="0"/>
              <a:t>Rich Peripheral Set</a:t>
            </a:r>
          </a:p>
          <a:p>
            <a:r>
              <a:rPr lang="en-US" sz="1600" b="1" dirty="0"/>
              <a:t>Integrated Sensors</a:t>
            </a:r>
          </a:p>
          <a:p>
            <a:r>
              <a:rPr lang="en-US" sz="1600" b="1" dirty="0"/>
              <a:t>Open-Source</a:t>
            </a:r>
          </a:p>
          <a:p>
            <a:r>
              <a:rPr lang="en-US" sz="1600" b="1" dirty="0"/>
              <a:t>Cost-effective</a:t>
            </a:r>
          </a:p>
        </p:txBody>
      </p:sp>
      <p:sp>
        <p:nvSpPr>
          <p:cNvPr id="4" name="Slide Number Placeholder 3">
            <a:extLst>
              <a:ext uri="{FF2B5EF4-FFF2-40B4-BE49-F238E27FC236}">
                <a16:creationId xmlns:a16="http://schemas.microsoft.com/office/drawing/2014/main" id="{52ED7CB0-2B50-AD30-CB31-22B01961B7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3009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CC797A-30F2-9839-0E2F-1E2C8214A74F}"/>
              </a:ext>
            </a:extLst>
          </p:cNvPr>
          <p:cNvSpPr>
            <a:spLocks noGrp="1"/>
          </p:cNvSpPr>
          <p:nvPr>
            <p:ph type="body" idx="1"/>
          </p:nvPr>
        </p:nvSpPr>
        <p:spPr>
          <a:xfrm>
            <a:off x="372979" y="750849"/>
            <a:ext cx="5284871" cy="4214057"/>
          </a:xfrm>
        </p:spPr>
        <p:txBody>
          <a:bodyPr/>
          <a:lstStyle/>
          <a:p>
            <a:pPr>
              <a:lnSpc>
                <a:spcPct val="107000"/>
              </a:lnSpc>
              <a:spcBef>
                <a:spcPts val="200"/>
              </a:spcBef>
            </a:pPr>
            <a:r>
              <a:rPr lang="en-IN" dirty="0">
                <a:latin typeface="Times New Roman" panose="02020603050405020304" pitchFamily="18" charset="0"/>
                <a:cs typeface="Times New Roman" panose="02020603050405020304" pitchFamily="18" charset="0"/>
              </a:rPr>
              <a:t>2.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MAX30102 heart rate sensor</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Benefits and Features</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Heart-Rate Monitor and Pulse Oximeter Sensor in LED Reflective Solution</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Tiny 5.6mm x 3.3mm x 1.55mm 14-Pin Optical Module</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Integrated Cover Glass for Optimal, Robust </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Performance</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Ultra-Low Power Operation for Mobile Devices</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Programmable Sample Rate and LED Current for </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Power Savings</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Low-Power Heart-Rate Monitor (&lt; 1mW)</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Ultra-Low Shutdown Current (0.7µA)</a:t>
            </a:r>
          </a:p>
          <a:p>
            <a:pPr marL="498475" algn="just">
              <a:lnSpc>
                <a:spcPct val="107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Fast Data Output Capability</a:t>
            </a:r>
          </a:p>
        </p:txBody>
      </p:sp>
      <p:sp>
        <p:nvSpPr>
          <p:cNvPr id="4" name="Slide Number Placeholder 3">
            <a:extLst>
              <a:ext uri="{FF2B5EF4-FFF2-40B4-BE49-F238E27FC236}">
                <a16:creationId xmlns:a16="http://schemas.microsoft.com/office/drawing/2014/main" id="{E96FA225-D398-397F-AA9F-74838A208399}"/>
              </a:ext>
            </a:extLst>
          </p:cNvPr>
          <p:cNvSpPr>
            <a:spLocks noGrp="1"/>
          </p:cNvSpPr>
          <p:nvPr>
            <p:ph type="sldNum" idx="12"/>
          </p:nvPr>
        </p:nvSpPr>
        <p:spPr>
          <a:xfrm>
            <a:off x="8649025" y="4636750"/>
            <a:ext cx="456900" cy="468600"/>
          </a:xfrm>
        </p:spPr>
        <p:txBody>
          <a:bodyPr/>
          <a:lstStyle/>
          <a:p>
            <a:pPr lvl="0"/>
            <a:fld id="{00000000-1234-1234-1234-123412341234}" type="slidenum">
              <a:rPr lang="en" smtClean="0"/>
              <a:pPr lvl="0"/>
              <a:t>9</a:t>
            </a:fld>
            <a:endParaRPr lang="en"/>
          </a:p>
        </p:txBody>
      </p:sp>
      <p:pic>
        <p:nvPicPr>
          <p:cNvPr id="2" name="Picture 1">
            <a:extLst>
              <a:ext uri="{FF2B5EF4-FFF2-40B4-BE49-F238E27FC236}">
                <a16:creationId xmlns:a16="http://schemas.microsoft.com/office/drawing/2014/main" id="{71324C0F-F9FA-8468-43C1-BFFBD8B1D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159" y="428627"/>
            <a:ext cx="3168316" cy="2514600"/>
          </a:xfrm>
          <a:prstGeom prst="rect">
            <a:avLst/>
          </a:prstGeom>
        </p:spPr>
      </p:pic>
    </p:spTree>
    <p:extLst>
      <p:ext uri="{BB962C8B-B14F-4D97-AF65-F5344CB8AC3E}">
        <p14:creationId xmlns:p14="http://schemas.microsoft.com/office/powerpoint/2010/main" val="197418000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456</TotalTime>
  <Words>1166</Words>
  <Application>Microsoft Office PowerPoint</Application>
  <PresentationFormat>On-screen Show (16:9)</PresentationFormat>
  <Paragraphs>154</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Times New Roman</vt:lpstr>
      <vt:lpstr>Barlow Light</vt:lpstr>
      <vt:lpstr>Wingdings</vt:lpstr>
      <vt:lpstr>Calibri</vt:lpstr>
      <vt:lpstr>Arial Narrow</vt:lpstr>
      <vt:lpstr>Raleway Thin</vt:lpstr>
      <vt:lpstr>Arial</vt:lpstr>
      <vt:lpstr>Gaoler template</vt:lpstr>
      <vt:lpstr>SMART AMBULANCE USING MQTT</vt:lpstr>
      <vt:lpstr>Contents :</vt:lpstr>
      <vt:lpstr>Abstract :</vt:lpstr>
      <vt:lpstr>Introduction :</vt:lpstr>
      <vt:lpstr>Objective :</vt:lpstr>
      <vt:lpstr>Requirements :</vt:lpstr>
      <vt:lpstr>Requirements :</vt:lpstr>
      <vt:lpstr>MICROCONTROLLER – ESP32</vt:lpstr>
      <vt:lpstr>PowerPoint Presentation</vt:lpstr>
      <vt:lpstr>PowerPoint Presentation</vt:lpstr>
      <vt:lpstr>PowerPoint Presentation</vt:lpstr>
      <vt:lpstr>PowerPoint Presentation</vt:lpstr>
      <vt:lpstr>Block Diagram </vt:lpstr>
      <vt:lpstr>Flowchart</vt:lpstr>
      <vt:lpstr>MQTT Protocol :</vt:lpstr>
      <vt:lpstr>MQTT Protocol :</vt:lpstr>
      <vt:lpstr>Why MQTT :</vt:lpstr>
      <vt:lpstr>Interfacing :</vt:lpstr>
      <vt:lpstr>Interfacing</vt:lpstr>
      <vt:lpstr>PowerPoint Presentation</vt:lpstr>
      <vt:lpstr>Results and outputs</vt:lpstr>
      <vt:lpstr>PowerPoint Presentation</vt:lpstr>
      <vt:lpstr>Conclusion :</vt:lpstr>
      <vt:lpstr>Thank You……</vt:lpstr>
      <vt:lpstr>Any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WEATHER FORECASTING STATION</dc:title>
  <dc:creator>KUNA POOJITHA</dc:creator>
  <cp:lastModifiedBy>Mrinal Patil</cp:lastModifiedBy>
  <cp:revision>46</cp:revision>
  <dcterms:modified xsi:type="dcterms:W3CDTF">2024-02-23T03:50:21Z</dcterms:modified>
</cp:coreProperties>
</file>