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6" roundtripDataSignature="AMtx7mhCb5zAvnGLDmhcA0E1SEof1wa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9092DC-0524-4FCA-9368-51DFFE5B9E39}">
  <a:tblStyle styleId="{759092DC-0524-4FCA-9368-51DFFE5B9E3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2"/>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4400"/>
              <a:buFont typeface="Calibri"/>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2"/>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81000" lvl="1" marL="914400" algn="l">
              <a:lnSpc>
                <a:spcPct val="90000"/>
              </a:lnSpc>
              <a:spcBef>
                <a:spcPts val="500"/>
              </a:spcBef>
              <a:spcAft>
                <a:spcPts val="0"/>
              </a:spcAft>
              <a:buClr>
                <a:srgbClr val="2F5496"/>
              </a:buClr>
              <a:buSzPts val="2400"/>
              <a:buChar char="•"/>
              <a:defRPr>
                <a:solidFill>
                  <a:srgbClr val="2F5496"/>
                </a:solidFill>
              </a:defRPr>
            </a:lvl2pPr>
            <a:lvl3pPr indent="-355600" lvl="2" marL="1371600" algn="l">
              <a:lnSpc>
                <a:spcPct val="90000"/>
              </a:lnSpc>
              <a:spcBef>
                <a:spcPts val="500"/>
              </a:spcBef>
              <a:spcAft>
                <a:spcPts val="0"/>
              </a:spcAft>
              <a:buClr>
                <a:srgbClr val="385623"/>
              </a:buClr>
              <a:buSzPts val="2000"/>
              <a:buChar char="•"/>
              <a:defRPr>
                <a:solidFill>
                  <a:srgbClr val="385623"/>
                </a:solidFill>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2"/>
          <p:cNvSpPr txBox="1"/>
          <p:nvPr>
            <p:ph idx="10" type="dt"/>
          </p:nvPr>
        </p:nvSpPr>
        <p:spPr>
          <a:xfrm>
            <a:off x="4699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2"/>
          <p:cNvSpPr txBox="1"/>
          <p:nvPr>
            <p:ph idx="12" type="sldNum"/>
          </p:nvPr>
        </p:nvSpPr>
        <p:spPr>
          <a:xfrm>
            <a:off x="9080500" y="63309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9"/>
          <p:cNvSpPr/>
          <p:nvPr>
            <p:ph idx="2" type="pic"/>
          </p:nvPr>
        </p:nvSpPr>
        <p:spPr>
          <a:xfrm>
            <a:off x="5183188" y="987425"/>
            <a:ext cx="6172200" cy="4873625"/>
          </a:xfrm>
          <a:prstGeom prst="rect">
            <a:avLst/>
          </a:prstGeom>
          <a:noFill/>
          <a:ln>
            <a:noFill/>
          </a:ln>
        </p:spPr>
      </p:sp>
      <p:sp>
        <p:nvSpPr>
          <p:cNvPr id="68" name="Google Shape;68;p5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eleases.linaro.org/14.04/components/toolchain/binaries/" TargetMode="External"/><Relationship Id="rId4" Type="http://schemas.openxmlformats.org/officeDocument/2006/relationships/hyperlink" Target="https://www.mentor.com/embedded-software/sourcery-tools/sourcery-codebench/overview" TargetMode="External"/><Relationship Id="rId5" Type="http://schemas.openxmlformats.org/officeDocument/2006/relationships/hyperlink" Target="http://crosstool-ng.org/download/crosstool-ng/" TargetMode="External"/><Relationship Id="rId6" Type="http://schemas.openxmlformats.org/officeDocument/2006/relationships/hyperlink" Target="https://bitbucket.org/GregorR/musl-cro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gnu.org/software/binuti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gnu.org/software/libc/" TargetMode="External"/><Relationship Id="rId4" Type="http://schemas.openxmlformats.org/officeDocument/2006/relationships/hyperlink" Target="https://uclibc.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gnu.org/software/gru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sourceforge.net/projects/uboo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mailto:pi@192.168.0.1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75516" y="1970467"/>
            <a:ext cx="9144000" cy="17326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Embedded Linux Development</a:t>
            </a:r>
            <a:endParaRPr/>
          </a:p>
        </p:txBody>
      </p:sp>
      <p:sp>
        <p:nvSpPr>
          <p:cNvPr id="89" name="Google Shape;89;p1"/>
          <p:cNvSpPr txBox="1"/>
          <p:nvPr>
            <p:ph idx="1" type="subTitle"/>
          </p:nvPr>
        </p:nvSpPr>
        <p:spPr>
          <a:xfrm>
            <a:off x="1472485" y="3614917"/>
            <a:ext cx="9144000" cy="51920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Getting Started with the Raspberry Pi 4 Embedded 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ctrTitle"/>
          </p:nvPr>
        </p:nvSpPr>
        <p:spPr>
          <a:xfrm>
            <a:off x="286603" y="2511187"/>
            <a:ext cx="11737075" cy="99877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The Toolchain</a:t>
            </a:r>
            <a:endParaRPr/>
          </a:p>
        </p:txBody>
      </p:sp>
      <p:sp>
        <p:nvSpPr>
          <p:cNvPr id="203" name="Google Shape;203;p10"/>
          <p:cNvSpPr txBox="1"/>
          <p:nvPr>
            <p:ph idx="1" type="subTitle"/>
          </p:nvPr>
        </p:nvSpPr>
        <p:spPr>
          <a:xfrm>
            <a:off x="309092" y="5095987"/>
            <a:ext cx="11603865" cy="165576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1" lang="en-US" sz="2000"/>
              <a:t>“Building a [ … ] cross-toolchain for use in embedded systems development [ is ] a scary prospect, requiring iron will, days if not weeks of effort, lots of Unix and Gnu lore, and sometimes willingness to take dodgy shortcuts.”</a:t>
            </a:r>
            <a:endParaRPr/>
          </a:p>
          <a:p>
            <a:pPr indent="0" lvl="0" marL="0" rtl="0" algn="r">
              <a:lnSpc>
                <a:spcPct val="90000"/>
              </a:lnSpc>
              <a:spcBef>
                <a:spcPts val="1000"/>
              </a:spcBef>
              <a:spcAft>
                <a:spcPts val="0"/>
              </a:spcAft>
              <a:buClr>
                <a:schemeClr val="dk1"/>
              </a:buClr>
              <a:buSzPts val="2000"/>
              <a:buNone/>
            </a:pPr>
            <a:r>
              <a:rPr lang="en-US" sz="2000"/>
              <a:t>-Dan Kegel, the main author of Crosstool</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838200" y="160406"/>
            <a:ext cx="10515600" cy="10388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solidFill>
                  <a:schemeClr val="accent2"/>
                </a:solidFill>
              </a:rPr>
              <a:t>Toolchain</a:t>
            </a:r>
            <a:endParaRPr/>
          </a:p>
        </p:txBody>
      </p:sp>
      <p:grpSp>
        <p:nvGrpSpPr>
          <p:cNvPr id="209" name="Google Shape;209;p11"/>
          <p:cNvGrpSpPr/>
          <p:nvPr/>
        </p:nvGrpSpPr>
        <p:grpSpPr>
          <a:xfrm>
            <a:off x="812776" y="1373431"/>
            <a:ext cx="10668046" cy="5254137"/>
            <a:chOff x="406376" y="1831"/>
            <a:chExt cx="10668046" cy="5254137"/>
          </a:xfrm>
        </p:grpSpPr>
        <p:sp>
          <p:nvSpPr>
            <p:cNvPr id="210" name="Google Shape;210;p11"/>
            <p:cNvSpPr/>
            <p:nvPr/>
          </p:nvSpPr>
          <p:spPr>
            <a:xfrm rot="5400000">
              <a:off x="6967281" y="-3185557"/>
              <a:ext cx="839173" cy="7347712"/>
            </a:xfrm>
            <a:prstGeom prst="round2SameRect">
              <a:avLst>
                <a:gd fmla="val 16667" name="adj1"/>
                <a:gd fmla="val 0" name="adj2"/>
              </a:avLst>
            </a:prstGeom>
            <a:solidFill>
              <a:srgbClr val="F7D5CB">
                <a:alpha val="89803"/>
              </a:srgbClr>
            </a:solidFill>
            <a:ln cap="flat" cmpd="sng" w="9525">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txBox="1"/>
            <p:nvPr/>
          </p:nvSpPr>
          <p:spPr>
            <a:xfrm>
              <a:off x="3713012" y="109677"/>
              <a:ext cx="7306747" cy="757243"/>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Cross Compiler &amp; Cross-Native Compiler</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Linux Compiler &amp; Embedded C Compiler</a:t>
              </a:r>
              <a:endParaRPr/>
            </a:p>
          </p:txBody>
        </p:sp>
        <p:sp>
          <p:nvSpPr>
            <p:cNvPr id="212" name="Google Shape;212;p11"/>
            <p:cNvSpPr/>
            <p:nvPr/>
          </p:nvSpPr>
          <p:spPr>
            <a:xfrm>
              <a:off x="406376" y="1831"/>
              <a:ext cx="3320274" cy="972933"/>
            </a:xfrm>
            <a:prstGeom prst="roundRect">
              <a:avLst>
                <a:gd fmla="val 16667" name="adj"/>
              </a:avLst>
            </a:prstGeom>
            <a:gradFill>
              <a:gsLst>
                <a:gs pos="0">
                  <a:srgbClr val="F7BCA2"/>
                </a:gs>
                <a:gs pos="50000">
                  <a:srgbClr val="F4B093"/>
                </a:gs>
                <a:gs pos="100000">
                  <a:srgbClr val="F7A47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txBox="1"/>
            <p:nvPr/>
          </p:nvSpPr>
          <p:spPr>
            <a:xfrm>
              <a:off x="453871" y="49326"/>
              <a:ext cx="3225284" cy="877943"/>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Compiler</a:t>
              </a:r>
              <a:endParaRPr/>
            </a:p>
          </p:txBody>
        </p:sp>
        <p:sp>
          <p:nvSpPr>
            <p:cNvPr id="214" name="Google Shape;214;p11"/>
            <p:cNvSpPr/>
            <p:nvPr/>
          </p:nvSpPr>
          <p:spPr>
            <a:xfrm rot="5400000">
              <a:off x="6970010" y="-2116445"/>
              <a:ext cx="861076" cy="7347712"/>
            </a:xfrm>
            <a:prstGeom prst="round2SameRect">
              <a:avLst>
                <a:gd fmla="val 16667" name="adj1"/>
                <a:gd fmla="val 0" name="adj2"/>
              </a:avLst>
            </a:prstGeom>
            <a:solidFill>
              <a:srgbClr val="E0E0E0">
                <a:alpha val="89803"/>
              </a:srgbClr>
            </a:solidFill>
            <a:ln cap="flat" cmpd="sng" w="9525">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txBox="1"/>
            <p:nvPr/>
          </p:nvSpPr>
          <p:spPr>
            <a:xfrm>
              <a:off x="3726692" y="1168907"/>
              <a:ext cx="7305678" cy="777008"/>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Assembler &amp; Linker, Profiler &amp; Coverage</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Object Copy &amp; Object Dump</a:t>
              </a:r>
              <a:endParaRPr/>
            </a:p>
          </p:txBody>
        </p:sp>
        <p:sp>
          <p:nvSpPr>
            <p:cNvPr id="216" name="Google Shape;216;p11"/>
            <p:cNvSpPr/>
            <p:nvPr/>
          </p:nvSpPr>
          <p:spPr>
            <a:xfrm>
              <a:off x="406376" y="1038497"/>
              <a:ext cx="3320316" cy="1037825"/>
            </a:xfrm>
            <a:prstGeom prst="roundRect">
              <a:avLst>
                <a:gd fmla="val 16667" name="adj"/>
              </a:avLst>
            </a:prstGeom>
            <a:gradFill>
              <a:gsLst>
                <a:gs pos="0">
                  <a:srgbClr val="D1D1D1"/>
                </a:gs>
                <a:gs pos="50000">
                  <a:srgbClr val="C7C7C7"/>
                </a:gs>
                <a:gs pos="100000">
                  <a:srgbClr val="C0C0C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txBox="1"/>
            <p:nvPr/>
          </p:nvSpPr>
          <p:spPr>
            <a:xfrm>
              <a:off x="457038" y="1089159"/>
              <a:ext cx="3218992" cy="936501"/>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Binutils</a:t>
              </a:r>
              <a:endParaRPr sz="3800">
                <a:solidFill>
                  <a:schemeClr val="dk1"/>
                </a:solidFill>
                <a:latin typeface="Calibri"/>
                <a:ea typeface="Calibri"/>
                <a:cs typeface="Calibri"/>
                <a:sym typeface="Calibri"/>
              </a:endParaRPr>
            </a:p>
          </p:txBody>
        </p:sp>
        <p:sp>
          <p:nvSpPr>
            <p:cNvPr id="218" name="Google Shape;218;p11"/>
            <p:cNvSpPr/>
            <p:nvPr/>
          </p:nvSpPr>
          <p:spPr>
            <a:xfrm rot="5400000">
              <a:off x="6945627" y="-1057718"/>
              <a:ext cx="849186" cy="7408404"/>
            </a:xfrm>
            <a:prstGeom prst="round2SameRect">
              <a:avLst>
                <a:gd fmla="val 16667" name="adj1"/>
                <a:gd fmla="val 0" name="adj2"/>
              </a:avLst>
            </a:prstGeom>
            <a:solidFill>
              <a:srgbClr val="FFE8CA">
                <a:alpha val="89803"/>
              </a:srgbClr>
            </a:solidFill>
            <a:ln cap="flat" cmpd="sng" w="9525">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txBox="1"/>
            <p:nvPr/>
          </p:nvSpPr>
          <p:spPr>
            <a:xfrm>
              <a:off x="3666018" y="2263345"/>
              <a:ext cx="7366950" cy="766278"/>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Kernel &amp; Application Debugger</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Tracing Analysis</a:t>
              </a:r>
              <a:endParaRPr/>
            </a:p>
          </p:txBody>
        </p:sp>
        <p:sp>
          <p:nvSpPr>
            <p:cNvPr id="220" name="Google Shape;220;p11"/>
            <p:cNvSpPr/>
            <p:nvPr/>
          </p:nvSpPr>
          <p:spPr>
            <a:xfrm>
              <a:off x="406376" y="2140056"/>
              <a:ext cx="3259642" cy="1012855"/>
            </a:xfrm>
            <a:prstGeom prst="roundRect">
              <a:avLst>
                <a:gd fmla="val 16667" name="adj"/>
              </a:avLst>
            </a:prstGeom>
            <a:gradFill>
              <a:gsLst>
                <a:gs pos="0">
                  <a:srgbClr val="FFDC9B"/>
                </a:gs>
                <a:gs pos="50000">
                  <a:srgbClr val="FFD68D"/>
                </a:gs>
                <a:gs pos="100000">
                  <a:srgbClr val="FFD4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txBox="1"/>
            <p:nvPr/>
          </p:nvSpPr>
          <p:spPr>
            <a:xfrm>
              <a:off x="455820" y="2189500"/>
              <a:ext cx="3160754" cy="913967"/>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Debugger</a:t>
              </a:r>
              <a:endParaRPr sz="3800">
                <a:solidFill>
                  <a:schemeClr val="dk1"/>
                </a:solidFill>
                <a:latin typeface="Calibri"/>
                <a:ea typeface="Calibri"/>
                <a:cs typeface="Calibri"/>
                <a:sym typeface="Calibri"/>
              </a:endParaRPr>
            </a:p>
          </p:txBody>
        </p:sp>
        <p:sp>
          <p:nvSpPr>
            <p:cNvPr id="222" name="Google Shape;222;p11"/>
            <p:cNvSpPr/>
            <p:nvPr/>
          </p:nvSpPr>
          <p:spPr>
            <a:xfrm rot="5400000">
              <a:off x="6996645" y="21836"/>
              <a:ext cx="807724" cy="7347712"/>
            </a:xfrm>
            <a:prstGeom prst="round2SameRect">
              <a:avLst>
                <a:gd fmla="val 16667" name="adj1"/>
                <a:gd fmla="val 0" name="adj2"/>
              </a:avLst>
            </a:prstGeom>
            <a:solidFill>
              <a:srgbClr val="CCD3EA">
                <a:alpha val="89803"/>
              </a:srgbClr>
            </a:solidFill>
            <a:ln cap="flat" cmpd="sng" w="9525">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txBox="1"/>
            <p:nvPr/>
          </p:nvSpPr>
          <p:spPr>
            <a:xfrm>
              <a:off x="3726651" y="3331260"/>
              <a:ext cx="7308282" cy="728864"/>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Flash programming</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Secondary Storage Setup &amp; Removable Storage Setup</a:t>
              </a:r>
              <a:endParaRPr b="0" i="0" sz="1800" u="none" cap="none" strike="noStrike">
                <a:solidFill>
                  <a:schemeClr val="dk1"/>
                </a:solidFill>
                <a:latin typeface="Calibri"/>
                <a:ea typeface="Calibri"/>
                <a:cs typeface="Calibri"/>
                <a:sym typeface="Calibri"/>
              </a:endParaRPr>
            </a:p>
          </p:txBody>
        </p:sp>
        <p:sp>
          <p:nvSpPr>
            <p:cNvPr id="224" name="Google Shape;224;p11"/>
            <p:cNvSpPr/>
            <p:nvPr/>
          </p:nvSpPr>
          <p:spPr>
            <a:xfrm>
              <a:off x="406376" y="3216644"/>
              <a:ext cx="3320274" cy="958095"/>
            </a:xfrm>
            <a:prstGeom prst="roundRect">
              <a:avLst>
                <a:gd fmla="val 16667" name="adj"/>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nvSpPr>
          <p:spPr>
            <a:xfrm>
              <a:off x="453146" y="3263414"/>
              <a:ext cx="3226734" cy="864555"/>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Programmer</a:t>
              </a:r>
              <a:endParaRPr sz="3800">
                <a:solidFill>
                  <a:schemeClr val="dk1"/>
                </a:solidFill>
                <a:latin typeface="Calibri"/>
                <a:ea typeface="Calibri"/>
                <a:cs typeface="Calibri"/>
                <a:sym typeface="Calibri"/>
              </a:endParaRPr>
            </a:p>
          </p:txBody>
        </p:sp>
        <p:sp>
          <p:nvSpPr>
            <p:cNvPr id="226" name="Google Shape;226;p11"/>
            <p:cNvSpPr/>
            <p:nvPr/>
          </p:nvSpPr>
          <p:spPr>
            <a:xfrm rot="5400000">
              <a:off x="6965723" y="1073364"/>
              <a:ext cx="802942" cy="7347712"/>
            </a:xfrm>
            <a:prstGeom prst="round2SameRect">
              <a:avLst>
                <a:gd fmla="val 16667" name="adj1"/>
                <a:gd fmla="val 0" name="adj2"/>
              </a:avLst>
            </a:prstGeom>
            <a:solidFill>
              <a:srgbClr val="D4E2CE">
                <a:alpha val="89803"/>
              </a:srgbClr>
            </a:solidFill>
            <a:ln cap="flat" cmpd="sng" w="9525">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txBox="1"/>
            <p:nvPr/>
          </p:nvSpPr>
          <p:spPr>
            <a:xfrm>
              <a:off x="3693338" y="4384945"/>
              <a:ext cx="7308516" cy="724550"/>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 Runtime Libraries: Glibc &amp; uCLibC</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Linux Kernel Headers</a:t>
              </a:r>
              <a:endParaRPr/>
            </a:p>
          </p:txBody>
        </p:sp>
        <p:sp>
          <p:nvSpPr>
            <p:cNvPr id="228" name="Google Shape;228;p11"/>
            <p:cNvSpPr/>
            <p:nvPr/>
          </p:nvSpPr>
          <p:spPr>
            <a:xfrm>
              <a:off x="406376" y="4238473"/>
              <a:ext cx="3286962" cy="1017495"/>
            </a:xfrm>
            <a:prstGeom prst="roundRect">
              <a:avLst>
                <a:gd fmla="val 16667" name="adj"/>
              </a:avLst>
            </a:prstGeom>
            <a:gradFill>
              <a:gsLst>
                <a:gs pos="0">
                  <a:srgbClr val="B4D4A5"/>
                </a:gs>
                <a:gs pos="50000">
                  <a:srgbClr val="A8CD97"/>
                </a:gs>
                <a:gs pos="100000">
                  <a:srgbClr val="9BC9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txBox="1"/>
            <p:nvPr/>
          </p:nvSpPr>
          <p:spPr>
            <a:xfrm>
              <a:off x="456046" y="4288143"/>
              <a:ext cx="3187622" cy="918155"/>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Library</a:t>
              </a:r>
              <a:endParaRPr sz="18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p:nvPr/>
        </p:nvSpPr>
        <p:spPr>
          <a:xfrm>
            <a:off x="341230" y="5141370"/>
            <a:ext cx="11391901" cy="1394086"/>
          </a:xfrm>
          <a:prstGeom prst="rect">
            <a:avLst/>
          </a:prstGeom>
          <a:solidFill>
            <a:srgbClr val="E1EF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2"/>
          <p:cNvSpPr/>
          <p:nvPr/>
        </p:nvSpPr>
        <p:spPr>
          <a:xfrm>
            <a:off x="341231" y="3525053"/>
            <a:ext cx="11391901" cy="1394086"/>
          </a:xfrm>
          <a:prstGeom prst="rect">
            <a:avLst/>
          </a:prstGeom>
          <a:solidFill>
            <a:srgbClr val="E1EF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2"/>
          <p:cNvSpPr/>
          <p:nvPr/>
        </p:nvSpPr>
        <p:spPr>
          <a:xfrm>
            <a:off x="341232" y="1926238"/>
            <a:ext cx="11391901" cy="1394086"/>
          </a:xfrm>
          <a:prstGeom prst="rect">
            <a:avLst/>
          </a:prstGeom>
          <a:solidFill>
            <a:srgbClr val="E1EF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2"/>
          <p:cNvSpPr txBox="1"/>
          <p:nvPr>
            <p:ph type="title"/>
          </p:nvPr>
        </p:nvSpPr>
        <p:spPr>
          <a:xfrm>
            <a:off x="211528" y="283662"/>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 1. Compiler</a:t>
            </a:r>
            <a:endParaRPr/>
          </a:p>
        </p:txBody>
      </p:sp>
      <p:sp>
        <p:nvSpPr>
          <p:cNvPr id="239" name="Google Shape;239;p12"/>
          <p:cNvSpPr txBox="1"/>
          <p:nvPr>
            <p:ph idx="1" type="body"/>
          </p:nvPr>
        </p:nvSpPr>
        <p:spPr>
          <a:xfrm>
            <a:off x="389257" y="2308488"/>
            <a:ext cx="2956057" cy="42094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Native Compiler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Cross Compiler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Cross-Native Compiler</a:t>
            </a:r>
            <a:endParaRPr/>
          </a:p>
        </p:txBody>
      </p:sp>
      <p:sp>
        <p:nvSpPr>
          <p:cNvPr id="240" name="Google Shape;240;p12"/>
          <p:cNvSpPr/>
          <p:nvPr/>
        </p:nvSpPr>
        <p:spPr>
          <a:xfrm>
            <a:off x="3557055" y="2239552"/>
            <a:ext cx="2133600" cy="598408"/>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 OS</a:t>
            </a:r>
            <a:endParaRPr/>
          </a:p>
        </p:txBody>
      </p:sp>
      <p:sp>
        <p:nvSpPr>
          <p:cNvPr id="241" name="Google Shape;241;p12"/>
          <p:cNvSpPr txBox="1"/>
          <p:nvPr/>
        </p:nvSpPr>
        <p:spPr>
          <a:xfrm>
            <a:off x="3934596" y="2845580"/>
            <a:ext cx="13785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Build System</a:t>
            </a:r>
            <a:endParaRPr/>
          </a:p>
        </p:txBody>
      </p:sp>
      <p:sp>
        <p:nvSpPr>
          <p:cNvPr id="242" name="Google Shape;242;p12"/>
          <p:cNvSpPr/>
          <p:nvPr/>
        </p:nvSpPr>
        <p:spPr>
          <a:xfrm>
            <a:off x="6300255" y="2224312"/>
            <a:ext cx="2133600" cy="598408"/>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 OS</a:t>
            </a:r>
            <a:endParaRPr/>
          </a:p>
        </p:txBody>
      </p:sp>
      <p:sp>
        <p:nvSpPr>
          <p:cNvPr id="243" name="Google Shape;243;p12"/>
          <p:cNvSpPr txBox="1"/>
          <p:nvPr/>
        </p:nvSpPr>
        <p:spPr>
          <a:xfrm>
            <a:off x="6699917" y="2833912"/>
            <a:ext cx="13342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Host System</a:t>
            </a:r>
            <a:endParaRPr/>
          </a:p>
        </p:txBody>
      </p:sp>
      <p:sp>
        <p:nvSpPr>
          <p:cNvPr id="244" name="Google Shape;244;p12"/>
          <p:cNvSpPr/>
          <p:nvPr/>
        </p:nvSpPr>
        <p:spPr>
          <a:xfrm>
            <a:off x="9023135" y="2235504"/>
            <a:ext cx="2133600" cy="598408"/>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 OS</a:t>
            </a:r>
            <a:endParaRPr/>
          </a:p>
        </p:txBody>
      </p:sp>
      <p:sp>
        <p:nvSpPr>
          <p:cNvPr id="245" name="Google Shape;245;p12"/>
          <p:cNvSpPr txBox="1"/>
          <p:nvPr/>
        </p:nvSpPr>
        <p:spPr>
          <a:xfrm>
            <a:off x="9347906" y="2851414"/>
            <a:ext cx="148406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Target System</a:t>
            </a:r>
            <a:endParaRPr/>
          </a:p>
        </p:txBody>
      </p:sp>
      <p:sp>
        <p:nvSpPr>
          <p:cNvPr id="246" name="Google Shape;246;p12"/>
          <p:cNvSpPr txBox="1"/>
          <p:nvPr/>
        </p:nvSpPr>
        <p:spPr>
          <a:xfrm>
            <a:off x="5380567" y="334740"/>
            <a:ext cx="6585543"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Build System - </a:t>
            </a:r>
            <a:r>
              <a:rPr lang="en-US" sz="1800">
                <a:solidFill>
                  <a:schemeClr val="dk1"/>
                </a:solidFill>
                <a:latin typeface="Calibri"/>
                <a:ea typeface="Calibri"/>
                <a:cs typeface="Calibri"/>
                <a:sym typeface="Calibri"/>
              </a:rPr>
              <a:t>The system on which the </a:t>
            </a:r>
            <a:r>
              <a:rPr b="1" lang="en-US" sz="1800">
                <a:solidFill>
                  <a:schemeClr val="dk1"/>
                </a:solidFill>
                <a:latin typeface="Calibri"/>
                <a:ea typeface="Calibri"/>
                <a:cs typeface="Calibri"/>
                <a:sym typeface="Calibri"/>
              </a:rPr>
              <a:t>compiler is compiled</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Host System - </a:t>
            </a:r>
            <a:r>
              <a:rPr lang="en-US" sz="1800">
                <a:solidFill>
                  <a:schemeClr val="dk1"/>
                </a:solidFill>
                <a:latin typeface="Calibri"/>
                <a:ea typeface="Calibri"/>
                <a:cs typeface="Calibri"/>
                <a:sym typeface="Calibri"/>
              </a:rPr>
              <a:t>The system on which the </a:t>
            </a:r>
            <a:r>
              <a:rPr b="1" lang="en-US" sz="1800">
                <a:solidFill>
                  <a:schemeClr val="dk1"/>
                </a:solidFill>
                <a:latin typeface="Calibri"/>
                <a:ea typeface="Calibri"/>
                <a:cs typeface="Calibri"/>
                <a:sym typeface="Calibri"/>
              </a:rPr>
              <a:t>compiler is executed</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Target System - </a:t>
            </a:r>
            <a:r>
              <a:rPr lang="en-US" sz="1800">
                <a:solidFill>
                  <a:schemeClr val="dk1"/>
                </a:solidFill>
                <a:latin typeface="Calibri"/>
                <a:ea typeface="Calibri"/>
                <a:cs typeface="Calibri"/>
                <a:sym typeface="Calibri"/>
              </a:rPr>
              <a:t>The system for which the </a:t>
            </a:r>
            <a:r>
              <a:rPr b="1" lang="en-US" sz="1800">
                <a:solidFill>
                  <a:schemeClr val="dk1"/>
                </a:solidFill>
                <a:latin typeface="Calibri"/>
                <a:ea typeface="Calibri"/>
                <a:cs typeface="Calibri"/>
                <a:sym typeface="Calibri"/>
              </a:rPr>
              <a:t>compiler generates the executable</a:t>
            </a:r>
            <a:r>
              <a:rPr lang="en-US" sz="1800">
                <a:solidFill>
                  <a:schemeClr val="dk1"/>
                </a:solidFill>
                <a:latin typeface="Calibri"/>
                <a:ea typeface="Calibri"/>
                <a:cs typeface="Calibri"/>
                <a:sym typeface="Calibri"/>
              </a:rPr>
              <a:t> and the system on which executable runs</a:t>
            </a:r>
            <a:endParaRPr/>
          </a:p>
        </p:txBody>
      </p:sp>
      <p:sp>
        <p:nvSpPr>
          <p:cNvPr id="247" name="Google Shape;247;p12"/>
          <p:cNvSpPr/>
          <p:nvPr/>
        </p:nvSpPr>
        <p:spPr>
          <a:xfrm>
            <a:off x="3557055" y="3823887"/>
            <a:ext cx="2133600" cy="559832"/>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 OS</a:t>
            </a:r>
            <a:endParaRPr/>
          </a:p>
        </p:txBody>
      </p:sp>
      <p:sp>
        <p:nvSpPr>
          <p:cNvPr id="248" name="Google Shape;248;p12"/>
          <p:cNvSpPr txBox="1"/>
          <p:nvPr/>
        </p:nvSpPr>
        <p:spPr>
          <a:xfrm>
            <a:off x="3934594" y="4395387"/>
            <a:ext cx="13785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Build System</a:t>
            </a:r>
            <a:endParaRPr/>
          </a:p>
        </p:txBody>
      </p:sp>
      <p:sp>
        <p:nvSpPr>
          <p:cNvPr id="249" name="Google Shape;249;p12"/>
          <p:cNvSpPr/>
          <p:nvPr/>
        </p:nvSpPr>
        <p:spPr>
          <a:xfrm>
            <a:off x="6300255" y="3835555"/>
            <a:ext cx="2133600" cy="559832"/>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X86/LinuxOS</a:t>
            </a:r>
            <a:endParaRPr sz="1800">
              <a:solidFill>
                <a:schemeClr val="dk1"/>
              </a:solidFill>
              <a:latin typeface="Calibri"/>
              <a:ea typeface="Calibri"/>
              <a:cs typeface="Calibri"/>
              <a:sym typeface="Calibri"/>
            </a:endParaRPr>
          </a:p>
        </p:txBody>
      </p:sp>
      <p:sp>
        <p:nvSpPr>
          <p:cNvPr id="250" name="Google Shape;250;p12"/>
          <p:cNvSpPr txBox="1"/>
          <p:nvPr/>
        </p:nvSpPr>
        <p:spPr>
          <a:xfrm>
            <a:off x="6699917" y="4395387"/>
            <a:ext cx="13342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Host System</a:t>
            </a:r>
            <a:endParaRPr/>
          </a:p>
        </p:txBody>
      </p:sp>
      <p:sp>
        <p:nvSpPr>
          <p:cNvPr id="251" name="Google Shape;251;p12"/>
          <p:cNvSpPr/>
          <p:nvPr/>
        </p:nvSpPr>
        <p:spPr>
          <a:xfrm>
            <a:off x="9023135" y="3823887"/>
            <a:ext cx="2133600" cy="559832"/>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ARM</a:t>
            </a:r>
            <a:endParaRPr/>
          </a:p>
        </p:txBody>
      </p:sp>
      <p:sp>
        <p:nvSpPr>
          <p:cNvPr id="252" name="Google Shape;252;p12"/>
          <p:cNvSpPr txBox="1"/>
          <p:nvPr/>
        </p:nvSpPr>
        <p:spPr>
          <a:xfrm>
            <a:off x="9368226" y="4395387"/>
            <a:ext cx="148406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Target System</a:t>
            </a:r>
            <a:endParaRPr/>
          </a:p>
        </p:txBody>
      </p:sp>
      <p:sp>
        <p:nvSpPr>
          <p:cNvPr id="253" name="Google Shape;253;p12"/>
          <p:cNvSpPr/>
          <p:nvPr/>
        </p:nvSpPr>
        <p:spPr>
          <a:xfrm>
            <a:off x="3455455" y="5459836"/>
            <a:ext cx="2133600" cy="559832"/>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X86/Linux OS</a:t>
            </a:r>
            <a:endParaRPr/>
          </a:p>
        </p:txBody>
      </p:sp>
      <p:sp>
        <p:nvSpPr>
          <p:cNvPr id="254" name="Google Shape;254;p12"/>
          <p:cNvSpPr txBox="1"/>
          <p:nvPr/>
        </p:nvSpPr>
        <p:spPr>
          <a:xfrm>
            <a:off x="3832996" y="6031812"/>
            <a:ext cx="13785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Build System</a:t>
            </a:r>
            <a:endParaRPr/>
          </a:p>
        </p:txBody>
      </p:sp>
      <p:sp>
        <p:nvSpPr>
          <p:cNvPr id="255" name="Google Shape;255;p12"/>
          <p:cNvSpPr/>
          <p:nvPr/>
        </p:nvSpPr>
        <p:spPr>
          <a:xfrm>
            <a:off x="6198655" y="5471980"/>
            <a:ext cx="2133600" cy="559832"/>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ARM</a:t>
            </a:r>
            <a:endParaRPr/>
          </a:p>
        </p:txBody>
      </p:sp>
      <p:sp>
        <p:nvSpPr>
          <p:cNvPr id="256" name="Google Shape;256;p12"/>
          <p:cNvSpPr txBox="1"/>
          <p:nvPr/>
        </p:nvSpPr>
        <p:spPr>
          <a:xfrm>
            <a:off x="6598317" y="6037646"/>
            <a:ext cx="13342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Host System</a:t>
            </a:r>
            <a:endParaRPr/>
          </a:p>
        </p:txBody>
      </p:sp>
      <p:sp>
        <p:nvSpPr>
          <p:cNvPr id="257" name="Google Shape;257;p12"/>
          <p:cNvSpPr/>
          <p:nvPr/>
        </p:nvSpPr>
        <p:spPr>
          <a:xfrm>
            <a:off x="8941855" y="5422212"/>
            <a:ext cx="2133600" cy="559832"/>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ARM</a:t>
            </a:r>
            <a:endParaRPr/>
          </a:p>
        </p:txBody>
      </p:sp>
      <p:sp>
        <p:nvSpPr>
          <p:cNvPr id="258" name="Google Shape;258;p12"/>
          <p:cNvSpPr txBox="1"/>
          <p:nvPr/>
        </p:nvSpPr>
        <p:spPr>
          <a:xfrm>
            <a:off x="9266626" y="6033122"/>
            <a:ext cx="148406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Target 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Compiler</a:t>
            </a:r>
            <a:endParaRPr/>
          </a:p>
        </p:txBody>
      </p:sp>
      <p:sp>
        <p:nvSpPr>
          <p:cNvPr id="264" name="Google Shape;264;p13"/>
          <p:cNvSpPr txBox="1"/>
          <p:nvPr>
            <p:ph idx="1" type="body"/>
          </p:nvPr>
        </p:nvSpPr>
        <p:spPr>
          <a:xfrm>
            <a:off x="406400" y="1503363"/>
            <a:ext cx="11366500" cy="4889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 Compiler </a:t>
            </a:r>
            <a:endParaRPr/>
          </a:p>
          <a:p>
            <a:pPr indent="-228600" lvl="1" marL="685800" rtl="0" algn="l">
              <a:lnSpc>
                <a:spcPct val="90000"/>
              </a:lnSpc>
              <a:spcBef>
                <a:spcPts val="500"/>
              </a:spcBef>
              <a:spcAft>
                <a:spcPts val="0"/>
              </a:spcAft>
              <a:buClr>
                <a:srgbClr val="2F5496"/>
              </a:buClr>
              <a:buSzPts val="2400"/>
              <a:buChar char="•"/>
            </a:pPr>
            <a:r>
              <a:rPr lang="en-US"/>
              <a:t>The cross compiler is generated by compiling the compiler source code (gcc) for a target platform (eg. ARM) using the native compiler of the build system</a:t>
            </a:r>
            <a:endParaRPr/>
          </a:p>
          <a:p>
            <a:pPr indent="-228600" lvl="2" marL="1143000" rtl="0" algn="l">
              <a:lnSpc>
                <a:spcPct val="90000"/>
              </a:lnSpc>
              <a:spcBef>
                <a:spcPts val="500"/>
              </a:spcBef>
              <a:spcAft>
                <a:spcPts val="0"/>
              </a:spcAft>
              <a:buClr>
                <a:srgbClr val="385623"/>
              </a:buClr>
              <a:buSzPts val="2000"/>
              <a:buChar char="•"/>
            </a:pPr>
            <a:r>
              <a:rPr lang="en-US"/>
              <a:t>Eg: Native gcc of x86 platform is used to compile the gcc for arm-linux, setting the target to be arm architecture</a:t>
            </a:r>
            <a:endParaRPr/>
          </a:p>
          <a:p>
            <a:pPr indent="-228600" lvl="1" marL="685800" rtl="0" algn="l">
              <a:lnSpc>
                <a:spcPct val="90000"/>
              </a:lnSpc>
              <a:spcBef>
                <a:spcPts val="500"/>
              </a:spcBef>
              <a:spcAft>
                <a:spcPts val="0"/>
              </a:spcAft>
              <a:buClr>
                <a:srgbClr val="2F5496"/>
              </a:buClr>
              <a:buSzPts val="2400"/>
              <a:buChar char="•"/>
            </a:pPr>
            <a:r>
              <a:rPr lang="en-US"/>
              <a:t>The cross-compiler executes on the host system, but generates the executable which can be run only on the target platform</a:t>
            </a:r>
            <a:endParaRPr/>
          </a:p>
          <a:p>
            <a:pPr indent="-228600" lvl="2" marL="1143000" rtl="0" algn="l">
              <a:lnSpc>
                <a:spcPct val="90000"/>
              </a:lnSpc>
              <a:spcBef>
                <a:spcPts val="500"/>
              </a:spcBef>
              <a:spcAft>
                <a:spcPts val="0"/>
              </a:spcAft>
              <a:buClr>
                <a:srgbClr val="385623"/>
              </a:buClr>
              <a:buSzPts val="2000"/>
              <a:buChar char="•"/>
            </a:pPr>
            <a:r>
              <a:rPr lang="en-US"/>
              <a:t>Eg: arm-linaro-linux-gnu-gcc –o hello hello.c</a:t>
            </a:r>
            <a:endParaRPr/>
          </a:p>
          <a:p>
            <a:pPr indent="-228600" lvl="1" marL="685800" rtl="0" algn="l">
              <a:lnSpc>
                <a:spcPct val="90000"/>
              </a:lnSpc>
              <a:spcBef>
                <a:spcPts val="500"/>
              </a:spcBef>
              <a:spcAft>
                <a:spcPts val="0"/>
              </a:spcAft>
              <a:buClr>
                <a:srgbClr val="2F5496"/>
              </a:buClr>
              <a:buSzPts val="2400"/>
              <a:buChar char="•"/>
            </a:pPr>
            <a:r>
              <a:rPr lang="en-US"/>
              <a:t>Generated executable will execute on the target platform only</a:t>
            </a:r>
            <a:endParaRPr/>
          </a:p>
          <a:p>
            <a:pPr indent="-228600" lvl="1" marL="685800" rtl="0" algn="l">
              <a:lnSpc>
                <a:spcPct val="90000"/>
              </a:lnSpc>
              <a:spcBef>
                <a:spcPts val="500"/>
              </a:spcBef>
              <a:spcAft>
                <a:spcPts val="0"/>
              </a:spcAft>
              <a:buClr>
                <a:srgbClr val="2F5496"/>
              </a:buClr>
              <a:buSzPts val="2400"/>
              <a:buChar char="•"/>
            </a:pPr>
            <a:r>
              <a:rPr lang="en-US"/>
              <a:t>Usage</a:t>
            </a:r>
            <a:endParaRPr/>
          </a:p>
          <a:p>
            <a:pPr indent="-228600" lvl="2" marL="1143000" rtl="0" algn="l">
              <a:lnSpc>
                <a:spcPct val="90000"/>
              </a:lnSpc>
              <a:spcBef>
                <a:spcPts val="500"/>
              </a:spcBef>
              <a:spcAft>
                <a:spcPts val="0"/>
              </a:spcAft>
              <a:buClr>
                <a:srgbClr val="385623"/>
              </a:buClr>
              <a:buSzPts val="2000"/>
              <a:buChar char="•"/>
            </a:pPr>
            <a:r>
              <a:rPr lang="en-US"/>
              <a:t>Required to compile the Bootloader, Kernel and other drivers, required for boot process of the target board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Compiler</a:t>
            </a:r>
            <a:endParaRPr/>
          </a:p>
        </p:txBody>
      </p:sp>
      <p:sp>
        <p:nvSpPr>
          <p:cNvPr id="270" name="Google Shape;270;p14"/>
          <p:cNvSpPr txBox="1"/>
          <p:nvPr>
            <p:ph idx="1" type="body"/>
          </p:nvPr>
        </p:nvSpPr>
        <p:spPr>
          <a:xfrm>
            <a:off x="412750" y="1503363"/>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Cross-Native Compiler</a:t>
            </a:r>
            <a:endParaRPr/>
          </a:p>
          <a:p>
            <a:pPr indent="-228600" lvl="1" marL="685800" rtl="0" algn="l">
              <a:lnSpc>
                <a:spcPct val="90000"/>
              </a:lnSpc>
              <a:spcBef>
                <a:spcPts val="500"/>
              </a:spcBef>
              <a:spcAft>
                <a:spcPts val="0"/>
              </a:spcAft>
              <a:buClr>
                <a:srgbClr val="2F5496"/>
              </a:buClr>
              <a:buSzPts val="2400"/>
              <a:buChar char="•"/>
            </a:pPr>
            <a:r>
              <a:rPr lang="en-US"/>
              <a:t>This compiler is compiled on the build system, using the </a:t>
            </a:r>
            <a:r>
              <a:rPr b="1" lang="en-US"/>
              <a:t>cross compiler</a:t>
            </a:r>
            <a:r>
              <a:rPr lang="en-US"/>
              <a:t> </a:t>
            </a:r>
            <a:r>
              <a:rPr b="1" lang="en-US"/>
              <a:t>of the target</a:t>
            </a:r>
            <a:endParaRPr/>
          </a:p>
          <a:p>
            <a:pPr indent="-228600" lvl="1" marL="685800" rtl="0" algn="l">
              <a:lnSpc>
                <a:spcPct val="90000"/>
              </a:lnSpc>
              <a:spcBef>
                <a:spcPts val="500"/>
              </a:spcBef>
              <a:spcAft>
                <a:spcPts val="0"/>
              </a:spcAft>
              <a:buClr>
                <a:srgbClr val="2F5496"/>
              </a:buClr>
              <a:buSzPts val="2400"/>
              <a:buChar char="•"/>
            </a:pPr>
            <a:r>
              <a:rPr lang="en-US"/>
              <a:t>Generates an executable for the target platform, which is the native compiler for the target</a:t>
            </a:r>
            <a:endParaRPr/>
          </a:p>
          <a:p>
            <a:pPr indent="-228600" lvl="1" marL="685800" rtl="0" algn="l">
              <a:lnSpc>
                <a:spcPct val="90000"/>
              </a:lnSpc>
              <a:spcBef>
                <a:spcPts val="500"/>
              </a:spcBef>
              <a:spcAft>
                <a:spcPts val="0"/>
              </a:spcAft>
              <a:buClr>
                <a:srgbClr val="2F5496"/>
              </a:buClr>
              <a:buSzPts val="2400"/>
              <a:buChar char="•"/>
            </a:pPr>
            <a:r>
              <a:rPr lang="en-US"/>
              <a:t>Executes on the target platform and is used to generate executables on the target platform, for the target platform</a:t>
            </a:r>
            <a:endParaRPr/>
          </a:p>
          <a:p>
            <a:pPr indent="-228600" lvl="1" marL="685800" rtl="0" algn="l">
              <a:lnSpc>
                <a:spcPct val="90000"/>
              </a:lnSpc>
              <a:spcBef>
                <a:spcPts val="500"/>
              </a:spcBef>
              <a:spcAft>
                <a:spcPts val="0"/>
              </a:spcAft>
              <a:buClr>
                <a:srgbClr val="2F5496"/>
              </a:buClr>
              <a:buSzPts val="2400"/>
              <a:buChar char="•"/>
            </a:pPr>
            <a:r>
              <a:rPr lang="en-US"/>
              <a:t>Here, the host platform and the target platform remain the same</a:t>
            </a:r>
            <a:endParaRPr/>
          </a:p>
          <a:p>
            <a:pPr indent="-228600" lvl="1" marL="685800" rtl="0" algn="l">
              <a:lnSpc>
                <a:spcPct val="90000"/>
              </a:lnSpc>
              <a:spcBef>
                <a:spcPts val="500"/>
              </a:spcBef>
              <a:spcAft>
                <a:spcPts val="0"/>
              </a:spcAft>
              <a:buClr>
                <a:srgbClr val="2F5496"/>
              </a:buClr>
              <a:buSzPts val="2400"/>
              <a:buChar char="•"/>
            </a:pPr>
            <a:r>
              <a:rPr lang="en-US"/>
              <a:t>Usage</a:t>
            </a:r>
            <a:endParaRPr/>
          </a:p>
          <a:p>
            <a:pPr indent="-228600" lvl="2" marL="1143000" rtl="0" algn="l">
              <a:lnSpc>
                <a:spcPct val="90000"/>
              </a:lnSpc>
              <a:spcBef>
                <a:spcPts val="500"/>
              </a:spcBef>
              <a:spcAft>
                <a:spcPts val="0"/>
              </a:spcAft>
              <a:buClr>
                <a:srgbClr val="385623"/>
              </a:buClr>
              <a:buSzPts val="2000"/>
              <a:buChar char="•"/>
            </a:pPr>
            <a:r>
              <a:rPr lang="en-US"/>
              <a:t>Included into the Root File System of the target platform and can be used directly on the board</a:t>
            </a:r>
            <a:endParaRPr/>
          </a:p>
          <a:p>
            <a:pPr indent="-228600" lvl="2" marL="1143000" rtl="0" algn="l">
              <a:lnSpc>
                <a:spcPct val="90000"/>
              </a:lnSpc>
              <a:spcBef>
                <a:spcPts val="500"/>
              </a:spcBef>
              <a:spcAft>
                <a:spcPts val="0"/>
              </a:spcAft>
              <a:buClr>
                <a:srgbClr val="385623"/>
              </a:buClr>
              <a:buSzPts val="2000"/>
              <a:buChar char="•"/>
            </a:pPr>
            <a:r>
              <a:rPr lang="en-US"/>
              <a:t>Used to compile applications on the target platform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5"/>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Compiler (ARM-LINUX-GCC)</a:t>
            </a:r>
            <a:endParaRPr/>
          </a:p>
        </p:txBody>
      </p:sp>
      <p:sp>
        <p:nvSpPr>
          <p:cNvPr id="276" name="Google Shape;276;p15"/>
          <p:cNvSpPr txBox="1"/>
          <p:nvPr>
            <p:ph idx="1" type="body"/>
          </p:nvPr>
        </p:nvSpPr>
        <p:spPr>
          <a:xfrm>
            <a:off x="444500" y="1584102"/>
            <a:ext cx="11366500" cy="506139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ARM-GNU Compiler Collection</a:t>
            </a:r>
            <a:endParaRPr/>
          </a:p>
          <a:p>
            <a:pPr indent="-228600" lvl="1" marL="685800" rtl="0" algn="l">
              <a:lnSpc>
                <a:spcPct val="90000"/>
              </a:lnSpc>
              <a:spcBef>
                <a:spcPts val="500"/>
              </a:spcBef>
              <a:spcAft>
                <a:spcPts val="0"/>
              </a:spcAft>
              <a:buClr>
                <a:srgbClr val="2F5496"/>
              </a:buClr>
              <a:buSzPct val="100000"/>
              <a:buChar char="•"/>
            </a:pPr>
            <a:r>
              <a:rPr lang="en-US"/>
              <a:t>Contains the program to understand the grammar of a language and generate the object file specific to a particular hardware platforms</a:t>
            </a:r>
            <a:endParaRPr/>
          </a:p>
          <a:p>
            <a:pPr indent="-228600" lvl="0" marL="228600" rtl="0" algn="l">
              <a:lnSpc>
                <a:spcPct val="90000"/>
              </a:lnSpc>
              <a:spcBef>
                <a:spcPts val="1000"/>
              </a:spcBef>
              <a:spcAft>
                <a:spcPts val="0"/>
              </a:spcAft>
              <a:buClr>
                <a:schemeClr val="dk1"/>
              </a:buClr>
              <a:buSzPct val="100000"/>
              <a:buChar char="•"/>
            </a:pPr>
            <a:r>
              <a:rPr lang="en-US"/>
              <a:t>Native Compiler and Cross Compiler</a:t>
            </a:r>
            <a:endParaRPr/>
          </a:p>
          <a:p>
            <a:pPr indent="-228600" lvl="0" marL="228600" rtl="0" algn="l">
              <a:lnSpc>
                <a:spcPct val="90000"/>
              </a:lnSpc>
              <a:spcBef>
                <a:spcPts val="1000"/>
              </a:spcBef>
              <a:spcAft>
                <a:spcPts val="0"/>
              </a:spcAft>
              <a:buClr>
                <a:schemeClr val="dk1"/>
              </a:buClr>
              <a:buSzPct val="100000"/>
              <a:buChar char="•"/>
            </a:pPr>
            <a:r>
              <a:rPr lang="en-US"/>
              <a:t>Pre-built  or Sources</a:t>
            </a:r>
            <a:endParaRPr/>
          </a:p>
          <a:p>
            <a:pPr indent="-228600" lvl="0" marL="228600" rtl="0" algn="l">
              <a:lnSpc>
                <a:spcPct val="90000"/>
              </a:lnSpc>
              <a:spcBef>
                <a:spcPts val="1000"/>
              </a:spcBef>
              <a:spcAft>
                <a:spcPts val="0"/>
              </a:spcAft>
              <a:buClr>
                <a:schemeClr val="dk1"/>
              </a:buClr>
              <a:buSzPct val="100000"/>
              <a:buChar char="•"/>
            </a:pPr>
            <a:r>
              <a:rPr lang="en-US"/>
              <a:t>Popular Compiler Distributors for ARM</a:t>
            </a:r>
            <a:endParaRPr/>
          </a:p>
          <a:p>
            <a:pPr indent="-228600" lvl="1" marL="685800" rtl="0" algn="l">
              <a:lnSpc>
                <a:spcPct val="90000"/>
              </a:lnSpc>
              <a:spcBef>
                <a:spcPts val="500"/>
              </a:spcBef>
              <a:spcAft>
                <a:spcPts val="0"/>
              </a:spcAft>
              <a:buClr>
                <a:srgbClr val="2F5496"/>
              </a:buClr>
              <a:buSzPct val="100000"/>
              <a:buChar char="•"/>
            </a:pPr>
            <a:r>
              <a:rPr lang="en-US"/>
              <a:t>Linaro  - </a:t>
            </a:r>
            <a:r>
              <a:rPr lang="en-US" u="sng">
                <a:solidFill>
                  <a:schemeClr val="hlink"/>
                </a:solidFill>
                <a:hlinkClick r:id="rId3"/>
              </a:rPr>
              <a:t>https://releases.linaro.org/14.04/components/toolchain/binaries/</a:t>
            </a:r>
            <a:endParaRPr/>
          </a:p>
          <a:p>
            <a:pPr indent="-228600" lvl="1" marL="685800" rtl="0" algn="l">
              <a:lnSpc>
                <a:spcPct val="90000"/>
              </a:lnSpc>
              <a:spcBef>
                <a:spcPts val="500"/>
              </a:spcBef>
              <a:spcAft>
                <a:spcPts val="0"/>
              </a:spcAft>
              <a:buClr>
                <a:srgbClr val="2F5496"/>
              </a:buClr>
              <a:buSzPct val="100000"/>
              <a:buChar char="•"/>
            </a:pPr>
            <a:r>
              <a:rPr lang="en-US"/>
              <a:t>CodeSoucery  - </a:t>
            </a:r>
            <a:r>
              <a:rPr lang="en-US" u="sng">
                <a:solidFill>
                  <a:schemeClr val="hlink"/>
                </a:solidFill>
                <a:hlinkClick r:id="rId4"/>
              </a:rPr>
              <a:t>https://www.mentor.com/embedded-software/sourcery-tools/sourcery-codebench/overview</a:t>
            </a:r>
            <a:r>
              <a:rPr lang="en-US"/>
              <a:t> </a:t>
            </a:r>
            <a:endParaRPr/>
          </a:p>
          <a:p>
            <a:pPr indent="-228600" lvl="1" marL="685800" rtl="0" algn="l">
              <a:lnSpc>
                <a:spcPct val="90000"/>
              </a:lnSpc>
              <a:spcBef>
                <a:spcPts val="500"/>
              </a:spcBef>
              <a:spcAft>
                <a:spcPts val="0"/>
              </a:spcAft>
              <a:buClr>
                <a:srgbClr val="2F5496"/>
              </a:buClr>
              <a:buSzPct val="100000"/>
              <a:buChar char="•"/>
            </a:pPr>
            <a:r>
              <a:rPr lang="en-US"/>
              <a:t>Crosstool-ng - </a:t>
            </a:r>
            <a:r>
              <a:rPr lang="en-US" u="sng">
                <a:solidFill>
                  <a:schemeClr val="hlink"/>
                </a:solidFill>
                <a:hlinkClick r:id="rId5"/>
              </a:rPr>
              <a:t>http://crosstool-ng.org/download/crosstool-ng/</a:t>
            </a:r>
            <a:r>
              <a:rPr lang="en-US"/>
              <a:t> </a:t>
            </a:r>
            <a:endParaRPr/>
          </a:p>
          <a:p>
            <a:pPr indent="-228600" lvl="1" marL="685800" rtl="0" algn="l">
              <a:lnSpc>
                <a:spcPct val="90000"/>
              </a:lnSpc>
              <a:spcBef>
                <a:spcPts val="500"/>
              </a:spcBef>
              <a:spcAft>
                <a:spcPts val="0"/>
              </a:spcAft>
              <a:buClr>
                <a:srgbClr val="2F5496"/>
              </a:buClr>
              <a:buSzPct val="100000"/>
              <a:buChar char="•"/>
            </a:pPr>
            <a:r>
              <a:rPr lang="en-US"/>
              <a:t>Musl-cross - </a:t>
            </a:r>
            <a:r>
              <a:rPr lang="en-US" u="sng">
                <a:solidFill>
                  <a:schemeClr val="hlink"/>
                </a:solidFill>
                <a:hlinkClick r:id="rId6"/>
              </a:rPr>
              <a:t>https://bitbucket.org/GregorR/musl-cross</a:t>
            </a:r>
            <a:endParaRPr/>
          </a:p>
          <a:p>
            <a:pPr indent="-228600" lvl="0" marL="228600" rtl="0" algn="l">
              <a:lnSpc>
                <a:spcPct val="90000"/>
              </a:lnSpc>
              <a:spcBef>
                <a:spcPts val="1000"/>
              </a:spcBef>
              <a:spcAft>
                <a:spcPts val="0"/>
              </a:spcAft>
              <a:buClr>
                <a:schemeClr val="dk1"/>
              </a:buClr>
              <a:buSzPct val="100000"/>
              <a:buChar char="•"/>
            </a:pPr>
            <a:r>
              <a:rPr lang="en-US"/>
              <a:t>Application Binary Interface (ABI)</a:t>
            </a:r>
            <a:endParaRPr/>
          </a:p>
          <a:p>
            <a:pPr indent="-228600" lvl="1" marL="685800" rtl="0" algn="l">
              <a:lnSpc>
                <a:spcPct val="90000"/>
              </a:lnSpc>
              <a:spcBef>
                <a:spcPts val="500"/>
              </a:spcBef>
              <a:spcAft>
                <a:spcPts val="0"/>
              </a:spcAft>
              <a:buClr>
                <a:srgbClr val="2F5496"/>
              </a:buClr>
              <a:buSzPct val="100000"/>
              <a:buChar char="•"/>
            </a:pPr>
            <a:r>
              <a:rPr lang="en-US"/>
              <a:t>Allows portability across binaries generated by various toolchain vendors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6"/>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 2. Binutils</a:t>
            </a:r>
            <a:endParaRPr/>
          </a:p>
        </p:txBody>
      </p:sp>
      <p:graphicFrame>
        <p:nvGraphicFramePr>
          <p:cNvPr id="282" name="Google Shape;282;p16"/>
          <p:cNvGraphicFramePr/>
          <p:nvPr/>
        </p:nvGraphicFramePr>
        <p:xfrm>
          <a:off x="760927" y="2508205"/>
          <a:ext cx="3000000" cy="3000000"/>
        </p:xfrm>
        <a:graphic>
          <a:graphicData uri="http://schemas.openxmlformats.org/drawingml/2006/table">
            <a:tbl>
              <a:tblPr bandRow="1" firstRow="1">
                <a:noFill/>
                <a:tableStyleId>{759092DC-0524-4FCA-9368-51DFFE5B9E39}</a:tableStyleId>
              </a:tblPr>
              <a:tblGrid>
                <a:gridCol w="1312575"/>
                <a:gridCol w="9203025"/>
              </a:tblGrid>
              <a:tr h="370850">
                <a:tc>
                  <a:txBody>
                    <a:bodyPr/>
                    <a:lstStyle/>
                    <a:p>
                      <a:pPr indent="0" lvl="0" marL="0" marR="0" rtl="0" algn="l">
                        <a:spcBef>
                          <a:spcPts val="0"/>
                        </a:spcBef>
                        <a:spcAft>
                          <a:spcPts val="0"/>
                        </a:spcAft>
                        <a:buNone/>
                      </a:pPr>
                      <a:r>
                        <a:rPr lang="en-US" sz="1800" u="none" cap="none" strike="noStrike"/>
                        <a:t>Utility</a:t>
                      </a:r>
                      <a:endParaRPr/>
                    </a:p>
                  </a:txBody>
                  <a:tcPr marT="45725" marB="45725" marR="91450" marL="91450"/>
                </a:tc>
                <a:tc>
                  <a:txBody>
                    <a:bodyPr/>
                    <a:lstStyle/>
                    <a:p>
                      <a:pPr indent="0" lvl="0" marL="0" marR="0" rtl="0" algn="l">
                        <a:spcBef>
                          <a:spcPts val="0"/>
                        </a:spcBef>
                        <a:spcAft>
                          <a:spcPts val="0"/>
                        </a:spcAft>
                        <a:buNone/>
                      </a:pPr>
                      <a:r>
                        <a:rPr lang="en-US" sz="1800"/>
                        <a:t>Use</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as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GNU assembler</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ld</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GNU linker</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gasp</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GNU assembler pre-processor</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 nm</a:t>
                      </a:r>
                      <a:endParaRPr b="0" i="0" sz="1800" u="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Lists the symbols in an object file</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objcopy</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Copies and translates object files</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objdump</a:t>
                      </a:r>
                      <a:endParaRPr sz="1800"/>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Displays information about the content of object files</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ranlib</a:t>
                      </a:r>
                      <a:endParaRPr sz="1800"/>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Generates an index to the content of an archive</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readelf</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Displays information about an ELF format object file</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size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Lists the sizes of sections within an object file</a:t>
                      </a:r>
                      <a:endParaRPr/>
                    </a:p>
                  </a:txBody>
                  <a:tcPr marT="45725" marB="45725" marR="91450" marL="91450"/>
                </a:tc>
              </a:tr>
              <a:tr h="370850">
                <a:tc>
                  <a:txBody>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ar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Creates and manipulates archive content</a:t>
                      </a:r>
                      <a:endParaRPr/>
                    </a:p>
                  </a:txBody>
                  <a:tcPr marT="45725" marB="45725" marR="91450" marL="91450"/>
                </a:tc>
              </a:tr>
            </a:tbl>
          </a:graphicData>
        </a:graphic>
      </p:graphicFrame>
      <p:sp>
        <p:nvSpPr>
          <p:cNvPr id="283" name="Google Shape;283;p16"/>
          <p:cNvSpPr txBox="1"/>
          <p:nvPr/>
        </p:nvSpPr>
        <p:spPr>
          <a:xfrm>
            <a:off x="1017430" y="1557149"/>
            <a:ext cx="7688687"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Source: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https://www.gnu.org/software/binutils/</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Latest Stable Version: 2.30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Toolchains: Binutils</a:t>
            </a:r>
            <a:endParaRPr/>
          </a:p>
        </p:txBody>
      </p:sp>
      <p:sp>
        <p:nvSpPr>
          <p:cNvPr id="289" name="Google Shape;289;p17"/>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 Cases</a:t>
            </a:r>
            <a:endParaRPr/>
          </a:p>
          <a:p>
            <a:pPr indent="-228600" lvl="1" marL="685800" rtl="0" algn="l">
              <a:lnSpc>
                <a:spcPct val="90000"/>
              </a:lnSpc>
              <a:spcBef>
                <a:spcPts val="500"/>
              </a:spcBef>
              <a:spcAft>
                <a:spcPts val="0"/>
              </a:spcAft>
              <a:buClr>
                <a:srgbClr val="2F5496"/>
              </a:buClr>
              <a:buSzPts val="2400"/>
              <a:buChar char="•"/>
            </a:pPr>
            <a:r>
              <a:rPr lang="en-US"/>
              <a:t>If binutils is to be used to generate executables for the target platform</a:t>
            </a:r>
            <a:endParaRPr/>
          </a:p>
          <a:p>
            <a:pPr indent="-228600" lvl="2" marL="1143000" rtl="0" algn="l">
              <a:lnSpc>
                <a:spcPct val="90000"/>
              </a:lnSpc>
              <a:spcBef>
                <a:spcPts val="500"/>
              </a:spcBef>
              <a:spcAft>
                <a:spcPts val="0"/>
              </a:spcAft>
              <a:buClr>
                <a:srgbClr val="385623"/>
              </a:buClr>
              <a:buSzPts val="2000"/>
              <a:buChar char="•"/>
            </a:pPr>
            <a:r>
              <a:rPr lang="en-US"/>
              <a:t>The binutils are to be compiled with the native compiler of the host, specifying the appropriate target</a:t>
            </a:r>
            <a:endParaRPr/>
          </a:p>
          <a:p>
            <a:pPr indent="-228600" lvl="1" marL="685800" rtl="0" algn="l">
              <a:lnSpc>
                <a:spcPct val="90000"/>
              </a:lnSpc>
              <a:spcBef>
                <a:spcPts val="500"/>
              </a:spcBef>
              <a:spcAft>
                <a:spcPts val="0"/>
              </a:spcAft>
              <a:buClr>
                <a:srgbClr val="2F5496"/>
              </a:buClr>
              <a:buSzPts val="2400"/>
              <a:buChar char="•"/>
            </a:pPr>
            <a:r>
              <a:rPr lang="en-US"/>
              <a:t>If binutils is to be used in the target platform, </a:t>
            </a:r>
            <a:endParaRPr/>
          </a:p>
          <a:p>
            <a:pPr indent="-228600" lvl="2" marL="1143000" rtl="0" algn="l">
              <a:lnSpc>
                <a:spcPct val="90000"/>
              </a:lnSpc>
              <a:spcBef>
                <a:spcPts val="500"/>
              </a:spcBef>
              <a:spcAft>
                <a:spcPts val="0"/>
              </a:spcAft>
              <a:buClr>
                <a:srgbClr val="385623"/>
              </a:buClr>
              <a:buSzPts val="2000"/>
              <a:buChar char="•"/>
            </a:pPr>
            <a:r>
              <a:rPr lang="en-US"/>
              <a:t>It should be compiled using the cross compiler of the target and shipped with the rootfs of the target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118219" y="68618"/>
            <a:ext cx="11391900" cy="9140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Creating the Build Environment</a:t>
            </a:r>
            <a:endParaRPr/>
          </a:p>
        </p:txBody>
      </p:sp>
      <p:sp>
        <p:nvSpPr>
          <p:cNvPr id="295" name="Google Shape;295;p18"/>
          <p:cNvSpPr/>
          <p:nvPr/>
        </p:nvSpPr>
        <p:spPr>
          <a:xfrm rot="5400000">
            <a:off x="2416623" y="2639182"/>
            <a:ext cx="1138989" cy="1075109"/>
          </a:xfrm>
          <a:prstGeom prst="bentUpArrow">
            <a:avLst>
              <a:gd fmla="val 32840" name="adj1"/>
              <a:gd fmla="val 25000" name="adj2"/>
              <a:gd fmla="val 35780" name="adj3"/>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897452" y="1157100"/>
            <a:ext cx="3328130" cy="969678"/>
          </a:xfrm>
          <a:custGeom>
            <a:rect b="b" l="l" r="r" t="t"/>
            <a:pathLst>
              <a:path extrusionOk="0" h="969678" w="3328130">
                <a:moveTo>
                  <a:pt x="0" y="161645"/>
                </a:moveTo>
                <a:cubicBezTo>
                  <a:pt x="0" y="72371"/>
                  <a:pt x="72371" y="0"/>
                  <a:pt x="161645" y="0"/>
                </a:cubicBezTo>
                <a:lnTo>
                  <a:pt x="3166485" y="0"/>
                </a:lnTo>
                <a:cubicBezTo>
                  <a:pt x="3255759" y="0"/>
                  <a:pt x="3328130" y="72371"/>
                  <a:pt x="3328130" y="161645"/>
                </a:cubicBezTo>
                <a:lnTo>
                  <a:pt x="3328130" y="808033"/>
                </a:lnTo>
                <a:cubicBezTo>
                  <a:pt x="3328130" y="897307"/>
                  <a:pt x="3255759" y="969678"/>
                  <a:pt x="3166485" y="969678"/>
                </a:cubicBezTo>
                <a:lnTo>
                  <a:pt x="161645" y="969678"/>
                </a:lnTo>
                <a:cubicBezTo>
                  <a:pt x="72371" y="969678"/>
                  <a:pt x="0" y="897307"/>
                  <a:pt x="0" y="808033"/>
                </a:cubicBezTo>
                <a:lnTo>
                  <a:pt x="0" y="161645"/>
                </a:lnTo>
                <a:close/>
              </a:path>
            </a:pathLst>
          </a:cu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138775" lIns="138775" spcFirstLastPara="1" rIns="138775" wrap="square" tIns="13877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Compiler</a:t>
            </a:r>
            <a:endParaRPr/>
          </a:p>
        </p:txBody>
      </p:sp>
      <p:sp>
        <p:nvSpPr>
          <p:cNvPr id="297" name="Google Shape;297;p18"/>
          <p:cNvSpPr/>
          <p:nvPr/>
        </p:nvSpPr>
        <p:spPr>
          <a:xfrm>
            <a:off x="4948924" y="1307678"/>
            <a:ext cx="4526974" cy="1288537"/>
          </a:xfrm>
          <a:custGeom>
            <a:rect b="b" l="l" r="r" t="t"/>
            <a:pathLst>
              <a:path extrusionOk="0" h="1288537" w="4526974">
                <a:moveTo>
                  <a:pt x="0" y="0"/>
                </a:moveTo>
                <a:lnTo>
                  <a:pt x="4526974" y="0"/>
                </a:lnTo>
                <a:lnTo>
                  <a:pt x="4526974" y="1288537"/>
                </a:lnTo>
                <a:lnTo>
                  <a:pt x="0" y="1288537"/>
                </a:lnTo>
                <a:lnTo>
                  <a:pt x="0" y="0"/>
                </a:lnTo>
                <a:close/>
              </a:path>
            </a:pathLst>
          </a:cu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rgbClr val="2F5496"/>
              </a:buClr>
              <a:buSzPts val="2000"/>
              <a:buFont typeface="Calibri"/>
              <a:buChar char="•"/>
            </a:pPr>
            <a:r>
              <a:rPr b="0" i="0" lang="en-US" sz="2000" u="none" cap="none" strike="noStrike">
                <a:solidFill>
                  <a:srgbClr val="2F5496"/>
                </a:solidFill>
                <a:latin typeface="Calibri"/>
                <a:ea typeface="Calibri"/>
                <a:cs typeface="Calibri"/>
                <a:sym typeface="Calibri"/>
              </a:rPr>
              <a:t>Use pre-built compiler (or)</a:t>
            </a:r>
            <a:endParaRPr/>
          </a:p>
          <a:p>
            <a:pPr indent="-228600" lvl="1" marL="228600" marR="0" rtl="0" algn="l">
              <a:lnSpc>
                <a:spcPct val="90000"/>
              </a:lnSpc>
              <a:spcBef>
                <a:spcPts val="300"/>
              </a:spcBef>
              <a:spcAft>
                <a:spcPts val="0"/>
              </a:spcAft>
              <a:buClr>
                <a:srgbClr val="2F5496"/>
              </a:buClr>
              <a:buSzPts val="2000"/>
              <a:buFont typeface="Calibri"/>
              <a:buChar char="•"/>
            </a:pPr>
            <a:r>
              <a:rPr b="0" i="0" lang="en-US" sz="2000" u="none" cap="none" strike="noStrike">
                <a:solidFill>
                  <a:srgbClr val="2F5496"/>
                </a:solidFill>
                <a:latin typeface="Calibri"/>
                <a:ea typeface="Calibri"/>
                <a:cs typeface="Calibri"/>
                <a:sym typeface="Calibri"/>
              </a:rPr>
              <a:t>Compile the compiler, debugger and binary utilities using native compiler and configurations</a:t>
            </a:r>
            <a:endParaRPr/>
          </a:p>
        </p:txBody>
      </p:sp>
      <p:sp>
        <p:nvSpPr>
          <p:cNvPr id="298" name="Google Shape;298;p18"/>
          <p:cNvSpPr/>
          <p:nvPr/>
        </p:nvSpPr>
        <p:spPr>
          <a:xfrm rot="5400000">
            <a:off x="5494028" y="4362591"/>
            <a:ext cx="873391" cy="963407"/>
          </a:xfrm>
          <a:prstGeom prst="bentUpArrow">
            <a:avLst>
              <a:gd fmla="val 32840" name="adj1"/>
              <a:gd fmla="val 25000" name="adj2"/>
              <a:gd fmla="val 35780" name="adj3"/>
            </a:avLst>
          </a:prstGeom>
          <a:solidFill>
            <a:srgbClr val="D3E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3693073" y="3480176"/>
            <a:ext cx="2249159" cy="784110"/>
          </a:xfrm>
          <a:custGeom>
            <a:rect b="b" l="l" r="r" t="t"/>
            <a:pathLst>
              <a:path extrusionOk="0" h="784110" w="2249159">
                <a:moveTo>
                  <a:pt x="0" y="130711"/>
                </a:moveTo>
                <a:cubicBezTo>
                  <a:pt x="0" y="58521"/>
                  <a:pt x="58521" y="0"/>
                  <a:pt x="130711" y="0"/>
                </a:cubicBezTo>
                <a:lnTo>
                  <a:pt x="2118448" y="0"/>
                </a:lnTo>
                <a:cubicBezTo>
                  <a:pt x="2190638" y="0"/>
                  <a:pt x="2249159" y="58521"/>
                  <a:pt x="2249159" y="130711"/>
                </a:cubicBezTo>
                <a:lnTo>
                  <a:pt x="2249159" y="653399"/>
                </a:lnTo>
                <a:cubicBezTo>
                  <a:pt x="2249159" y="725589"/>
                  <a:pt x="2190638" y="784110"/>
                  <a:pt x="2118448" y="784110"/>
                </a:cubicBezTo>
                <a:lnTo>
                  <a:pt x="130711" y="784110"/>
                </a:lnTo>
                <a:cubicBezTo>
                  <a:pt x="58521" y="784110"/>
                  <a:pt x="0" y="725589"/>
                  <a:pt x="0" y="653399"/>
                </a:cubicBezTo>
                <a:lnTo>
                  <a:pt x="0" y="130711"/>
                </a:lnTo>
                <a:close/>
              </a:path>
            </a:pathLst>
          </a:custGeom>
          <a:gradFill>
            <a:gsLst>
              <a:gs pos="0">
                <a:srgbClr val="5EC3BF"/>
              </a:gs>
              <a:gs pos="50000">
                <a:srgbClr val="3BC2BC"/>
              </a:gs>
              <a:gs pos="100000">
                <a:srgbClr val="30B0AC"/>
              </a:gs>
            </a:gsLst>
            <a:lin ang="5400000" scaled="0"/>
          </a:gradFill>
          <a:ln>
            <a:noFill/>
          </a:ln>
          <a:effectLst>
            <a:outerShdw blurRad="57150" rotWithShape="0" algn="ctr" dir="5400000" dist="19050">
              <a:srgbClr val="000000">
                <a:alpha val="62745"/>
              </a:srgbClr>
            </a:outerShdw>
          </a:effectLst>
        </p:spPr>
        <p:txBody>
          <a:bodyPr anchorCtr="0" anchor="ctr" bIns="129700" lIns="129700" spcFirstLastPara="1" rIns="129700" wrap="square" tIns="129700">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Libraries</a:t>
            </a:r>
            <a:endParaRPr/>
          </a:p>
        </p:txBody>
      </p:sp>
      <p:sp>
        <p:nvSpPr>
          <p:cNvPr id="300" name="Google Shape;300;p18"/>
          <p:cNvSpPr/>
          <p:nvPr/>
        </p:nvSpPr>
        <p:spPr>
          <a:xfrm>
            <a:off x="5909952" y="3545488"/>
            <a:ext cx="5549865" cy="665390"/>
          </a:xfrm>
          <a:custGeom>
            <a:rect b="b" l="l" r="r" t="t"/>
            <a:pathLst>
              <a:path extrusionOk="0" h="665390" w="5549865">
                <a:moveTo>
                  <a:pt x="0" y="0"/>
                </a:moveTo>
                <a:lnTo>
                  <a:pt x="5549865" y="0"/>
                </a:lnTo>
                <a:lnTo>
                  <a:pt x="5549865" y="665390"/>
                </a:lnTo>
                <a:lnTo>
                  <a:pt x="0" y="665390"/>
                </a:lnTo>
                <a:lnTo>
                  <a:pt x="0" y="0"/>
                </a:lnTo>
                <a:close/>
              </a:path>
            </a:pathLst>
          </a:cu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rgbClr val="385623"/>
              </a:buClr>
              <a:buSzPts val="2000"/>
              <a:buFont typeface="Calibri"/>
              <a:buChar char="•"/>
            </a:pPr>
            <a:r>
              <a:rPr b="0" i="0" lang="en-US" sz="2000" u="none" cap="none" strike="noStrike">
                <a:solidFill>
                  <a:srgbClr val="385623"/>
                </a:solidFill>
                <a:latin typeface="Calibri"/>
                <a:ea typeface="Calibri"/>
                <a:cs typeface="Calibri"/>
                <a:sym typeface="Calibri"/>
              </a:rPr>
              <a:t>Compile the libraries in the presence of its headers and create the images, using cross compiler</a:t>
            </a:r>
            <a:endParaRPr/>
          </a:p>
        </p:txBody>
      </p:sp>
      <p:sp>
        <p:nvSpPr>
          <p:cNvPr id="301" name="Google Shape;301;p18"/>
          <p:cNvSpPr/>
          <p:nvPr/>
        </p:nvSpPr>
        <p:spPr>
          <a:xfrm rot="5400000">
            <a:off x="6397693" y="5492537"/>
            <a:ext cx="867912" cy="761847"/>
          </a:xfrm>
          <a:prstGeom prst="bentUpArrow">
            <a:avLst>
              <a:gd fmla="val 32840" name="adj1"/>
              <a:gd fmla="val 25000" name="adj2"/>
              <a:gd fmla="val 35780" name="adj3"/>
            </a:avLst>
          </a:prstGeom>
          <a:solidFill>
            <a:srgbClr val="E9EFE7"/>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392096" y="4657855"/>
            <a:ext cx="2117353" cy="752797"/>
          </a:xfrm>
          <a:custGeom>
            <a:rect b="b" l="l" r="r" t="t"/>
            <a:pathLst>
              <a:path extrusionOk="0" h="752797" w="2117353">
                <a:moveTo>
                  <a:pt x="0" y="125491"/>
                </a:moveTo>
                <a:cubicBezTo>
                  <a:pt x="0" y="56184"/>
                  <a:pt x="56184" y="0"/>
                  <a:pt x="125491" y="0"/>
                </a:cubicBezTo>
                <a:lnTo>
                  <a:pt x="1991862" y="0"/>
                </a:lnTo>
                <a:cubicBezTo>
                  <a:pt x="2061169" y="0"/>
                  <a:pt x="2117353" y="56184"/>
                  <a:pt x="2117353" y="125491"/>
                </a:cubicBezTo>
                <a:lnTo>
                  <a:pt x="2117353" y="627306"/>
                </a:lnTo>
                <a:cubicBezTo>
                  <a:pt x="2117353" y="696613"/>
                  <a:pt x="2061169" y="752797"/>
                  <a:pt x="1991862" y="752797"/>
                </a:cubicBezTo>
                <a:lnTo>
                  <a:pt x="125491" y="752797"/>
                </a:lnTo>
                <a:cubicBezTo>
                  <a:pt x="56184" y="752797"/>
                  <a:pt x="0" y="696613"/>
                  <a:pt x="0" y="627306"/>
                </a:cubicBezTo>
                <a:lnTo>
                  <a:pt x="0" y="125491"/>
                </a:lnTo>
                <a:close/>
              </a:path>
            </a:pathLst>
          </a:custGeom>
          <a:gradFill>
            <a:gsLst>
              <a:gs pos="0">
                <a:srgbClr val="5EBC74"/>
              </a:gs>
              <a:gs pos="50000">
                <a:srgbClr val="3EB85F"/>
              </a:gs>
              <a:gs pos="100000">
                <a:srgbClr val="32A753"/>
              </a:gs>
            </a:gsLst>
            <a:lin ang="5400000" scaled="0"/>
          </a:gradFill>
          <a:ln>
            <a:noFill/>
          </a:ln>
          <a:effectLst>
            <a:outerShdw blurRad="57150" rotWithShape="0" algn="ctr" dir="5400000" dist="19050">
              <a:srgbClr val="000000">
                <a:alpha val="62745"/>
              </a:srgbClr>
            </a:outerShdw>
          </a:effectLst>
        </p:spPr>
        <p:txBody>
          <a:bodyPr anchorCtr="0" anchor="ctr" bIns="128175" lIns="128175" spcFirstLastPara="1" rIns="128175" wrap="square" tIns="12817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Debugger</a:t>
            </a:r>
            <a:endParaRPr/>
          </a:p>
        </p:txBody>
      </p:sp>
      <p:sp>
        <p:nvSpPr>
          <p:cNvPr id="303" name="Google Shape;303;p18"/>
          <p:cNvSpPr/>
          <p:nvPr/>
        </p:nvSpPr>
        <p:spPr>
          <a:xfrm>
            <a:off x="8485192" y="4850408"/>
            <a:ext cx="3225200" cy="374293"/>
          </a:xfrm>
          <a:custGeom>
            <a:rect b="b" l="l" r="r" t="t"/>
            <a:pathLst>
              <a:path extrusionOk="0" h="374293" w="3225200">
                <a:moveTo>
                  <a:pt x="0" y="0"/>
                </a:moveTo>
                <a:lnTo>
                  <a:pt x="3225200" y="0"/>
                </a:lnTo>
                <a:lnTo>
                  <a:pt x="3225200" y="374293"/>
                </a:lnTo>
                <a:lnTo>
                  <a:pt x="0" y="374293"/>
                </a:lnTo>
                <a:lnTo>
                  <a:pt x="0" y="0"/>
                </a:lnTo>
                <a:close/>
              </a:path>
            </a:pathLst>
          </a:cu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rgbClr val="C55A11"/>
              </a:buClr>
              <a:buSzPts val="2000"/>
              <a:buFont typeface="Calibri"/>
              <a:buChar char="•"/>
            </a:pPr>
            <a:r>
              <a:rPr b="0" i="0" lang="en-US" sz="2000" u="none" cap="none" strike="noStrike">
                <a:solidFill>
                  <a:srgbClr val="C55A11"/>
                </a:solidFill>
                <a:latin typeface="Calibri"/>
                <a:ea typeface="Calibri"/>
                <a:cs typeface="Calibri"/>
                <a:sym typeface="Calibri"/>
              </a:rPr>
              <a:t>Compile the debugger</a:t>
            </a:r>
            <a:endParaRPr/>
          </a:p>
        </p:txBody>
      </p:sp>
      <p:sp>
        <p:nvSpPr>
          <p:cNvPr id="304" name="Google Shape;304;p18"/>
          <p:cNvSpPr/>
          <p:nvPr/>
        </p:nvSpPr>
        <p:spPr>
          <a:xfrm>
            <a:off x="7204948" y="5776583"/>
            <a:ext cx="2711138" cy="672529"/>
          </a:xfrm>
          <a:custGeom>
            <a:rect b="b" l="l" r="r" t="t"/>
            <a:pathLst>
              <a:path extrusionOk="0" h="672529" w="2711138">
                <a:moveTo>
                  <a:pt x="0" y="112111"/>
                </a:moveTo>
                <a:cubicBezTo>
                  <a:pt x="0" y="50194"/>
                  <a:pt x="50194" y="0"/>
                  <a:pt x="112111" y="0"/>
                </a:cubicBezTo>
                <a:lnTo>
                  <a:pt x="2599027" y="0"/>
                </a:lnTo>
                <a:cubicBezTo>
                  <a:pt x="2660944" y="0"/>
                  <a:pt x="2711138" y="50194"/>
                  <a:pt x="2711138" y="112111"/>
                </a:cubicBezTo>
                <a:lnTo>
                  <a:pt x="2711138" y="560418"/>
                </a:lnTo>
                <a:cubicBezTo>
                  <a:pt x="2711138" y="622335"/>
                  <a:pt x="2660944" y="672529"/>
                  <a:pt x="2599027" y="672529"/>
                </a:cubicBezTo>
                <a:lnTo>
                  <a:pt x="112111" y="672529"/>
                </a:lnTo>
                <a:cubicBezTo>
                  <a:pt x="50194" y="672529"/>
                  <a:pt x="0" y="622335"/>
                  <a:pt x="0" y="560418"/>
                </a:cubicBezTo>
                <a:lnTo>
                  <a:pt x="0" y="112111"/>
                </a:lnTo>
                <a:close/>
              </a:path>
            </a:pathLst>
          </a:custGeom>
          <a:gradFill>
            <a:gsLst>
              <a:gs pos="0">
                <a:srgbClr val="7EB45F"/>
              </a:gs>
              <a:gs pos="50000">
                <a:srgbClr val="6EAE41"/>
              </a:gs>
              <a:gs pos="100000">
                <a:srgbClr val="5F9E35"/>
              </a:gs>
            </a:gsLst>
            <a:lin ang="5400000" scaled="0"/>
          </a:gradFill>
          <a:ln>
            <a:noFill/>
          </a:ln>
          <a:effectLst>
            <a:outerShdw blurRad="57150" rotWithShape="0" algn="ctr" dir="5400000" dist="19050">
              <a:srgbClr val="000000">
                <a:alpha val="62745"/>
              </a:srgbClr>
            </a:outerShdw>
          </a:effectLst>
        </p:spPr>
        <p:txBody>
          <a:bodyPr anchorCtr="0" anchor="ctr" bIns="124275" lIns="124275" spcFirstLastPara="1" rIns="124275" wrap="square" tIns="12427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Environment</a:t>
            </a:r>
            <a:endParaRPr/>
          </a:p>
        </p:txBody>
      </p:sp>
      <p:sp>
        <p:nvSpPr>
          <p:cNvPr id="305" name="Google Shape;305;p18"/>
          <p:cNvSpPr/>
          <p:nvPr/>
        </p:nvSpPr>
        <p:spPr>
          <a:xfrm>
            <a:off x="9890526" y="5483017"/>
            <a:ext cx="1936660" cy="1070407"/>
          </a:xfrm>
          <a:custGeom>
            <a:rect b="b" l="l" r="r" t="t"/>
            <a:pathLst>
              <a:path extrusionOk="0" h="1070407" w="1936660">
                <a:moveTo>
                  <a:pt x="0" y="0"/>
                </a:moveTo>
                <a:lnTo>
                  <a:pt x="1936660" y="0"/>
                </a:lnTo>
                <a:lnTo>
                  <a:pt x="1936660" y="1070407"/>
                </a:lnTo>
                <a:lnTo>
                  <a:pt x="0" y="1070407"/>
                </a:lnTo>
                <a:lnTo>
                  <a:pt x="0" y="0"/>
                </a:lnTo>
                <a:close/>
              </a:path>
            </a:pathLst>
          </a:cu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rgbClr val="7F6000"/>
              </a:buClr>
              <a:buSzPts val="2000"/>
              <a:buFont typeface="Calibri"/>
              <a:buChar char="•"/>
            </a:pPr>
            <a:r>
              <a:rPr b="0" i="0" lang="en-US" sz="2000" u="none" cap="none" strike="noStrike">
                <a:solidFill>
                  <a:srgbClr val="7F6000"/>
                </a:solidFill>
                <a:latin typeface="Calibri"/>
                <a:ea typeface="Calibri"/>
                <a:cs typeface="Calibri"/>
                <a:sym typeface="Calibri"/>
              </a:rPr>
              <a:t>Set the environment for development</a:t>
            </a:r>
            <a:endParaRPr/>
          </a:p>
        </p:txBody>
      </p:sp>
      <p:cxnSp>
        <p:nvCxnSpPr>
          <p:cNvPr id="306" name="Google Shape;306;p18"/>
          <p:cNvCxnSpPr/>
          <p:nvPr/>
        </p:nvCxnSpPr>
        <p:spPr>
          <a:xfrm flipH="1" rot="10800000">
            <a:off x="45831" y="2879579"/>
            <a:ext cx="11969100" cy="600600"/>
          </a:xfrm>
          <a:prstGeom prst="bentConnector3">
            <a:avLst>
              <a:gd fmla="val 14880" name="adj1"/>
            </a:avLst>
          </a:prstGeom>
          <a:noFill/>
          <a:ln cap="flat" cmpd="sng" w="38100">
            <a:solidFill>
              <a:schemeClr val="accent3"/>
            </a:solidFill>
            <a:prstDash val="dash"/>
            <a:miter lim="800000"/>
            <a:headEnd len="med" w="med" type="oval"/>
            <a:tailEnd len="med" w="med" type="oval"/>
          </a:ln>
        </p:spPr>
      </p:cxnSp>
      <p:sp>
        <p:nvSpPr>
          <p:cNvPr id="307" name="Google Shape;307;p18"/>
          <p:cNvSpPr/>
          <p:nvPr/>
        </p:nvSpPr>
        <p:spPr>
          <a:xfrm>
            <a:off x="9758148" y="423079"/>
            <a:ext cx="2292827" cy="2347415"/>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Build the toolchain which will be used to build other components for the board support package. This will execute on the host system</a:t>
            </a:r>
            <a:endParaRPr/>
          </a:p>
        </p:txBody>
      </p:sp>
      <p:sp>
        <p:nvSpPr>
          <p:cNvPr id="308" name="Google Shape;308;p18"/>
          <p:cNvSpPr/>
          <p:nvPr/>
        </p:nvSpPr>
        <p:spPr>
          <a:xfrm>
            <a:off x="33839" y="3804795"/>
            <a:ext cx="2429299" cy="2810585"/>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 the Cross Tool Chain to build components that will run on the Target Device. These components will be loaded in the Root File System</a:t>
            </a:r>
            <a:endParaRPr/>
          </a:p>
        </p:txBody>
      </p:sp>
      <p:sp>
        <p:nvSpPr>
          <p:cNvPr id="309" name="Google Shape;309;p18"/>
          <p:cNvSpPr/>
          <p:nvPr/>
        </p:nvSpPr>
        <p:spPr>
          <a:xfrm rot="-1657271">
            <a:off x="2267963" y="5885406"/>
            <a:ext cx="988359" cy="433316"/>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8"/>
          <p:cNvSpPr/>
          <p:nvPr/>
        </p:nvSpPr>
        <p:spPr>
          <a:xfrm rot="9633930">
            <a:off x="8411225" y="765271"/>
            <a:ext cx="1474788" cy="433316"/>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8"/>
          <p:cNvSpPr/>
          <p:nvPr/>
        </p:nvSpPr>
        <p:spPr>
          <a:xfrm>
            <a:off x="2578224" y="4407597"/>
            <a:ext cx="2239436" cy="750403"/>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CN Compiler</a:t>
            </a:r>
            <a:endParaRPr sz="1800">
              <a:solidFill>
                <a:schemeClr val="lt1"/>
              </a:solidFill>
              <a:latin typeface="Calibri"/>
              <a:ea typeface="Calibri"/>
              <a:cs typeface="Calibri"/>
              <a:sym typeface="Calibri"/>
            </a:endParaRPr>
          </a:p>
        </p:txBody>
      </p:sp>
      <p:sp>
        <p:nvSpPr>
          <p:cNvPr id="312" name="Google Shape;312;p18"/>
          <p:cNvSpPr/>
          <p:nvPr/>
        </p:nvSpPr>
        <p:spPr>
          <a:xfrm>
            <a:off x="3144079" y="5044721"/>
            <a:ext cx="2106366" cy="731861"/>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Bin-utils</a:t>
            </a:r>
            <a:endParaRPr sz="2400">
              <a:solidFill>
                <a:schemeClr val="lt1"/>
              </a:solidFill>
              <a:latin typeface="Calibri"/>
              <a:ea typeface="Calibri"/>
              <a:cs typeface="Calibri"/>
              <a:sym typeface="Calibri"/>
            </a:endParaRPr>
          </a:p>
        </p:txBody>
      </p:sp>
      <p:sp>
        <p:nvSpPr>
          <p:cNvPr id="313" name="Google Shape;313;p18"/>
          <p:cNvSpPr/>
          <p:nvPr/>
        </p:nvSpPr>
        <p:spPr>
          <a:xfrm>
            <a:off x="1355412" y="1883106"/>
            <a:ext cx="1107726" cy="796694"/>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Bin-utils</a:t>
            </a:r>
            <a:endParaRPr sz="2400">
              <a:solidFill>
                <a:schemeClr val="lt1"/>
              </a:solidFill>
              <a:latin typeface="Calibri"/>
              <a:ea typeface="Calibri"/>
              <a:cs typeface="Calibri"/>
              <a:sym typeface="Calibri"/>
            </a:endParaRPr>
          </a:p>
        </p:txBody>
      </p:sp>
      <p:sp>
        <p:nvSpPr>
          <p:cNvPr id="314" name="Google Shape;314;p18"/>
          <p:cNvSpPr/>
          <p:nvPr/>
        </p:nvSpPr>
        <p:spPr>
          <a:xfrm>
            <a:off x="2412975" y="3633874"/>
            <a:ext cx="506437" cy="773723"/>
          </a:xfrm>
          <a:prstGeom prst="downArrow">
            <a:avLst>
              <a:gd fmla="val 50000" name="adj1"/>
              <a:gd fmla="val 50000" name="adj2"/>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EBE9E9"/>
              </a:solidFill>
              <a:latin typeface="Calibri"/>
              <a:ea typeface="Calibri"/>
              <a:cs typeface="Calibri"/>
              <a:sym typeface="Calibri"/>
            </a:endParaRPr>
          </a:p>
        </p:txBody>
      </p:sp>
      <p:sp>
        <p:nvSpPr>
          <p:cNvPr id="315" name="Google Shape;315;p18"/>
          <p:cNvSpPr/>
          <p:nvPr/>
        </p:nvSpPr>
        <p:spPr>
          <a:xfrm>
            <a:off x="116123" y="1881684"/>
            <a:ext cx="1132365" cy="796694"/>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Debugger</a:t>
            </a:r>
            <a:endParaRPr sz="1800">
              <a:solidFill>
                <a:schemeClr val="lt1"/>
              </a:solidFill>
              <a:latin typeface="Calibri"/>
              <a:ea typeface="Calibri"/>
              <a:cs typeface="Calibri"/>
              <a:sym typeface="Calibri"/>
            </a:endParaRPr>
          </a:p>
        </p:txBody>
      </p:sp>
      <p:sp>
        <p:nvSpPr>
          <p:cNvPr id="316" name="Google Shape;316;p18"/>
          <p:cNvSpPr/>
          <p:nvPr/>
        </p:nvSpPr>
        <p:spPr>
          <a:xfrm>
            <a:off x="2590216" y="1883106"/>
            <a:ext cx="1107726" cy="796694"/>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Libraries</a:t>
            </a:r>
            <a:endParaRPr/>
          </a:p>
        </p:txBody>
      </p:sp>
      <p:sp>
        <p:nvSpPr>
          <p:cNvPr id="317" name="Google Shape;317;p18"/>
          <p:cNvSpPr/>
          <p:nvPr/>
        </p:nvSpPr>
        <p:spPr>
          <a:xfrm>
            <a:off x="897452" y="1155678"/>
            <a:ext cx="3328130" cy="969678"/>
          </a:xfrm>
          <a:custGeom>
            <a:rect b="b" l="l" r="r" t="t"/>
            <a:pathLst>
              <a:path extrusionOk="0" h="969678" w="3328130">
                <a:moveTo>
                  <a:pt x="0" y="161645"/>
                </a:moveTo>
                <a:cubicBezTo>
                  <a:pt x="0" y="72371"/>
                  <a:pt x="72371" y="0"/>
                  <a:pt x="161645" y="0"/>
                </a:cubicBezTo>
                <a:lnTo>
                  <a:pt x="3166485" y="0"/>
                </a:lnTo>
                <a:cubicBezTo>
                  <a:pt x="3255759" y="0"/>
                  <a:pt x="3328130" y="72371"/>
                  <a:pt x="3328130" y="161645"/>
                </a:cubicBezTo>
                <a:lnTo>
                  <a:pt x="3328130" y="808033"/>
                </a:lnTo>
                <a:cubicBezTo>
                  <a:pt x="3328130" y="897307"/>
                  <a:pt x="3255759" y="969678"/>
                  <a:pt x="3166485" y="969678"/>
                </a:cubicBezTo>
                <a:lnTo>
                  <a:pt x="161645" y="969678"/>
                </a:lnTo>
                <a:cubicBezTo>
                  <a:pt x="72371" y="969678"/>
                  <a:pt x="0" y="897307"/>
                  <a:pt x="0" y="808033"/>
                </a:cubicBezTo>
                <a:lnTo>
                  <a:pt x="0" y="161645"/>
                </a:lnTo>
                <a:close/>
              </a:path>
            </a:pathLst>
          </a:cu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138775" lIns="138775" spcFirstLastPara="1" rIns="138775" wrap="square" tIns="13877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Compiler</a:t>
            </a:r>
            <a:endParaRPr/>
          </a:p>
        </p:txBody>
      </p:sp>
      <p:sp>
        <p:nvSpPr>
          <p:cNvPr id="318" name="Google Shape;318;p18"/>
          <p:cNvSpPr/>
          <p:nvPr/>
        </p:nvSpPr>
        <p:spPr>
          <a:xfrm>
            <a:off x="1355412" y="1881684"/>
            <a:ext cx="1107726" cy="796694"/>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Bin-utils</a:t>
            </a:r>
            <a:endParaRPr sz="2400">
              <a:solidFill>
                <a:schemeClr val="lt1"/>
              </a:solidFill>
              <a:latin typeface="Calibri"/>
              <a:ea typeface="Calibri"/>
              <a:cs typeface="Calibri"/>
              <a:sym typeface="Calibri"/>
            </a:endParaRPr>
          </a:p>
        </p:txBody>
      </p:sp>
      <p:sp>
        <p:nvSpPr>
          <p:cNvPr id="319" name="Google Shape;319;p18"/>
          <p:cNvSpPr/>
          <p:nvPr/>
        </p:nvSpPr>
        <p:spPr>
          <a:xfrm>
            <a:off x="116123" y="1880262"/>
            <a:ext cx="1132365" cy="796694"/>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Debugger</a:t>
            </a:r>
            <a:endParaRPr sz="1800">
              <a:solidFill>
                <a:schemeClr val="lt1"/>
              </a:solidFill>
              <a:latin typeface="Calibri"/>
              <a:ea typeface="Calibri"/>
              <a:cs typeface="Calibri"/>
              <a:sym typeface="Calibri"/>
            </a:endParaRPr>
          </a:p>
        </p:txBody>
      </p:sp>
      <p:sp>
        <p:nvSpPr>
          <p:cNvPr id="320" name="Google Shape;320;p18"/>
          <p:cNvSpPr/>
          <p:nvPr/>
        </p:nvSpPr>
        <p:spPr>
          <a:xfrm>
            <a:off x="2590216" y="1881684"/>
            <a:ext cx="1107726" cy="796694"/>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Libraries</a:t>
            </a:r>
            <a:endParaRPr/>
          </a:p>
        </p:txBody>
      </p:sp>
      <p:sp>
        <p:nvSpPr>
          <p:cNvPr id="321" name="Google Shape;321;p18"/>
          <p:cNvSpPr/>
          <p:nvPr/>
        </p:nvSpPr>
        <p:spPr>
          <a:xfrm>
            <a:off x="3807172" y="1881684"/>
            <a:ext cx="1107726" cy="796694"/>
          </a:xfrm>
          <a:prstGeom prst="roundRect">
            <a:avLst>
              <a:gd fmla="val 16667" name="adj"/>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Headers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Toolchains: 3. Libraries</a:t>
            </a:r>
            <a:endParaRPr/>
          </a:p>
        </p:txBody>
      </p:sp>
      <p:pic>
        <p:nvPicPr>
          <p:cNvPr id="327" name="Google Shape;327;p19"/>
          <p:cNvPicPr preferRelativeResize="0"/>
          <p:nvPr>
            <p:ph idx="1" type="body"/>
          </p:nvPr>
        </p:nvPicPr>
        <p:blipFill rotWithShape="1">
          <a:blip r:embed="rId3">
            <a:alphaModFix/>
          </a:blip>
          <a:srcRect b="0" l="0" r="0" t="0"/>
          <a:stretch/>
        </p:blipFill>
        <p:spPr>
          <a:xfrm>
            <a:off x="2448133" y="1413501"/>
            <a:ext cx="6979202" cy="5234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Outline</a:t>
            </a:r>
            <a:endParaRPr/>
          </a:p>
        </p:txBody>
      </p:sp>
      <p:sp>
        <p:nvSpPr>
          <p:cNvPr id="95" name="Google Shape;95;p2"/>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Introduction to Embedded Operating Systems</a:t>
            </a:r>
            <a:endParaRPr/>
          </a:p>
          <a:p>
            <a:pPr indent="-228600" lvl="1" marL="685800" rtl="0" algn="l">
              <a:lnSpc>
                <a:spcPct val="90000"/>
              </a:lnSpc>
              <a:spcBef>
                <a:spcPts val="500"/>
              </a:spcBef>
              <a:spcAft>
                <a:spcPts val="0"/>
              </a:spcAft>
              <a:buClr>
                <a:srgbClr val="2F5496"/>
              </a:buClr>
              <a:buSzPts val="2400"/>
              <a:buChar char="•"/>
            </a:pPr>
            <a:r>
              <a:rPr lang="en-US" sz="2400"/>
              <a:t>Taking off from where we left</a:t>
            </a:r>
            <a:endParaRPr/>
          </a:p>
          <a:p>
            <a:pPr indent="-228600" lvl="1" marL="685800" rtl="0" algn="l">
              <a:lnSpc>
                <a:spcPct val="90000"/>
              </a:lnSpc>
              <a:spcBef>
                <a:spcPts val="500"/>
              </a:spcBef>
              <a:spcAft>
                <a:spcPts val="0"/>
              </a:spcAft>
              <a:buClr>
                <a:srgbClr val="2F5496"/>
              </a:buClr>
              <a:buSzPts val="2400"/>
              <a:buChar char="•"/>
            </a:pPr>
            <a:r>
              <a:rPr lang="en-US" sz="2400"/>
              <a:t>Host, Target, Developmen Env, Debug Env and Operating Systems</a:t>
            </a:r>
            <a:endParaRPr/>
          </a:p>
          <a:p>
            <a:pPr indent="-228600" lvl="0" marL="228600" rtl="0" algn="l">
              <a:lnSpc>
                <a:spcPct val="90000"/>
              </a:lnSpc>
              <a:spcBef>
                <a:spcPts val="1000"/>
              </a:spcBef>
              <a:spcAft>
                <a:spcPts val="0"/>
              </a:spcAft>
              <a:buClr>
                <a:schemeClr val="dk1"/>
              </a:buClr>
              <a:buSzPts val="2800"/>
              <a:buChar char="•"/>
            </a:pPr>
            <a:r>
              <a:rPr lang="en-US"/>
              <a:t>The Linux Embedded System</a:t>
            </a:r>
            <a:endParaRPr/>
          </a:p>
          <a:p>
            <a:pPr indent="-228600" lvl="1" marL="685800" rtl="0" algn="l">
              <a:lnSpc>
                <a:spcPct val="90000"/>
              </a:lnSpc>
              <a:spcBef>
                <a:spcPts val="500"/>
              </a:spcBef>
              <a:spcAft>
                <a:spcPts val="0"/>
              </a:spcAft>
              <a:buClr>
                <a:srgbClr val="2F5496"/>
              </a:buClr>
              <a:buSzPts val="2400"/>
              <a:buChar char="•"/>
            </a:pPr>
            <a:r>
              <a:rPr lang="en-US" sz="2400"/>
              <a:t>The Basics - Tool chains, libraries, debuggers</a:t>
            </a:r>
            <a:endParaRPr/>
          </a:p>
          <a:p>
            <a:pPr indent="-228600" lvl="1" marL="685800" rtl="0" algn="l">
              <a:lnSpc>
                <a:spcPct val="90000"/>
              </a:lnSpc>
              <a:spcBef>
                <a:spcPts val="500"/>
              </a:spcBef>
              <a:spcAft>
                <a:spcPts val="0"/>
              </a:spcAft>
              <a:buClr>
                <a:srgbClr val="2F5496"/>
              </a:buClr>
              <a:buSzPts val="2400"/>
              <a:buChar char="•"/>
            </a:pPr>
            <a:r>
              <a:rPr lang="en-US" sz="2400"/>
              <a:t>The Board Support Package - Boot Loader, Kernel and File System</a:t>
            </a:r>
            <a:endParaRPr/>
          </a:p>
          <a:p>
            <a:pPr indent="-228600" lvl="0" marL="228600" rtl="0" algn="l">
              <a:lnSpc>
                <a:spcPct val="90000"/>
              </a:lnSpc>
              <a:spcBef>
                <a:spcPts val="1000"/>
              </a:spcBef>
              <a:spcAft>
                <a:spcPts val="0"/>
              </a:spcAft>
              <a:buClr>
                <a:schemeClr val="dk1"/>
              </a:buClr>
              <a:buSzPts val="2800"/>
              <a:buChar char="•"/>
            </a:pPr>
            <a:r>
              <a:rPr lang="en-US"/>
              <a:t>Introduction to Raspberry Pi4</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Toolchains: 3. Libraries</a:t>
            </a:r>
            <a:endParaRPr/>
          </a:p>
        </p:txBody>
      </p:sp>
      <p:sp>
        <p:nvSpPr>
          <p:cNvPr id="333" name="Google Shape;333;p20"/>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GNU C Library (glibC)</a:t>
            </a:r>
            <a:endParaRPr/>
          </a:p>
          <a:p>
            <a:pPr indent="-228600" lvl="1" marL="685800" rtl="0" algn="l">
              <a:lnSpc>
                <a:spcPct val="90000"/>
              </a:lnSpc>
              <a:spcBef>
                <a:spcPts val="500"/>
              </a:spcBef>
              <a:spcAft>
                <a:spcPts val="0"/>
              </a:spcAft>
              <a:buClr>
                <a:srgbClr val="2F5496"/>
              </a:buClr>
              <a:buSzPct val="100000"/>
              <a:buChar char="•"/>
            </a:pPr>
            <a:r>
              <a:rPr lang="en-US"/>
              <a:t>Source - </a:t>
            </a:r>
            <a:r>
              <a:rPr lang="en-US" u="sng">
                <a:solidFill>
                  <a:schemeClr val="hlink"/>
                </a:solidFill>
                <a:hlinkClick r:id="rId3"/>
              </a:rPr>
              <a:t>https://www.gnu.org/software/libc/</a:t>
            </a:r>
            <a:endParaRPr/>
          </a:p>
          <a:p>
            <a:pPr indent="-228600" lvl="1" marL="685800" rtl="0" algn="l">
              <a:lnSpc>
                <a:spcPct val="90000"/>
              </a:lnSpc>
              <a:spcBef>
                <a:spcPts val="500"/>
              </a:spcBef>
              <a:spcAft>
                <a:spcPts val="0"/>
              </a:spcAft>
              <a:buClr>
                <a:srgbClr val="2F5496"/>
              </a:buClr>
              <a:buSzPct val="100000"/>
              <a:buChar char="•"/>
            </a:pPr>
            <a:r>
              <a:rPr lang="en-US"/>
              <a:t>Current Stable Version: 2.24</a:t>
            </a:r>
            <a:endParaRPr/>
          </a:p>
          <a:p>
            <a:pPr indent="-228600" lvl="1" marL="685800" rtl="0" algn="l">
              <a:lnSpc>
                <a:spcPct val="90000"/>
              </a:lnSpc>
              <a:spcBef>
                <a:spcPts val="500"/>
              </a:spcBef>
              <a:spcAft>
                <a:spcPts val="0"/>
              </a:spcAft>
              <a:buClr>
                <a:srgbClr val="2F5496"/>
              </a:buClr>
              <a:buSzPct val="100000"/>
              <a:buChar char="•"/>
            </a:pPr>
            <a:r>
              <a:rPr lang="en-US"/>
              <a:t>Portable, Extensive, High Performance </a:t>
            </a:r>
            <a:endParaRPr/>
          </a:p>
          <a:p>
            <a:pPr indent="-228600" lvl="1" marL="685800" rtl="0" algn="l">
              <a:lnSpc>
                <a:spcPct val="90000"/>
              </a:lnSpc>
              <a:spcBef>
                <a:spcPts val="500"/>
              </a:spcBef>
              <a:spcAft>
                <a:spcPts val="0"/>
              </a:spcAft>
              <a:buClr>
                <a:srgbClr val="2F5496"/>
              </a:buClr>
              <a:buSzPct val="100000"/>
              <a:buChar char="•"/>
            </a:pPr>
            <a:r>
              <a:rPr lang="en-US"/>
              <a:t>Supports ISO C99, POSIX 1.c, 1.j and 1.d, UNIX 98</a:t>
            </a:r>
            <a:endParaRPr/>
          </a:p>
          <a:p>
            <a:pPr indent="-228600" lvl="1" marL="685800" rtl="0" algn="l">
              <a:lnSpc>
                <a:spcPct val="90000"/>
              </a:lnSpc>
              <a:spcBef>
                <a:spcPts val="500"/>
              </a:spcBef>
              <a:spcAft>
                <a:spcPts val="0"/>
              </a:spcAft>
              <a:buClr>
                <a:srgbClr val="2F5496"/>
              </a:buClr>
              <a:buSzPct val="100000"/>
              <a:buChar char="•"/>
            </a:pPr>
            <a:r>
              <a:rPr lang="en-US"/>
              <a:t>Good for Host Systems, but falls short in Embedded Systems owing to large size. Minimum size is 2MB</a:t>
            </a:r>
            <a:endParaRPr/>
          </a:p>
          <a:p>
            <a:pPr indent="-228600" lvl="1" marL="685800" rtl="0" algn="l">
              <a:lnSpc>
                <a:spcPct val="90000"/>
              </a:lnSpc>
              <a:spcBef>
                <a:spcPts val="500"/>
              </a:spcBef>
              <a:spcAft>
                <a:spcPts val="0"/>
              </a:spcAft>
              <a:buClr>
                <a:srgbClr val="2F5496"/>
              </a:buClr>
              <a:buSzPct val="100000"/>
              <a:buChar char="•"/>
            </a:pPr>
            <a:r>
              <a:rPr lang="en-US"/>
              <a:t>Optimized for performance and not memory…</a:t>
            </a:r>
            <a:endParaRPr/>
          </a:p>
          <a:p>
            <a:pPr indent="-228600" lvl="0" marL="228600" rtl="0" algn="l">
              <a:lnSpc>
                <a:spcPct val="90000"/>
              </a:lnSpc>
              <a:spcBef>
                <a:spcPts val="1000"/>
              </a:spcBef>
              <a:spcAft>
                <a:spcPts val="0"/>
              </a:spcAft>
              <a:buClr>
                <a:schemeClr val="dk1"/>
              </a:buClr>
              <a:buSzPct val="100000"/>
              <a:buChar char="•"/>
            </a:pPr>
            <a:r>
              <a:rPr lang="en-US"/>
              <a:t>uCLibC</a:t>
            </a:r>
            <a:endParaRPr/>
          </a:p>
          <a:p>
            <a:pPr indent="-228600" lvl="1" marL="685800" rtl="0" algn="l">
              <a:lnSpc>
                <a:spcPct val="90000"/>
              </a:lnSpc>
              <a:spcBef>
                <a:spcPts val="500"/>
              </a:spcBef>
              <a:spcAft>
                <a:spcPts val="0"/>
              </a:spcAft>
              <a:buClr>
                <a:srgbClr val="2F5496"/>
              </a:buClr>
              <a:buSzPct val="100000"/>
              <a:buChar char="•"/>
            </a:pPr>
            <a:r>
              <a:rPr lang="en-US"/>
              <a:t>Small C Standard Library for Linux Kernel based Embedded Systems</a:t>
            </a:r>
            <a:endParaRPr/>
          </a:p>
          <a:p>
            <a:pPr indent="-228600" lvl="1" marL="685800" rtl="0" algn="l">
              <a:lnSpc>
                <a:spcPct val="90000"/>
              </a:lnSpc>
              <a:spcBef>
                <a:spcPts val="500"/>
              </a:spcBef>
              <a:spcAft>
                <a:spcPts val="0"/>
              </a:spcAft>
              <a:buClr>
                <a:srgbClr val="2F5496"/>
              </a:buClr>
              <a:buSzPct val="100000"/>
              <a:buChar char="•"/>
            </a:pPr>
            <a:r>
              <a:rPr lang="en-US"/>
              <a:t>Free and Open Source, complying to LGPL library</a:t>
            </a:r>
            <a:endParaRPr/>
          </a:p>
          <a:p>
            <a:pPr indent="-228600" lvl="1" marL="685800" rtl="0" algn="l">
              <a:lnSpc>
                <a:spcPct val="90000"/>
              </a:lnSpc>
              <a:spcBef>
                <a:spcPts val="500"/>
              </a:spcBef>
              <a:spcAft>
                <a:spcPts val="0"/>
              </a:spcAft>
              <a:buClr>
                <a:srgbClr val="2F5496"/>
              </a:buClr>
              <a:buSzPct val="100000"/>
              <a:buChar char="•"/>
            </a:pPr>
            <a:r>
              <a:rPr lang="en-US"/>
              <a:t>Light Weight supporting MMU-Less Linux</a:t>
            </a:r>
            <a:endParaRPr/>
          </a:p>
          <a:p>
            <a:pPr indent="-228600" lvl="1" marL="685800" rtl="0" algn="l">
              <a:lnSpc>
                <a:spcPct val="90000"/>
              </a:lnSpc>
              <a:spcBef>
                <a:spcPts val="500"/>
              </a:spcBef>
              <a:spcAft>
                <a:spcPts val="0"/>
              </a:spcAft>
              <a:buClr>
                <a:srgbClr val="2F5496"/>
              </a:buClr>
              <a:buSzPct val="100000"/>
              <a:buChar char="•"/>
            </a:pPr>
            <a:r>
              <a:rPr lang="en-US"/>
              <a:t>Supports number of hardware platforms</a:t>
            </a:r>
            <a:endParaRPr/>
          </a:p>
          <a:p>
            <a:pPr indent="-228600" lvl="1" marL="685800" rtl="0" algn="l">
              <a:lnSpc>
                <a:spcPct val="90000"/>
              </a:lnSpc>
              <a:spcBef>
                <a:spcPts val="500"/>
              </a:spcBef>
              <a:spcAft>
                <a:spcPts val="0"/>
              </a:spcAft>
              <a:buClr>
                <a:srgbClr val="2F5496"/>
              </a:buClr>
              <a:buSzPct val="100000"/>
              <a:buChar char="•"/>
            </a:pPr>
            <a:r>
              <a:rPr lang="en-US"/>
              <a:t>Source - </a:t>
            </a:r>
            <a:r>
              <a:rPr lang="en-US" u="sng">
                <a:solidFill>
                  <a:schemeClr val="hlink"/>
                </a:solidFill>
                <a:hlinkClick r:id="rId4"/>
              </a:rPr>
              <a:t>https://uclibc.org/</a:t>
            </a:r>
            <a:endParaRPr/>
          </a:p>
          <a:p>
            <a:pPr indent="-228600" lvl="1" marL="685800" rtl="0" algn="l">
              <a:lnSpc>
                <a:spcPct val="90000"/>
              </a:lnSpc>
              <a:spcBef>
                <a:spcPts val="500"/>
              </a:spcBef>
              <a:spcAft>
                <a:spcPts val="0"/>
              </a:spcAft>
              <a:buClr>
                <a:srgbClr val="2F5496"/>
              </a:buClr>
              <a:buSzPct val="100000"/>
              <a:buChar char="•"/>
            </a:pPr>
            <a:r>
              <a:rPr lang="en-US"/>
              <a:t>Current Stable Version: 0.9.33.2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Toolchains: Headers</a:t>
            </a:r>
            <a:endParaRPr/>
          </a:p>
        </p:txBody>
      </p:sp>
      <p:sp>
        <p:nvSpPr>
          <p:cNvPr id="339" name="Google Shape;339;p21"/>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Required to compile the Library and User Applications for specific kernels</a:t>
            </a:r>
            <a:endParaRPr/>
          </a:p>
          <a:p>
            <a:pPr indent="-228600" lvl="0" marL="228600" rtl="0" algn="l">
              <a:lnSpc>
                <a:spcPct val="90000"/>
              </a:lnSpc>
              <a:spcBef>
                <a:spcPts val="1000"/>
              </a:spcBef>
              <a:spcAft>
                <a:spcPts val="0"/>
              </a:spcAft>
              <a:buClr>
                <a:schemeClr val="dk1"/>
              </a:buClr>
              <a:buSzPts val="2800"/>
              <a:buChar char="•"/>
            </a:pPr>
            <a:r>
              <a:rPr lang="en-US"/>
              <a:t>Sanitized Headers</a:t>
            </a:r>
            <a:endParaRPr/>
          </a:p>
          <a:p>
            <a:pPr indent="-228600" lvl="1" marL="685800" rtl="0" algn="l">
              <a:lnSpc>
                <a:spcPct val="90000"/>
              </a:lnSpc>
              <a:spcBef>
                <a:spcPts val="500"/>
              </a:spcBef>
              <a:spcAft>
                <a:spcPts val="0"/>
              </a:spcAft>
              <a:buClr>
                <a:srgbClr val="2F5496"/>
              </a:buClr>
              <a:buSzPts val="2400"/>
              <a:buChar char="•"/>
            </a:pPr>
            <a:r>
              <a:rPr lang="en-US"/>
              <a:t>Post 2.6 version of kernel, a sanitized version of the headers is generated for tool chain and application usage. This differs from the kernel headers, which contain inline assembly code, compromising the kernel, if used in application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p:nvPr/>
        </p:nvSpPr>
        <p:spPr>
          <a:xfrm>
            <a:off x="367071" y="1524000"/>
            <a:ext cx="4329471" cy="3581400"/>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22"/>
          <p:cNvSpPr/>
          <p:nvPr/>
        </p:nvSpPr>
        <p:spPr>
          <a:xfrm>
            <a:off x="508000" y="3581400"/>
            <a:ext cx="4065637" cy="1409700"/>
          </a:xfrm>
          <a:prstGeom prst="rect">
            <a:avLst/>
          </a:prstGeom>
          <a:solidFill>
            <a:srgbClr val="C9C9C9"/>
          </a:solidFill>
          <a:ln cap="flat" cmpd="sng" w="12700">
            <a:solidFill>
              <a:srgbClr val="42719B"/>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Eclipse Based IDE</a:t>
            </a:r>
            <a:endParaRPr/>
          </a:p>
        </p:txBody>
      </p:sp>
      <p:sp>
        <p:nvSpPr>
          <p:cNvPr id="346" name="Google Shape;3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Debugger – Target-in-line</a:t>
            </a:r>
            <a:endParaRPr/>
          </a:p>
        </p:txBody>
      </p:sp>
      <p:sp>
        <p:nvSpPr>
          <p:cNvPr id="347" name="Google Shape;347;p22"/>
          <p:cNvSpPr/>
          <p:nvPr/>
        </p:nvSpPr>
        <p:spPr>
          <a:xfrm>
            <a:off x="711200" y="3672032"/>
            <a:ext cx="1843549" cy="583176"/>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GDB Client + Insight</a:t>
            </a:r>
            <a:endParaRPr/>
          </a:p>
        </p:txBody>
      </p:sp>
      <p:sp>
        <p:nvSpPr>
          <p:cNvPr id="348" name="Google Shape;348;p22"/>
          <p:cNvSpPr/>
          <p:nvPr/>
        </p:nvSpPr>
        <p:spPr>
          <a:xfrm>
            <a:off x="1719007" y="1639529"/>
            <a:ext cx="2854631" cy="1143000"/>
          </a:xfrm>
          <a:prstGeom prst="rect">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Open OCD running GDB Server with support for ARM</a:t>
            </a:r>
            <a:endParaRPr/>
          </a:p>
        </p:txBody>
      </p:sp>
      <p:cxnSp>
        <p:nvCxnSpPr>
          <p:cNvPr id="349" name="Google Shape;349;p22"/>
          <p:cNvCxnSpPr>
            <a:stCxn id="347" idx="0"/>
            <a:endCxn id="348" idx="2"/>
          </p:cNvCxnSpPr>
          <p:nvPr/>
        </p:nvCxnSpPr>
        <p:spPr>
          <a:xfrm flipH="1" rot="10800000">
            <a:off x="1632975" y="2782532"/>
            <a:ext cx="1513200" cy="889500"/>
          </a:xfrm>
          <a:prstGeom prst="straightConnector1">
            <a:avLst/>
          </a:prstGeom>
          <a:noFill/>
          <a:ln cap="flat" cmpd="sng" w="9525">
            <a:solidFill>
              <a:schemeClr val="accent1"/>
            </a:solidFill>
            <a:prstDash val="dash"/>
            <a:miter lim="800000"/>
            <a:headEnd len="sm" w="sm" type="none"/>
            <a:tailEnd len="med" w="med" type="stealth"/>
          </a:ln>
        </p:spPr>
      </p:cxnSp>
      <p:sp>
        <p:nvSpPr>
          <p:cNvPr id="350" name="Google Shape;350;p22"/>
          <p:cNvSpPr/>
          <p:nvPr/>
        </p:nvSpPr>
        <p:spPr>
          <a:xfrm>
            <a:off x="9187480" y="4255209"/>
            <a:ext cx="2540000" cy="1179871"/>
          </a:xfrm>
          <a:prstGeom prst="rect">
            <a:avLst/>
          </a:prstGeom>
          <a:solidFill>
            <a:srgbClr val="C9C9C9"/>
          </a:solidFill>
          <a:ln cap="flat" cmpd="sng" w="12700">
            <a:solidFill>
              <a:srgbClr val="F2F2F2"/>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CPU Core</a:t>
            </a:r>
            <a:endParaRPr/>
          </a:p>
        </p:txBody>
      </p:sp>
      <p:sp>
        <p:nvSpPr>
          <p:cNvPr id="351" name="Google Shape;351;p22"/>
          <p:cNvSpPr txBox="1"/>
          <p:nvPr/>
        </p:nvSpPr>
        <p:spPr>
          <a:xfrm>
            <a:off x="9516454" y="5498068"/>
            <a:ext cx="188205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Target ARM Board</a:t>
            </a:r>
            <a:endParaRPr/>
          </a:p>
        </p:txBody>
      </p:sp>
      <p:sp>
        <p:nvSpPr>
          <p:cNvPr id="352" name="Google Shape;352;p22"/>
          <p:cNvSpPr txBox="1"/>
          <p:nvPr/>
        </p:nvSpPr>
        <p:spPr>
          <a:xfrm>
            <a:off x="1872003" y="5181600"/>
            <a:ext cx="12950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Host Device</a:t>
            </a:r>
            <a:endParaRPr/>
          </a:p>
        </p:txBody>
      </p:sp>
      <p:cxnSp>
        <p:nvCxnSpPr>
          <p:cNvPr id="353" name="Google Shape;353;p22"/>
          <p:cNvCxnSpPr/>
          <p:nvPr/>
        </p:nvCxnSpPr>
        <p:spPr>
          <a:xfrm>
            <a:off x="9245600" y="3401186"/>
            <a:ext cx="928568" cy="854023"/>
          </a:xfrm>
          <a:prstGeom prst="straightConnector1">
            <a:avLst/>
          </a:prstGeom>
          <a:noFill/>
          <a:ln cap="flat" cmpd="sng" w="9525">
            <a:solidFill>
              <a:schemeClr val="accent1"/>
            </a:solidFill>
            <a:prstDash val="dash"/>
            <a:miter lim="800000"/>
            <a:headEnd len="sm" w="sm" type="none"/>
            <a:tailEnd len="sm" w="sm" type="none"/>
          </a:ln>
        </p:spPr>
      </p:cxnSp>
      <p:cxnSp>
        <p:nvCxnSpPr>
          <p:cNvPr id="354" name="Google Shape;354;p22"/>
          <p:cNvCxnSpPr>
            <a:endCxn id="355" idx="0"/>
          </p:cNvCxnSpPr>
          <p:nvPr/>
        </p:nvCxnSpPr>
        <p:spPr>
          <a:xfrm>
            <a:off x="9429080" y="3314802"/>
            <a:ext cx="1028400" cy="956700"/>
          </a:xfrm>
          <a:prstGeom prst="straightConnector1">
            <a:avLst/>
          </a:prstGeom>
          <a:noFill/>
          <a:ln cap="flat" cmpd="sng" w="9525">
            <a:solidFill>
              <a:schemeClr val="accent1"/>
            </a:solidFill>
            <a:prstDash val="dash"/>
            <a:miter lim="800000"/>
            <a:headEnd len="sm" w="sm" type="none"/>
            <a:tailEnd len="sm" w="sm" type="none"/>
          </a:ln>
        </p:spPr>
      </p:cxnSp>
      <p:grpSp>
        <p:nvGrpSpPr>
          <p:cNvPr id="356" name="Google Shape;356;p22"/>
          <p:cNvGrpSpPr/>
          <p:nvPr/>
        </p:nvGrpSpPr>
        <p:grpSpPr>
          <a:xfrm>
            <a:off x="6183434" y="2315497"/>
            <a:ext cx="3149599" cy="1027471"/>
            <a:chOff x="4038600" y="2467896"/>
            <a:chExt cx="2362199" cy="1027471"/>
          </a:xfrm>
        </p:grpSpPr>
        <p:sp>
          <p:nvSpPr>
            <p:cNvPr id="357" name="Google Shape;357;p22"/>
            <p:cNvSpPr/>
            <p:nvPr/>
          </p:nvSpPr>
          <p:spPr>
            <a:xfrm>
              <a:off x="4792434" y="2467896"/>
              <a:ext cx="1608365" cy="1027471"/>
            </a:xfrm>
            <a:prstGeom prst="rect">
              <a:avLst/>
            </a:prstGeom>
            <a:solidFill>
              <a:schemeClr val="accen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Debug Adapter</a:t>
              </a:r>
              <a:endParaRPr/>
            </a:p>
          </p:txBody>
        </p:sp>
        <p:sp>
          <p:nvSpPr>
            <p:cNvPr id="358" name="Google Shape;358;p22"/>
            <p:cNvSpPr/>
            <p:nvPr/>
          </p:nvSpPr>
          <p:spPr>
            <a:xfrm>
              <a:off x="4038600" y="2467896"/>
              <a:ext cx="753834" cy="1027471"/>
            </a:xfrm>
            <a:prstGeom prst="rect">
              <a:avLst/>
            </a:prstGeom>
            <a:solidFill>
              <a:schemeClr val="accen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9" name="Google Shape;359;p22"/>
            <p:cNvCxnSpPr/>
            <p:nvPr/>
          </p:nvCxnSpPr>
          <p:spPr>
            <a:xfrm>
              <a:off x="4038600" y="2819400"/>
              <a:ext cx="753834" cy="0"/>
            </a:xfrm>
            <a:prstGeom prst="straightConnector1">
              <a:avLst/>
            </a:prstGeom>
            <a:noFill/>
            <a:ln cap="flat" cmpd="sng" w="28575">
              <a:solidFill>
                <a:srgbClr val="F2F2F2"/>
              </a:solidFill>
              <a:prstDash val="solid"/>
              <a:miter lim="800000"/>
              <a:headEnd len="sm" w="sm" type="none"/>
              <a:tailEnd len="sm" w="sm" type="none"/>
            </a:ln>
          </p:spPr>
        </p:cxnSp>
        <p:cxnSp>
          <p:nvCxnSpPr>
            <p:cNvPr id="360" name="Google Shape;360;p22"/>
            <p:cNvCxnSpPr/>
            <p:nvPr/>
          </p:nvCxnSpPr>
          <p:spPr>
            <a:xfrm>
              <a:off x="4038600" y="3124200"/>
              <a:ext cx="753835" cy="0"/>
            </a:xfrm>
            <a:prstGeom prst="straightConnector1">
              <a:avLst/>
            </a:prstGeom>
            <a:noFill/>
            <a:ln cap="flat" cmpd="sng" w="28575">
              <a:solidFill>
                <a:srgbClr val="F2F2F2"/>
              </a:solidFill>
              <a:prstDash val="solid"/>
              <a:miter lim="800000"/>
              <a:headEnd len="sm" w="sm" type="none"/>
              <a:tailEnd len="sm" w="sm" type="none"/>
            </a:ln>
          </p:spPr>
        </p:cxnSp>
        <p:sp>
          <p:nvSpPr>
            <p:cNvPr id="361" name="Google Shape;361;p22"/>
            <p:cNvSpPr txBox="1"/>
            <p:nvPr/>
          </p:nvSpPr>
          <p:spPr>
            <a:xfrm>
              <a:off x="4245718" y="2538919"/>
              <a:ext cx="3657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USB</a:t>
              </a:r>
              <a:endParaRPr b="1" sz="1800">
                <a:solidFill>
                  <a:schemeClr val="dk1"/>
                </a:solidFill>
                <a:latin typeface="Calibri"/>
                <a:ea typeface="Calibri"/>
                <a:cs typeface="Calibri"/>
                <a:sym typeface="Calibri"/>
              </a:endParaRPr>
            </a:p>
          </p:txBody>
        </p:sp>
        <p:sp>
          <p:nvSpPr>
            <p:cNvPr id="362" name="Google Shape;362;p22"/>
            <p:cNvSpPr txBox="1"/>
            <p:nvPr/>
          </p:nvSpPr>
          <p:spPr>
            <a:xfrm>
              <a:off x="4193357" y="2855038"/>
              <a:ext cx="45108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Serial</a:t>
              </a:r>
              <a:endParaRPr b="1" sz="1800">
                <a:solidFill>
                  <a:schemeClr val="dk1"/>
                </a:solidFill>
                <a:latin typeface="Calibri"/>
                <a:ea typeface="Calibri"/>
                <a:cs typeface="Calibri"/>
                <a:sym typeface="Calibri"/>
              </a:endParaRPr>
            </a:p>
          </p:txBody>
        </p:sp>
        <p:sp>
          <p:nvSpPr>
            <p:cNvPr id="363" name="Google Shape;363;p22"/>
            <p:cNvSpPr txBox="1"/>
            <p:nvPr/>
          </p:nvSpPr>
          <p:spPr>
            <a:xfrm>
              <a:off x="4119629" y="3180021"/>
              <a:ext cx="6225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Ethernet</a:t>
              </a:r>
              <a:endParaRPr b="1" sz="1800">
                <a:solidFill>
                  <a:schemeClr val="dk1"/>
                </a:solidFill>
                <a:latin typeface="Calibri"/>
                <a:ea typeface="Calibri"/>
                <a:cs typeface="Calibri"/>
                <a:sym typeface="Calibri"/>
              </a:endParaRPr>
            </a:p>
          </p:txBody>
        </p:sp>
      </p:grpSp>
      <p:sp>
        <p:nvSpPr>
          <p:cNvPr id="355" name="Google Shape;355;p22"/>
          <p:cNvSpPr/>
          <p:nvPr/>
        </p:nvSpPr>
        <p:spPr>
          <a:xfrm>
            <a:off x="9187480" y="4271502"/>
            <a:ext cx="2540000" cy="361950"/>
          </a:xfrm>
          <a:prstGeom prst="rect">
            <a:avLst/>
          </a:prstGeom>
          <a:solidFill>
            <a:srgbClr val="C9C9C9"/>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23F4F"/>
                </a:solidFill>
                <a:latin typeface="Calibri"/>
                <a:ea typeface="Calibri"/>
                <a:cs typeface="Calibri"/>
                <a:sym typeface="Calibri"/>
              </a:rPr>
              <a:t>JTAG Core</a:t>
            </a:r>
            <a:endParaRPr/>
          </a:p>
        </p:txBody>
      </p:sp>
      <p:sp>
        <p:nvSpPr>
          <p:cNvPr id="364" name="Google Shape;364;p22"/>
          <p:cNvSpPr txBox="1"/>
          <p:nvPr/>
        </p:nvSpPr>
        <p:spPr>
          <a:xfrm>
            <a:off x="9939265" y="3516868"/>
            <a:ext cx="13255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JTAG Signals</a:t>
            </a:r>
            <a:endParaRPr/>
          </a:p>
        </p:txBody>
      </p:sp>
      <p:sp>
        <p:nvSpPr>
          <p:cNvPr id="365" name="Google Shape;365;p22"/>
          <p:cNvSpPr/>
          <p:nvPr/>
        </p:nvSpPr>
        <p:spPr>
          <a:xfrm>
            <a:off x="2946401" y="3928918"/>
            <a:ext cx="1427316" cy="566882"/>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GDB Console</a:t>
            </a:r>
            <a:endParaRPr/>
          </a:p>
        </p:txBody>
      </p:sp>
      <p:sp>
        <p:nvSpPr>
          <p:cNvPr id="366" name="Google Shape;366;p22"/>
          <p:cNvSpPr txBox="1"/>
          <p:nvPr/>
        </p:nvSpPr>
        <p:spPr>
          <a:xfrm>
            <a:off x="7245319" y="4518455"/>
            <a:ext cx="11705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USB/Serial</a:t>
            </a:r>
            <a:endParaRPr/>
          </a:p>
        </p:txBody>
      </p:sp>
      <p:cxnSp>
        <p:nvCxnSpPr>
          <p:cNvPr id="367" name="Google Shape;367;p22"/>
          <p:cNvCxnSpPr>
            <a:stCxn id="350" idx="1"/>
            <a:endCxn id="365" idx="3"/>
          </p:cNvCxnSpPr>
          <p:nvPr/>
        </p:nvCxnSpPr>
        <p:spPr>
          <a:xfrm rot="10800000">
            <a:off x="4373680" y="4212445"/>
            <a:ext cx="4813800" cy="632700"/>
          </a:xfrm>
          <a:prstGeom prst="bentConnector3">
            <a:avLst>
              <a:gd fmla="val 50000" name="adj1"/>
            </a:avLst>
          </a:prstGeom>
          <a:noFill/>
          <a:ln cap="flat" cmpd="sng" w="28575">
            <a:solidFill>
              <a:schemeClr val="accent1"/>
            </a:solidFill>
            <a:prstDash val="dash"/>
            <a:miter lim="800000"/>
            <a:headEnd len="sm" w="sm" type="none"/>
            <a:tailEnd len="med" w="med" type="stealth"/>
          </a:ln>
        </p:spPr>
      </p:cxnSp>
      <p:pic>
        <p:nvPicPr>
          <p:cNvPr descr="C:\Users\santoshsk\AppData\Local\Microsoft\Windows\Temporary Internet Files\Content.IE5\PE087AS4\cpu-152656_960_720[1].png" id="368" name="Google Shape;368;p22"/>
          <p:cNvPicPr preferRelativeResize="0"/>
          <p:nvPr/>
        </p:nvPicPr>
        <p:blipFill rotWithShape="1">
          <a:blip r:embed="rId3">
            <a:alphaModFix/>
          </a:blip>
          <a:srcRect b="0" l="0" r="0" t="0"/>
          <a:stretch/>
        </p:blipFill>
        <p:spPr>
          <a:xfrm>
            <a:off x="11123152" y="3922764"/>
            <a:ext cx="865648" cy="649236"/>
          </a:xfrm>
          <a:prstGeom prst="rect">
            <a:avLst/>
          </a:prstGeom>
          <a:noFill/>
          <a:ln>
            <a:noFill/>
          </a:ln>
        </p:spPr>
      </p:pic>
      <p:cxnSp>
        <p:nvCxnSpPr>
          <p:cNvPr id="369" name="Google Shape;369;p22"/>
          <p:cNvCxnSpPr>
            <a:stCxn id="358" idx="1"/>
            <a:endCxn id="348" idx="3"/>
          </p:cNvCxnSpPr>
          <p:nvPr/>
        </p:nvCxnSpPr>
        <p:spPr>
          <a:xfrm rot="10800000">
            <a:off x="4573634" y="2210933"/>
            <a:ext cx="1609800" cy="618300"/>
          </a:xfrm>
          <a:prstGeom prst="bentConnector3">
            <a:avLst>
              <a:gd fmla="val 50000" name="adj1"/>
            </a:avLst>
          </a:prstGeom>
          <a:noFill/>
          <a:ln cap="flat" cmpd="sng" w="28575">
            <a:solidFill>
              <a:schemeClr val="accent1"/>
            </a:solidFill>
            <a:prstDash val="dash"/>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3"/>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Debugger – External</a:t>
            </a:r>
            <a:endParaRPr/>
          </a:p>
        </p:txBody>
      </p:sp>
      <p:sp>
        <p:nvSpPr>
          <p:cNvPr id="375" name="Google Shape;375;p23"/>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Target-in-line Debugging</a:t>
            </a:r>
            <a:endParaRPr/>
          </a:p>
          <a:p>
            <a:pPr indent="-228600" lvl="1" marL="685800" rtl="0" algn="l">
              <a:lnSpc>
                <a:spcPct val="90000"/>
              </a:lnSpc>
              <a:spcBef>
                <a:spcPts val="500"/>
              </a:spcBef>
              <a:spcAft>
                <a:spcPts val="0"/>
              </a:spcAft>
              <a:buClr>
                <a:srgbClr val="2F5496"/>
              </a:buClr>
              <a:buSzPts val="2400"/>
              <a:buChar char="•"/>
            </a:pPr>
            <a:r>
              <a:rPr lang="en-US"/>
              <a:t>Source level debugging of Linux Kernel &amp; Bootloader</a:t>
            </a:r>
            <a:endParaRPr/>
          </a:p>
          <a:p>
            <a:pPr indent="-228600" lvl="1" marL="685800" rtl="0" algn="l">
              <a:lnSpc>
                <a:spcPct val="90000"/>
              </a:lnSpc>
              <a:spcBef>
                <a:spcPts val="500"/>
              </a:spcBef>
              <a:spcAft>
                <a:spcPts val="0"/>
              </a:spcAft>
              <a:buClr>
                <a:srgbClr val="2F5496"/>
              </a:buClr>
              <a:buSzPts val="2400"/>
              <a:buChar char="•"/>
            </a:pPr>
            <a:r>
              <a:rPr lang="en-US"/>
              <a:t>Support for debugging of dynamic modules</a:t>
            </a:r>
            <a:endParaRPr/>
          </a:p>
          <a:p>
            <a:pPr indent="-228600" lvl="1" marL="685800" rtl="0" algn="l">
              <a:lnSpc>
                <a:spcPct val="90000"/>
              </a:lnSpc>
              <a:spcBef>
                <a:spcPts val="500"/>
              </a:spcBef>
              <a:spcAft>
                <a:spcPts val="0"/>
              </a:spcAft>
              <a:buClr>
                <a:srgbClr val="2F5496"/>
              </a:buClr>
              <a:buSzPts val="2400"/>
              <a:buChar char="•"/>
            </a:pPr>
            <a:r>
              <a:rPr lang="en-US"/>
              <a:t>Integrates gdb with OpenOCD on the host, allowing the user to debug a remote target through a JTAG adapter</a:t>
            </a:r>
            <a:endParaRPr/>
          </a:p>
          <a:p>
            <a:pPr indent="-228600" lvl="1" marL="685800" rtl="0" algn="l">
              <a:lnSpc>
                <a:spcPct val="90000"/>
              </a:lnSpc>
              <a:spcBef>
                <a:spcPts val="500"/>
              </a:spcBef>
              <a:spcAft>
                <a:spcPts val="0"/>
              </a:spcAft>
              <a:buClr>
                <a:srgbClr val="2F5496"/>
              </a:buClr>
              <a:buSzPts val="2400"/>
              <a:buChar char="•"/>
            </a:pPr>
            <a:r>
              <a:rPr lang="en-US"/>
              <a:t>OpenOCD is supported by ARM architectures</a:t>
            </a:r>
            <a:endParaRPr/>
          </a:p>
          <a:p>
            <a:pPr indent="-228600" lvl="1" marL="685800" rtl="0" algn="l">
              <a:lnSpc>
                <a:spcPct val="90000"/>
              </a:lnSpc>
              <a:spcBef>
                <a:spcPts val="500"/>
              </a:spcBef>
              <a:spcAft>
                <a:spcPts val="0"/>
              </a:spcAft>
              <a:buClr>
                <a:srgbClr val="2F5496"/>
              </a:buClr>
              <a:buSzPts val="2400"/>
              <a:buChar char="•"/>
            </a:pPr>
            <a:r>
              <a:rPr lang="en-US"/>
              <a:t>Configuration scripts for CPU core and board should be developed for Open OCD to be used</a:t>
            </a:r>
            <a:endParaRPr/>
          </a:p>
          <a:p>
            <a:pPr indent="-228600" lvl="1" marL="685800" rtl="0" algn="l">
              <a:lnSpc>
                <a:spcPct val="90000"/>
              </a:lnSpc>
              <a:spcBef>
                <a:spcPts val="500"/>
              </a:spcBef>
              <a:spcAft>
                <a:spcPts val="0"/>
              </a:spcAft>
              <a:buClr>
                <a:srgbClr val="2F5496"/>
              </a:buClr>
              <a:buSzPts val="2400"/>
              <a:buChar char="•"/>
            </a:pPr>
            <a:r>
              <a:rPr lang="en-US"/>
              <a:t>Debug support for peripherals on the core and peripherals on the board may be architected as part of the design </a:t>
            </a:r>
            <a:endParaRPr/>
          </a:p>
          <a:p>
            <a:pPr indent="-76200" lvl="1" marL="685800" rtl="0" algn="l">
              <a:lnSpc>
                <a:spcPct val="90000"/>
              </a:lnSpc>
              <a:spcBef>
                <a:spcPts val="500"/>
              </a:spcBef>
              <a:spcAft>
                <a:spcPts val="0"/>
              </a:spcAft>
              <a:buClr>
                <a:srgbClr val="2F5496"/>
              </a:buClr>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Debugger – Internal</a:t>
            </a:r>
            <a:endParaRPr/>
          </a:p>
        </p:txBody>
      </p:sp>
      <p:sp>
        <p:nvSpPr>
          <p:cNvPr id="381" name="Google Shape;381;p24"/>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Application Debugging </a:t>
            </a:r>
            <a:endParaRPr/>
          </a:p>
          <a:p>
            <a:pPr indent="-228600" lvl="1" marL="685800" rtl="0" algn="l">
              <a:lnSpc>
                <a:spcPct val="90000"/>
              </a:lnSpc>
              <a:spcBef>
                <a:spcPts val="500"/>
              </a:spcBef>
              <a:spcAft>
                <a:spcPts val="0"/>
              </a:spcAft>
              <a:buClr>
                <a:srgbClr val="2F5496"/>
              </a:buClr>
              <a:buSzPts val="2400"/>
              <a:buChar char="•"/>
            </a:pPr>
            <a:r>
              <a:rPr lang="en-US"/>
              <a:t>User space application may be debugged using the gdb client server model, running on the target board</a:t>
            </a:r>
            <a:endParaRPr/>
          </a:p>
          <a:p>
            <a:pPr indent="-228600" lvl="1" marL="685800" rtl="0" algn="l">
              <a:lnSpc>
                <a:spcPct val="90000"/>
              </a:lnSpc>
              <a:spcBef>
                <a:spcPts val="500"/>
              </a:spcBef>
              <a:spcAft>
                <a:spcPts val="0"/>
              </a:spcAft>
              <a:buClr>
                <a:srgbClr val="2F5496"/>
              </a:buClr>
              <a:buSzPts val="2400"/>
              <a:buChar char="•"/>
            </a:pPr>
            <a:r>
              <a:rPr lang="en-US"/>
              <a:t>Native debugger (gdb) for the ARM architecture is required to perform the debug</a:t>
            </a:r>
            <a:endParaRPr/>
          </a:p>
          <a:p>
            <a:pPr indent="-228600" lvl="1" marL="685800" rtl="0" algn="l">
              <a:lnSpc>
                <a:spcPct val="90000"/>
              </a:lnSpc>
              <a:spcBef>
                <a:spcPts val="500"/>
              </a:spcBef>
              <a:spcAft>
                <a:spcPts val="0"/>
              </a:spcAft>
              <a:buClr>
                <a:srgbClr val="2F5496"/>
              </a:buClr>
              <a:buSzPts val="2400"/>
              <a:buChar char="•"/>
            </a:pPr>
            <a:r>
              <a:rPr lang="en-US"/>
              <a:t>Added into the Root File System of the target platform</a:t>
            </a:r>
            <a:endParaRPr/>
          </a:p>
          <a:p>
            <a:pPr indent="-76200" lvl="1" marL="685800" rtl="0" algn="l">
              <a:lnSpc>
                <a:spcPct val="90000"/>
              </a:lnSpc>
              <a:spcBef>
                <a:spcPts val="500"/>
              </a:spcBef>
              <a:spcAft>
                <a:spcPts val="0"/>
              </a:spcAft>
              <a:buClr>
                <a:srgbClr val="2F5496"/>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Debugger – Linux Trace Toolkit</a:t>
            </a:r>
            <a:endParaRPr/>
          </a:p>
        </p:txBody>
      </p:sp>
      <p:sp>
        <p:nvSpPr>
          <p:cNvPr id="387" name="Google Shape;387;p25"/>
          <p:cNvSpPr/>
          <p:nvPr/>
        </p:nvSpPr>
        <p:spPr>
          <a:xfrm>
            <a:off x="304801" y="1828800"/>
            <a:ext cx="4329471" cy="2667000"/>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Host System</a:t>
            </a:r>
            <a:endParaRPr/>
          </a:p>
        </p:txBody>
      </p:sp>
      <p:sp>
        <p:nvSpPr>
          <p:cNvPr id="388" name="Google Shape;388;p25"/>
          <p:cNvSpPr/>
          <p:nvPr/>
        </p:nvSpPr>
        <p:spPr>
          <a:xfrm>
            <a:off x="445730" y="1943100"/>
            <a:ext cx="4065637" cy="2019300"/>
          </a:xfrm>
          <a:prstGeom prst="rect">
            <a:avLst/>
          </a:prstGeom>
          <a:solidFill>
            <a:srgbClr val="C9C9C9"/>
          </a:solidFill>
          <a:ln cap="flat" cmpd="sng" w="12700">
            <a:solidFill>
              <a:srgbClr val="42719B"/>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Eclipse Based IDE</a:t>
            </a:r>
            <a:endParaRPr/>
          </a:p>
        </p:txBody>
      </p:sp>
      <p:sp>
        <p:nvSpPr>
          <p:cNvPr id="389" name="Google Shape;389;p25"/>
          <p:cNvSpPr/>
          <p:nvPr/>
        </p:nvSpPr>
        <p:spPr>
          <a:xfrm>
            <a:off x="1156929" y="2385868"/>
            <a:ext cx="2743200" cy="966932"/>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Trace Analysis Software</a:t>
            </a:r>
            <a:endParaRPr/>
          </a:p>
        </p:txBody>
      </p:sp>
      <p:sp>
        <p:nvSpPr>
          <p:cNvPr id="390" name="Google Shape;390;p25"/>
          <p:cNvSpPr/>
          <p:nvPr/>
        </p:nvSpPr>
        <p:spPr>
          <a:xfrm>
            <a:off x="7213600" y="2971800"/>
            <a:ext cx="4572000" cy="3276600"/>
          </a:xfrm>
          <a:prstGeom prst="rect">
            <a:avLst/>
          </a:prstGeom>
          <a:solidFill>
            <a:srgbClr val="C9C9C9"/>
          </a:solidFill>
          <a:ln cap="flat" cmpd="sng" w="12700">
            <a:solidFill>
              <a:srgbClr val="42719B"/>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Target Board</a:t>
            </a:r>
            <a:endParaRPr/>
          </a:p>
        </p:txBody>
      </p:sp>
      <p:sp>
        <p:nvSpPr>
          <p:cNvPr id="391" name="Google Shape;391;p25"/>
          <p:cNvSpPr/>
          <p:nvPr/>
        </p:nvSpPr>
        <p:spPr>
          <a:xfrm>
            <a:off x="7619998" y="4400550"/>
            <a:ext cx="3964039" cy="1543050"/>
          </a:xfrm>
          <a:prstGeom prst="rect">
            <a:avLst/>
          </a:prstGeom>
          <a:solidFill>
            <a:srgbClr val="F7CAAC"/>
          </a:solidFill>
          <a:ln cap="flat" cmpd="sng" w="12700">
            <a:solidFill>
              <a:srgbClr val="42719B"/>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rgbClr val="3F3F3F"/>
                </a:solidFill>
                <a:latin typeface="Calibri"/>
                <a:ea typeface="Calibri"/>
                <a:cs typeface="Calibri"/>
                <a:sym typeface="Calibri"/>
              </a:rPr>
              <a:t>Linux Kernel Patched with Trace Support</a:t>
            </a:r>
            <a:endParaRPr/>
          </a:p>
        </p:txBody>
      </p:sp>
      <p:sp>
        <p:nvSpPr>
          <p:cNvPr id="392" name="Google Shape;392;p25"/>
          <p:cNvSpPr/>
          <p:nvPr/>
        </p:nvSpPr>
        <p:spPr>
          <a:xfrm>
            <a:off x="7721600" y="4495800"/>
            <a:ext cx="1930400" cy="561976"/>
          </a:xfrm>
          <a:prstGeom prst="rect">
            <a:avLst/>
          </a:prstGeom>
          <a:solidFill>
            <a:srgbClr val="FBE4D4"/>
          </a:solidFill>
          <a:ln cap="flat" cmpd="sng" w="12700">
            <a:solidFill>
              <a:srgbClr val="42719B"/>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Trace - Kernel Module</a:t>
            </a:r>
            <a:endParaRPr/>
          </a:p>
        </p:txBody>
      </p:sp>
      <p:sp>
        <p:nvSpPr>
          <p:cNvPr id="393" name="Google Shape;393;p25"/>
          <p:cNvSpPr/>
          <p:nvPr/>
        </p:nvSpPr>
        <p:spPr>
          <a:xfrm>
            <a:off x="10160000" y="4543425"/>
            <a:ext cx="1219200" cy="514350"/>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VFS</a:t>
            </a:r>
            <a:endParaRPr/>
          </a:p>
        </p:txBody>
      </p:sp>
      <p:cxnSp>
        <p:nvCxnSpPr>
          <p:cNvPr id="394" name="Google Shape;394;p25"/>
          <p:cNvCxnSpPr/>
          <p:nvPr/>
        </p:nvCxnSpPr>
        <p:spPr>
          <a:xfrm>
            <a:off x="7213600" y="4191000"/>
            <a:ext cx="4572000" cy="0"/>
          </a:xfrm>
          <a:prstGeom prst="straightConnector1">
            <a:avLst/>
          </a:prstGeom>
          <a:noFill/>
          <a:ln cap="flat" cmpd="sng" w="19050">
            <a:solidFill>
              <a:schemeClr val="accent1"/>
            </a:solidFill>
            <a:prstDash val="dash"/>
            <a:miter lim="800000"/>
            <a:headEnd len="sm" w="sm" type="none"/>
            <a:tailEnd len="sm" w="sm" type="none"/>
          </a:ln>
        </p:spPr>
      </p:cxnSp>
      <p:sp>
        <p:nvSpPr>
          <p:cNvPr id="395" name="Google Shape;395;p25"/>
          <p:cNvSpPr/>
          <p:nvPr/>
        </p:nvSpPr>
        <p:spPr>
          <a:xfrm>
            <a:off x="8229600" y="3276600"/>
            <a:ext cx="2235200" cy="557068"/>
          </a:xfrm>
          <a:prstGeom prst="rect">
            <a:avLst/>
          </a:prstGeom>
          <a:solidFill>
            <a:srgbClr val="ACB8CA"/>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Trace Daemon</a:t>
            </a:r>
            <a:endParaRPr/>
          </a:p>
        </p:txBody>
      </p:sp>
      <p:cxnSp>
        <p:nvCxnSpPr>
          <p:cNvPr id="396" name="Google Shape;396;p25"/>
          <p:cNvCxnSpPr>
            <a:stCxn id="395" idx="3"/>
            <a:endCxn id="393" idx="0"/>
          </p:cNvCxnSpPr>
          <p:nvPr/>
        </p:nvCxnSpPr>
        <p:spPr>
          <a:xfrm>
            <a:off x="10464800" y="3555134"/>
            <a:ext cx="304800" cy="988200"/>
          </a:xfrm>
          <a:prstGeom prst="bentConnector2">
            <a:avLst/>
          </a:prstGeom>
          <a:noFill/>
          <a:ln cap="flat" cmpd="sng" w="9525">
            <a:solidFill>
              <a:schemeClr val="accent1"/>
            </a:solidFill>
            <a:prstDash val="solid"/>
            <a:miter lim="800000"/>
            <a:headEnd len="sm" w="sm" type="none"/>
            <a:tailEnd len="med" w="med" type="stealth"/>
          </a:ln>
        </p:spPr>
      </p:cxnSp>
      <p:cxnSp>
        <p:nvCxnSpPr>
          <p:cNvPr id="397" name="Google Shape;397;p25"/>
          <p:cNvCxnSpPr>
            <a:stCxn id="390" idx="1"/>
            <a:endCxn id="389" idx="3"/>
          </p:cNvCxnSpPr>
          <p:nvPr/>
        </p:nvCxnSpPr>
        <p:spPr>
          <a:xfrm rot="10800000">
            <a:off x="3900100" y="2869200"/>
            <a:ext cx="3313500" cy="1740900"/>
          </a:xfrm>
          <a:prstGeom prst="bentConnector3">
            <a:avLst>
              <a:gd fmla="val 50000" name="adj1"/>
            </a:avLst>
          </a:prstGeom>
          <a:noFill/>
          <a:ln cap="flat" cmpd="sng" w="9525">
            <a:solidFill>
              <a:schemeClr val="accent1"/>
            </a:solidFill>
            <a:prstDash val="solid"/>
            <a:miter lim="800000"/>
            <a:headEnd len="sm" w="sm" type="none"/>
            <a:tailEnd len="med" w="med" type="stealth"/>
          </a:ln>
        </p:spPr>
      </p:cxnSp>
      <p:sp>
        <p:nvSpPr>
          <p:cNvPr id="398" name="Google Shape;398;p25"/>
          <p:cNvSpPr txBox="1"/>
          <p:nvPr/>
        </p:nvSpPr>
        <p:spPr>
          <a:xfrm>
            <a:off x="5556866" y="4227040"/>
            <a:ext cx="11705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USB/Serial</a:t>
            </a:r>
            <a:endParaRPr/>
          </a:p>
        </p:txBody>
      </p:sp>
      <p:cxnSp>
        <p:nvCxnSpPr>
          <p:cNvPr id="399" name="Google Shape;399;p25"/>
          <p:cNvCxnSpPr>
            <a:stCxn id="392" idx="1"/>
            <a:endCxn id="395" idx="1"/>
          </p:cNvCxnSpPr>
          <p:nvPr/>
        </p:nvCxnSpPr>
        <p:spPr>
          <a:xfrm flipH="1" rot="10800000">
            <a:off x="7721600" y="3555188"/>
            <a:ext cx="507900" cy="1221600"/>
          </a:xfrm>
          <a:prstGeom prst="bentConnector3">
            <a:avLst>
              <a:gd fmla="val -60012" name="adj1"/>
            </a:avLst>
          </a:prstGeom>
          <a:noFill/>
          <a:ln cap="flat" cmpd="sng" w="9525">
            <a:solidFill>
              <a:schemeClr val="accent1"/>
            </a:solidFill>
            <a:prstDash val="solid"/>
            <a:miter lim="800000"/>
            <a:headEnd len="sm" w="sm"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Debugger</a:t>
            </a:r>
            <a:endParaRPr/>
          </a:p>
        </p:txBody>
      </p:sp>
      <p:sp>
        <p:nvSpPr>
          <p:cNvPr id="405" name="Google Shape;405;p26"/>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Linux Trace Toolkit</a:t>
            </a:r>
            <a:endParaRPr/>
          </a:p>
          <a:p>
            <a:pPr indent="-228600" lvl="1" marL="685800" rtl="0" algn="l">
              <a:lnSpc>
                <a:spcPct val="90000"/>
              </a:lnSpc>
              <a:spcBef>
                <a:spcPts val="500"/>
              </a:spcBef>
              <a:spcAft>
                <a:spcPts val="0"/>
              </a:spcAft>
              <a:buClr>
                <a:srgbClr val="2F5496"/>
              </a:buClr>
              <a:buSzPts val="2400"/>
              <a:buChar char="•"/>
            </a:pPr>
            <a:r>
              <a:rPr lang="en-US"/>
              <a:t>Includes kernel components and user-level tools required to view traces</a:t>
            </a:r>
            <a:endParaRPr/>
          </a:p>
          <a:p>
            <a:pPr indent="-228600" lvl="2" marL="1143000" rtl="0" algn="l">
              <a:lnSpc>
                <a:spcPct val="90000"/>
              </a:lnSpc>
              <a:spcBef>
                <a:spcPts val="500"/>
              </a:spcBef>
              <a:spcAft>
                <a:spcPts val="0"/>
              </a:spcAft>
              <a:buClr>
                <a:srgbClr val="385623"/>
              </a:buClr>
              <a:buSzPts val="2000"/>
              <a:buChar char="•"/>
            </a:pPr>
            <a:r>
              <a:rPr lang="en-US"/>
              <a:t>Linux Kernel patched with trace support</a:t>
            </a:r>
            <a:endParaRPr/>
          </a:p>
          <a:p>
            <a:pPr indent="-228600" lvl="2" marL="1143000" rtl="0" algn="l">
              <a:lnSpc>
                <a:spcPct val="90000"/>
              </a:lnSpc>
              <a:spcBef>
                <a:spcPts val="500"/>
              </a:spcBef>
              <a:spcAft>
                <a:spcPts val="0"/>
              </a:spcAft>
              <a:buClr>
                <a:srgbClr val="385623"/>
              </a:buClr>
              <a:buSzPts val="2000"/>
              <a:buChar char="•"/>
            </a:pPr>
            <a:r>
              <a:rPr lang="en-US"/>
              <a:t>Linux Kernel module which collects trace events</a:t>
            </a:r>
            <a:endParaRPr/>
          </a:p>
          <a:p>
            <a:pPr indent="-228600" lvl="2" marL="1143000" rtl="0" algn="l">
              <a:lnSpc>
                <a:spcPct val="90000"/>
              </a:lnSpc>
              <a:spcBef>
                <a:spcPts val="500"/>
              </a:spcBef>
              <a:spcAft>
                <a:spcPts val="0"/>
              </a:spcAft>
              <a:buClr>
                <a:srgbClr val="385623"/>
              </a:buClr>
              <a:buSzPts val="2000"/>
              <a:buChar char="•"/>
            </a:pPr>
            <a:r>
              <a:rPr lang="en-US"/>
              <a:t>Trace Daemon that receives the trace events from the linux kernel and stores it into the Filesystem</a:t>
            </a:r>
            <a:endParaRPr/>
          </a:p>
          <a:p>
            <a:pPr indent="-228600" lvl="2" marL="1143000" rtl="0" algn="l">
              <a:lnSpc>
                <a:spcPct val="90000"/>
              </a:lnSpc>
              <a:spcBef>
                <a:spcPts val="500"/>
              </a:spcBef>
              <a:spcAft>
                <a:spcPts val="0"/>
              </a:spcAft>
              <a:buClr>
                <a:srgbClr val="385623"/>
              </a:buClr>
              <a:buSzPts val="2000"/>
              <a:buChar char="•"/>
            </a:pPr>
            <a:r>
              <a:rPr lang="en-US"/>
              <a:t>Trace analysis tool that can be run on a remote system (host) for analysis</a:t>
            </a:r>
            <a:endParaRPr/>
          </a:p>
          <a:p>
            <a:pPr indent="-228600" lvl="1" marL="685800" rtl="0" algn="l">
              <a:lnSpc>
                <a:spcPct val="90000"/>
              </a:lnSpc>
              <a:spcBef>
                <a:spcPts val="500"/>
              </a:spcBef>
              <a:spcAft>
                <a:spcPts val="0"/>
              </a:spcAft>
              <a:buClr>
                <a:srgbClr val="2F5496"/>
              </a:buClr>
              <a:buSzPts val="2400"/>
              <a:buChar char="•"/>
            </a:pPr>
            <a:r>
              <a:rPr lang="en-US"/>
              <a:t> Trace support should be integrated with the kernel as part of project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456064" y="25351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Board Support Package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8"/>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Board Support Package Development</a:t>
            </a:r>
            <a:endParaRPr/>
          </a:p>
        </p:txBody>
      </p:sp>
      <p:grpSp>
        <p:nvGrpSpPr>
          <p:cNvPr id="416" name="Google Shape;416;p28"/>
          <p:cNvGrpSpPr/>
          <p:nvPr/>
        </p:nvGrpSpPr>
        <p:grpSpPr>
          <a:xfrm>
            <a:off x="203201" y="1606053"/>
            <a:ext cx="11887198" cy="5093693"/>
            <a:chOff x="1" y="5853"/>
            <a:chExt cx="11887198" cy="5093693"/>
          </a:xfrm>
        </p:grpSpPr>
        <p:sp>
          <p:nvSpPr>
            <p:cNvPr id="417" name="Google Shape;417;p28"/>
            <p:cNvSpPr/>
            <p:nvPr/>
          </p:nvSpPr>
          <p:spPr>
            <a:xfrm rot="5400000">
              <a:off x="-207328" y="213182"/>
              <a:ext cx="1382192" cy="967534"/>
            </a:xfrm>
            <a:prstGeom prst="chevron">
              <a:avLst>
                <a:gd fmla="val 50000" name="adj"/>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txBox="1"/>
            <p:nvPr/>
          </p:nvSpPr>
          <p:spPr>
            <a:xfrm>
              <a:off x="1" y="489620"/>
              <a:ext cx="967534" cy="414658"/>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Boot loader</a:t>
              </a:r>
              <a:endParaRPr/>
            </a:p>
          </p:txBody>
        </p:sp>
        <p:sp>
          <p:nvSpPr>
            <p:cNvPr id="419" name="Google Shape;419;p28"/>
            <p:cNvSpPr/>
            <p:nvPr/>
          </p:nvSpPr>
          <p:spPr>
            <a:xfrm rot="5400000">
              <a:off x="5977918" y="-5004530"/>
              <a:ext cx="898897" cy="10919665"/>
            </a:xfrm>
            <a:prstGeom prst="round2SameRect">
              <a:avLst>
                <a:gd fmla="val 16667" name="adj1"/>
                <a:gd fmla="val 0" name="adj2"/>
              </a:avLst>
            </a:prstGeom>
            <a:solidFill>
              <a:schemeClr val="lt1">
                <a:alpha val="89803"/>
              </a:schemeClr>
            </a:soli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txBox="1"/>
            <p:nvPr/>
          </p:nvSpPr>
          <p:spPr>
            <a:xfrm>
              <a:off x="967535" y="49734"/>
              <a:ext cx="10875784" cy="811135"/>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Uboot, Redboot, GRUB</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Boot Architecture -  BIOS -&gt; Level 1 Bootloader -&gt; Level 2 Bootloader</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Peripheral Driver support for booting</a:t>
              </a:r>
              <a:endParaRPr/>
            </a:p>
          </p:txBody>
        </p:sp>
        <p:sp>
          <p:nvSpPr>
            <p:cNvPr id="421" name="Google Shape;421;p28"/>
            <p:cNvSpPr/>
            <p:nvPr/>
          </p:nvSpPr>
          <p:spPr>
            <a:xfrm rot="5400000">
              <a:off x="-207328" y="1450349"/>
              <a:ext cx="1382192" cy="967534"/>
            </a:xfrm>
            <a:prstGeom prst="chevron">
              <a:avLst>
                <a:gd fmla="val 50000"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txBox="1"/>
            <p:nvPr/>
          </p:nvSpPr>
          <p:spPr>
            <a:xfrm>
              <a:off x="1" y="1726787"/>
              <a:ext cx="967534" cy="414658"/>
            </a:xfrm>
            <a:prstGeom prst="rect">
              <a:avLst/>
            </a:prstGeom>
            <a:noFill/>
            <a:ln>
              <a:noFill/>
            </a:ln>
          </p:spPr>
          <p:txBody>
            <a:bodyPr anchorCtr="0" anchor="b" bIns="11425" lIns="11425" spcFirstLastPara="1" rIns="11425" wrap="square" tIns="11425">
              <a:noAutofit/>
            </a:bodyPr>
            <a:lstStyle/>
            <a:p>
              <a:pPr indent="0" lvl="0" marL="0" marR="0" rtl="0" algn="ctr">
                <a:lnSpc>
                  <a:spcPct val="9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Linux Kernel</a:t>
              </a:r>
              <a:endParaRPr/>
            </a:p>
          </p:txBody>
        </p:sp>
        <p:sp>
          <p:nvSpPr>
            <p:cNvPr id="423" name="Google Shape;423;p28"/>
            <p:cNvSpPr/>
            <p:nvPr/>
          </p:nvSpPr>
          <p:spPr>
            <a:xfrm rot="5400000">
              <a:off x="5978154" y="-3767599"/>
              <a:ext cx="898425" cy="10919665"/>
            </a:xfrm>
            <a:prstGeom prst="round2SameRect">
              <a:avLst>
                <a:gd fmla="val 16667" name="adj1"/>
                <a:gd fmla="val 0" name="adj2"/>
              </a:avLst>
            </a:prstGeom>
            <a:solidFill>
              <a:schemeClr val="lt1">
                <a:alpha val="89803"/>
              </a:schemeClr>
            </a:soli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txBox="1"/>
            <p:nvPr/>
          </p:nvSpPr>
          <p:spPr>
            <a:xfrm>
              <a:off x="967535" y="1286877"/>
              <a:ext cx="10875808" cy="810711"/>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Port Code Development &amp; Porting to target platform</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Device Tree Sources for Core and Board</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Interrupt Management </a:t>
              </a:r>
              <a:endParaRPr/>
            </a:p>
          </p:txBody>
        </p:sp>
        <p:sp>
          <p:nvSpPr>
            <p:cNvPr id="425" name="Google Shape;425;p28"/>
            <p:cNvSpPr/>
            <p:nvPr/>
          </p:nvSpPr>
          <p:spPr>
            <a:xfrm rot="5400000">
              <a:off x="-207328" y="2687516"/>
              <a:ext cx="1382192" cy="967534"/>
            </a:xfrm>
            <a:prstGeom prst="chevron">
              <a:avLst>
                <a:gd fmla="val 50000"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txBox="1"/>
            <p:nvPr/>
          </p:nvSpPr>
          <p:spPr>
            <a:xfrm>
              <a:off x="1" y="2963954"/>
              <a:ext cx="967534" cy="414658"/>
            </a:xfrm>
            <a:prstGeom prst="rect">
              <a:avLst/>
            </a:prstGeom>
            <a:noFill/>
            <a:ln>
              <a:noFill/>
            </a:ln>
          </p:spPr>
          <p:txBody>
            <a:bodyPr anchorCtr="0" anchor="b" bIns="10150" lIns="10150" spcFirstLastPara="1" rIns="10150" wrap="square" tIns="10150">
              <a:noAutofit/>
            </a:bodyPr>
            <a:lstStyle/>
            <a:p>
              <a:pPr indent="0" lvl="0" marL="0" marR="0" rtl="0" algn="ctr">
                <a:lnSpc>
                  <a:spcPct val="9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Peripheral Drivers</a:t>
              </a:r>
              <a:endParaRPr/>
            </a:p>
          </p:txBody>
        </p:sp>
        <p:sp>
          <p:nvSpPr>
            <p:cNvPr id="427" name="Google Shape;427;p28"/>
            <p:cNvSpPr/>
            <p:nvPr/>
          </p:nvSpPr>
          <p:spPr>
            <a:xfrm rot="5400000">
              <a:off x="5978154" y="-2530432"/>
              <a:ext cx="898425" cy="10919665"/>
            </a:xfrm>
            <a:prstGeom prst="round2SameRect">
              <a:avLst>
                <a:gd fmla="val 16667" name="adj1"/>
                <a:gd fmla="val 0" name="adj2"/>
              </a:avLst>
            </a:prstGeom>
            <a:solidFill>
              <a:schemeClr val="lt1">
                <a:alpha val="89803"/>
              </a:schemeClr>
            </a:solid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txBox="1"/>
            <p:nvPr/>
          </p:nvSpPr>
          <p:spPr>
            <a:xfrm>
              <a:off x="967535" y="2524044"/>
              <a:ext cx="10875808" cy="810711"/>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Peripherals internal and external to the core</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Multicore support</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Networking Stacks</a:t>
              </a:r>
              <a:endParaRPr/>
            </a:p>
          </p:txBody>
        </p:sp>
        <p:sp>
          <p:nvSpPr>
            <p:cNvPr id="429" name="Google Shape;429;p28"/>
            <p:cNvSpPr/>
            <p:nvPr/>
          </p:nvSpPr>
          <p:spPr>
            <a:xfrm rot="5400000">
              <a:off x="-207328" y="3924683"/>
              <a:ext cx="1382192" cy="967534"/>
            </a:xfrm>
            <a:prstGeom prst="chevron">
              <a:avLst>
                <a:gd fmla="val 50000" name="adj"/>
              </a:avLst>
            </a:prstGeom>
            <a:gradFill>
              <a:gsLst>
                <a:gs pos="0">
                  <a:srgbClr val="A6B6DE"/>
                </a:gs>
                <a:gs pos="50000">
                  <a:srgbClr val="97AAD8"/>
                </a:gs>
                <a:gs pos="100000">
                  <a:srgbClr val="859CD6"/>
                </a:gs>
              </a:gsLst>
              <a:lin ang="5400000" scaled="0"/>
            </a:gra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txBox="1"/>
            <p:nvPr/>
          </p:nvSpPr>
          <p:spPr>
            <a:xfrm>
              <a:off x="1" y="4201121"/>
              <a:ext cx="967534" cy="414658"/>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Root File System</a:t>
              </a:r>
              <a:endParaRPr/>
            </a:p>
          </p:txBody>
        </p:sp>
        <p:sp>
          <p:nvSpPr>
            <p:cNvPr id="431" name="Google Shape;431;p28"/>
            <p:cNvSpPr/>
            <p:nvPr/>
          </p:nvSpPr>
          <p:spPr>
            <a:xfrm rot="5400000">
              <a:off x="5978154" y="-1293265"/>
              <a:ext cx="898425" cy="10919665"/>
            </a:xfrm>
            <a:prstGeom prst="round2SameRect">
              <a:avLst>
                <a:gd fmla="val 16667" name="adj1"/>
                <a:gd fmla="val 0" name="adj2"/>
              </a:avLst>
            </a:prstGeom>
            <a:solidFill>
              <a:schemeClr val="lt1">
                <a:alpha val="89803"/>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txBox="1"/>
            <p:nvPr/>
          </p:nvSpPr>
          <p:spPr>
            <a:xfrm>
              <a:off x="967535" y="3761211"/>
              <a:ext cx="10875808" cy="810711"/>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Creating and populating the RFS</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uCLibc/glibc</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Utilities for development (Busybox) &amp; Init Process for user space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9"/>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Building the Sources</a:t>
            </a:r>
            <a:endParaRPr/>
          </a:p>
        </p:txBody>
      </p:sp>
      <p:sp>
        <p:nvSpPr>
          <p:cNvPr id="438" name="Google Shape;438;p29"/>
          <p:cNvSpPr/>
          <p:nvPr/>
        </p:nvSpPr>
        <p:spPr>
          <a:xfrm>
            <a:off x="1146219" y="1976905"/>
            <a:ext cx="2524259" cy="2331076"/>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a:effectLst>
            <a:reflection blurRad="0" dir="0" dist="0" endA="300" endPos="35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Toolchain Environment</a:t>
            </a:r>
            <a:endParaRPr/>
          </a:p>
        </p:txBody>
      </p:sp>
      <p:sp>
        <p:nvSpPr>
          <p:cNvPr id="439" name="Google Shape;439;p29"/>
          <p:cNvSpPr/>
          <p:nvPr/>
        </p:nvSpPr>
        <p:spPr>
          <a:xfrm>
            <a:off x="4932608" y="1545465"/>
            <a:ext cx="2021984" cy="592428"/>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Bootloader</a:t>
            </a:r>
            <a:endParaRPr/>
          </a:p>
        </p:txBody>
      </p:sp>
      <p:sp>
        <p:nvSpPr>
          <p:cNvPr id="440" name="Google Shape;440;p29"/>
          <p:cNvSpPr/>
          <p:nvPr/>
        </p:nvSpPr>
        <p:spPr>
          <a:xfrm>
            <a:off x="4932608" y="2844086"/>
            <a:ext cx="2021984" cy="592428"/>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Kernel</a:t>
            </a:r>
            <a:endParaRPr/>
          </a:p>
        </p:txBody>
      </p:sp>
      <p:sp>
        <p:nvSpPr>
          <p:cNvPr id="441" name="Google Shape;441;p29"/>
          <p:cNvSpPr/>
          <p:nvPr/>
        </p:nvSpPr>
        <p:spPr>
          <a:xfrm>
            <a:off x="4932608" y="4114799"/>
            <a:ext cx="2021984" cy="592428"/>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Root File System</a:t>
            </a:r>
            <a:endParaRPr/>
          </a:p>
        </p:txBody>
      </p:sp>
      <p:cxnSp>
        <p:nvCxnSpPr>
          <p:cNvPr id="442" name="Google Shape;442;p29"/>
          <p:cNvCxnSpPr>
            <a:endCxn id="439" idx="1"/>
          </p:cNvCxnSpPr>
          <p:nvPr/>
        </p:nvCxnSpPr>
        <p:spPr>
          <a:xfrm flipH="1" rot="10800000">
            <a:off x="3698408" y="1841679"/>
            <a:ext cx="1234200" cy="734100"/>
          </a:xfrm>
          <a:prstGeom prst="straightConnector1">
            <a:avLst/>
          </a:prstGeom>
          <a:noFill/>
          <a:ln cap="flat" cmpd="sng" w="9525">
            <a:solidFill>
              <a:schemeClr val="accent1"/>
            </a:solidFill>
            <a:prstDash val="solid"/>
            <a:miter lim="800000"/>
            <a:headEnd len="sm" w="sm" type="none"/>
            <a:tailEnd len="med" w="med" type="stealth"/>
          </a:ln>
        </p:spPr>
      </p:cxnSp>
      <p:sp>
        <p:nvSpPr>
          <p:cNvPr id="443" name="Google Shape;443;p29"/>
          <p:cNvSpPr txBox="1"/>
          <p:nvPr/>
        </p:nvSpPr>
        <p:spPr>
          <a:xfrm rot="-1877723">
            <a:off x="3720823" y="1888831"/>
            <a:ext cx="957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Compile</a:t>
            </a:r>
            <a:endParaRPr/>
          </a:p>
        </p:txBody>
      </p:sp>
      <p:cxnSp>
        <p:nvCxnSpPr>
          <p:cNvPr id="444" name="Google Shape;444;p29"/>
          <p:cNvCxnSpPr>
            <a:stCxn id="438" idx="3"/>
            <a:endCxn id="440" idx="1"/>
          </p:cNvCxnSpPr>
          <p:nvPr/>
        </p:nvCxnSpPr>
        <p:spPr>
          <a:xfrm flipH="1" rot="10800000">
            <a:off x="3670478" y="3140343"/>
            <a:ext cx="1262100" cy="2100"/>
          </a:xfrm>
          <a:prstGeom prst="straightConnector1">
            <a:avLst/>
          </a:prstGeom>
          <a:noFill/>
          <a:ln cap="flat" cmpd="sng" w="9525">
            <a:solidFill>
              <a:schemeClr val="accent1"/>
            </a:solidFill>
            <a:prstDash val="solid"/>
            <a:miter lim="800000"/>
            <a:headEnd len="sm" w="sm" type="none"/>
            <a:tailEnd len="med" w="med" type="stealth"/>
          </a:ln>
        </p:spPr>
      </p:cxnSp>
      <p:sp>
        <p:nvSpPr>
          <p:cNvPr id="445" name="Google Shape;445;p29"/>
          <p:cNvSpPr txBox="1"/>
          <p:nvPr/>
        </p:nvSpPr>
        <p:spPr>
          <a:xfrm>
            <a:off x="3820226" y="2654374"/>
            <a:ext cx="957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Compile</a:t>
            </a:r>
            <a:endParaRPr/>
          </a:p>
        </p:txBody>
      </p:sp>
      <p:cxnSp>
        <p:nvCxnSpPr>
          <p:cNvPr id="446" name="Google Shape;446;p29"/>
          <p:cNvCxnSpPr>
            <a:endCxn id="441" idx="1"/>
          </p:cNvCxnSpPr>
          <p:nvPr/>
        </p:nvCxnSpPr>
        <p:spPr>
          <a:xfrm>
            <a:off x="3670508" y="3721913"/>
            <a:ext cx="1262100" cy="689100"/>
          </a:xfrm>
          <a:prstGeom prst="straightConnector1">
            <a:avLst/>
          </a:prstGeom>
          <a:noFill/>
          <a:ln cap="flat" cmpd="sng" w="9525">
            <a:solidFill>
              <a:schemeClr val="accent1"/>
            </a:solidFill>
            <a:prstDash val="solid"/>
            <a:miter lim="800000"/>
            <a:headEnd len="sm" w="sm" type="none"/>
            <a:tailEnd len="med" w="med" type="stealth"/>
          </a:ln>
        </p:spPr>
      </p:cxnSp>
      <p:sp>
        <p:nvSpPr>
          <p:cNvPr id="447" name="Google Shape;447;p29"/>
          <p:cNvSpPr txBox="1"/>
          <p:nvPr/>
        </p:nvSpPr>
        <p:spPr>
          <a:xfrm rot="1777952">
            <a:off x="3795196" y="3698397"/>
            <a:ext cx="10154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Populate</a:t>
            </a:r>
            <a:endParaRPr/>
          </a:p>
        </p:txBody>
      </p:sp>
      <p:cxnSp>
        <p:nvCxnSpPr>
          <p:cNvPr id="448" name="Google Shape;448;p29"/>
          <p:cNvCxnSpPr>
            <a:stCxn id="439" idx="3"/>
            <a:endCxn id="440" idx="3"/>
          </p:cNvCxnSpPr>
          <p:nvPr/>
        </p:nvCxnSpPr>
        <p:spPr>
          <a:xfrm>
            <a:off x="6954592" y="1841679"/>
            <a:ext cx="600" cy="1298700"/>
          </a:xfrm>
          <a:prstGeom prst="curvedConnector3">
            <a:avLst>
              <a:gd fmla="val 147570508" name="adj1"/>
            </a:avLst>
          </a:prstGeom>
          <a:noFill/>
          <a:ln cap="flat" cmpd="sng" w="9525">
            <a:solidFill>
              <a:schemeClr val="accent1"/>
            </a:solidFill>
            <a:prstDash val="solid"/>
            <a:miter lim="800000"/>
            <a:headEnd len="sm" w="sm" type="none"/>
            <a:tailEnd len="med" w="med" type="stealth"/>
          </a:ln>
        </p:spPr>
      </p:cxnSp>
      <p:sp>
        <p:nvSpPr>
          <p:cNvPr id="449" name="Google Shape;449;p29"/>
          <p:cNvSpPr txBox="1"/>
          <p:nvPr/>
        </p:nvSpPr>
        <p:spPr>
          <a:xfrm>
            <a:off x="7907627" y="2029324"/>
            <a:ext cx="3606085" cy="92333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Prepare the environment for booting the kernel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Transfer control to the kernel</a:t>
            </a:r>
            <a:endParaRPr/>
          </a:p>
        </p:txBody>
      </p:sp>
      <p:cxnSp>
        <p:nvCxnSpPr>
          <p:cNvPr id="450" name="Google Shape;450;p29"/>
          <p:cNvCxnSpPr>
            <a:endCxn id="441" idx="0"/>
          </p:cNvCxnSpPr>
          <p:nvPr/>
        </p:nvCxnSpPr>
        <p:spPr>
          <a:xfrm>
            <a:off x="5943600" y="3471599"/>
            <a:ext cx="0" cy="643200"/>
          </a:xfrm>
          <a:prstGeom prst="straightConnector1">
            <a:avLst/>
          </a:prstGeom>
          <a:noFill/>
          <a:ln cap="flat" cmpd="sng" w="9525">
            <a:solidFill>
              <a:schemeClr val="accent1"/>
            </a:solidFill>
            <a:prstDash val="solid"/>
            <a:miter lim="800000"/>
            <a:headEnd len="sm" w="sm" type="none"/>
            <a:tailEnd len="med" w="med" type="stealth"/>
          </a:ln>
        </p:spPr>
      </p:cxnSp>
      <p:sp>
        <p:nvSpPr>
          <p:cNvPr id="451" name="Google Shape;451;p29"/>
          <p:cNvSpPr txBox="1"/>
          <p:nvPr/>
        </p:nvSpPr>
        <p:spPr>
          <a:xfrm>
            <a:off x="5943600" y="3598025"/>
            <a:ext cx="450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Boot the system and Load the Root Filesystem</a:t>
            </a:r>
            <a:endParaRPr/>
          </a:p>
        </p:txBody>
      </p:sp>
      <p:cxnSp>
        <p:nvCxnSpPr>
          <p:cNvPr id="452" name="Google Shape;452;p29"/>
          <p:cNvCxnSpPr>
            <a:stCxn id="441" idx="2"/>
          </p:cNvCxnSpPr>
          <p:nvPr/>
        </p:nvCxnSpPr>
        <p:spPr>
          <a:xfrm>
            <a:off x="5943600" y="4707227"/>
            <a:ext cx="0" cy="1822500"/>
          </a:xfrm>
          <a:prstGeom prst="straightConnector1">
            <a:avLst/>
          </a:prstGeom>
          <a:noFill/>
          <a:ln cap="flat" cmpd="sng" w="9525">
            <a:solidFill>
              <a:schemeClr val="accent1"/>
            </a:solidFill>
            <a:prstDash val="solid"/>
            <a:miter lim="800000"/>
            <a:headEnd len="sm" w="sm" type="none"/>
            <a:tailEnd len="sm" w="sm" type="none"/>
          </a:ln>
        </p:spPr>
      </p:cxnSp>
      <p:cxnSp>
        <p:nvCxnSpPr>
          <p:cNvPr id="453" name="Google Shape;453;p29"/>
          <p:cNvCxnSpPr/>
          <p:nvPr/>
        </p:nvCxnSpPr>
        <p:spPr>
          <a:xfrm>
            <a:off x="5943600" y="5112913"/>
            <a:ext cx="457200" cy="0"/>
          </a:xfrm>
          <a:prstGeom prst="straightConnector1">
            <a:avLst/>
          </a:prstGeom>
          <a:noFill/>
          <a:ln cap="flat" cmpd="sng" w="9525">
            <a:solidFill>
              <a:schemeClr val="accent1"/>
            </a:solidFill>
            <a:prstDash val="solid"/>
            <a:miter lim="800000"/>
            <a:headEnd len="sm" w="sm" type="none"/>
            <a:tailEnd len="sm" w="sm" type="none"/>
          </a:ln>
        </p:spPr>
      </p:cxnSp>
      <p:cxnSp>
        <p:nvCxnSpPr>
          <p:cNvPr id="454" name="Google Shape;454;p29"/>
          <p:cNvCxnSpPr/>
          <p:nvPr/>
        </p:nvCxnSpPr>
        <p:spPr>
          <a:xfrm>
            <a:off x="5956479" y="5554013"/>
            <a:ext cx="457200" cy="0"/>
          </a:xfrm>
          <a:prstGeom prst="straightConnector1">
            <a:avLst/>
          </a:prstGeom>
          <a:noFill/>
          <a:ln cap="flat" cmpd="sng" w="9525">
            <a:solidFill>
              <a:schemeClr val="accent1"/>
            </a:solidFill>
            <a:prstDash val="solid"/>
            <a:miter lim="800000"/>
            <a:headEnd len="sm" w="sm" type="none"/>
            <a:tailEnd len="sm" w="sm" type="none"/>
          </a:ln>
        </p:spPr>
      </p:cxnSp>
      <p:cxnSp>
        <p:nvCxnSpPr>
          <p:cNvPr id="455" name="Google Shape;455;p29"/>
          <p:cNvCxnSpPr/>
          <p:nvPr/>
        </p:nvCxnSpPr>
        <p:spPr>
          <a:xfrm>
            <a:off x="5943600" y="5963990"/>
            <a:ext cx="457200" cy="0"/>
          </a:xfrm>
          <a:prstGeom prst="straightConnector1">
            <a:avLst/>
          </a:prstGeom>
          <a:noFill/>
          <a:ln cap="flat" cmpd="sng" w="9525">
            <a:solidFill>
              <a:schemeClr val="accent1"/>
            </a:solidFill>
            <a:prstDash val="solid"/>
            <a:miter lim="800000"/>
            <a:headEnd len="sm" w="sm" type="none"/>
            <a:tailEnd len="sm" w="sm" type="none"/>
          </a:ln>
        </p:spPr>
      </p:cxnSp>
      <p:cxnSp>
        <p:nvCxnSpPr>
          <p:cNvPr id="456" name="Google Shape;456;p29"/>
          <p:cNvCxnSpPr/>
          <p:nvPr/>
        </p:nvCxnSpPr>
        <p:spPr>
          <a:xfrm>
            <a:off x="5943600" y="6412604"/>
            <a:ext cx="457200" cy="0"/>
          </a:xfrm>
          <a:prstGeom prst="straightConnector1">
            <a:avLst/>
          </a:prstGeom>
          <a:noFill/>
          <a:ln cap="flat" cmpd="sng" w="9525">
            <a:solidFill>
              <a:schemeClr val="accent1"/>
            </a:solidFill>
            <a:prstDash val="solid"/>
            <a:miter lim="800000"/>
            <a:headEnd len="sm" w="sm" type="none"/>
            <a:tailEnd len="sm" w="sm" type="none"/>
          </a:ln>
        </p:spPr>
      </p:cxnSp>
      <p:pic>
        <p:nvPicPr>
          <p:cNvPr id="457" name="Google Shape;457;p29"/>
          <p:cNvPicPr preferRelativeResize="0"/>
          <p:nvPr/>
        </p:nvPicPr>
        <p:blipFill rotWithShape="1">
          <a:blip r:embed="rId3">
            <a:alphaModFix/>
          </a:blip>
          <a:srcRect b="0" l="0" r="0" t="0"/>
          <a:stretch/>
        </p:blipFill>
        <p:spPr>
          <a:xfrm>
            <a:off x="6586253" y="4905878"/>
            <a:ext cx="414069" cy="414069"/>
          </a:xfrm>
          <a:prstGeom prst="rect">
            <a:avLst/>
          </a:prstGeom>
          <a:noFill/>
          <a:ln>
            <a:noFill/>
          </a:ln>
        </p:spPr>
      </p:pic>
      <p:pic>
        <p:nvPicPr>
          <p:cNvPr id="458" name="Google Shape;458;p29"/>
          <p:cNvPicPr preferRelativeResize="0"/>
          <p:nvPr/>
        </p:nvPicPr>
        <p:blipFill rotWithShape="1">
          <a:blip r:embed="rId3">
            <a:alphaModFix/>
          </a:blip>
          <a:srcRect b="0" l="0" r="0" t="0"/>
          <a:stretch/>
        </p:blipFill>
        <p:spPr>
          <a:xfrm>
            <a:off x="6569283" y="5346978"/>
            <a:ext cx="414069" cy="414069"/>
          </a:xfrm>
          <a:prstGeom prst="rect">
            <a:avLst/>
          </a:prstGeom>
          <a:noFill/>
          <a:ln>
            <a:noFill/>
          </a:ln>
        </p:spPr>
      </p:pic>
      <p:pic>
        <p:nvPicPr>
          <p:cNvPr id="459" name="Google Shape;459;p29"/>
          <p:cNvPicPr preferRelativeResize="0"/>
          <p:nvPr/>
        </p:nvPicPr>
        <p:blipFill rotWithShape="1">
          <a:blip r:embed="rId3">
            <a:alphaModFix/>
          </a:blip>
          <a:srcRect b="0" l="0" r="0" t="0"/>
          <a:stretch/>
        </p:blipFill>
        <p:spPr>
          <a:xfrm>
            <a:off x="6586253" y="5756955"/>
            <a:ext cx="414069" cy="414069"/>
          </a:xfrm>
          <a:prstGeom prst="rect">
            <a:avLst/>
          </a:prstGeom>
          <a:noFill/>
          <a:ln>
            <a:noFill/>
          </a:ln>
        </p:spPr>
      </p:pic>
      <p:pic>
        <p:nvPicPr>
          <p:cNvPr id="460" name="Google Shape;460;p29"/>
          <p:cNvPicPr preferRelativeResize="0"/>
          <p:nvPr/>
        </p:nvPicPr>
        <p:blipFill rotWithShape="1">
          <a:blip r:embed="rId3">
            <a:alphaModFix/>
          </a:blip>
          <a:srcRect b="0" l="0" r="0" t="0"/>
          <a:stretch/>
        </p:blipFill>
        <p:spPr>
          <a:xfrm>
            <a:off x="6586253" y="6205569"/>
            <a:ext cx="414069" cy="414069"/>
          </a:xfrm>
          <a:prstGeom prst="rect">
            <a:avLst/>
          </a:prstGeom>
          <a:noFill/>
          <a:ln>
            <a:noFill/>
          </a:ln>
        </p:spPr>
      </p:pic>
      <p:sp>
        <p:nvSpPr>
          <p:cNvPr id="461" name="Google Shape;461;p29"/>
          <p:cNvSpPr txBox="1"/>
          <p:nvPr/>
        </p:nvSpPr>
        <p:spPr>
          <a:xfrm>
            <a:off x="7001032" y="4919415"/>
            <a:ext cx="5293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boot</a:t>
            </a:r>
            <a:endParaRPr/>
          </a:p>
        </p:txBody>
      </p:sp>
      <p:sp>
        <p:nvSpPr>
          <p:cNvPr id="462" name="Google Shape;462;p29"/>
          <p:cNvSpPr txBox="1"/>
          <p:nvPr/>
        </p:nvSpPr>
        <p:spPr>
          <a:xfrm>
            <a:off x="7057939" y="5400124"/>
            <a:ext cx="41549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bin</a:t>
            </a:r>
            <a:endParaRPr/>
          </a:p>
        </p:txBody>
      </p:sp>
      <p:sp>
        <p:nvSpPr>
          <p:cNvPr id="463" name="Google Shape;463;p29"/>
          <p:cNvSpPr txBox="1"/>
          <p:nvPr/>
        </p:nvSpPr>
        <p:spPr>
          <a:xfrm>
            <a:off x="7110458" y="5810100"/>
            <a:ext cx="3626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lib</a:t>
            </a:r>
            <a:endParaRPr/>
          </a:p>
        </p:txBody>
      </p:sp>
      <p:sp>
        <p:nvSpPr>
          <p:cNvPr id="464" name="Google Shape;464;p29"/>
          <p:cNvSpPr txBox="1"/>
          <p:nvPr/>
        </p:nvSpPr>
        <p:spPr>
          <a:xfrm>
            <a:off x="7031283" y="6258715"/>
            <a:ext cx="60625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Classifications of Embedded Systems</a:t>
            </a:r>
            <a:endParaRPr/>
          </a:p>
        </p:txBody>
      </p:sp>
      <p:sp>
        <p:nvSpPr>
          <p:cNvPr id="101" name="Google Shape;101;p3"/>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Owing to Memory Size &amp; Power Consumption</a:t>
            </a:r>
            <a:endParaRPr/>
          </a:p>
          <a:p>
            <a:pPr indent="-228600" lvl="1" marL="685800" rtl="0" algn="l">
              <a:lnSpc>
                <a:spcPct val="90000"/>
              </a:lnSpc>
              <a:spcBef>
                <a:spcPts val="500"/>
              </a:spcBef>
              <a:spcAft>
                <a:spcPts val="0"/>
              </a:spcAft>
              <a:buClr>
                <a:srgbClr val="2F5496"/>
              </a:buClr>
              <a:buSzPts val="2400"/>
              <a:buChar char="•"/>
            </a:pPr>
            <a:r>
              <a:rPr b="1" lang="en-US">
                <a:solidFill>
                  <a:srgbClr val="2F5496"/>
                </a:solidFill>
              </a:rPr>
              <a:t>Small ES </a:t>
            </a:r>
            <a:r>
              <a:rPr lang="en-US"/>
              <a:t>- Low Power CPU, &lt; 4MB ROM (Flash) and 8-16MB RAM</a:t>
            </a:r>
            <a:endParaRPr/>
          </a:p>
          <a:p>
            <a:pPr indent="-228600" lvl="1" marL="685800" rtl="0" algn="l">
              <a:lnSpc>
                <a:spcPct val="90000"/>
              </a:lnSpc>
              <a:spcBef>
                <a:spcPts val="500"/>
              </a:spcBef>
              <a:spcAft>
                <a:spcPts val="0"/>
              </a:spcAft>
              <a:buClr>
                <a:srgbClr val="2F5496"/>
              </a:buClr>
              <a:buSzPts val="2400"/>
              <a:buChar char="•"/>
            </a:pPr>
            <a:r>
              <a:rPr b="1" lang="en-US">
                <a:solidFill>
                  <a:srgbClr val="2F5496"/>
                </a:solidFill>
              </a:rPr>
              <a:t>Medium ES- </a:t>
            </a:r>
            <a:r>
              <a:rPr lang="en-US"/>
              <a:t>Med Power CPU,  32MB+ ROM and 64-128MB RAM with optional Secondary Storage</a:t>
            </a:r>
            <a:endParaRPr/>
          </a:p>
          <a:p>
            <a:pPr indent="-228600" lvl="1" marL="685800" rtl="0" algn="l">
              <a:lnSpc>
                <a:spcPct val="90000"/>
              </a:lnSpc>
              <a:spcBef>
                <a:spcPts val="500"/>
              </a:spcBef>
              <a:spcAft>
                <a:spcPts val="0"/>
              </a:spcAft>
              <a:buClr>
                <a:srgbClr val="2F5496"/>
              </a:buClr>
              <a:buSzPts val="2400"/>
              <a:buChar char="•"/>
            </a:pPr>
            <a:r>
              <a:rPr b="1" lang="en-US">
                <a:solidFill>
                  <a:srgbClr val="2F5496"/>
                </a:solidFill>
              </a:rPr>
              <a:t>Large ES</a:t>
            </a:r>
            <a:r>
              <a:rPr b="1" lang="en-US"/>
              <a:t> </a:t>
            </a:r>
            <a:r>
              <a:rPr lang="en-US"/>
              <a:t>- High Power CPU, Large Memory Banks...</a:t>
            </a:r>
            <a:endParaRPr/>
          </a:p>
          <a:p>
            <a:pPr indent="-228600" lvl="0" marL="228600" rtl="0" algn="l">
              <a:lnSpc>
                <a:spcPct val="90000"/>
              </a:lnSpc>
              <a:spcBef>
                <a:spcPts val="1000"/>
              </a:spcBef>
              <a:spcAft>
                <a:spcPts val="0"/>
              </a:spcAft>
              <a:buClr>
                <a:schemeClr val="dk1"/>
              </a:buClr>
              <a:buSzPts val="2800"/>
              <a:buChar char="•"/>
            </a:pPr>
            <a:r>
              <a:rPr lang="en-US"/>
              <a:t>Owing to Timing Constraints</a:t>
            </a:r>
            <a:endParaRPr/>
          </a:p>
          <a:p>
            <a:pPr indent="-228600" lvl="1" marL="685800" rtl="0" algn="l">
              <a:lnSpc>
                <a:spcPct val="90000"/>
              </a:lnSpc>
              <a:spcBef>
                <a:spcPts val="500"/>
              </a:spcBef>
              <a:spcAft>
                <a:spcPts val="0"/>
              </a:spcAft>
              <a:buClr>
                <a:srgbClr val="2F5496"/>
              </a:buClr>
              <a:buSzPts val="2400"/>
              <a:buChar char="•"/>
            </a:pPr>
            <a:r>
              <a:rPr lang="en-US"/>
              <a:t>Stringent Deadlines - Hard and Soft Realtime</a:t>
            </a:r>
            <a:endParaRPr/>
          </a:p>
          <a:p>
            <a:pPr indent="-228600" lvl="1" marL="685800" rtl="0" algn="l">
              <a:lnSpc>
                <a:spcPct val="90000"/>
              </a:lnSpc>
              <a:spcBef>
                <a:spcPts val="500"/>
              </a:spcBef>
              <a:spcAft>
                <a:spcPts val="0"/>
              </a:spcAft>
              <a:buClr>
                <a:srgbClr val="2F5496"/>
              </a:buClr>
              <a:buSzPts val="2400"/>
              <a:buChar char="•"/>
            </a:pPr>
            <a:r>
              <a:rPr lang="en-US"/>
              <a:t>Mild Deadlines - Timing is not a major issue</a:t>
            </a:r>
            <a:endParaRPr/>
          </a:p>
          <a:p>
            <a:pPr indent="-228600" lvl="0" marL="228600" rtl="0" algn="l">
              <a:lnSpc>
                <a:spcPct val="90000"/>
              </a:lnSpc>
              <a:spcBef>
                <a:spcPts val="1000"/>
              </a:spcBef>
              <a:spcAft>
                <a:spcPts val="0"/>
              </a:spcAft>
              <a:buClr>
                <a:schemeClr val="dk1"/>
              </a:buClr>
              <a:buSzPts val="2800"/>
              <a:buChar char="•"/>
            </a:pPr>
            <a:r>
              <a:rPr lang="en-US"/>
              <a:t>Networkability</a:t>
            </a:r>
            <a:endParaRPr/>
          </a:p>
          <a:p>
            <a:pPr indent="-228600" lvl="0" marL="228600" rtl="0" algn="l">
              <a:lnSpc>
                <a:spcPct val="90000"/>
              </a:lnSpc>
              <a:spcBef>
                <a:spcPts val="1000"/>
              </a:spcBef>
              <a:spcAft>
                <a:spcPts val="0"/>
              </a:spcAft>
              <a:buClr>
                <a:schemeClr val="dk1"/>
              </a:buClr>
              <a:buSzPts val="2800"/>
              <a:buChar char="•"/>
            </a:pPr>
            <a:r>
              <a:rPr lang="en-US"/>
              <a:t>User Experience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Bootloader</a:t>
            </a:r>
            <a:endParaRPr/>
          </a:p>
        </p:txBody>
      </p:sp>
      <p:grpSp>
        <p:nvGrpSpPr>
          <p:cNvPr id="470" name="Google Shape;470;p30"/>
          <p:cNvGrpSpPr/>
          <p:nvPr/>
        </p:nvGrpSpPr>
        <p:grpSpPr>
          <a:xfrm>
            <a:off x="328355" y="2080958"/>
            <a:ext cx="11524503" cy="2836083"/>
            <a:chOff x="463639" y="2240925"/>
            <a:chExt cx="11524503" cy="2836083"/>
          </a:xfrm>
        </p:grpSpPr>
        <p:sp>
          <p:nvSpPr>
            <p:cNvPr id="471" name="Google Shape;471;p30"/>
            <p:cNvSpPr/>
            <p:nvPr/>
          </p:nvSpPr>
          <p:spPr>
            <a:xfrm>
              <a:off x="463639" y="4331593"/>
              <a:ext cx="1017431" cy="38636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RESET</a:t>
              </a:r>
              <a:endParaRPr/>
            </a:p>
          </p:txBody>
        </p:sp>
        <p:sp>
          <p:nvSpPr>
            <p:cNvPr id="472" name="Google Shape;472;p30"/>
            <p:cNvSpPr/>
            <p:nvPr/>
          </p:nvSpPr>
          <p:spPr>
            <a:xfrm>
              <a:off x="1777284" y="4151288"/>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Bootloader valid in flash?</a:t>
              </a:r>
              <a:endParaRPr/>
            </a:p>
          </p:txBody>
        </p:sp>
        <p:sp>
          <p:nvSpPr>
            <p:cNvPr id="473" name="Google Shape;473;p30"/>
            <p:cNvSpPr/>
            <p:nvPr/>
          </p:nvSpPr>
          <p:spPr>
            <a:xfrm>
              <a:off x="3535251" y="4151285"/>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Application valid in Flash</a:t>
              </a:r>
              <a:endParaRPr/>
            </a:p>
          </p:txBody>
        </p:sp>
        <p:sp>
          <p:nvSpPr>
            <p:cNvPr id="474" name="Google Shape;474;p30"/>
            <p:cNvSpPr/>
            <p:nvPr/>
          </p:nvSpPr>
          <p:spPr>
            <a:xfrm>
              <a:off x="5179451" y="4153431"/>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Wait for new app from host</a:t>
              </a:r>
              <a:endParaRPr/>
            </a:p>
          </p:txBody>
        </p:sp>
        <p:sp>
          <p:nvSpPr>
            <p:cNvPr id="475" name="Google Shape;475;p30"/>
            <p:cNvSpPr/>
            <p:nvPr/>
          </p:nvSpPr>
          <p:spPr>
            <a:xfrm>
              <a:off x="10346029" y="4151286"/>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Calibri"/>
                  <a:ea typeface="Calibri"/>
                  <a:cs typeface="Calibri"/>
                  <a:sym typeface="Calibri"/>
                </a:rPr>
                <a:t>Timeout</a:t>
              </a:r>
              <a:endParaRPr/>
            </a:p>
          </p:txBody>
        </p:sp>
        <p:sp>
          <p:nvSpPr>
            <p:cNvPr id="476" name="Google Shape;476;p30"/>
            <p:cNvSpPr/>
            <p:nvPr/>
          </p:nvSpPr>
          <p:spPr>
            <a:xfrm>
              <a:off x="8646017" y="4153431"/>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Calibri"/>
                  <a:ea typeface="Calibri"/>
                  <a:cs typeface="Calibri"/>
                  <a:sym typeface="Calibri"/>
                </a:rPr>
                <a:t>Host Communication Start?</a:t>
              </a:r>
              <a:endParaRPr/>
            </a:p>
          </p:txBody>
        </p:sp>
        <p:sp>
          <p:nvSpPr>
            <p:cNvPr id="477" name="Google Shape;477;p30"/>
            <p:cNvSpPr/>
            <p:nvPr/>
          </p:nvSpPr>
          <p:spPr>
            <a:xfrm>
              <a:off x="6952444" y="4151287"/>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Calibri"/>
                  <a:ea typeface="Calibri"/>
                  <a:cs typeface="Calibri"/>
                  <a:sym typeface="Calibri"/>
                </a:rPr>
                <a:t>Wait Indefinitely?</a:t>
              </a:r>
              <a:endParaRPr/>
            </a:p>
          </p:txBody>
        </p:sp>
        <p:sp>
          <p:nvSpPr>
            <p:cNvPr id="478" name="Google Shape;478;p30"/>
            <p:cNvSpPr/>
            <p:nvPr/>
          </p:nvSpPr>
          <p:spPr>
            <a:xfrm>
              <a:off x="6952444" y="2689537"/>
              <a:ext cx="1429555" cy="746975"/>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Calibri"/>
                  <a:ea typeface="Calibri"/>
                  <a:cs typeface="Calibri"/>
                  <a:sym typeface="Calibri"/>
                </a:rPr>
                <a:t>Host Communication Start?</a:t>
              </a:r>
              <a:endParaRPr/>
            </a:p>
          </p:txBody>
        </p:sp>
        <p:sp>
          <p:nvSpPr>
            <p:cNvPr id="479" name="Google Shape;479;p30"/>
            <p:cNvSpPr/>
            <p:nvPr/>
          </p:nvSpPr>
          <p:spPr>
            <a:xfrm>
              <a:off x="1983345" y="3436512"/>
              <a:ext cx="1017431" cy="38636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HALT</a:t>
              </a:r>
              <a:endParaRPr/>
            </a:p>
          </p:txBody>
        </p:sp>
        <p:sp>
          <p:nvSpPr>
            <p:cNvPr id="480" name="Google Shape;480;p30"/>
            <p:cNvSpPr/>
            <p:nvPr/>
          </p:nvSpPr>
          <p:spPr>
            <a:xfrm>
              <a:off x="8633139" y="2625142"/>
              <a:ext cx="1429554" cy="8757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Receive New Application from Host. Overwrite Existing</a:t>
              </a:r>
              <a:endParaRPr/>
            </a:p>
          </p:txBody>
        </p:sp>
        <p:sp>
          <p:nvSpPr>
            <p:cNvPr id="481" name="Google Shape;481;p30"/>
            <p:cNvSpPr/>
            <p:nvPr/>
          </p:nvSpPr>
          <p:spPr>
            <a:xfrm>
              <a:off x="10457643" y="2819396"/>
              <a:ext cx="1202029" cy="48725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Load Application</a:t>
              </a:r>
              <a:endParaRPr b="1" sz="1200">
                <a:solidFill>
                  <a:schemeClr val="lt1"/>
                </a:solidFill>
                <a:latin typeface="Calibri"/>
                <a:ea typeface="Calibri"/>
                <a:cs typeface="Calibri"/>
                <a:sym typeface="Calibri"/>
              </a:endParaRPr>
            </a:p>
          </p:txBody>
        </p:sp>
        <p:cxnSp>
          <p:nvCxnSpPr>
            <p:cNvPr id="482" name="Google Shape;482;p30"/>
            <p:cNvCxnSpPr>
              <a:stCxn id="471" idx="3"/>
              <a:endCxn id="472" idx="1"/>
            </p:cNvCxnSpPr>
            <p:nvPr/>
          </p:nvCxnSpPr>
          <p:spPr>
            <a:xfrm>
              <a:off x="1481070" y="4524777"/>
              <a:ext cx="296100"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483" name="Google Shape;483;p30"/>
            <p:cNvCxnSpPr>
              <a:stCxn id="472" idx="3"/>
              <a:endCxn id="473" idx="1"/>
            </p:cNvCxnSpPr>
            <p:nvPr/>
          </p:nvCxnSpPr>
          <p:spPr>
            <a:xfrm>
              <a:off x="3206839" y="4524776"/>
              <a:ext cx="328500"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484" name="Google Shape;484;p30"/>
            <p:cNvCxnSpPr>
              <a:stCxn id="473" idx="3"/>
              <a:endCxn id="474" idx="1"/>
            </p:cNvCxnSpPr>
            <p:nvPr/>
          </p:nvCxnSpPr>
          <p:spPr>
            <a:xfrm>
              <a:off x="4964806" y="4524773"/>
              <a:ext cx="214500" cy="2100"/>
            </a:xfrm>
            <a:prstGeom prst="straightConnector1">
              <a:avLst/>
            </a:prstGeom>
            <a:noFill/>
            <a:ln cap="flat" cmpd="sng" w="9525">
              <a:solidFill>
                <a:schemeClr val="accent1"/>
              </a:solidFill>
              <a:prstDash val="solid"/>
              <a:miter lim="800000"/>
              <a:headEnd len="sm" w="sm" type="none"/>
              <a:tailEnd len="med" w="med" type="stealth"/>
            </a:ln>
          </p:spPr>
        </p:cxnSp>
        <p:cxnSp>
          <p:nvCxnSpPr>
            <p:cNvPr id="485" name="Google Shape;485;p30"/>
            <p:cNvCxnSpPr>
              <a:stCxn id="474" idx="3"/>
              <a:endCxn id="477" idx="1"/>
            </p:cNvCxnSpPr>
            <p:nvPr/>
          </p:nvCxnSpPr>
          <p:spPr>
            <a:xfrm flipH="1" rot="10800000">
              <a:off x="6609006" y="4524819"/>
              <a:ext cx="343500" cy="2100"/>
            </a:xfrm>
            <a:prstGeom prst="straightConnector1">
              <a:avLst/>
            </a:prstGeom>
            <a:noFill/>
            <a:ln cap="flat" cmpd="sng" w="9525">
              <a:solidFill>
                <a:schemeClr val="accent1"/>
              </a:solidFill>
              <a:prstDash val="solid"/>
              <a:miter lim="800000"/>
              <a:headEnd len="sm" w="sm" type="none"/>
              <a:tailEnd len="med" w="med" type="stealth"/>
            </a:ln>
          </p:spPr>
        </p:cxnSp>
        <p:cxnSp>
          <p:nvCxnSpPr>
            <p:cNvPr id="486" name="Google Shape;486;p30"/>
            <p:cNvCxnSpPr>
              <a:stCxn id="477" idx="3"/>
              <a:endCxn id="476" idx="1"/>
            </p:cNvCxnSpPr>
            <p:nvPr/>
          </p:nvCxnSpPr>
          <p:spPr>
            <a:xfrm>
              <a:off x="8381999" y="4524775"/>
              <a:ext cx="264000" cy="2100"/>
            </a:xfrm>
            <a:prstGeom prst="straightConnector1">
              <a:avLst/>
            </a:prstGeom>
            <a:noFill/>
            <a:ln cap="flat" cmpd="sng" w="9525">
              <a:solidFill>
                <a:schemeClr val="accent1"/>
              </a:solidFill>
              <a:prstDash val="solid"/>
              <a:miter lim="800000"/>
              <a:headEnd len="sm" w="sm" type="none"/>
              <a:tailEnd len="med" w="med" type="stealth"/>
            </a:ln>
          </p:spPr>
        </p:cxnSp>
        <p:cxnSp>
          <p:nvCxnSpPr>
            <p:cNvPr id="487" name="Google Shape;487;p30"/>
            <p:cNvCxnSpPr>
              <a:stCxn id="476" idx="3"/>
              <a:endCxn id="475" idx="1"/>
            </p:cNvCxnSpPr>
            <p:nvPr/>
          </p:nvCxnSpPr>
          <p:spPr>
            <a:xfrm flipH="1" rot="10800000">
              <a:off x="10075572" y="4524819"/>
              <a:ext cx="270600" cy="2100"/>
            </a:xfrm>
            <a:prstGeom prst="straightConnector1">
              <a:avLst/>
            </a:prstGeom>
            <a:noFill/>
            <a:ln cap="flat" cmpd="sng" w="9525">
              <a:solidFill>
                <a:schemeClr val="accent1"/>
              </a:solidFill>
              <a:prstDash val="solid"/>
              <a:miter lim="800000"/>
              <a:headEnd len="sm" w="sm" type="none"/>
              <a:tailEnd len="med" w="med" type="stealth"/>
            </a:ln>
          </p:spPr>
        </p:cxnSp>
        <p:cxnSp>
          <p:nvCxnSpPr>
            <p:cNvPr id="488" name="Google Shape;488;p30"/>
            <p:cNvCxnSpPr>
              <a:stCxn id="477" idx="0"/>
              <a:endCxn id="478" idx="2"/>
            </p:cNvCxnSpPr>
            <p:nvPr/>
          </p:nvCxnSpPr>
          <p:spPr>
            <a:xfrm rot="10800000">
              <a:off x="7667222" y="3436387"/>
              <a:ext cx="0" cy="714900"/>
            </a:xfrm>
            <a:prstGeom prst="straightConnector1">
              <a:avLst/>
            </a:prstGeom>
            <a:noFill/>
            <a:ln cap="flat" cmpd="sng" w="9525">
              <a:solidFill>
                <a:schemeClr val="accent1"/>
              </a:solidFill>
              <a:prstDash val="solid"/>
              <a:miter lim="800000"/>
              <a:headEnd len="sm" w="sm" type="none"/>
              <a:tailEnd len="med" w="med" type="stealth"/>
            </a:ln>
          </p:spPr>
        </p:cxnSp>
        <p:cxnSp>
          <p:nvCxnSpPr>
            <p:cNvPr id="489" name="Google Shape;489;p30"/>
            <p:cNvCxnSpPr>
              <a:stCxn id="476" idx="0"/>
              <a:endCxn id="480" idx="2"/>
            </p:cNvCxnSpPr>
            <p:nvPr/>
          </p:nvCxnSpPr>
          <p:spPr>
            <a:xfrm rot="10800000">
              <a:off x="9347895" y="3500931"/>
              <a:ext cx="12900" cy="652500"/>
            </a:xfrm>
            <a:prstGeom prst="straightConnector1">
              <a:avLst/>
            </a:prstGeom>
            <a:noFill/>
            <a:ln cap="flat" cmpd="sng" w="9525">
              <a:solidFill>
                <a:schemeClr val="accent1"/>
              </a:solidFill>
              <a:prstDash val="solid"/>
              <a:miter lim="800000"/>
              <a:headEnd len="sm" w="sm" type="none"/>
              <a:tailEnd len="med" w="med" type="stealth"/>
            </a:ln>
          </p:spPr>
        </p:cxnSp>
        <p:cxnSp>
          <p:nvCxnSpPr>
            <p:cNvPr id="490" name="Google Shape;490;p30"/>
            <p:cNvCxnSpPr>
              <a:stCxn id="475" idx="0"/>
              <a:endCxn id="481" idx="2"/>
            </p:cNvCxnSpPr>
            <p:nvPr/>
          </p:nvCxnSpPr>
          <p:spPr>
            <a:xfrm rot="10800000">
              <a:off x="11058707" y="3306786"/>
              <a:ext cx="2100" cy="844500"/>
            </a:xfrm>
            <a:prstGeom prst="straightConnector1">
              <a:avLst/>
            </a:prstGeom>
            <a:noFill/>
            <a:ln cap="flat" cmpd="sng" w="9525">
              <a:solidFill>
                <a:schemeClr val="accent1"/>
              </a:solidFill>
              <a:prstDash val="solid"/>
              <a:miter lim="800000"/>
              <a:headEnd len="sm" w="sm" type="none"/>
              <a:tailEnd len="med" w="med" type="stealth"/>
            </a:ln>
          </p:spPr>
        </p:cxnSp>
        <p:cxnSp>
          <p:nvCxnSpPr>
            <p:cNvPr id="491" name="Google Shape;491;p30"/>
            <p:cNvCxnSpPr>
              <a:stCxn id="472" idx="0"/>
              <a:endCxn id="479" idx="2"/>
            </p:cNvCxnSpPr>
            <p:nvPr/>
          </p:nvCxnSpPr>
          <p:spPr>
            <a:xfrm rot="10800000">
              <a:off x="2492062" y="3822788"/>
              <a:ext cx="0" cy="328500"/>
            </a:xfrm>
            <a:prstGeom prst="straightConnector1">
              <a:avLst/>
            </a:prstGeom>
            <a:noFill/>
            <a:ln cap="flat" cmpd="sng" w="9525">
              <a:solidFill>
                <a:schemeClr val="accent1"/>
              </a:solidFill>
              <a:prstDash val="solid"/>
              <a:miter lim="800000"/>
              <a:headEnd len="sm" w="sm" type="none"/>
              <a:tailEnd len="med" w="med" type="stealth"/>
            </a:ln>
          </p:spPr>
        </p:cxnSp>
        <p:cxnSp>
          <p:nvCxnSpPr>
            <p:cNvPr id="492" name="Google Shape;492;p30"/>
            <p:cNvCxnSpPr>
              <a:stCxn id="475" idx="3"/>
              <a:endCxn id="476" idx="2"/>
            </p:cNvCxnSpPr>
            <p:nvPr/>
          </p:nvCxnSpPr>
          <p:spPr>
            <a:xfrm flipH="1">
              <a:off x="9360884" y="4524774"/>
              <a:ext cx="2414700" cy="375600"/>
            </a:xfrm>
            <a:prstGeom prst="bentConnector4">
              <a:avLst>
                <a:gd fmla="val -15069" name="adj1"/>
                <a:gd fmla="val 203443" name="adj2"/>
              </a:avLst>
            </a:prstGeom>
            <a:noFill/>
            <a:ln cap="flat" cmpd="sng" w="9525">
              <a:solidFill>
                <a:schemeClr val="accent1"/>
              </a:solidFill>
              <a:prstDash val="solid"/>
              <a:miter lim="800000"/>
              <a:headEnd len="sm" w="sm" type="none"/>
              <a:tailEnd len="med" w="med" type="stealth"/>
            </a:ln>
          </p:spPr>
        </p:cxnSp>
        <p:cxnSp>
          <p:nvCxnSpPr>
            <p:cNvPr id="493" name="Google Shape;493;p30"/>
            <p:cNvCxnSpPr>
              <a:stCxn id="473" idx="0"/>
              <a:endCxn id="478" idx="1"/>
            </p:cNvCxnSpPr>
            <p:nvPr/>
          </p:nvCxnSpPr>
          <p:spPr>
            <a:xfrm rot="-5400000">
              <a:off x="5057029" y="2255885"/>
              <a:ext cx="1088400" cy="2702400"/>
            </a:xfrm>
            <a:prstGeom prst="bentConnector2">
              <a:avLst/>
            </a:prstGeom>
            <a:noFill/>
            <a:ln cap="flat" cmpd="sng" w="9525">
              <a:solidFill>
                <a:schemeClr val="accent1"/>
              </a:solidFill>
              <a:prstDash val="solid"/>
              <a:miter lim="800000"/>
              <a:headEnd len="sm" w="sm" type="none"/>
              <a:tailEnd len="med" w="med" type="stealth"/>
            </a:ln>
          </p:spPr>
        </p:cxnSp>
        <p:cxnSp>
          <p:nvCxnSpPr>
            <p:cNvPr id="494" name="Google Shape;494;p30"/>
            <p:cNvCxnSpPr>
              <a:stCxn id="480" idx="3"/>
              <a:endCxn id="481" idx="1"/>
            </p:cNvCxnSpPr>
            <p:nvPr/>
          </p:nvCxnSpPr>
          <p:spPr>
            <a:xfrm>
              <a:off x="10062693" y="3063024"/>
              <a:ext cx="395100"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495" name="Google Shape;495;p30"/>
            <p:cNvCxnSpPr>
              <a:stCxn id="478" idx="3"/>
              <a:endCxn id="480" idx="1"/>
            </p:cNvCxnSpPr>
            <p:nvPr/>
          </p:nvCxnSpPr>
          <p:spPr>
            <a:xfrm>
              <a:off x="8381999" y="3063025"/>
              <a:ext cx="251100"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496" name="Google Shape;496;p30"/>
            <p:cNvCxnSpPr>
              <a:stCxn id="478" idx="0"/>
            </p:cNvCxnSpPr>
            <p:nvPr/>
          </p:nvCxnSpPr>
          <p:spPr>
            <a:xfrm flipH="1" rot="5400000">
              <a:off x="6199022" y="1221337"/>
              <a:ext cx="448500" cy="2487900"/>
            </a:xfrm>
            <a:prstGeom prst="bentConnector2">
              <a:avLst/>
            </a:prstGeom>
            <a:noFill/>
            <a:ln cap="flat" cmpd="sng" w="9525">
              <a:solidFill>
                <a:schemeClr val="accent1"/>
              </a:solidFill>
              <a:prstDash val="solid"/>
              <a:miter lim="800000"/>
              <a:headEnd len="sm" w="sm" type="none"/>
              <a:tailEnd len="med" w="med" type="stealth"/>
            </a:ln>
          </p:spPr>
        </p:cxnSp>
        <p:cxnSp>
          <p:nvCxnSpPr>
            <p:cNvPr id="497" name="Google Shape;497;p30"/>
            <p:cNvCxnSpPr>
              <a:stCxn id="474" idx="0"/>
              <a:endCxn id="481" idx="0"/>
            </p:cNvCxnSpPr>
            <p:nvPr/>
          </p:nvCxnSpPr>
          <p:spPr>
            <a:xfrm rot="-5400000">
              <a:off x="7809429" y="904131"/>
              <a:ext cx="1334100" cy="5164500"/>
            </a:xfrm>
            <a:prstGeom prst="bentConnector3">
              <a:avLst>
                <a:gd fmla="val 124453" name="adj1"/>
              </a:avLst>
            </a:prstGeom>
            <a:noFill/>
            <a:ln cap="flat" cmpd="sng" w="9525">
              <a:solidFill>
                <a:schemeClr val="accent1"/>
              </a:solidFill>
              <a:prstDash val="solid"/>
              <a:miter lim="800000"/>
              <a:headEnd len="sm" w="sm" type="none"/>
              <a:tailEnd len="med" w="med" type="stealth"/>
            </a:ln>
          </p:spPr>
        </p:cxnSp>
        <p:sp>
          <p:nvSpPr>
            <p:cNvPr id="498" name="Google Shape;498;p30"/>
            <p:cNvSpPr txBox="1"/>
            <p:nvPr/>
          </p:nvSpPr>
          <p:spPr>
            <a:xfrm>
              <a:off x="2575660" y="3845655"/>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499" name="Google Shape;499;p30"/>
            <p:cNvSpPr txBox="1"/>
            <p:nvPr/>
          </p:nvSpPr>
          <p:spPr>
            <a:xfrm>
              <a:off x="7203467" y="2400296"/>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500" name="Google Shape;500;p30"/>
            <p:cNvSpPr txBox="1"/>
            <p:nvPr/>
          </p:nvSpPr>
          <p:spPr>
            <a:xfrm>
              <a:off x="4348652" y="3728967"/>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501" name="Google Shape;501;p30"/>
            <p:cNvSpPr txBox="1"/>
            <p:nvPr/>
          </p:nvSpPr>
          <p:spPr>
            <a:xfrm>
              <a:off x="6007881" y="3845655"/>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502" name="Google Shape;502;p30"/>
            <p:cNvSpPr txBox="1"/>
            <p:nvPr/>
          </p:nvSpPr>
          <p:spPr>
            <a:xfrm>
              <a:off x="8263885" y="4147478"/>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503" name="Google Shape;503;p30"/>
            <p:cNvSpPr txBox="1"/>
            <p:nvPr/>
          </p:nvSpPr>
          <p:spPr>
            <a:xfrm>
              <a:off x="9940230" y="4153432"/>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504" name="Google Shape;504;p30"/>
            <p:cNvSpPr txBox="1"/>
            <p:nvPr/>
          </p:nvSpPr>
          <p:spPr>
            <a:xfrm>
              <a:off x="11563026" y="4710439"/>
              <a:ext cx="4251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cxnSp>
          <p:nvCxnSpPr>
            <p:cNvPr id="505" name="Google Shape;505;p30"/>
            <p:cNvCxnSpPr/>
            <p:nvPr/>
          </p:nvCxnSpPr>
          <p:spPr>
            <a:xfrm rot="5400000">
              <a:off x="4181879" y="2309074"/>
              <a:ext cx="1065724" cy="929426"/>
            </a:xfrm>
            <a:prstGeom prst="bentConnector3">
              <a:avLst>
                <a:gd fmla="val 15463" name="adj1"/>
              </a:avLst>
            </a:prstGeom>
            <a:noFill/>
            <a:ln cap="flat" cmpd="sng" w="9525">
              <a:solidFill>
                <a:schemeClr val="accent1"/>
              </a:solidFill>
              <a:prstDash val="solid"/>
              <a:miter lim="800000"/>
              <a:headEnd len="sm" w="sm" type="none"/>
              <a:tailEnd len="sm" w="sm" type="none"/>
            </a:ln>
          </p:spPr>
        </p:cxnSp>
        <p:sp>
          <p:nvSpPr>
            <p:cNvPr id="506" name="Google Shape;506;p30"/>
            <p:cNvSpPr txBox="1"/>
            <p:nvPr/>
          </p:nvSpPr>
          <p:spPr>
            <a:xfrm>
              <a:off x="3086217" y="4177704"/>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07" name="Google Shape;507;p30"/>
            <p:cNvSpPr txBox="1"/>
            <p:nvPr/>
          </p:nvSpPr>
          <p:spPr>
            <a:xfrm>
              <a:off x="4847611" y="4190581"/>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08" name="Google Shape;508;p30"/>
            <p:cNvSpPr txBox="1"/>
            <p:nvPr/>
          </p:nvSpPr>
          <p:spPr>
            <a:xfrm>
              <a:off x="6581100" y="4189092"/>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09" name="Google Shape;509;p30"/>
            <p:cNvSpPr txBox="1"/>
            <p:nvPr/>
          </p:nvSpPr>
          <p:spPr>
            <a:xfrm>
              <a:off x="7814851" y="3679306"/>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10" name="Google Shape;510;p30"/>
            <p:cNvSpPr txBox="1"/>
            <p:nvPr/>
          </p:nvSpPr>
          <p:spPr>
            <a:xfrm>
              <a:off x="8196983" y="2689537"/>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11" name="Google Shape;511;p30"/>
            <p:cNvSpPr txBox="1"/>
            <p:nvPr/>
          </p:nvSpPr>
          <p:spPr>
            <a:xfrm>
              <a:off x="8897599" y="3712333"/>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12" name="Google Shape;512;p30"/>
            <p:cNvSpPr txBox="1"/>
            <p:nvPr/>
          </p:nvSpPr>
          <p:spPr>
            <a:xfrm>
              <a:off x="10520547" y="3640010"/>
              <a:ext cx="449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
          <p:nvSpPr>
            <p:cNvPr id="513" name="Google Shape;513;p30"/>
            <p:cNvSpPr txBox="1"/>
            <p:nvPr/>
          </p:nvSpPr>
          <p:spPr>
            <a:xfrm>
              <a:off x="653164" y="4769231"/>
              <a:ext cx="6383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START</a:t>
              </a:r>
              <a:endParaRPr b="1" sz="18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1"/>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Bootloader -  GNU Grand Unified Bootloader (GRUB)</a:t>
            </a:r>
            <a:endParaRPr/>
          </a:p>
        </p:txBody>
      </p:sp>
      <p:sp>
        <p:nvSpPr>
          <p:cNvPr id="519" name="Google Shape;519;p31"/>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Developed by Free Software Foundation </a:t>
            </a:r>
            <a:endParaRPr/>
          </a:p>
          <a:p>
            <a:pPr indent="-228600" lvl="0" marL="228600" rtl="0" algn="l">
              <a:lnSpc>
                <a:spcPct val="90000"/>
              </a:lnSpc>
              <a:spcBef>
                <a:spcPts val="1000"/>
              </a:spcBef>
              <a:spcAft>
                <a:spcPts val="0"/>
              </a:spcAft>
              <a:buClr>
                <a:schemeClr val="dk1"/>
              </a:buClr>
              <a:buSzPts val="2800"/>
              <a:buChar char="•"/>
            </a:pPr>
            <a:r>
              <a:rPr lang="en-US"/>
              <a:t>Provides Multi-boot facility to load multiple operating systems</a:t>
            </a:r>
            <a:endParaRPr/>
          </a:p>
          <a:p>
            <a:pPr indent="-228600" lvl="0" marL="228600" rtl="0" algn="l">
              <a:lnSpc>
                <a:spcPct val="90000"/>
              </a:lnSpc>
              <a:spcBef>
                <a:spcPts val="1000"/>
              </a:spcBef>
              <a:spcAft>
                <a:spcPts val="0"/>
              </a:spcAft>
              <a:buClr>
                <a:schemeClr val="dk1"/>
              </a:buClr>
              <a:buSzPts val="2800"/>
              <a:buChar char="•"/>
            </a:pPr>
            <a:r>
              <a:rPr lang="en-US"/>
              <a:t>Highly configurable through bash-like command line interface</a:t>
            </a:r>
            <a:endParaRPr/>
          </a:p>
          <a:p>
            <a:pPr indent="-228600" lvl="0" marL="228600" rtl="0" algn="l">
              <a:lnSpc>
                <a:spcPct val="90000"/>
              </a:lnSpc>
              <a:spcBef>
                <a:spcPts val="1000"/>
              </a:spcBef>
              <a:spcAft>
                <a:spcPts val="0"/>
              </a:spcAft>
              <a:buClr>
                <a:schemeClr val="dk1"/>
              </a:buClr>
              <a:buSzPts val="2800"/>
              <a:buChar char="•"/>
            </a:pPr>
            <a:r>
              <a:rPr lang="en-US"/>
              <a:t>Supports almost all filesystem types</a:t>
            </a:r>
            <a:endParaRPr/>
          </a:p>
          <a:p>
            <a:pPr indent="-228600" lvl="0" marL="228600" rtl="0" algn="l">
              <a:lnSpc>
                <a:spcPct val="90000"/>
              </a:lnSpc>
              <a:spcBef>
                <a:spcPts val="1000"/>
              </a:spcBef>
              <a:spcAft>
                <a:spcPts val="0"/>
              </a:spcAft>
              <a:buClr>
                <a:schemeClr val="dk1"/>
              </a:buClr>
              <a:buSzPts val="2800"/>
              <a:buChar char="•"/>
            </a:pPr>
            <a:r>
              <a:rPr lang="en-US"/>
              <a:t>Two Stage Loading </a:t>
            </a:r>
            <a:endParaRPr/>
          </a:p>
          <a:p>
            <a:pPr indent="-228600" lvl="0" marL="228600" rtl="0" algn="l">
              <a:lnSpc>
                <a:spcPct val="90000"/>
              </a:lnSpc>
              <a:spcBef>
                <a:spcPts val="1000"/>
              </a:spcBef>
              <a:spcAft>
                <a:spcPts val="0"/>
              </a:spcAft>
              <a:buClr>
                <a:schemeClr val="dk1"/>
              </a:buClr>
              <a:buSzPts val="2800"/>
              <a:buChar char="•"/>
            </a:pPr>
            <a:r>
              <a:rPr lang="en-US"/>
              <a:t>Ref: </a:t>
            </a:r>
            <a:r>
              <a:rPr lang="en-US" u="sng">
                <a:solidFill>
                  <a:schemeClr val="hlink"/>
                </a:solidFill>
                <a:hlinkClick r:id="rId3"/>
              </a:rPr>
              <a:t>https://www.gnu.org/software/grub/</a:t>
            </a:r>
            <a:endParaRPr/>
          </a:p>
          <a:p>
            <a:pPr indent="-228600" lvl="0" marL="228600" rtl="0" algn="l">
              <a:lnSpc>
                <a:spcPct val="90000"/>
              </a:lnSpc>
              <a:spcBef>
                <a:spcPts val="1000"/>
              </a:spcBef>
              <a:spcAft>
                <a:spcPts val="0"/>
              </a:spcAft>
              <a:buClr>
                <a:schemeClr val="dk1"/>
              </a:buClr>
              <a:buSzPts val="2800"/>
              <a:buChar char="•"/>
            </a:pPr>
            <a:r>
              <a:rPr lang="en-US"/>
              <a:t>Supports Ethernet, USB and SATA based loading of the kernel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2"/>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Bootloader - uboot</a:t>
            </a:r>
            <a:endParaRPr/>
          </a:p>
        </p:txBody>
      </p:sp>
      <p:sp>
        <p:nvSpPr>
          <p:cNvPr id="525" name="Google Shape;525;p32"/>
          <p:cNvSpPr txBox="1"/>
          <p:nvPr>
            <p:ph idx="1" type="body"/>
          </p:nvPr>
        </p:nvSpPr>
        <p:spPr>
          <a:xfrm>
            <a:off x="444500" y="1455313"/>
            <a:ext cx="11366500" cy="498412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Multi-platform, open-source, universal boot-loader with comprehensive support for loading and managing boot images, such as the Linux kernel</a:t>
            </a:r>
            <a:endParaRPr/>
          </a:p>
          <a:p>
            <a:pPr indent="-228600" lvl="0" marL="228600" rtl="0" algn="l">
              <a:lnSpc>
                <a:spcPct val="90000"/>
              </a:lnSpc>
              <a:spcBef>
                <a:spcPts val="1000"/>
              </a:spcBef>
              <a:spcAft>
                <a:spcPts val="0"/>
              </a:spcAft>
              <a:buClr>
                <a:schemeClr val="dk1"/>
              </a:buClr>
              <a:buSzPct val="100000"/>
              <a:buChar char="•"/>
            </a:pPr>
            <a:r>
              <a:rPr lang="en-US"/>
              <a:t>Features </a:t>
            </a:r>
            <a:endParaRPr/>
          </a:p>
          <a:p>
            <a:pPr indent="-228600" lvl="1" marL="685800" rtl="0" algn="l">
              <a:lnSpc>
                <a:spcPct val="90000"/>
              </a:lnSpc>
              <a:spcBef>
                <a:spcPts val="500"/>
              </a:spcBef>
              <a:spcAft>
                <a:spcPts val="0"/>
              </a:spcAft>
              <a:buClr>
                <a:srgbClr val="2F5496"/>
              </a:buClr>
              <a:buSzPct val="100000"/>
              <a:buChar char="•"/>
            </a:pPr>
            <a:r>
              <a:rPr b="1" lang="en-US"/>
              <a:t>Network download</a:t>
            </a:r>
            <a:r>
              <a:rPr lang="en-US"/>
              <a:t>: TFTP, BOOTP, DHCP, NFS</a:t>
            </a:r>
            <a:endParaRPr/>
          </a:p>
          <a:p>
            <a:pPr indent="-228600" lvl="1" marL="685800" rtl="0" algn="l">
              <a:lnSpc>
                <a:spcPct val="90000"/>
              </a:lnSpc>
              <a:spcBef>
                <a:spcPts val="500"/>
              </a:spcBef>
              <a:spcAft>
                <a:spcPts val="0"/>
              </a:spcAft>
              <a:buClr>
                <a:srgbClr val="2F5496"/>
              </a:buClr>
              <a:buSzPct val="100000"/>
              <a:buChar char="•"/>
            </a:pPr>
            <a:r>
              <a:rPr b="1" lang="en-US"/>
              <a:t>Serial download</a:t>
            </a:r>
            <a:r>
              <a:rPr lang="en-US"/>
              <a:t>: s-record, binary (via Kermit)</a:t>
            </a:r>
            <a:endParaRPr/>
          </a:p>
          <a:p>
            <a:pPr indent="-228600" lvl="1" marL="685800" rtl="0" algn="l">
              <a:lnSpc>
                <a:spcPct val="90000"/>
              </a:lnSpc>
              <a:spcBef>
                <a:spcPts val="500"/>
              </a:spcBef>
              <a:spcAft>
                <a:spcPts val="0"/>
              </a:spcAft>
              <a:buClr>
                <a:srgbClr val="2F5496"/>
              </a:buClr>
              <a:buSzPct val="100000"/>
              <a:buChar char="•"/>
            </a:pPr>
            <a:r>
              <a:rPr b="1" lang="en-US"/>
              <a:t>Flash management</a:t>
            </a:r>
            <a:r>
              <a:rPr lang="en-US"/>
              <a:t>: copy, erase, protect, cramfs, jffs2</a:t>
            </a:r>
            <a:endParaRPr/>
          </a:p>
          <a:p>
            <a:pPr indent="-228600" lvl="1" marL="685800" rtl="0" algn="l">
              <a:lnSpc>
                <a:spcPct val="90000"/>
              </a:lnSpc>
              <a:spcBef>
                <a:spcPts val="500"/>
              </a:spcBef>
              <a:spcAft>
                <a:spcPts val="0"/>
              </a:spcAft>
              <a:buClr>
                <a:srgbClr val="2F5496"/>
              </a:buClr>
              <a:buSzPct val="100000"/>
              <a:buChar char="•"/>
            </a:pPr>
            <a:r>
              <a:rPr b="1" lang="en-US"/>
              <a:t>Flash Types</a:t>
            </a:r>
            <a:r>
              <a:rPr lang="en-US"/>
              <a:t>: CFI NOR-Flash, NAND-Flash</a:t>
            </a:r>
            <a:endParaRPr/>
          </a:p>
          <a:p>
            <a:pPr indent="-228600" lvl="1" marL="685800" rtl="0" algn="l">
              <a:lnSpc>
                <a:spcPct val="90000"/>
              </a:lnSpc>
              <a:spcBef>
                <a:spcPts val="500"/>
              </a:spcBef>
              <a:spcAft>
                <a:spcPts val="0"/>
              </a:spcAft>
              <a:buClr>
                <a:srgbClr val="2F5496"/>
              </a:buClr>
              <a:buSzPct val="100000"/>
              <a:buChar char="•"/>
            </a:pPr>
            <a:r>
              <a:rPr b="1" lang="en-US"/>
              <a:t>Memory utilities</a:t>
            </a:r>
            <a:r>
              <a:rPr lang="en-US"/>
              <a:t>: copy, dump. crc, check, mtest</a:t>
            </a:r>
            <a:endParaRPr/>
          </a:p>
          <a:p>
            <a:pPr indent="-228600" lvl="1" marL="685800" rtl="0" algn="l">
              <a:lnSpc>
                <a:spcPct val="90000"/>
              </a:lnSpc>
              <a:spcBef>
                <a:spcPts val="500"/>
              </a:spcBef>
              <a:spcAft>
                <a:spcPts val="0"/>
              </a:spcAft>
              <a:buClr>
                <a:srgbClr val="2F5496"/>
              </a:buClr>
              <a:buSzPct val="100000"/>
              <a:buChar char="•"/>
            </a:pPr>
            <a:r>
              <a:rPr b="1" lang="en-US"/>
              <a:t>Mass Storage Devices</a:t>
            </a:r>
            <a:r>
              <a:rPr lang="en-US"/>
              <a:t>: IDE, SATA, USB</a:t>
            </a:r>
            <a:endParaRPr/>
          </a:p>
          <a:p>
            <a:pPr indent="-228600" lvl="1" marL="685800" rtl="0" algn="l">
              <a:lnSpc>
                <a:spcPct val="90000"/>
              </a:lnSpc>
              <a:spcBef>
                <a:spcPts val="500"/>
              </a:spcBef>
              <a:spcAft>
                <a:spcPts val="0"/>
              </a:spcAft>
              <a:buClr>
                <a:srgbClr val="2F5496"/>
              </a:buClr>
              <a:buSzPct val="100000"/>
              <a:buChar char="•"/>
            </a:pPr>
            <a:r>
              <a:rPr b="1" lang="en-US"/>
              <a:t>Boot from disk</a:t>
            </a:r>
            <a:r>
              <a:rPr lang="en-US"/>
              <a:t>: raw block, ext2, fat, reiserfs</a:t>
            </a:r>
            <a:endParaRPr/>
          </a:p>
          <a:p>
            <a:pPr indent="-228600" lvl="1" marL="685800" rtl="0" algn="l">
              <a:lnSpc>
                <a:spcPct val="90000"/>
              </a:lnSpc>
              <a:spcBef>
                <a:spcPts val="500"/>
              </a:spcBef>
              <a:spcAft>
                <a:spcPts val="0"/>
              </a:spcAft>
              <a:buClr>
                <a:srgbClr val="2F5496"/>
              </a:buClr>
              <a:buSzPct val="100000"/>
              <a:buChar char="•"/>
            </a:pPr>
            <a:r>
              <a:rPr b="1" lang="en-US"/>
              <a:t>Interactive shell</a:t>
            </a:r>
            <a:r>
              <a:rPr lang="en-US"/>
              <a:t>: choice of simple or "busybox" shell with many scripting features</a:t>
            </a:r>
            <a:endParaRPr/>
          </a:p>
          <a:p>
            <a:pPr indent="-228600" lvl="0" marL="228600" rtl="0" algn="l">
              <a:lnSpc>
                <a:spcPct val="90000"/>
              </a:lnSpc>
              <a:spcBef>
                <a:spcPts val="1000"/>
              </a:spcBef>
              <a:spcAft>
                <a:spcPts val="0"/>
              </a:spcAft>
              <a:buClr>
                <a:schemeClr val="dk1"/>
              </a:buClr>
              <a:buSzPct val="100000"/>
              <a:buChar char="•"/>
            </a:pPr>
            <a:r>
              <a:rPr lang="en-US"/>
              <a:t>Powerful Commandline Interface via Serial Port</a:t>
            </a:r>
            <a:endParaRPr/>
          </a:p>
          <a:p>
            <a:pPr indent="-228600" lvl="0" marL="228600" rtl="0" algn="l">
              <a:lnSpc>
                <a:spcPct val="90000"/>
              </a:lnSpc>
              <a:spcBef>
                <a:spcPts val="1000"/>
              </a:spcBef>
              <a:spcAft>
                <a:spcPts val="0"/>
              </a:spcAft>
              <a:buClr>
                <a:schemeClr val="dk1"/>
              </a:buClr>
              <a:buSzPct val="100000"/>
              <a:buChar char="•"/>
            </a:pPr>
            <a:r>
              <a:rPr lang="en-US"/>
              <a:t>Ref: </a:t>
            </a:r>
            <a:r>
              <a:rPr lang="en-US" u="sng">
                <a:solidFill>
                  <a:schemeClr val="hlink"/>
                </a:solidFill>
                <a:hlinkClick r:id="rId3"/>
              </a:rPr>
              <a:t>https://sourceforge.net/projects/uboot/</a:t>
            </a:r>
            <a:r>
              <a:rPr lang="en-US"/>
              <a:t> </a:t>
            </a:r>
            <a:endParaRPr/>
          </a:p>
          <a:p>
            <a:pPr indent="-87630" lvl="1" marL="685800" rtl="0" algn="l">
              <a:lnSpc>
                <a:spcPct val="90000"/>
              </a:lnSpc>
              <a:spcBef>
                <a:spcPts val="500"/>
              </a:spcBef>
              <a:spcAft>
                <a:spcPts val="0"/>
              </a:spcAft>
              <a:buClr>
                <a:srgbClr val="2F5496"/>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3"/>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Linux Kernel…</a:t>
            </a:r>
            <a:endParaRPr/>
          </a:p>
        </p:txBody>
      </p:sp>
      <p:sp>
        <p:nvSpPr>
          <p:cNvPr id="531" name="Google Shape;531;p33"/>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Contains the Operating System code and low level drivers/modules to interact with hardware and provide services to the user….</a:t>
            </a:r>
            <a:endParaRPr/>
          </a:p>
          <a:p>
            <a:pPr indent="-228600" lvl="0" marL="228600" rtl="0" algn="l">
              <a:lnSpc>
                <a:spcPct val="90000"/>
              </a:lnSpc>
              <a:spcBef>
                <a:spcPts val="1000"/>
              </a:spcBef>
              <a:spcAft>
                <a:spcPts val="0"/>
              </a:spcAft>
              <a:buClr>
                <a:schemeClr val="dk1"/>
              </a:buClr>
              <a:buSzPts val="2800"/>
              <a:buChar char="•"/>
            </a:pPr>
            <a:r>
              <a:rPr lang="en-US"/>
              <a:t>Latest Stable Version is 5.9.6</a:t>
            </a:r>
            <a:endParaRPr/>
          </a:p>
          <a:p>
            <a:pPr indent="-228600" lvl="0" marL="228600" rtl="0" algn="l">
              <a:lnSpc>
                <a:spcPct val="90000"/>
              </a:lnSpc>
              <a:spcBef>
                <a:spcPts val="1000"/>
              </a:spcBef>
              <a:spcAft>
                <a:spcPts val="0"/>
              </a:spcAft>
              <a:buClr>
                <a:schemeClr val="dk1"/>
              </a:buClr>
              <a:buSzPts val="2800"/>
              <a:buChar char="•"/>
            </a:pPr>
            <a:r>
              <a:rPr lang="en-US"/>
              <a:t>Ref: www.kernel.org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4"/>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Linux Operating System Architecture</a:t>
            </a:r>
            <a:endParaRPr/>
          </a:p>
        </p:txBody>
      </p:sp>
      <p:pic>
        <p:nvPicPr>
          <p:cNvPr id="537" name="Google Shape;537;p34"/>
          <p:cNvPicPr preferRelativeResize="0"/>
          <p:nvPr>
            <p:ph idx="1" type="body"/>
          </p:nvPr>
        </p:nvPicPr>
        <p:blipFill rotWithShape="1">
          <a:blip r:embed="rId3">
            <a:alphaModFix/>
          </a:blip>
          <a:srcRect b="0" l="0" r="0" t="0"/>
          <a:stretch/>
        </p:blipFill>
        <p:spPr>
          <a:xfrm>
            <a:off x="2275891" y="1394127"/>
            <a:ext cx="7434777" cy="52574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5"/>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Linux Kernel Architecture</a:t>
            </a:r>
            <a:endParaRPr/>
          </a:p>
        </p:txBody>
      </p:sp>
      <p:pic>
        <p:nvPicPr>
          <p:cNvPr id="543" name="Google Shape;543;p35"/>
          <p:cNvPicPr preferRelativeResize="0"/>
          <p:nvPr>
            <p:ph idx="1" type="body"/>
          </p:nvPr>
        </p:nvPicPr>
        <p:blipFill rotWithShape="1">
          <a:blip r:embed="rId3">
            <a:alphaModFix/>
          </a:blip>
          <a:srcRect b="10966" l="0" r="0" t="16447"/>
          <a:stretch/>
        </p:blipFill>
        <p:spPr>
          <a:xfrm>
            <a:off x="1295027" y="1429555"/>
            <a:ext cx="9533965" cy="51901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6"/>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The Rootfilesystems	</a:t>
            </a:r>
            <a:endParaRPr/>
          </a:p>
        </p:txBody>
      </p:sp>
      <p:sp>
        <p:nvSpPr>
          <p:cNvPr id="549" name="Google Shape;549;p36"/>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Contains the applications, services, libraries and other executables that a user may require to run his applications.</a:t>
            </a:r>
            <a:endParaRPr/>
          </a:p>
          <a:p>
            <a:pPr indent="-228600" lvl="0" marL="228600" rtl="0" algn="l">
              <a:lnSpc>
                <a:spcPct val="90000"/>
              </a:lnSpc>
              <a:spcBef>
                <a:spcPts val="1000"/>
              </a:spcBef>
              <a:spcAft>
                <a:spcPts val="0"/>
              </a:spcAft>
              <a:buClr>
                <a:schemeClr val="dk1"/>
              </a:buClr>
              <a:buSzPts val="2800"/>
              <a:buChar char="•"/>
            </a:pPr>
            <a:r>
              <a:rPr lang="en-US"/>
              <a:t>Created with a specific filesystem type – ext2,3,4, fat32, squash, flashfs, etc</a:t>
            </a:r>
            <a:endParaRPr/>
          </a:p>
          <a:p>
            <a:pPr indent="-228600" lvl="0" marL="228600" rtl="0" algn="l">
              <a:lnSpc>
                <a:spcPct val="90000"/>
              </a:lnSpc>
              <a:spcBef>
                <a:spcPts val="1000"/>
              </a:spcBef>
              <a:spcAft>
                <a:spcPts val="0"/>
              </a:spcAft>
              <a:buClr>
                <a:schemeClr val="dk1"/>
              </a:buClr>
              <a:buSzPts val="2800"/>
              <a:buChar char="•"/>
            </a:pPr>
            <a:r>
              <a:rPr lang="en-US"/>
              <a:t>Loaded by the kernel for user applications to proceed</a:t>
            </a:r>
            <a:endParaRPr/>
          </a:p>
          <a:p>
            <a:pPr indent="-228600" lvl="0" marL="228600" rtl="0" algn="l">
              <a:lnSpc>
                <a:spcPct val="90000"/>
              </a:lnSpc>
              <a:spcBef>
                <a:spcPts val="1000"/>
              </a:spcBef>
              <a:spcAft>
                <a:spcPts val="0"/>
              </a:spcAft>
              <a:buClr>
                <a:schemeClr val="dk1"/>
              </a:buClr>
              <a:buSzPts val="2800"/>
              <a:buChar char="•"/>
            </a:pPr>
            <a:r>
              <a:rPr lang="en-US"/>
              <a:t>All libraries and native tools for further build are stored in the rootfilesystem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7"/>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Embedded Systems – Board Development Environment</a:t>
            </a:r>
            <a:endParaRPr/>
          </a:p>
        </p:txBody>
      </p:sp>
      <p:sp>
        <p:nvSpPr>
          <p:cNvPr id="555" name="Google Shape;555;p37"/>
          <p:cNvSpPr txBox="1"/>
          <p:nvPr>
            <p:ph idx="1" type="body"/>
          </p:nvPr>
        </p:nvSpPr>
        <p:spPr>
          <a:xfrm>
            <a:off x="431621" y="1555169"/>
            <a:ext cx="113665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Build System</a:t>
            </a:r>
            <a:endParaRPr/>
          </a:p>
          <a:p>
            <a:pPr indent="-228600" lvl="1" marL="685800" rtl="0" algn="l">
              <a:lnSpc>
                <a:spcPct val="90000"/>
              </a:lnSpc>
              <a:spcBef>
                <a:spcPts val="500"/>
              </a:spcBef>
              <a:spcAft>
                <a:spcPts val="0"/>
              </a:spcAft>
              <a:buClr>
                <a:srgbClr val="2F5496"/>
              </a:buClr>
              <a:buSzPct val="100000"/>
              <a:buChar char="•"/>
            </a:pPr>
            <a:r>
              <a:rPr lang="en-US"/>
              <a:t>One on which the toolchain is built</a:t>
            </a:r>
            <a:endParaRPr/>
          </a:p>
          <a:p>
            <a:pPr indent="-228600" lvl="0" marL="228600" rtl="0" algn="l">
              <a:lnSpc>
                <a:spcPct val="90000"/>
              </a:lnSpc>
              <a:spcBef>
                <a:spcPts val="1000"/>
              </a:spcBef>
              <a:spcAft>
                <a:spcPts val="0"/>
              </a:spcAft>
              <a:buClr>
                <a:schemeClr val="dk1"/>
              </a:buClr>
              <a:buSzPct val="100000"/>
              <a:buChar char="•"/>
            </a:pPr>
            <a:r>
              <a:rPr lang="en-US"/>
              <a:t>Host Device</a:t>
            </a:r>
            <a:endParaRPr/>
          </a:p>
          <a:p>
            <a:pPr indent="-228600" lvl="1" marL="685800" rtl="0" algn="l">
              <a:lnSpc>
                <a:spcPct val="90000"/>
              </a:lnSpc>
              <a:spcBef>
                <a:spcPts val="500"/>
              </a:spcBef>
              <a:spcAft>
                <a:spcPts val="0"/>
              </a:spcAft>
              <a:buClr>
                <a:srgbClr val="2F5496"/>
              </a:buClr>
              <a:buSzPct val="100000"/>
              <a:buChar char="•"/>
            </a:pPr>
            <a:r>
              <a:rPr lang="en-US" sz="2400"/>
              <a:t>Any device capable of performing cross platform development</a:t>
            </a:r>
            <a:endParaRPr/>
          </a:p>
          <a:p>
            <a:pPr indent="-228600" lvl="1" marL="685800" rtl="0" algn="l">
              <a:lnSpc>
                <a:spcPct val="90000"/>
              </a:lnSpc>
              <a:spcBef>
                <a:spcPts val="500"/>
              </a:spcBef>
              <a:spcAft>
                <a:spcPts val="0"/>
              </a:spcAft>
              <a:buClr>
                <a:srgbClr val="2F5496"/>
              </a:buClr>
              <a:buSzPct val="100000"/>
              <a:buChar char="•"/>
            </a:pPr>
            <a:r>
              <a:rPr lang="en-US"/>
              <a:t>Linux Workstation, Unix System and Windows</a:t>
            </a:r>
            <a:r>
              <a:rPr lang="en-US" sz="2400"/>
              <a:t> </a:t>
            </a:r>
            <a:endParaRPr sz="2400"/>
          </a:p>
          <a:p>
            <a:pPr indent="-228600" lvl="1" marL="685800" rtl="0" algn="l">
              <a:lnSpc>
                <a:spcPct val="90000"/>
              </a:lnSpc>
              <a:spcBef>
                <a:spcPts val="500"/>
              </a:spcBef>
              <a:spcAft>
                <a:spcPts val="0"/>
              </a:spcAft>
              <a:buClr>
                <a:srgbClr val="2F5496"/>
              </a:buClr>
              <a:buSzPct val="100000"/>
              <a:buChar char="•"/>
            </a:pPr>
            <a:r>
              <a:rPr lang="en-US"/>
              <a:t>Build the programs and create the object file, which will be executed on the target device</a:t>
            </a:r>
            <a:endParaRPr sz="2400"/>
          </a:p>
          <a:p>
            <a:pPr indent="-228600" lvl="0" marL="228600" rtl="0" algn="l">
              <a:lnSpc>
                <a:spcPct val="90000"/>
              </a:lnSpc>
              <a:spcBef>
                <a:spcPts val="1000"/>
              </a:spcBef>
              <a:spcAft>
                <a:spcPts val="0"/>
              </a:spcAft>
              <a:buClr>
                <a:schemeClr val="dk1"/>
              </a:buClr>
              <a:buSzPct val="100000"/>
              <a:buChar char="•"/>
            </a:pPr>
            <a:r>
              <a:rPr lang="en-US"/>
              <a:t>Target Device</a:t>
            </a:r>
            <a:endParaRPr/>
          </a:p>
          <a:p>
            <a:pPr indent="-228600" lvl="1" marL="685800" rtl="0" algn="l">
              <a:lnSpc>
                <a:spcPct val="90000"/>
              </a:lnSpc>
              <a:spcBef>
                <a:spcPts val="500"/>
              </a:spcBef>
              <a:spcAft>
                <a:spcPts val="0"/>
              </a:spcAft>
              <a:buClr>
                <a:srgbClr val="2F5496"/>
              </a:buClr>
              <a:buSzPct val="100000"/>
              <a:buChar char="•"/>
            </a:pPr>
            <a:r>
              <a:rPr lang="en-US"/>
              <a:t>The device onto which developed software has to be flashed and executed</a:t>
            </a:r>
            <a:endParaRPr/>
          </a:p>
          <a:p>
            <a:pPr indent="-228600" lvl="1" marL="685800" rtl="0" algn="l">
              <a:lnSpc>
                <a:spcPct val="90000"/>
              </a:lnSpc>
              <a:spcBef>
                <a:spcPts val="500"/>
              </a:spcBef>
              <a:spcAft>
                <a:spcPts val="0"/>
              </a:spcAft>
              <a:buClr>
                <a:srgbClr val="2F5496"/>
              </a:buClr>
              <a:buSzPct val="100000"/>
              <a:buChar char="•"/>
            </a:pPr>
            <a:r>
              <a:rPr lang="en-US"/>
              <a:t>X86, ARM, PowerPC, MIPS processor etc</a:t>
            </a:r>
            <a:endParaRPr/>
          </a:p>
          <a:p>
            <a:pPr indent="-228600" lvl="0" marL="228600" rtl="0" algn="l">
              <a:lnSpc>
                <a:spcPct val="90000"/>
              </a:lnSpc>
              <a:spcBef>
                <a:spcPts val="1000"/>
              </a:spcBef>
              <a:spcAft>
                <a:spcPts val="0"/>
              </a:spcAft>
              <a:buClr>
                <a:schemeClr val="dk1"/>
              </a:buClr>
              <a:buSzPct val="100000"/>
              <a:buChar char="•"/>
            </a:pPr>
            <a:r>
              <a:rPr lang="en-US"/>
              <a:t>Development Configurations</a:t>
            </a:r>
            <a:endParaRPr/>
          </a:p>
          <a:p>
            <a:pPr indent="-228600" lvl="1" marL="685800" rtl="0" algn="l">
              <a:lnSpc>
                <a:spcPct val="90000"/>
              </a:lnSpc>
              <a:spcBef>
                <a:spcPts val="500"/>
              </a:spcBef>
              <a:spcAft>
                <a:spcPts val="0"/>
              </a:spcAft>
              <a:buClr>
                <a:srgbClr val="2F5496"/>
              </a:buClr>
              <a:buSzPct val="100000"/>
              <a:buChar char="•"/>
            </a:pPr>
            <a:r>
              <a:rPr lang="en-US"/>
              <a:t>Linked Setup</a:t>
            </a:r>
            <a:endParaRPr/>
          </a:p>
          <a:p>
            <a:pPr indent="-228600" lvl="1" marL="685800" rtl="0" algn="l">
              <a:lnSpc>
                <a:spcPct val="90000"/>
              </a:lnSpc>
              <a:spcBef>
                <a:spcPts val="500"/>
              </a:spcBef>
              <a:spcAft>
                <a:spcPts val="0"/>
              </a:spcAft>
              <a:buClr>
                <a:srgbClr val="2F5496"/>
              </a:buClr>
              <a:buSzPct val="100000"/>
              <a:buChar char="•"/>
            </a:pPr>
            <a:r>
              <a:rPr lang="en-US"/>
              <a:t>Removable Storage Setup</a:t>
            </a:r>
            <a:endParaRPr/>
          </a:p>
          <a:p>
            <a:pPr indent="-228600" lvl="1" marL="685800" rtl="0" algn="l">
              <a:lnSpc>
                <a:spcPct val="90000"/>
              </a:lnSpc>
              <a:spcBef>
                <a:spcPts val="500"/>
              </a:spcBef>
              <a:spcAft>
                <a:spcPts val="0"/>
              </a:spcAft>
              <a:buClr>
                <a:srgbClr val="2F5496"/>
              </a:buClr>
              <a:buSzPct val="100000"/>
              <a:buChar char="•"/>
            </a:pPr>
            <a:r>
              <a:rPr lang="en-US"/>
              <a:t>Standalone Setup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8"/>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Pre-requisites to get an embedded board running Linux</a:t>
            </a:r>
            <a:endParaRPr/>
          </a:p>
        </p:txBody>
      </p:sp>
      <p:sp>
        <p:nvSpPr>
          <p:cNvPr id="561" name="Google Shape;561;p38"/>
          <p:cNvSpPr txBox="1"/>
          <p:nvPr>
            <p:ph idx="1" type="body"/>
          </p:nvPr>
        </p:nvSpPr>
        <p:spPr>
          <a:xfrm>
            <a:off x="444500" y="1519708"/>
            <a:ext cx="11366500" cy="508715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Tool Chain – Set of software tools needed to build computer software</a:t>
            </a:r>
            <a:endParaRPr/>
          </a:p>
          <a:p>
            <a:pPr indent="-228600" lvl="1" marL="685800" rtl="0" algn="l">
              <a:lnSpc>
                <a:spcPct val="90000"/>
              </a:lnSpc>
              <a:spcBef>
                <a:spcPts val="500"/>
              </a:spcBef>
              <a:spcAft>
                <a:spcPts val="0"/>
              </a:spcAft>
              <a:buClr>
                <a:srgbClr val="2F5496"/>
              </a:buClr>
              <a:buSzPct val="100000"/>
              <a:buChar char="•"/>
            </a:pPr>
            <a:r>
              <a:rPr lang="en-US"/>
              <a:t>Compiler</a:t>
            </a:r>
            <a:endParaRPr/>
          </a:p>
          <a:p>
            <a:pPr indent="-228600" lvl="2" marL="1143000" rtl="0" algn="l">
              <a:lnSpc>
                <a:spcPct val="90000"/>
              </a:lnSpc>
              <a:spcBef>
                <a:spcPts val="500"/>
              </a:spcBef>
              <a:spcAft>
                <a:spcPts val="0"/>
              </a:spcAft>
              <a:buClr>
                <a:srgbClr val="385623"/>
              </a:buClr>
              <a:buSzPct val="100000"/>
              <a:buChar char="•"/>
            </a:pPr>
            <a:r>
              <a:rPr b="1" lang="en-US"/>
              <a:t>Native</a:t>
            </a:r>
            <a:r>
              <a:rPr lang="en-US"/>
              <a:t>– Compiled on one architecture and runs on the same architecture (gcc for x86)</a:t>
            </a:r>
            <a:endParaRPr/>
          </a:p>
          <a:p>
            <a:pPr indent="-228600" lvl="2" marL="1143000" rtl="0" algn="l">
              <a:lnSpc>
                <a:spcPct val="90000"/>
              </a:lnSpc>
              <a:spcBef>
                <a:spcPts val="500"/>
              </a:spcBef>
              <a:spcAft>
                <a:spcPts val="0"/>
              </a:spcAft>
              <a:buClr>
                <a:srgbClr val="385623"/>
              </a:buClr>
              <a:buSzPct val="100000"/>
              <a:buChar char="•"/>
            </a:pPr>
            <a:r>
              <a:rPr b="1" lang="en-US"/>
              <a:t>Cross  Toolchain</a:t>
            </a:r>
            <a:r>
              <a:rPr lang="en-US"/>
              <a:t>– Compiled on one architecture, runs on that architecture and builds code for another architecture (arm-linux-gcc) </a:t>
            </a:r>
            <a:endParaRPr/>
          </a:p>
          <a:p>
            <a:pPr indent="-228600" lvl="2" marL="1143000" rtl="0" algn="l">
              <a:lnSpc>
                <a:spcPct val="90000"/>
              </a:lnSpc>
              <a:spcBef>
                <a:spcPts val="500"/>
              </a:spcBef>
              <a:spcAft>
                <a:spcPts val="0"/>
              </a:spcAft>
              <a:buClr>
                <a:srgbClr val="385623"/>
              </a:buClr>
              <a:buSzPct val="100000"/>
              <a:buChar char="•"/>
            </a:pPr>
            <a:r>
              <a:rPr b="1" lang="en-US"/>
              <a:t>Cross Native Toolchain </a:t>
            </a:r>
            <a:r>
              <a:rPr lang="en-US"/>
              <a:t>– Compiled on one architecture, runs on a target architecture and builds code for the target architecture</a:t>
            </a:r>
            <a:endParaRPr/>
          </a:p>
          <a:p>
            <a:pPr indent="-228600" lvl="1" marL="685800" rtl="0" algn="l">
              <a:lnSpc>
                <a:spcPct val="90000"/>
              </a:lnSpc>
              <a:spcBef>
                <a:spcPts val="500"/>
              </a:spcBef>
              <a:spcAft>
                <a:spcPts val="0"/>
              </a:spcAft>
              <a:buClr>
                <a:srgbClr val="2F5496"/>
              </a:buClr>
              <a:buSzPct val="100000"/>
              <a:buChar char="•"/>
            </a:pPr>
            <a:r>
              <a:rPr lang="en-US"/>
              <a:t>Library: Glibc, uClibc, newlibC</a:t>
            </a:r>
            <a:endParaRPr/>
          </a:p>
          <a:p>
            <a:pPr indent="-228600" lvl="1" marL="685800" rtl="0" algn="l">
              <a:lnSpc>
                <a:spcPct val="90000"/>
              </a:lnSpc>
              <a:spcBef>
                <a:spcPts val="500"/>
              </a:spcBef>
              <a:spcAft>
                <a:spcPts val="0"/>
              </a:spcAft>
              <a:buClr>
                <a:srgbClr val="2F5496"/>
              </a:buClr>
              <a:buSzPct val="100000"/>
              <a:buChar char="•"/>
            </a:pPr>
            <a:r>
              <a:rPr lang="en-US"/>
              <a:t>Headers: For Prototype declarations and resolving</a:t>
            </a:r>
            <a:endParaRPr/>
          </a:p>
          <a:p>
            <a:pPr indent="-228600" lvl="1" marL="685800" rtl="0" algn="l">
              <a:lnSpc>
                <a:spcPct val="90000"/>
              </a:lnSpc>
              <a:spcBef>
                <a:spcPts val="500"/>
              </a:spcBef>
              <a:spcAft>
                <a:spcPts val="0"/>
              </a:spcAft>
              <a:buClr>
                <a:srgbClr val="2F5496"/>
              </a:buClr>
              <a:buSzPct val="100000"/>
              <a:buChar char="•"/>
            </a:pPr>
            <a:r>
              <a:rPr lang="en-US"/>
              <a:t>Bin-utils: Linker, Assembler, Object File Interpreters (objcopy, objdump), etc…</a:t>
            </a:r>
            <a:endParaRPr/>
          </a:p>
          <a:p>
            <a:pPr indent="-228600" lvl="1" marL="685800" rtl="0" algn="l">
              <a:lnSpc>
                <a:spcPct val="90000"/>
              </a:lnSpc>
              <a:spcBef>
                <a:spcPts val="500"/>
              </a:spcBef>
              <a:spcAft>
                <a:spcPts val="0"/>
              </a:spcAft>
              <a:buClr>
                <a:srgbClr val="2F5496"/>
              </a:buClr>
              <a:buSzPct val="100000"/>
              <a:buChar char="•"/>
            </a:pPr>
            <a:r>
              <a:rPr lang="en-US"/>
              <a:t>Debugger: gdb</a:t>
            </a:r>
            <a:endParaRPr/>
          </a:p>
          <a:p>
            <a:pPr indent="-228600" lvl="0" marL="228600" rtl="0" algn="l">
              <a:lnSpc>
                <a:spcPct val="90000"/>
              </a:lnSpc>
              <a:spcBef>
                <a:spcPts val="1000"/>
              </a:spcBef>
              <a:spcAft>
                <a:spcPts val="0"/>
              </a:spcAft>
              <a:buClr>
                <a:schemeClr val="dk1"/>
              </a:buClr>
              <a:buSzPct val="100000"/>
              <a:buChar char="•"/>
            </a:pPr>
            <a:r>
              <a:rPr lang="en-US"/>
              <a:t>Bootloader </a:t>
            </a:r>
            <a:endParaRPr/>
          </a:p>
          <a:p>
            <a:pPr indent="-228600" lvl="1" marL="685800" rtl="0" algn="l">
              <a:lnSpc>
                <a:spcPct val="90000"/>
              </a:lnSpc>
              <a:spcBef>
                <a:spcPts val="500"/>
              </a:spcBef>
              <a:spcAft>
                <a:spcPts val="0"/>
              </a:spcAft>
              <a:buClr>
                <a:srgbClr val="2F5496"/>
              </a:buClr>
              <a:buSzPct val="100000"/>
              <a:buChar char="•"/>
            </a:pPr>
            <a:r>
              <a:rPr lang="en-US"/>
              <a:t>Grub, uboot,  redboot, </a:t>
            </a:r>
            <a:endParaRPr/>
          </a:p>
          <a:p>
            <a:pPr indent="-228600" lvl="0" marL="228600" rtl="0" algn="l">
              <a:lnSpc>
                <a:spcPct val="90000"/>
              </a:lnSpc>
              <a:spcBef>
                <a:spcPts val="1000"/>
              </a:spcBef>
              <a:spcAft>
                <a:spcPts val="0"/>
              </a:spcAft>
              <a:buClr>
                <a:schemeClr val="dk1"/>
              </a:buClr>
              <a:buSzPct val="100000"/>
              <a:buChar char="•"/>
            </a:pPr>
            <a:r>
              <a:rPr lang="en-US"/>
              <a:t>Kernel</a:t>
            </a:r>
            <a:endParaRPr/>
          </a:p>
          <a:p>
            <a:pPr indent="-228600" lvl="1" marL="685800" rtl="0" algn="l">
              <a:lnSpc>
                <a:spcPct val="90000"/>
              </a:lnSpc>
              <a:spcBef>
                <a:spcPts val="500"/>
              </a:spcBef>
              <a:spcAft>
                <a:spcPts val="0"/>
              </a:spcAft>
              <a:buClr>
                <a:srgbClr val="2F5496"/>
              </a:buClr>
              <a:buSzPct val="100000"/>
              <a:buChar char="•"/>
            </a:pPr>
            <a:r>
              <a:rPr lang="en-US"/>
              <a:t>Requires platform specific port code and configurations</a:t>
            </a:r>
            <a:endParaRPr/>
          </a:p>
          <a:p>
            <a:pPr indent="-228600" lvl="1" marL="685800" rtl="0" algn="l">
              <a:lnSpc>
                <a:spcPct val="90000"/>
              </a:lnSpc>
              <a:spcBef>
                <a:spcPts val="500"/>
              </a:spcBef>
              <a:spcAft>
                <a:spcPts val="0"/>
              </a:spcAft>
              <a:buClr>
                <a:srgbClr val="2F5496"/>
              </a:buClr>
              <a:buSzPct val="100000"/>
              <a:buChar char="•"/>
            </a:pPr>
            <a:r>
              <a:rPr lang="en-US"/>
              <a:t>Sometimes, Board to platform bindings are also required</a:t>
            </a:r>
            <a:endParaRPr/>
          </a:p>
          <a:p>
            <a:pPr indent="-228600" lvl="0" marL="228600" rtl="0" algn="l">
              <a:lnSpc>
                <a:spcPct val="90000"/>
              </a:lnSpc>
              <a:spcBef>
                <a:spcPts val="1000"/>
              </a:spcBef>
              <a:spcAft>
                <a:spcPts val="0"/>
              </a:spcAft>
              <a:buClr>
                <a:schemeClr val="dk1"/>
              </a:buClr>
              <a:buSzPct val="100000"/>
              <a:buChar char="•"/>
            </a:pPr>
            <a:r>
              <a:rPr lang="en-US"/>
              <a:t>Root Filesystem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9"/>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Thanks</a:t>
            </a:r>
            <a:endParaRPr/>
          </a:p>
        </p:txBody>
      </p:sp>
      <p:sp>
        <p:nvSpPr>
          <p:cNvPr id="567" name="Google Shape;567;p39"/>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06400" y="177800"/>
            <a:ext cx="11391900" cy="9229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Classification of Embedded Systems Programming</a:t>
            </a:r>
            <a:endParaRPr/>
          </a:p>
        </p:txBody>
      </p:sp>
      <p:sp>
        <p:nvSpPr>
          <p:cNvPr id="107" name="Google Shape;107;p4"/>
          <p:cNvSpPr/>
          <p:nvPr/>
        </p:nvSpPr>
        <p:spPr>
          <a:xfrm>
            <a:off x="8817398" y="1941227"/>
            <a:ext cx="2825646" cy="3904927"/>
          </a:xfrm>
          <a:prstGeom prst="rect">
            <a:avLst/>
          </a:prstGeom>
          <a:solidFill>
            <a:schemeClr val="l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4"/>
          <p:cNvSpPr/>
          <p:nvPr/>
        </p:nvSpPr>
        <p:spPr>
          <a:xfrm>
            <a:off x="4833077" y="1941228"/>
            <a:ext cx="2825646" cy="3904927"/>
          </a:xfrm>
          <a:prstGeom prst="rect">
            <a:avLst/>
          </a:prstGeom>
          <a:solidFill>
            <a:schemeClr val="l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4"/>
          <p:cNvSpPr/>
          <p:nvPr/>
        </p:nvSpPr>
        <p:spPr>
          <a:xfrm>
            <a:off x="861934" y="1941228"/>
            <a:ext cx="2825646" cy="3904927"/>
          </a:xfrm>
          <a:prstGeom prst="rect">
            <a:avLst/>
          </a:prstGeom>
          <a:solidFill>
            <a:schemeClr val="l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4"/>
          <p:cNvSpPr/>
          <p:nvPr/>
        </p:nvSpPr>
        <p:spPr>
          <a:xfrm>
            <a:off x="972037" y="2540828"/>
            <a:ext cx="2627290" cy="1043189"/>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Bare Metal Programming</a:t>
            </a:r>
            <a:endParaRPr/>
          </a:p>
        </p:txBody>
      </p:sp>
      <p:sp>
        <p:nvSpPr>
          <p:cNvPr id="111" name="Google Shape;111;p4"/>
          <p:cNvSpPr/>
          <p:nvPr/>
        </p:nvSpPr>
        <p:spPr>
          <a:xfrm>
            <a:off x="972037" y="4330458"/>
            <a:ext cx="2627290" cy="1043189"/>
          </a:xfrm>
          <a:prstGeom prst="roundRect">
            <a:avLst>
              <a:gd fmla="val 16667" name="adj"/>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Hardware</a:t>
            </a:r>
            <a:endParaRPr/>
          </a:p>
        </p:txBody>
      </p:sp>
      <p:sp>
        <p:nvSpPr>
          <p:cNvPr id="112" name="Google Shape;112;p4"/>
          <p:cNvSpPr/>
          <p:nvPr/>
        </p:nvSpPr>
        <p:spPr>
          <a:xfrm>
            <a:off x="4944849" y="2540828"/>
            <a:ext cx="2627290" cy="1043189"/>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User Application + Embedded OS / RTOS</a:t>
            </a:r>
            <a:endParaRPr/>
          </a:p>
        </p:txBody>
      </p:sp>
      <p:sp>
        <p:nvSpPr>
          <p:cNvPr id="113" name="Google Shape;113;p4"/>
          <p:cNvSpPr/>
          <p:nvPr/>
        </p:nvSpPr>
        <p:spPr>
          <a:xfrm>
            <a:off x="4944849" y="4330460"/>
            <a:ext cx="2627289" cy="1043189"/>
          </a:xfrm>
          <a:prstGeom prst="roundRect">
            <a:avLst>
              <a:gd fmla="val 16667" name="adj"/>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Hardware</a:t>
            </a:r>
            <a:endParaRPr/>
          </a:p>
        </p:txBody>
      </p:sp>
      <p:sp>
        <p:nvSpPr>
          <p:cNvPr id="114" name="Google Shape;114;p4"/>
          <p:cNvSpPr/>
          <p:nvPr/>
        </p:nvSpPr>
        <p:spPr>
          <a:xfrm>
            <a:off x="8897259" y="2403271"/>
            <a:ext cx="2627290" cy="495839"/>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User Space</a:t>
            </a:r>
            <a:endParaRPr/>
          </a:p>
        </p:txBody>
      </p:sp>
      <p:sp>
        <p:nvSpPr>
          <p:cNvPr id="115" name="Google Shape;115;p4"/>
          <p:cNvSpPr/>
          <p:nvPr/>
        </p:nvSpPr>
        <p:spPr>
          <a:xfrm>
            <a:off x="8901130" y="4330459"/>
            <a:ext cx="2627290" cy="1043189"/>
          </a:xfrm>
          <a:prstGeom prst="roundRect">
            <a:avLst>
              <a:gd fmla="val 16667" name="adj"/>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Hardware</a:t>
            </a:r>
            <a:endParaRPr/>
          </a:p>
        </p:txBody>
      </p:sp>
      <p:sp>
        <p:nvSpPr>
          <p:cNvPr id="116" name="Google Shape;116;p4"/>
          <p:cNvSpPr/>
          <p:nvPr/>
        </p:nvSpPr>
        <p:spPr>
          <a:xfrm>
            <a:off x="8916576" y="3186638"/>
            <a:ext cx="2627290" cy="495839"/>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OS / Kernel Space</a:t>
            </a:r>
            <a:endParaRPr/>
          </a:p>
        </p:txBody>
      </p:sp>
      <p:cxnSp>
        <p:nvCxnSpPr>
          <p:cNvPr id="117" name="Google Shape;117;p4"/>
          <p:cNvCxnSpPr/>
          <p:nvPr/>
        </p:nvCxnSpPr>
        <p:spPr>
          <a:xfrm>
            <a:off x="398787" y="3880763"/>
            <a:ext cx="11391503" cy="0"/>
          </a:xfrm>
          <a:prstGeom prst="straightConnector1">
            <a:avLst/>
          </a:prstGeom>
          <a:noFill/>
          <a:ln cap="flat" cmpd="sng" w="28575">
            <a:solidFill>
              <a:srgbClr val="7F7F7F"/>
            </a:solidFill>
            <a:prstDash val="dash"/>
            <a:miter lim="800000"/>
            <a:headEnd len="med" w="med" type="diamond"/>
            <a:tailEnd len="med" w="med" type="diamond"/>
          </a:ln>
        </p:spPr>
      </p:cxnSp>
      <p:sp>
        <p:nvSpPr>
          <p:cNvPr id="118" name="Google Shape;118;p4"/>
          <p:cNvSpPr txBox="1"/>
          <p:nvPr/>
        </p:nvSpPr>
        <p:spPr>
          <a:xfrm rot="-5400000">
            <a:off x="-77324" y="2878674"/>
            <a:ext cx="1344808" cy="369332"/>
          </a:xfrm>
          <a:prstGeom prst="rect">
            <a:avLst/>
          </a:prstGeom>
          <a:solidFill>
            <a:srgbClr val="F4B08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Software</a:t>
            </a:r>
            <a:endParaRPr/>
          </a:p>
        </p:txBody>
      </p:sp>
      <p:sp>
        <p:nvSpPr>
          <p:cNvPr id="119" name="Google Shape;119;p4"/>
          <p:cNvSpPr txBox="1"/>
          <p:nvPr/>
        </p:nvSpPr>
        <p:spPr>
          <a:xfrm rot="-5400000">
            <a:off x="-193415" y="4678794"/>
            <a:ext cx="1576991" cy="369332"/>
          </a:xfrm>
          <a:prstGeom prst="rect">
            <a:avLst/>
          </a:prstGeom>
          <a:solidFill>
            <a:srgbClr val="F4B08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Hardware</a:t>
            </a:r>
            <a:endParaRPr/>
          </a:p>
        </p:txBody>
      </p:sp>
      <p:sp>
        <p:nvSpPr>
          <p:cNvPr id="120" name="Google Shape;120;p4"/>
          <p:cNvSpPr txBox="1"/>
          <p:nvPr/>
        </p:nvSpPr>
        <p:spPr>
          <a:xfrm>
            <a:off x="1283888" y="1751235"/>
            <a:ext cx="1979901" cy="369332"/>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Hardwired Systems</a:t>
            </a:r>
            <a:endParaRPr sz="1800">
              <a:solidFill>
                <a:schemeClr val="lt1"/>
              </a:solidFill>
              <a:latin typeface="Calibri"/>
              <a:ea typeface="Calibri"/>
              <a:cs typeface="Calibri"/>
              <a:sym typeface="Calibri"/>
            </a:endParaRPr>
          </a:p>
        </p:txBody>
      </p:sp>
      <p:sp>
        <p:nvSpPr>
          <p:cNvPr id="121" name="Google Shape;121;p4"/>
          <p:cNvSpPr txBox="1"/>
          <p:nvPr/>
        </p:nvSpPr>
        <p:spPr>
          <a:xfrm>
            <a:off x="5028900" y="1761982"/>
            <a:ext cx="2434000" cy="369332"/>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Two-Tiered Architecture</a:t>
            </a:r>
            <a:endParaRPr/>
          </a:p>
        </p:txBody>
      </p:sp>
      <p:sp>
        <p:nvSpPr>
          <p:cNvPr id="122" name="Google Shape;122;p4"/>
          <p:cNvSpPr txBox="1"/>
          <p:nvPr/>
        </p:nvSpPr>
        <p:spPr>
          <a:xfrm>
            <a:off x="8916575" y="1756561"/>
            <a:ext cx="2588657" cy="369332"/>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Three-Tiered Architecture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0"/>
          <p:cNvSpPr txBox="1"/>
          <p:nvPr>
            <p:ph type="title"/>
          </p:nvPr>
        </p:nvSpPr>
        <p:spPr>
          <a:xfrm>
            <a:off x="838200" y="24643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Raspberry Pi4</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1"/>
          <p:cNvSpPr txBox="1"/>
          <p:nvPr>
            <p:ph type="title"/>
          </p:nvPr>
        </p:nvSpPr>
        <p:spPr>
          <a:xfrm>
            <a:off x="222160" y="1571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Raspberry Pi4</a:t>
            </a:r>
            <a:endParaRPr/>
          </a:p>
        </p:txBody>
      </p:sp>
      <p:sp>
        <p:nvSpPr>
          <p:cNvPr id="578" name="Google Shape;578;p41"/>
          <p:cNvSpPr/>
          <p:nvPr/>
        </p:nvSpPr>
        <p:spPr>
          <a:xfrm>
            <a:off x="7560860" y="1293932"/>
            <a:ext cx="4521832" cy="5386090"/>
          </a:xfrm>
          <a:prstGeom prst="rect">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u="sng">
                <a:solidFill>
                  <a:schemeClr val="lt1"/>
                </a:solidFill>
                <a:latin typeface="Calibri"/>
                <a:ea typeface="Calibri"/>
                <a:cs typeface="Calibri"/>
                <a:sym typeface="Calibri"/>
              </a:rPr>
              <a:t>Tech Specs</a:t>
            </a:r>
            <a:r>
              <a:rPr lang="en-US" sz="2000" u="sng">
                <a:solidFill>
                  <a:schemeClr val="lt1"/>
                </a:solidFill>
                <a:latin typeface="Calibri"/>
                <a:ea typeface="Calibri"/>
                <a:cs typeface="Calibri"/>
                <a:sym typeface="Calibri"/>
              </a:rPr>
              <a:t> </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Broadcom BCM2711, Quad core Cortex-A72 (ARM v8) 64-bit SoC @ 1.5GHz</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2GB LPDDR4-3200 SDRAM</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2.4 GHz and 5.0 GHz IEEE 802.11ac wireless, Bluetooth 5.0, BLE</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Gigabit Ethernet</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2 USB 3.0 ports; 2 USB 2.0 ports.</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Raspberry Pi standard 40 pin GPIO header (fully backwards compatible with previous boards)</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2 × micro-HDMI ports (up to 4kp60 supported)</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OpenGL ES 3.0 graphics</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Micro-SD card slot for loading operating system and data storage</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5V DC via USB-C connector /GPIO header (minimum 3A*)</a:t>
            </a:r>
            <a:endParaRPr/>
          </a:p>
          <a:p>
            <a:pPr indent="0" lvl="0" marL="109538" marR="0" rtl="0" algn="l">
              <a:spcBef>
                <a:spcPts val="0"/>
              </a:spcBef>
              <a:spcAft>
                <a:spcPts val="0"/>
              </a:spcAft>
              <a:buNone/>
            </a:pPr>
            <a:r>
              <a:rPr lang="en-US" sz="1800">
                <a:solidFill>
                  <a:schemeClr val="lt1"/>
                </a:solidFill>
                <a:latin typeface="Calibri"/>
                <a:ea typeface="Calibri"/>
                <a:cs typeface="Calibri"/>
                <a:sym typeface="Calibri"/>
              </a:rPr>
              <a:t>Power over Ethernet (PoE) enabled</a:t>
            </a:r>
            <a:endParaRPr/>
          </a:p>
        </p:txBody>
      </p:sp>
      <p:pic>
        <p:nvPicPr>
          <p:cNvPr descr="Raspberry Pi 4 Specifications" id="579" name="Google Shape;579;p41"/>
          <p:cNvPicPr preferRelativeResize="0"/>
          <p:nvPr/>
        </p:nvPicPr>
        <p:blipFill rotWithShape="1">
          <a:blip r:embed="rId3">
            <a:alphaModFix/>
          </a:blip>
          <a:srcRect b="0" l="0" r="0" t="0"/>
          <a:stretch/>
        </p:blipFill>
        <p:spPr>
          <a:xfrm>
            <a:off x="87335" y="1682772"/>
            <a:ext cx="7473525" cy="4486013"/>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406400" y="177801"/>
            <a:ext cx="11391900" cy="8730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GPIO Available</a:t>
            </a:r>
            <a:endParaRPr/>
          </a:p>
        </p:txBody>
      </p:sp>
      <p:pic>
        <p:nvPicPr>
          <p:cNvPr descr="GPIO pins" id="585" name="Google Shape;585;p42"/>
          <p:cNvPicPr preferRelativeResize="0"/>
          <p:nvPr/>
        </p:nvPicPr>
        <p:blipFill rotWithShape="1">
          <a:blip r:embed="rId3">
            <a:alphaModFix/>
          </a:blip>
          <a:srcRect b="7020" l="5098" r="4631" t="6713"/>
          <a:stretch/>
        </p:blipFill>
        <p:spPr>
          <a:xfrm>
            <a:off x="68236" y="1214651"/>
            <a:ext cx="10049668" cy="5513695"/>
          </a:xfrm>
          <a:prstGeom prst="rect">
            <a:avLst/>
          </a:prstGeom>
          <a:noFill/>
          <a:ln cap="flat" cmpd="sng" w="9525">
            <a:solidFill>
              <a:srgbClr val="C00000"/>
            </a:solidFill>
            <a:prstDash val="solid"/>
            <a:round/>
            <a:headEnd len="sm" w="sm" type="none"/>
            <a:tailEnd len="sm" w="sm" type="none"/>
          </a:ln>
        </p:spPr>
      </p:pic>
      <p:pic>
        <p:nvPicPr>
          <p:cNvPr descr="GPIO layout" id="586" name="Google Shape;586;p42"/>
          <p:cNvPicPr preferRelativeResize="0"/>
          <p:nvPr/>
        </p:nvPicPr>
        <p:blipFill rotWithShape="1">
          <a:blip r:embed="rId4">
            <a:alphaModFix/>
          </a:blip>
          <a:srcRect b="0" l="0" r="0" t="0"/>
          <a:stretch/>
        </p:blipFill>
        <p:spPr>
          <a:xfrm rot="5400000">
            <a:off x="7820457" y="2441513"/>
            <a:ext cx="6606664" cy="1967005"/>
          </a:xfrm>
          <a:prstGeom prst="rect">
            <a:avLst/>
          </a:prstGeom>
          <a:noFill/>
          <a:ln cap="flat" cmpd="sng" w="9525">
            <a:solidFill>
              <a:srgbClr val="C00000"/>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3"/>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OFF TO DEVELOPMENT</a:t>
            </a:r>
            <a:endParaRPr/>
          </a:p>
        </p:txBody>
      </p:sp>
      <p:sp>
        <p:nvSpPr>
          <p:cNvPr id="592" name="Google Shape;592;p43"/>
          <p:cNvSpPr txBox="1"/>
          <p:nvPr>
            <p:ph idx="1" type="body"/>
          </p:nvPr>
        </p:nvSpPr>
        <p:spPr>
          <a:xfrm>
            <a:off x="177421" y="1419366"/>
            <a:ext cx="11791666" cy="518614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Create the SD Card Image for the Raspberry Pi4 Board</a:t>
            </a:r>
            <a:endParaRPr/>
          </a:p>
          <a:p>
            <a:pPr indent="-228600" lvl="1" marL="685800" rtl="0" algn="l">
              <a:lnSpc>
                <a:spcPct val="90000"/>
              </a:lnSpc>
              <a:spcBef>
                <a:spcPts val="500"/>
              </a:spcBef>
              <a:spcAft>
                <a:spcPts val="0"/>
              </a:spcAft>
              <a:buClr>
                <a:srgbClr val="2F5496"/>
              </a:buClr>
              <a:buSzPct val="100000"/>
              <a:buChar char="•"/>
            </a:pPr>
            <a:r>
              <a:rPr lang="en-US"/>
              <a:t>Download the SD Card image from your FTP – It is stored by the name Rpi.img</a:t>
            </a:r>
            <a:endParaRPr/>
          </a:p>
          <a:p>
            <a:pPr indent="-228600" lvl="1" marL="685800" rtl="0" algn="l">
              <a:lnSpc>
                <a:spcPct val="90000"/>
              </a:lnSpc>
              <a:spcBef>
                <a:spcPts val="500"/>
              </a:spcBef>
              <a:spcAft>
                <a:spcPts val="0"/>
              </a:spcAft>
              <a:buClr>
                <a:srgbClr val="2F5496"/>
              </a:buClr>
              <a:buSzPct val="100000"/>
              <a:buChar char="•"/>
            </a:pPr>
            <a:r>
              <a:rPr lang="en-US"/>
              <a:t>This image has to be flashed onto the SD Card before booting the Pi</a:t>
            </a:r>
            <a:endParaRPr/>
          </a:p>
          <a:p>
            <a:pPr indent="-228600" lvl="1" marL="685800" rtl="0" algn="l">
              <a:lnSpc>
                <a:spcPct val="90000"/>
              </a:lnSpc>
              <a:spcBef>
                <a:spcPts val="500"/>
              </a:spcBef>
              <a:spcAft>
                <a:spcPts val="0"/>
              </a:spcAft>
              <a:buClr>
                <a:srgbClr val="2F5496"/>
              </a:buClr>
              <a:buSzPct val="100000"/>
              <a:buChar char="•"/>
            </a:pPr>
            <a:r>
              <a:rPr lang="en-US"/>
              <a:t>Insert the SD card into the SD card Reader </a:t>
            </a:r>
            <a:endParaRPr/>
          </a:p>
          <a:p>
            <a:pPr indent="-228600" lvl="1" marL="685800" rtl="0" algn="l">
              <a:lnSpc>
                <a:spcPct val="90000"/>
              </a:lnSpc>
              <a:spcBef>
                <a:spcPts val="500"/>
              </a:spcBef>
              <a:spcAft>
                <a:spcPts val="0"/>
              </a:spcAft>
              <a:buClr>
                <a:srgbClr val="2F5496"/>
              </a:buClr>
              <a:buSzPct val="100000"/>
              <a:buChar char="•"/>
            </a:pPr>
            <a:r>
              <a:rPr lang="en-US"/>
              <a:t>Unmout the SD Card Reader: </a:t>
            </a:r>
            <a:r>
              <a:rPr b="1" lang="en-US"/>
              <a:t>sudo umount /media/&lt;check the name of the card&gt; </a:t>
            </a:r>
            <a:endParaRPr/>
          </a:p>
          <a:p>
            <a:pPr indent="-228600" lvl="1" marL="685800" rtl="0" algn="l">
              <a:lnSpc>
                <a:spcPct val="90000"/>
              </a:lnSpc>
              <a:spcBef>
                <a:spcPts val="500"/>
              </a:spcBef>
              <a:spcAft>
                <a:spcPts val="0"/>
              </a:spcAft>
              <a:buClr>
                <a:srgbClr val="2F5496"/>
              </a:buClr>
              <a:buSzPct val="100000"/>
              <a:buChar char="•"/>
            </a:pPr>
            <a:r>
              <a:rPr lang="en-US"/>
              <a:t>Transfer the image to the SD card: </a:t>
            </a:r>
            <a:r>
              <a:rPr b="1" lang="en-US"/>
              <a:t>dd  if=Rpi.img of=/dev/sdb</a:t>
            </a:r>
            <a:r>
              <a:rPr lang="en-US"/>
              <a:t>  </a:t>
            </a:r>
            <a:r>
              <a:rPr b="1" lang="en-US"/>
              <a:t>bs=4M</a:t>
            </a:r>
            <a:r>
              <a:rPr lang="en-US"/>
              <a:t>. This will take about 40 mins. </a:t>
            </a:r>
            <a:endParaRPr/>
          </a:p>
          <a:p>
            <a:pPr indent="-228600" lvl="1" marL="685800" rtl="0" algn="l">
              <a:lnSpc>
                <a:spcPct val="90000"/>
              </a:lnSpc>
              <a:spcBef>
                <a:spcPts val="500"/>
              </a:spcBef>
              <a:spcAft>
                <a:spcPts val="0"/>
              </a:spcAft>
              <a:buClr>
                <a:srgbClr val="2F5496"/>
              </a:buClr>
              <a:buSzPct val="100000"/>
              <a:buChar char="•"/>
            </a:pPr>
            <a:r>
              <a:rPr lang="en-US"/>
              <a:t>Once completed, insert the SD card into the board. Follow the notes mentioned here and start programming</a:t>
            </a:r>
            <a:endParaRPr b="1"/>
          </a:p>
          <a:p>
            <a:pPr indent="-228600" lvl="0" marL="228600" rtl="0" algn="l">
              <a:lnSpc>
                <a:spcPct val="90000"/>
              </a:lnSpc>
              <a:spcBef>
                <a:spcPts val="1000"/>
              </a:spcBef>
              <a:spcAft>
                <a:spcPts val="0"/>
              </a:spcAft>
              <a:buClr>
                <a:schemeClr val="dk1"/>
              </a:buClr>
              <a:buSzPct val="100000"/>
              <a:buChar char="•"/>
            </a:pPr>
            <a:r>
              <a:rPr lang="en-US"/>
              <a:t>Creating the Cross Development Environment</a:t>
            </a:r>
            <a:endParaRPr/>
          </a:p>
          <a:p>
            <a:pPr indent="-228600" lvl="1" marL="685800" rtl="0" algn="l">
              <a:lnSpc>
                <a:spcPct val="90000"/>
              </a:lnSpc>
              <a:spcBef>
                <a:spcPts val="500"/>
              </a:spcBef>
              <a:spcAft>
                <a:spcPts val="0"/>
              </a:spcAft>
              <a:buClr>
                <a:srgbClr val="2F5496"/>
              </a:buClr>
              <a:buSzPct val="100000"/>
              <a:buChar char="•"/>
            </a:pPr>
            <a:r>
              <a:rPr lang="en-US"/>
              <a:t>Download the folder </a:t>
            </a:r>
            <a:r>
              <a:rPr b="1" lang="en-US"/>
              <a:t>DeviceDrivers.zip</a:t>
            </a:r>
            <a:r>
              <a:rPr lang="en-US"/>
              <a:t> from FTP</a:t>
            </a:r>
            <a:endParaRPr/>
          </a:p>
          <a:p>
            <a:pPr indent="-228600" lvl="1" marL="685800" rtl="0" algn="l">
              <a:lnSpc>
                <a:spcPct val="90000"/>
              </a:lnSpc>
              <a:spcBef>
                <a:spcPts val="500"/>
              </a:spcBef>
              <a:spcAft>
                <a:spcPts val="0"/>
              </a:spcAft>
              <a:buClr>
                <a:srgbClr val="2F5496"/>
              </a:buClr>
              <a:buSzPct val="100000"/>
              <a:buChar char="•"/>
            </a:pPr>
            <a:r>
              <a:rPr lang="en-US"/>
              <a:t>Unzip the folder into your home directory – </a:t>
            </a:r>
            <a:r>
              <a:rPr b="1" lang="en-US"/>
              <a:t>unzip DeviceDrivers.zip</a:t>
            </a:r>
            <a:endParaRPr/>
          </a:p>
          <a:p>
            <a:pPr indent="-228600" lvl="1" marL="685800" rtl="0" algn="l">
              <a:lnSpc>
                <a:spcPct val="90000"/>
              </a:lnSpc>
              <a:spcBef>
                <a:spcPts val="500"/>
              </a:spcBef>
              <a:spcAft>
                <a:spcPts val="0"/>
              </a:spcAft>
              <a:buClr>
                <a:srgbClr val="2F5496"/>
              </a:buClr>
              <a:buSzPct val="100000"/>
              <a:buChar char="•"/>
            </a:pPr>
            <a:r>
              <a:rPr lang="en-US"/>
              <a:t>Change Directory to DeviceDrivers</a:t>
            </a:r>
            <a:endParaRPr/>
          </a:p>
          <a:p>
            <a:pPr indent="-228600" lvl="1" marL="685800" rtl="0" algn="l">
              <a:lnSpc>
                <a:spcPct val="90000"/>
              </a:lnSpc>
              <a:spcBef>
                <a:spcPts val="500"/>
              </a:spcBef>
              <a:spcAft>
                <a:spcPts val="0"/>
              </a:spcAft>
              <a:buClr>
                <a:srgbClr val="2F5496"/>
              </a:buClr>
              <a:buSzPct val="100000"/>
              <a:buChar char="•"/>
            </a:pPr>
            <a:r>
              <a:rPr lang="en-US"/>
              <a:t>Follow instructions in the </a:t>
            </a:r>
            <a:r>
              <a:rPr b="1" lang="en-US"/>
              <a:t>install-Rpi.txt</a:t>
            </a:r>
            <a:r>
              <a:rPr lang="en-US"/>
              <a:t> to install the Cross Development Environment</a:t>
            </a:r>
            <a:endParaRPr/>
          </a:p>
          <a:p>
            <a:pPr indent="-228600" lvl="0" marL="228600" rtl="0" algn="l">
              <a:lnSpc>
                <a:spcPct val="90000"/>
              </a:lnSpc>
              <a:spcBef>
                <a:spcPts val="1000"/>
              </a:spcBef>
              <a:spcAft>
                <a:spcPts val="0"/>
              </a:spcAft>
              <a:buClr>
                <a:schemeClr val="dk1"/>
              </a:buClr>
              <a:buSzPct val="100000"/>
              <a:buChar char="•"/>
            </a:pPr>
            <a:r>
              <a:rPr lang="en-US"/>
              <a:t>NOTES</a:t>
            </a:r>
            <a:endParaRPr/>
          </a:p>
          <a:p>
            <a:pPr indent="-228600" lvl="1" marL="685800" rtl="0" algn="l">
              <a:lnSpc>
                <a:spcPct val="90000"/>
              </a:lnSpc>
              <a:spcBef>
                <a:spcPts val="500"/>
              </a:spcBef>
              <a:spcAft>
                <a:spcPts val="0"/>
              </a:spcAft>
              <a:buClr>
                <a:srgbClr val="2F5496"/>
              </a:buClr>
              <a:buSzPct val="100000"/>
              <a:buChar char="•"/>
            </a:pPr>
            <a:r>
              <a:rPr lang="en-US"/>
              <a:t>Default IP on the Raspberry Pi4 is set to: 192.168.0.10</a:t>
            </a:r>
            <a:endParaRPr/>
          </a:p>
          <a:p>
            <a:pPr indent="-228600" lvl="1" marL="685800" rtl="0" algn="l">
              <a:lnSpc>
                <a:spcPct val="90000"/>
              </a:lnSpc>
              <a:spcBef>
                <a:spcPts val="500"/>
              </a:spcBef>
              <a:spcAft>
                <a:spcPts val="0"/>
              </a:spcAft>
              <a:buClr>
                <a:srgbClr val="2F5496"/>
              </a:buClr>
              <a:buSzPct val="100000"/>
              <a:buChar char="•"/>
            </a:pPr>
            <a:r>
              <a:rPr lang="en-US"/>
              <a:t>Set your PC to 192.168.0.2 using the following command: </a:t>
            </a:r>
            <a:r>
              <a:rPr b="1" lang="en-US"/>
              <a:t>sudo ip addr add 192.168.0.2/24 dev &lt;iface name&gt;</a:t>
            </a:r>
            <a:endParaRPr/>
          </a:p>
          <a:p>
            <a:pPr indent="-228600" lvl="1" marL="685800" rtl="0" algn="l">
              <a:lnSpc>
                <a:spcPct val="90000"/>
              </a:lnSpc>
              <a:spcBef>
                <a:spcPts val="500"/>
              </a:spcBef>
              <a:spcAft>
                <a:spcPts val="0"/>
              </a:spcAft>
              <a:buClr>
                <a:srgbClr val="2F5496"/>
              </a:buClr>
              <a:buSzPct val="100000"/>
              <a:buChar char="•"/>
            </a:pPr>
            <a:r>
              <a:rPr lang="en-US"/>
              <a:t>Connect to the Board by executing the following on the terminal: ssh –X </a:t>
            </a:r>
            <a:r>
              <a:rPr lang="en-US" u="sng">
                <a:solidFill>
                  <a:schemeClr val="hlink"/>
                </a:solidFill>
                <a:hlinkClick r:id="rId3"/>
              </a:rPr>
              <a:t>pi@192.168.0.10</a:t>
            </a:r>
            <a:r>
              <a:rPr lang="en-US"/>
              <a:t> . Password is cdac@123</a:t>
            </a:r>
            <a:endParaRPr/>
          </a:p>
          <a:p>
            <a:pPr indent="-228600" lvl="1" marL="685800" rtl="0" algn="l">
              <a:lnSpc>
                <a:spcPct val="90000"/>
              </a:lnSpc>
              <a:spcBef>
                <a:spcPts val="500"/>
              </a:spcBef>
              <a:spcAft>
                <a:spcPts val="0"/>
              </a:spcAft>
              <a:buClr>
                <a:srgbClr val="2F5496"/>
              </a:buClr>
              <a:buSzPct val="100000"/>
              <a:buChar char="•"/>
            </a:pPr>
            <a:r>
              <a:rPr lang="en-US"/>
              <a:t>Start Your Programs in DD-Progs Folder.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4"/>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t/>
            </a:r>
            <a:endParaRPr/>
          </a:p>
        </p:txBody>
      </p:sp>
      <p:sp>
        <p:nvSpPr>
          <p:cNvPr id="598" name="Google Shape;598;p44"/>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Toolchain References</a:t>
            </a:r>
            <a:endParaRPr/>
          </a:p>
        </p:txBody>
      </p:sp>
      <p:sp>
        <p:nvSpPr>
          <p:cNvPr id="604" name="Google Shape;604;p45"/>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Linux From Scratch project (</a:t>
            </a:r>
            <a:r>
              <a:rPr i="1" lang="en-US"/>
              <a:t>http://trac.cross-lfs.org)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6"/>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Debug Options</a:t>
            </a:r>
            <a:endParaRPr/>
          </a:p>
        </p:txBody>
      </p:sp>
      <p:sp>
        <p:nvSpPr>
          <p:cNvPr id="610" name="Google Shape;610;p46"/>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Serial Interface</a:t>
            </a:r>
            <a:endParaRPr/>
          </a:p>
          <a:p>
            <a:pPr indent="-228600" lvl="1" marL="685800" rtl="0" algn="l">
              <a:lnSpc>
                <a:spcPct val="90000"/>
              </a:lnSpc>
              <a:spcBef>
                <a:spcPts val="500"/>
              </a:spcBef>
              <a:spcAft>
                <a:spcPts val="0"/>
              </a:spcAft>
              <a:buClr>
                <a:srgbClr val="2F5496"/>
              </a:buClr>
              <a:buSzPts val="2400"/>
              <a:buChar char="•"/>
            </a:pPr>
            <a:r>
              <a:rPr lang="en-US"/>
              <a:t>UART/USB</a:t>
            </a:r>
            <a:endParaRPr/>
          </a:p>
          <a:p>
            <a:pPr indent="-228600" lvl="0" marL="228600" rtl="0" algn="l">
              <a:lnSpc>
                <a:spcPct val="90000"/>
              </a:lnSpc>
              <a:spcBef>
                <a:spcPts val="1000"/>
              </a:spcBef>
              <a:spcAft>
                <a:spcPts val="0"/>
              </a:spcAft>
              <a:buClr>
                <a:schemeClr val="dk1"/>
              </a:buClr>
              <a:buSzPts val="2800"/>
              <a:buChar char="•"/>
            </a:pPr>
            <a:r>
              <a:rPr lang="en-US"/>
              <a:t>Network Interface</a:t>
            </a:r>
            <a:endParaRPr/>
          </a:p>
          <a:p>
            <a:pPr indent="-228600" lvl="1" marL="685800" rtl="0" algn="l">
              <a:lnSpc>
                <a:spcPct val="90000"/>
              </a:lnSpc>
              <a:spcBef>
                <a:spcPts val="500"/>
              </a:spcBef>
              <a:spcAft>
                <a:spcPts val="0"/>
              </a:spcAft>
              <a:buClr>
                <a:srgbClr val="2F5496"/>
              </a:buClr>
              <a:buSzPts val="2400"/>
              <a:buChar char="•"/>
            </a:pPr>
            <a:r>
              <a:rPr lang="en-US"/>
              <a:t>Ethernet Protocols</a:t>
            </a:r>
            <a:endParaRPr/>
          </a:p>
          <a:p>
            <a:pPr indent="-228600" lvl="0" marL="228600" rtl="0" algn="l">
              <a:lnSpc>
                <a:spcPct val="90000"/>
              </a:lnSpc>
              <a:spcBef>
                <a:spcPts val="1000"/>
              </a:spcBef>
              <a:spcAft>
                <a:spcPts val="0"/>
              </a:spcAft>
              <a:buClr>
                <a:schemeClr val="dk1"/>
              </a:buClr>
              <a:buSzPts val="2800"/>
              <a:buChar char="•"/>
            </a:pPr>
            <a:r>
              <a:rPr lang="en-US"/>
              <a:t>Debugging Hardware</a:t>
            </a:r>
            <a:endParaRPr/>
          </a:p>
          <a:p>
            <a:pPr indent="-228600" lvl="1" marL="685800" rtl="0" algn="l">
              <a:lnSpc>
                <a:spcPct val="90000"/>
              </a:lnSpc>
              <a:spcBef>
                <a:spcPts val="500"/>
              </a:spcBef>
              <a:spcAft>
                <a:spcPts val="0"/>
              </a:spcAft>
              <a:buClr>
                <a:srgbClr val="2F5496"/>
              </a:buClr>
              <a:buSzPts val="2400"/>
              <a:buChar char="•"/>
            </a:pPr>
            <a:r>
              <a:rPr lang="en-US"/>
              <a:t>JTAG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7"/>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Buildroot</a:t>
            </a:r>
            <a:endParaRPr/>
          </a:p>
        </p:txBody>
      </p:sp>
      <p:sp>
        <p:nvSpPr>
          <p:cNvPr id="616" name="Google Shape;616;p47"/>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8"/>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Open Embedded and Yocto Project</a:t>
            </a:r>
            <a:endParaRPr/>
          </a:p>
        </p:txBody>
      </p:sp>
      <p:sp>
        <p:nvSpPr>
          <p:cNvPr id="622" name="Google Shape;622;p48"/>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9"/>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Device Tree Sources…</a:t>
            </a:r>
            <a:endParaRPr/>
          </a:p>
        </p:txBody>
      </p:sp>
      <p:sp>
        <p:nvSpPr>
          <p:cNvPr id="628" name="Google Shape;628;p49"/>
          <p:cNvSpPr txBox="1"/>
          <p:nvPr>
            <p:ph idx="1" type="body"/>
          </p:nvPr>
        </p:nvSpPr>
        <p:spPr>
          <a:xfrm>
            <a:off x="444500" y="1825625"/>
            <a:ext cx="113665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406400" y="177801"/>
            <a:ext cx="11391900" cy="1261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Calibri"/>
              <a:buNone/>
            </a:pPr>
            <a:r>
              <a:rPr lang="en-US"/>
              <a:t>High End Embedded Systems – Components of the Board Development Environment</a:t>
            </a:r>
            <a:endParaRPr/>
          </a:p>
        </p:txBody>
      </p:sp>
      <p:sp>
        <p:nvSpPr>
          <p:cNvPr id="128" name="Google Shape;128;p5"/>
          <p:cNvSpPr txBox="1"/>
          <p:nvPr>
            <p:ph idx="1" type="body"/>
          </p:nvPr>
        </p:nvSpPr>
        <p:spPr>
          <a:xfrm>
            <a:off x="232348" y="1596452"/>
            <a:ext cx="11774773" cy="508374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Software Terminologies</a:t>
            </a:r>
            <a:endParaRPr/>
          </a:p>
          <a:p>
            <a:pPr indent="-228600" lvl="1" marL="685800" rtl="0" algn="l">
              <a:lnSpc>
                <a:spcPct val="90000"/>
              </a:lnSpc>
              <a:spcBef>
                <a:spcPts val="500"/>
              </a:spcBef>
              <a:spcAft>
                <a:spcPts val="0"/>
              </a:spcAft>
              <a:buClr>
                <a:srgbClr val="2F5496"/>
              </a:buClr>
              <a:buSzPct val="100000"/>
              <a:buChar char="•"/>
            </a:pPr>
            <a:r>
              <a:rPr b="1" lang="en-US"/>
              <a:t>Toolchain</a:t>
            </a:r>
            <a:r>
              <a:rPr lang="en-US"/>
              <a:t> - Set of executables that are required to compile and build an embedded systems image</a:t>
            </a:r>
            <a:endParaRPr/>
          </a:p>
          <a:p>
            <a:pPr indent="-228600" lvl="1" marL="685800" rtl="0" algn="l">
              <a:lnSpc>
                <a:spcPct val="90000"/>
              </a:lnSpc>
              <a:spcBef>
                <a:spcPts val="500"/>
              </a:spcBef>
              <a:spcAft>
                <a:spcPts val="0"/>
              </a:spcAft>
              <a:buClr>
                <a:srgbClr val="2F5496"/>
              </a:buClr>
              <a:buSzPct val="100000"/>
              <a:buChar char="•"/>
            </a:pPr>
            <a:r>
              <a:rPr b="1" lang="en-US"/>
              <a:t>Boot Loader – </a:t>
            </a:r>
            <a:r>
              <a:rPr lang="en-US"/>
              <a:t>Piece of code which is required to load the Kernel and subsequent OS related software</a:t>
            </a:r>
            <a:endParaRPr b="1"/>
          </a:p>
          <a:p>
            <a:pPr indent="-228600" lvl="1" marL="685800" rtl="0" algn="l">
              <a:lnSpc>
                <a:spcPct val="90000"/>
              </a:lnSpc>
              <a:spcBef>
                <a:spcPts val="500"/>
              </a:spcBef>
              <a:spcAft>
                <a:spcPts val="0"/>
              </a:spcAft>
              <a:buClr>
                <a:srgbClr val="2F5496"/>
              </a:buClr>
              <a:buSzPct val="100000"/>
              <a:buChar char="•"/>
            </a:pPr>
            <a:r>
              <a:rPr b="1" lang="en-US"/>
              <a:t>Kernel</a:t>
            </a:r>
            <a:r>
              <a:rPr lang="en-US"/>
              <a:t> - Part of the Operating System that provides its features and services</a:t>
            </a:r>
            <a:endParaRPr/>
          </a:p>
          <a:p>
            <a:pPr indent="-228600" lvl="1" marL="685800" rtl="0" algn="l">
              <a:lnSpc>
                <a:spcPct val="90000"/>
              </a:lnSpc>
              <a:spcBef>
                <a:spcPts val="500"/>
              </a:spcBef>
              <a:spcAft>
                <a:spcPts val="0"/>
              </a:spcAft>
              <a:buClr>
                <a:srgbClr val="2F5496"/>
              </a:buClr>
              <a:buSzPct val="100000"/>
              <a:buChar char="•"/>
            </a:pPr>
            <a:r>
              <a:rPr b="1" lang="en-US"/>
              <a:t>Root File System </a:t>
            </a:r>
            <a:r>
              <a:rPr lang="en-US"/>
              <a:t>– </a:t>
            </a:r>
            <a:endParaRPr/>
          </a:p>
          <a:p>
            <a:pPr indent="-228600" lvl="2" marL="1143000" rtl="0" algn="l">
              <a:lnSpc>
                <a:spcPct val="90000"/>
              </a:lnSpc>
              <a:spcBef>
                <a:spcPts val="500"/>
              </a:spcBef>
              <a:spcAft>
                <a:spcPts val="0"/>
              </a:spcAft>
              <a:buClr>
                <a:srgbClr val="385623"/>
              </a:buClr>
              <a:buSzPct val="100000"/>
              <a:buChar char="•"/>
            </a:pPr>
            <a:r>
              <a:rPr lang="en-US"/>
              <a:t>Software that abstracts the low-level hardware details and presents a logical file storage and access interface. </a:t>
            </a:r>
            <a:endParaRPr/>
          </a:p>
          <a:p>
            <a:pPr indent="-228600" lvl="2" marL="1143000" rtl="0" algn="l">
              <a:lnSpc>
                <a:spcPct val="90000"/>
              </a:lnSpc>
              <a:spcBef>
                <a:spcPts val="500"/>
              </a:spcBef>
              <a:spcAft>
                <a:spcPts val="0"/>
              </a:spcAft>
              <a:buClr>
                <a:srgbClr val="385623"/>
              </a:buClr>
              <a:buSzPct val="100000"/>
              <a:buChar char="•"/>
            </a:pPr>
            <a:r>
              <a:rPr lang="en-US"/>
              <a:t>Contains all the files of the Operating System with a mechanism and programs to access them</a:t>
            </a:r>
            <a:endParaRPr/>
          </a:p>
          <a:p>
            <a:pPr indent="-228600" lvl="2" marL="1143000" rtl="0" algn="l">
              <a:lnSpc>
                <a:spcPct val="90000"/>
              </a:lnSpc>
              <a:spcBef>
                <a:spcPts val="500"/>
              </a:spcBef>
              <a:spcAft>
                <a:spcPts val="0"/>
              </a:spcAft>
              <a:buClr>
                <a:srgbClr val="385623"/>
              </a:buClr>
              <a:buSzPct val="100000"/>
              <a:buChar char="•"/>
            </a:pPr>
            <a:r>
              <a:rPr lang="en-US"/>
              <a:t>Applications are developed and reside in the RFS and are accessed using various tools provided by the OS</a:t>
            </a:r>
            <a:endParaRPr/>
          </a:p>
          <a:p>
            <a:pPr indent="-228600" lvl="1" marL="685800" rtl="0" algn="l">
              <a:lnSpc>
                <a:spcPct val="90000"/>
              </a:lnSpc>
              <a:spcBef>
                <a:spcPts val="500"/>
              </a:spcBef>
              <a:spcAft>
                <a:spcPts val="0"/>
              </a:spcAft>
              <a:buClr>
                <a:srgbClr val="2F5496"/>
              </a:buClr>
              <a:buSzPct val="100000"/>
              <a:buChar char="•"/>
            </a:pPr>
            <a:r>
              <a:rPr b="1" lang="en-US"/>
              <a:t>Libraries</a:t>
            </a:r>
            <a:r>
              <a:rPr lang="en-US"/>
              <a:t> – Pieces of code that implement specific functionality which can be used by other software</a:t>
            </a:r>
            <a:endParaRPr/>
          </a:p>
          <a:p>
            <a:pPr indent="-228600" lvl="0" marL="228600" rtl="0" algn="l">
              <a:lnSpc>
                <a:spcPct val="90000"/>
              </a:lnSpc>
              <a:spcBef>
                <a:spcPts val="1000"/>
              </a:spcBef>
              <a:spcAft>
                <a:spcPts val="0"/>
              </a:spcAft>
              <a:buClr>
                <a:schemeClr val="dk1"/>
              </a:buClr>
              <a:buSzPct val="100000"/>
              <a:buChar char="•"/>
            </a:pPr>
            <a:r>
              <a:rPr lang="en-US"/>
              <a:t>Build System</a:t>
            </a:r>
            <a:endParaRPr/>
          </a:p>
          <a:p>
            <a:pPr indent="-228600" lvl="1" marL="685800" rtl="0" algn="l">
              <a:lnSpc>
                <a:spcPct val="90000"/>
              </a:lnSpc>
              <a:spcBef>
                <a:spcPts val="500"/>
              </a:spcBef>
              <a:spcAft>
                <a:spcPts val="0"/>
              </a:spcAft>
              <a:buClr>
                <a:srgbClr val="2F5496"/>
              </a:buClr>
              <a:buSzPct val="100000"/>
              <a:buChar char="•"/>
            </a:pPr>
            <a:r>
              <a:rPr lang="en-US"/>
              <a:t>One on which the toolchain is built</a:t>
            </a:r>
            <a:endParaRPr/>
          </a:p>
          <a:p>
            <a:pPr indent="-228600" lvl="0" marL="228600" rtl="0" algn="l">
              <a:lnSpc>
                <a:spcPct val="90000"/>
              </a:lnSpc>
              <a:spcBef>
                <a:spcPts val="1000"/>
              </a:spcBef>
              <a:spcAft>
                <a:spcPts val="0"/>
              </a:spcAft>
              <a:buClr>
                <a:schemeClr val="dk1"/>
              </a:buClr>
              <a:buSzPct val="100000"/>
              <a:buChar char="•"/>
            </a:pPr>
            <a:r>
              <a:rPr lang="en-US"/>
              <a:t>Host Device</a:t>
            </a:r>
            <a:endParaRPr/>
          </a:p>
          <a:p>
            <a:pPr indent="-228600" lvl="1" marL="685800" rtl="0" algn="l">
              <a:lnSpc>
                <a:spcPct val="90000"/>
              </a:lnSpc>
              <a:spcBef>
                <a:spcPts val="500"/>
              </a:spcBef>
              <a:spcAft>
                <a:spcPts val="0"/>
              </a:spcAft>
              <a:buClr>
                <a:srgbClr val="2F5496"/>
              </a:buClr>
              <a:buSzPct val="100000"/>
              <a:buChar char="•"/>
            </a:pPr>
            <a:r>
              <a:rPr lang="en-US" sz="2400"/>
              <a:t>Any device capable of performing cross platform development</a:t>
            </a:r>
            <a:endParaRPr/>
          </a:p>
          <a:p>
            <a:pPr indent="-228600" lvl="1" marL="685800" rtl="0" algn="l">
              <a:lnSpc>
                <a:spcPct val="90000"/>
              </a:lnSpc>
              <a:spcBef>
                <a:spcPts val="500"/>
              </a:spcBef>
              <a:spcAft>
                <a:spcPts val="0"/>
              </a:spcAft>
              <a:buClr>
                <a:srgbClr val="2F5496"/>
              </a:buClr>
              <a:buSzPct val="100000"/>
              <a:buChar char="•"/>
            </a:pPr>
            <a:r>
              <a:rPr lang="en-US"/>
              <a:t>Linux Workstation, Unix System and Windows</a:t>
            </a:r>
            <a:r>
              <a:rPr lang="en-US" sz="2400"/>
              <a:t> </a:t>
            </a:r>
            <a:endParaRPr sz="2400"/>
          </a:p>
          <a:p>
            <a:pPr indent="-228600" lvl="1" marL="685800" rtl="0" algn="l">
              <a:lnSpc>
                <a:spcPct val="90000"/>
              </a:lnSpc>
              <a:spcBef>
                <a:spcPts val="500"/>
              </a:spcBef>
              <a:spcAft>
                <a:spcPts val="0"/>
              </a:spcAft>
              <a:buClr>
                <a:srgbClr val="2F5496"/>
              </a:buClr>
              <a:buSzPct val="100000"/>
              <a:buChar char="•"/>
            </a:pPr>
            <a:r>
              <a:rPr lang="en-US"/>
              <a:t>Build the programs and create the object file, which will be executed on the target device</a:t>
            </a:r>
            <a:endParaRPr sz="2400"/>
          </a:p>
          <a:p>
            <a:pPr indent="-228600" lvl="0" marL="228600" rtl="0" algn="l">
              <a:lnSpc>
                <a:spcPct val="90000"/>
              </a:lnSpc>
              <a:spcBef>
                <a:spcPts val="1000"/>
              </a:spcBef>
              <a:spcAft>
                <a:spcPts val="0"/>
              </a:spcAft>
              <a:buClr>
                <a:schemeClr val="dk1"/>
              </a:buClr>
              <a:buSzPct val="100000"/>
              <a:buChar char="•"/>
            </a:pPr>
            <a:r>
              <a:rPr lang="en-US"/>
              <a:t>Target Device</a:t>
            </a:r>
            <a:endParaRPr/>
          </a:p>
          <a:p>
            <a:pPr indent="-228600" lvl="1" marL="685800" rtl="0" algn="l">
              <a:lnSpc>
                <a:spcPct val="90000"/>
              </a:lnSpc>
              <a:spcBef>
                <a:spcPts val="500"/>
              </a:spcBef>
              <a:spcAft>
                <a:spcPts val="0"/>
              </a:spcAft>
              <a:buClr>
                <a:srgbClr val="2F5496"/>
              </a:buClr>
              <a:buSzPct val="100000"/>
              <a:buChar char="•"/>
            </a:pPr>
            <a:r>
              <a:rPr lang="en-US"/>
              <a:t>The device onto which developed software has to be flashed and executed</a:t>
            </a:r>
            <a:endParaRPr/>
          </a:p>
          <a:p>
            <a:pPr indent="-228600" lvl="1" marL="685800" rtl="0" algn="l">
              <a:lnSpc>
                <a:spcPct val="90000"/>
              </a:lnSpc>
              <a:spcBef>
                <a:spcPts val="500"/>
              </a:spcBef>
              <a:spcAft>
                <a:spcPts val="0"/>
              </a:spcAft>
              <a:buClr>
                <a:srgbClr val="2F5496"/>
              </a:buClr>
              <a:buSzPct val="100000"/>
              <a:buChar char="•"/>
            </a:pPr>
            <a:r>
              <a:rPr lang="en-US"/>
              <a:t>X86, ARM, PowerPC, MIPS processor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A Typical Embedded System Environment – Linked Setup</a:t>
            </a:r>
            <a:endParaRPr/>
          </a:p>
        </p:txBody>
      </p:sp>
      <p:pic>
        <p:nvPicPr>
          <p:cNvPr id="134" name="Google Shape;134;p6"/>
          <p:cNvPicPr preferRelativeResize="0"/>
          <p:nvPr>
            <p:ph idx="1" type="body"/>
          </p:nvPr>
        </p:nvPicPr>
        <p:blipFill rotWithShape="1">
          <a:blip r:embed="rId3">
            <a:alphaModFix/>
          </a:blip>
          <a:srcRect b="0" l="0" r="0" t="0"/>
          <a:stretch/>
        </p:blipFill>
        <p:spPr>
          <a:xfrm>
            <a:off x="1609178" y="2009688"/>
            <a:ext cx="4351252" cy="3259239"/>
          </a:xfrm>
          <a:prstGeom prst="rect">
            <a:avLst/>
          </a:prstGeom>
          <a:noFill/>
          <a:ln>
            <a:noFill/>
          </a:ln>
        </p:spPr>
      </p:pic>
      <p:sp>
        <p:nvSpPr>
          <p:cNvPr id="135" name="Google Shape;135;p6"/>
          <p:cNvSpPr/>
          <p:nvPr/>
        </p:nvSpPr>
        <p:spPr>
          <a:xfrm>
            <a:off x="1428374" y="1994272"/>
            <a:ext cx="1738648" cy="882201"/>
          </a:xfrm>
          <a:prstGeom prst="snipRoundRect">
            <a:avLst>
              <a:gd fmla="val 16667" name="adj1"/>
              <a:gd fmla="val 16667" name="adj2"/>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Kernel</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Root Filesystem</a:t>
            </a:r>
            <a:endParaRPr/>
          </a:p>
        </p:txBody>
      </p:sp>
      <p:pic>
        <p:nvPicPr>
          <p:cNvPr id="136" name="Google Shape;136;p6"/>
          <p:cNvPicPr preferRelativeResize="0"/>
          <p:nvPr/>
        </p:nvPicPr>
        <p:blipFill rotWithShape="1">
          <a:blip r:embed="rId4">
            <a:alphaModFix/>
          </a:blip>
          <a:srcRect b="0" l="0" r="0" t="0"/>
          <a:stretch/>
        </p:blipFill>
        <p:spPr>
          <a:xfrm>
            <a:off x="7385255" y="3407528"/>
            <a:ext cx="2247900" cy="2028825"/>
          </a:xfrm>
          <a:prstGeom prst="rect">
            <a:avLst/>
          </a:prstGeom>
          <a:noFill/>
          <a:ln>
            <a:noFill/>
          </a:ln>
        </p:spPr>
      </p:pic>
      <p:cxnSp>
        <p:nvCxnSpPr>
          <p:cNvPr id="137" name="Google Shape;137;p6"/>
          <p:cNvCxnSpPr>
            <a:endCxn id="136" idx="1"/>
          </p:cNvCxnSpPr>
          <p:nvPr/>
        </p:nvCxnSpPr>
        <p:spPr>
          <a:xfrm>
            <a:off x="5053355" y="3079441"/>
            <a:ext cx="2331900" cy="1342500"/>
          </a:xfrm>
          <a:prstGeom prst="curvedConnector3">
            <a:avLst>
              <a:gd fmla="val 50000" name="adj1"/>
            </a:avLst>
          </a:prstGeom>
          <a:noFill/>
          <a:ln cap="flat" cmpd="sng" w="28575">
            <a:solidFill>
              <a:srgbClr val="A5A5A5"/>
            </a:solidFill>
            <a:prstDash val="solid"/>
            <a:miter lim="800000"/>
            <a:headEnd len="sm" w="sm" type="none"/>
            <a:tailEnd len="sm" w="sm" type="none"/>
          </a:ln>
        </p:spPr>
      </p:cxnSp>
      <p:sp>
        <p:nvSpPr>
          <p:cNvPr id="138" name="Google Shape;138;p6"/>
          <p:cNvSpPr/>
          <p:nvPr/>
        </p:nvSpPr>
        <p:spPr>
          <a:xfrm>
            <a:off x="2825329" y="2435373"/>
            <a:ext cx="1944710" cy="1223493"/>
          </a:xfrm>
          <a:prstGeom prst="snip1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Cross Platform Development Environment / Toolchains</a:t>
            </a:r>
            <a:endParaRPr/>
          </a:p>
        </p:txBody>
      </p:sp>
      <p:sp>
        <p:nvSpPr>
          <p:cNvPr id="139" name="Google Shape;139;p6"/>
          <p:cNvSpPr/>
          <p:nvPr/>
        </p:nvSpPr>
        <p:spPr>
          <a:xfrm>
            <a:off x="2348811" y="5268726"/>
            <a:ext cx="2884867" cy="540913"/>
          </a:xfrm>
          <a:prstGeom prst="rect">
            <a:avLst/>
          </a:prstGeom>
          <a:solidFill>
            <a:srgbClr val="757070"/>
          </a:solidFill>
          <a:ln cap="flat" cmpd="sng" w="12700">
            <a:solidFill>
              <a:srgbClr val="42719B"/>
            </a:solidFill>
            <a:prstDash val="solid"/>
            <a:miter lim="800000"/>
            <a:headEnd len="sm" w="sm" type="none"/>
            <a:tailEnd len="sm" w="sm" type="none"/>
          </a:ln>
          <a:effectLst>
            <a:reflection blurRad="0" dir="0" dist="0" endA="300" endPos="35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Build &amp; Host Device</a:t>
            </a:r>
            <a:endParaRPr/>
          </a:p>
        </p:txBody>
      </p:sp>
      <p:sp>
        <p:nvSpPr>
          <p:cNvPr id="140" name="Google Shape;140;p6"/>
          <p:cNvSpPr/>
          <p:nvPr/>
        </p:nvSpPr>
        <p:spPr>
          <a:xfrm>
            <a:off x="7877211" y="5606743"/>
            <a:ext cx="2132794" cy="540913"/>
          </a:xfrm>
          <a:prstGeom prst="rect">
            <a:avLst/>
          </a:prstGeom>
          <a:solidFill>
            <a:srgbClr val="7B7B7B"/>
          </a:solidFill>
          <a:ln cap="flat" cmpd="sng" w="12700">
            <a:solidFill>
              <a:srgbClr val="42719B"/>
            </a:solidFill>
            <a:prstDash val="solid"/>
            <a:miter lim="800000"/>
            <a:headEnd len="sm" w="sm" type="none"/>
            <a:tailEnd len="sm" w="sm" type="none"/>
          </a:ln>
          <a:effectLst>
            <a:reflection blurRad="0" dir="0" dist="0" endA="300" endPos="35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Target Device</a:t>
            </a:r>
            <a:endParaRPr/>
          </a:p>
        </p:txBody>
      </p:sp>
      <p:sp>
        <p:nvSpPr>
          <p:cNvPr id="141" name="Google Shape;141;p6"/>
          <p:cNvSpPr/>
          <p:nvPr/>
        </p:nvSpPr>
        <p:spPr>
          <a:xfrm>
            <a:off x="9252020" y="3722724"/>
            <a:ext cx="1738648" cy="459347"/>
          </a:xfrm>
          <a:prstGeom prst="snipRoundRect">
            <a:avLst>
              <a:gd fmla="val 16667" name="adj1"/>
              <a:gd fmla="val 16667" name="adj2"/>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Bootloader</a:t>
            </a:r>
            <a:endParaRPr/>
          </a:p>
        </p:txBody>
      </p:sp>
      <p:sp>
        <p:nvSpPr>
          <p:cNvPr id="142" name="Google Shape;142;p6"/>
          <p:cNvSpPr/>
          <p:nvPr/>
        </p:nvSpPr>
        <p:spPr>
          <a:xfrm>
            <a:off x="5568527" y="3353530"/>
            <a:ext cx="2137894" cy="598867"/>
          </a:xfrm>
          <a:prstGeom prst="snipRoundRect">
            <a:avLst>
              <a:gd fmla="val 16667" name="adj1"/>
              <a:gd fmla="val 16667" name="adj2"/>
            </a:avLst>
          </a:prstGeom>
          <a:solidFill>
            <a:srgbClr val="F7CAA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Kernel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Root Filesystem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Image result for Micro SD" id="147" name="Google Shape;147;p7"/>
          <p:cNvPicPr preferRelativeResize="0"/>
          <p:nvPr/>
        </p:nvPicPr>
        <p:blipFill rotWithShape="1">
          <a:blip r:embed="rId3">
            <a:alphaModFix/>
          </a:blip>
          <a:srcRect b="0" l="0" r="0" t="0"/>
          <a:stretch/>
        </p:blipFill>
        <p:spPr>
          <a:xfrm rot="3618155">
            <a:off x="5922648" y="3051998"/>
            <a:ext cx="1320556" cy="1202549"/>
          </a:xfrm>
          <a:prstGeom prst="rect">
            <a:avLst/>
          </a:prstGeom>
          <a:noFill/>
          <a:ln>
            <a:noFill/>
          </a:ln>
        </p:spPr>
      </p:pic>
      <p:sp>
        <p:nvSpPr>
          <p:cNvPr id="148" name="Google Shape;148;p7"/>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Development Configurations - Removable Storage Setup</a:t>
            </a:r>
            <a:endParaRPr/>
          </a:p>
        </p:txBody>
      </p:sp>
      <p:pic>
        <p:nvPicPr>
          <p:cNvPr id="149" name="Google Shape;149;p7"/>
          <p:cNvPicPr preferRelativeResize="0"/>
          <p:nvPr>
            <p:ph idx="1" type="body"/>
          </p:nvPr>
        </p:nvPicPr>
        <p:blipFill rotWithShape="1">
          <a:blip r:embed="rId4">
            <a:alphaModFix/>
          </a:blip>
          <a:srcRect b="0" l="0" r="0" t="0"/>
          <a:stretch/>
        </p:blipFill>
        <p:spPr>
          <a:xfrm>
            <a:off x="1114760" y="2407667"/>
            <a:ext cx="4161850" cy="3117370"/>
          </a:xfrm>
          <a:prstGeom prst="rect">
            <a:avLst/>
          </a:prstGeom>
          <a:noFill/>
          <a:ln>
            <a:noFill/>
          </a:ln>
        </p:spPr>
      </p:pic>
      <p:sp>
        <p:nvSpPr>
          <p:cNvPr id="150" name="Google Shape;150;p7"/>
          <p:cNvSpPr/>
          <p:nvPr/>
        </p:nvSpPr>
        <p:spPr>
          <a:xfrm>
            <a:off x="2215167" y="2871988"/>
            <a:ext cx="1944710" cy="1056066"/>
          </a:xfrm>
          <a:prstGeom prst="snip1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Cross Platform Development Environment</a:t>
            </a:r>
            <a:endParaRPr/>
          </a:p>
        </p:txBody>
      </p:sp>
      <p:cxnSp>
        <p:nvCxnSpPr>
          <p:cNvPr id="151" name="Google Shape;151;p7"/>
          <p:cNvCxnSpPr/>
          <p:nvPr/>
        </p:nvCxnSpPr>
        <p:spPr>
          <a:xfrm flipH="1" rot="10800000">
            <a:off x="4919730" y="3696237"/>
            <a:ext cx="1210614" cy="1"/>
          </a:xfrm>
          <a:prstGeom prst="straightConnector1">
            <a:avLst/>
          </a:prstGeom>
          <a:noFill/>
          <a:ln cap="flat" cmpd="sng" w="38100">
            <a:solidFill>
              <a:srgbClr val="A5A5A5"/>
            </a:solidFill>
            <a:prstDash val="solid"/>
            <a:miter lim="800000"/>
            <a:headEnd len="sm" w="sm" type="none"/>
            <a:tailEnd len="med" w="med" type="stealth"/>
          </a:ln>
        </p:spPr>
      </p:cxnSp>
      <p:pic>
        <p:nvPicPr>
          <p:cNvPr id="152" name="Google Shape;152;p7"/>
          <p:cNvPicPr preferRelativeResize="0"/>
          <p:nvPr/>
        </p:nvPicPr>
        <p:blipFill rotWithShape="1">
          <a:blip r:embed="rId5">
            <a:alphaModFix/>
          </a:blip>
          <a:srcRect b="0" l="0" r="0" t="0"/>
          <a:stretch/>
        </p:blipFill>
        <p:spPr>
          <a:xfrm>
            <a:off x="8272530" y="2527881"/>
            <a:ext cx="2247900" cy="2028825"/>
          </a:xfrm>
          <a:prstGeom prst="rect">
            <a:avLst/>
          </a:prstGeom>
          <a:noFill/>
          <a:ln>
            <a:noFill/>
          </a:ln>
        </p:spPr>
      </p:pic>
      <p:sp>
        <p:nvSpPr>
          <p:cNvPr id="153" name="Google Shape;153;p7"/>
          <p:cNvSpPr/>
          <p:nvPr/>
        </p:nvSpPr>
        <p:spPr>
          <a:xfrm>
            <a:off x="5745209" y="4340180"/>
            <a:ext cx="1738648" cy="1493950"/>
          </a:xfrm>
          <a:prstGeom prst="snipRoundRect">
            <a:avLst>
              <a:gd fmla="val 0" name="adj1"/>
              <a:gd fmla="val 16667" name="adj2"/>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Secondary Bootloader</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Kernel</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Root Filesystem</a:t>
            </a:r>
            <a:endParaRPr/>
          </a:p>
        </p:txBody>
      </p:sp>
      <p:cxnSp>
        <p:nvCxnSpPr>
          <p:cNvPr id="154" name="Google Shape;154;p7"/>
          <p:cNvCxnSpPr/>
          <p:nvPr/>
        </p:nvCxnSpPr>
        <p:spPr>
          <a:xfrm flipH="1" rot="10800000">
            <a:off x="7061916" y="3653271"/>
            <a:ext cx="1210614" cy="1"/>
          </a:xfrm>
          <a:prstGeom prst="straightConnector1">
            <a:avLst/>
          </a:prstGeom>
          <a:noFill/>
          <a:ln cap="flat" cmpd="sng" w="38100">
            <a:solidFill>
              <a:srgbClr val="A5A5A5"/>
            </a:solidFill>
            <a:prstDash val="solid"/>
            <a:miter lim="800000"/>
            <a:headEnd len="sm" w="sm" type="none"/>
            <a:tailEnd len="med" w="med" type="stealth"/>
          </a:ln>
        </p:spPr>
      </p:cxnSp>
      <p:sp>
        <p:nvSpPr>
          <p:cNvPr id="155" name="Google Shape;155;p7"/>
          <p:cNvSpPr/>
          <p:nvPr/>
        </p:nvSpPr>
        <p:spPr>
          <a:xfrm>
            <a:off x="10037472" y="3022912"/>
            <a:ext cx="1635617" cy="506501"/>
          </a:xfrm>
          <a:prstGeom prst="round1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Bootloader</a:t>
            </a:r>
            <a:endParaRPr/>
          </a:p>
        </p:txBody>
      </p:sp>
      <p:sp>
        <p:nvSpPr>
          <p:cNvPr id="156" name="Google Shape;156;p7"/>
          <p:cNvSpPr/>
          <p:nvPr/>
        </p:nvSpPr>
        <p:spPr>
          <a:xfrm>
            <a:off x="1745088" y="5666705"/>
            <a:ext cx="2884867" cy="540913"/>
          </a:xfrm>
          <a:prstGeom prst="rect">
            <a:avLst/>
          </a:prstGeom>
          <a:solidFill>
            <a:srgbClr val="757070"/>
          </a:solidFill>
          <a:ln cap="flat" cmpd="sng" w="12700">
            <a:solidFill>
              <a:srgbClr val="42719B"/>
            </a:solidFill>
            <a:prstDash val="solid"/>
            <a:miter lim="800000"/>
            <a:headEnd len="sm" w="sm" type="none"/>
            <a:tailEnd len="sm" w="sm" type="none"/>
          </a:ln>
          <a:effectLst>
            <a:reflection blurRad="0" dir="0" dist="0" endA="300" endPos="35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Build &amp; Host Device</a:t>
            </a:r>
            <a:endParaRPr/>
          </a:p>
        </p:txBody>
      </p:sp>
      <p:sp>
        <p:nvSpPr>
          <p:cNvPr id="157" name="Google Shape;157;p7"/>
          <p:cNvSpPr/>
          <p:nvPr/>
        </p:nvSpPr>
        <p:spPr>
          <a:xfrm>
            <a:off x="8722486" y="1648496"/>
            <a:ext cx="2132794" cy="540913"/>
          </a:xfrm>
          <a:prstGeom prst="rect">
            <a:avLst/>
          </a:prstGeom>
          <a:solidFill>
            <a:srgbClr val="7B7B7B"/>
          </a:solidFill>
          <a:ln cap="flat" cmpd="sng" w="12700">
            <a:solidFill>
              <a:srgbClr val="42719B"/>
            </a:solidFill>
            <a:prstDash val="solid"/>
            <a:miter lim="800000"/>
            <a:headEnd len="sm" w="sm" type="none"/>
            <a:tailEnd len="sm" w="sm" type="none"/>
          </a:ln>
          <a:effectLst>
            <a:reflection blurRad="0" dir="0" dist="0" endA="300" endPos="35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Target Device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406400" y="177800"/>
            <a:ext cx="11391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lang="en-US"/>
              <a:t>Development Configurations - Standalone Setup</a:t>
            </a:r>
            <a:endParaRPr/>
          </a:p>
        </p:txBody>
      </p:sp>
      <p:pic>
        <p:nvPicPr>
          <p:cNvPr id="163" name="Google Shape;163;p8"/>
          <p:cNvPicPr preferRelativeResize="0"/>
          <p:nvPr/>
        </p:nvPicPr>
        <p:blipFill rotWithShape="1">
          <a:blip r:embed="rId3">
            <a:alphaModFix/>
          </a:blip>
          <a:srcRect b="0" l="0" r="0" t="0"/>
          <a:stretch/>
        </p:blipFill>
        <p:spPr>
          <a:xfrm>
            <a:off x="2820473" y="2291889"/>
            <a:ext cx="3742654" cy="3377904"/>
          </a:xfrm>
          <a:prstGeom prst="rect">
            <a:avLst/>
          </a:prstGeom>
          <a:noFill/>
          <a:ln>
            <a:noFill/>
          </a:ln>
        </p:spPr>
      </p:pic>
      <p:sp>
        <p:nvSpPr>
          <p:cNvPr id="164" name="Google Shape;164;p8"/>
          <p:cNvSpPr/>
          <p:nvPr/>
        </p:nvSpPr>
        <p:spPr>
          <a:xfrm>
            <a:off x="6867416" y="2972027"/>
            <a:ext cx="2585677" cy="2017627"/>
          </a:xfrm>
          <a:prstGeom prst="snipRoundRect">
            <a:avLst>
              <a:gd fmla="val 0" name="adj1"/>
              <a:gd fmla="val 11087" name="adj2"/>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Bootloader</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Kernel</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Full Root Filesystem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Native Development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9"/>
          <p:cNvGrpSpPr/>
          <p:nvPr/>
        </p:nvGrpSpPr>
        <p:grpSpPr>
          <a:xfrm>
            <a:off x="495369" y="438004"/>
            <a:ext cx="11387781" cy="6088519"/>
            <a:chOff x="4049" y="1276"/>
            <a:chExt cx="11387781" cy="6088519"/>
          </a:xfrm>
        </p:grpSpPr>
        <p:sp>
          <p:nvSpPr>
            <p:cNvPr id="170" name="Google Shape;170;p9"/>
            <p:cNvSpPr/>
            <p:nvPr/>
          </p:nvSpPr>
          <p:spPr>
            <a:xfrm>
              <a:off x="4049" y="1276"/>
              <a:ext cx="11387781" cy="1411237"/>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txBox="1"/>
            <p:nvPr/>
          </p:nvSpPr>
          <p:spPr>
            <a:xfrm>
              <a:off x="45383" y="42610"/>
              <a:ext cx="11305113" cy="1328569"/>
            </a:xfrm>
            <a:prstGeom prst="rect">
              <a:avLst/>
            </a:prstGeom>
            <a:noFill/>
            <a:ln>
              <a:noFill/>
            </a:ln>
          </p:spPr>
          <p:txBody>
            <a:bodyPr anchorCtr="0" anchor="ctr" bIns="190500" lIns="190500" spcFirstLastPara="1" rIns="190500" wrap="square" tIns="190500">
              <a:noAutofit/>
            </a:bodyPr>
            <a:lstStyle/>
            <a:p>
              <a:pPr indent="0" lvl="0" marL="0" marR="0" rtl="0" algn="ctr">
                <a:lnSpc>
                  <a:spcPct val="90000"/>
                </a:lnSpc>
                <a:spcBef>
                  <a:spcPts val="0"/>
                </a:spcBef>
                <a:spcAft>
                  <a:spcPts val="0"/>
                </a:spcAft>
                <a:buClr>
                  <a:schemeClr val="lt1"/>
                </a:buClr>
                <a:buSzPts val="5000"/>
                <a:buFont typeface="Calibri"/>
                <a:buNone/>
              </a:pPr>
              <a:r>
                <a:rPr lang="en-US" sz="5000">
                  <a:solidFill>
                    <a:schemeClr val="lt1"/>
                  </a:solidFill>
                  <a:latin typeface="Calibri"/>
                  <a:ea typeface="Calibri"/>
                  <a:cs typeface="Calibri"/>
                  <a:sym typeface="Calibri"/>
                </a:rPr>
                <a:t>The Embedded Linux Software Eco System</a:t>
              </a:r>
              <a:endParaRPr/>
            </a:p>
          </p:txBody>
        </p:sp>
        <p:sp>
          <p:nvSpPr>
            <p:cNvPr id="172" name="Google Shape;172;p9"/>
            <p:cNvSpPr/>
            <p:nvPr/>
          </p:nvSpPr>
          <p:spPr>
            <a:xfrm>
              <a:off x="4049" y="1560370"/>
              <a:ext cx="4205542" cy="141123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txBox="1"/>
            <p:nvPr/>
          </p:nvSpPr>
          <p:spPr>
            <a:xfrm>
              <a:off x="45383" y="1601704"/>
              <a:ext cx="4122874" cy="1328569"/>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Build System for Linux Development</a:t>
              </a:r>
              <a:endParaRPr/>
            </a:p>
          </p:txBody>
        </p:sp>
        <p:sp>
          <p:nvSpPr>
            <p:cNvPr id="174" name="Google Shape;174;p9"/>
            <p:cNvSpPr/>
            <p:nvPr/>
          </p:nvSpPr>
          <p:spPr>
            <a:xfrm>
              <a:off x="4049" y="3119464"/>
              <a:ext cx="1373014"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txBox="1"/>
            <p:nvPr/>
          </p:nvSpPr>
          <p:spPr>
            <a:xfrm>
              <a:off x="44263" y="3159678"/>
              <a:ext cx="1292586" cy="13308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Toolchain</a:t>
              </a:r>
              <a:endParaRPr/>
            </a:p>
          </p:txBody>
        </p:sp>
        <p:sp>
          <p:nvSpPr>
            <p:cNvPr id="176" name="Google Shape;176;p9"/>
            <p:cNvSpPr/>
            <p:nvPr/>
          </p:nvSpPr>
          <p:spPr>
            <a:xfrm>
              <a:off x="4049" y="4678558"/>
              <a:ext cx="1373014" cy="1411237"/>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nvSpPr>
          <p:spPr>
            <a:xfrm>
              <a:off x="44263" y="4718772"/>
              <a:ext cx="1292586" cy="133080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Compiler, Binary Utilities, Libraries</a:t>
              </a:r>
              <a:endParaRPr/>
            </a:p>
          </p:txBody>
        </p:sp>
        <p:sp>
          <p:nvSpPr>
            <p:cNvPr id="178" name="Google Shape;178;p9"/>
            <p:cNvSpPr/>
            <p:nvPr/>
          </p:nvSpPr>
          <p:spPr>
            <a:xfrm>
              <a:off x="1434730" y="3119464"/>
              <a:ext cx="2774862"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nvSpPr>
          <p:spPr>
            <a:xfrm>
              <a:off x="1476064" y="3160798"/>
              <a:ext cx="2692194" cy="132856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Board Support Package</a:t>
              </a:r>
              <a:endParaRPr/>
            </a:p>
          </p:txBody>
        </p:sp>
        <p:sp>
          <p:nvSpPr>
            <p:cNvPr id="180" name="Google Shape;180;p9"/>
            <p:cNvSpPr/>
            <p:nvPr/>
          </p:nvSpPr>
          <p:spPr>
            <a:xfrm>
              <a:off x="1434730" y="4678558"/>
              <a:ext cx="1373014" cy="1411237"/>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txBox="1"/>
            <p:nvPr/>
          </p:nvSpPr>
          <p:spPr>
            <a:xfrm>
              <a:off x="1474944" y="4718772"/>
              <a:ext cx="1292586" cy="133080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Boot Loader, Kernel, </a:t>
              </a:r>
              <a:endParaRPr/>
            </a:p>
          </p:txBody>
        </p:sp>
        <p:sp>
          <p:nvSpPr>
            <p:cNvPr id="182" name="Google Shape;182;p9"/>
            <p:cNvSpPr/>
            <p:nvPr/>
          </p:nvSpPr>
          <p:spPr>
            <a:xfrm>
              <a:off x="2836578" y="4678558"/>
              <a:ext cx="1373014" cy="1411237"/>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txBox="1"/>
            <p:nvPr/>
          </p:nvSpPr>
          <p:spPr>
            <a:xfrm>
              <a:off x="2876792" y="4718772"/>
              <a:ext cx="1292586" cy="133080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Root File System</a:t>
              </a:r>
              <a:endParaRPr/>
            </a:p>
          </p:txBody>
        </p:sp>
        <p:sp>
          <p:nvSpPr>
            <p:cNvPr id="184" name="Google Shape;184;p9"/>
            <p:cNvSpPr/>
            <p:nvPr/>
          </p:nvSpPr>
          <p:spPr>
            <a:xfrm>
              <a:off x="4324925" y="1560370"/>
              <a:ext cx="7066904" cy="141123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txBox="1"/>
            <p:nvPr/>
          </p:nvSpPr>
          <p:spPr>
            <a:xfrm>
              <a:off x="4366259" y="1601704"/>
              <a:ext cx="6984236" cy="1328569"/>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Integrated Development Environment </a:t>
              </a:r>
              <a:endParaRPr/>
            </a:p>
          </p:txBody>
        </p:sp>
        <p:sp>
          <p:nvSpPr>
            <p:cNvPr id="186" name="Google Shape;186;p9"/>
            <p:cNvSpPr/>
            <p:nvPr/>
          </p:nvSpPr>
          <p:spPr>
            <a:xfrm>
              <a:off x="4324925" y="3119464"/>
              <a:ext cx="2774862"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txBox="1"/>
            <p:nvPr/>
          </p:nvSpPr>
          <p:spPr>
            <a:xfrm>
              <a:off x="4366259" y="3160798"/>
              <a:ext cx="2692194" cy="132856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Test Environment</a:t>
              </a:r>
              <a:endParaRPr/>
            </a:p>
          </p:txBody>
        </p:sp>
        <p:sp>
          <p:nvSpPr>
            <p:cNvPr id="188" name="Google Shape;188;p9"/>
            <p:cNvSpPr/>
            <p:nvPr/>
          </p:nvSpPr>
          <p:spPr>
            <a:xfrm>
              <a:off x="4324925" y="4678558"/>
              <a:ext cx="1373014" cy="1411237"/>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nvSpPr>
          <p:spPr>
            <a:xfrm>
              <a:off x="4365139" y="4718772"/>
              <a:ext cx="1292586" cy="133080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Simulation/ Emulation Setup</a:t>
              </a:r>
              <a:endParaRPr/>
            </a:p>
          </p:txBody>
        </p:sp>
        <p:sp>
          <p:nvSpPr>
            <p:cNvPr id="190" name="Google Shape;190;p9"/>
            <p:cNvSpPr/>
            <p:nvPr/>
          </p:nvSpPr>
          <p:spPr>
            <a:xfrm>
              <a:off x="5726773" y="4678558"/>
              <a:ext cx="1373014" cy="1411237"/>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txBox="1"/>
            <p:nvPr/>
          </p:nvSpPr>
          <p:spPr>
            <a:xfrm>
              <a:off x="5766987" y="4718772"/>
              <a:ext cx="1292586" cy="133080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Target Hardware</a:t>
              </a:r>
              <a:endParaRPr/>
            </a:p>
          </p:txBody>
        </p:sp>
        <p:sp>
          <p:nvSpPr>
            <p:cNvPr id="192" name="Google Shape;192;p9"/>
            <p:cNvSpPr/>
            <p:nvPr/>
          </p:nvSpPr>
          <p:spPr>
            <a:xfrm>
              <a:off x="7157454" y="3119464"/>
              <a:ext cx="1373014"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txBox="1"/>
            <p:nvPr/>
          </p:nvSpPr>
          <p:spPr>
            <a:xfrm>
              <a:off x="7197668" y="3159678"/>
              <a:ext cx="1292586" cy="1330809"/>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Application Development Support</a:t>
              </a:r>
              <a:endParaRPr/>
            </a:p>
          </p:txBody>
        </p:sp>
        <p:sp>
          <p:nvSpPr>
            <p:cNvPr id="194" name="Google Shape;194;p9"/>
            <p:cNvSpPr/>
            <p:nvPr/>
          </p:nvSpPr>
          <p:spPr>
            <a:xfrm>
              <a:off x="8588135" y="3119464"/>
              <a:ext cx="1373014"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txBox="1"/>
            <p:nvPr/>
          </p:nvSpPr>
          <p:spPr>
            <a:xfrm>
              <a:off x="8628349" y="3159678"/>
              <a:ext cx="1292586" cy="13308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Programming Flashing</a:t>
              </a:r>
              <a:endParaRPr/>
            </a:p>
          </p:txBody>
        </p:sp>
        <p:sp>
          <p:nvSpPr>
            <p:cNvPr id="196" name="Google Shape;196;p9"/>
            <p:cNvSpPr/>
            <p:nvPr/>
          </p:nvSpPr>
          <p:spPr>
            <a:xfrm>
              <a:off x="10018816" y="3119464"/>
              <a:ext cx="1373014" cy="1411237"/>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10059030" y="3159678"/>
              <a:ext cx="1292586" cy="13308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Debug Environment</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2016-09-23T11:02:45Z</dcterms:created>
  <dc:creator>santoshsk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16393돠-10.1.0.5672</vt:lpwstr>
  </property>
</Properties>
</file>