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7559675" cx="10080625"/>
  <p:notesSz cx="7559675" cy="10691800"/>
  <p:embeddedFontLst>
    <p:embeddedFont>
      <p:font typeface="Century Schoolbook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4" roundtripDataSignature="AMtx7mhoPpZOcPSERIyRBuI6TUjW3/x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CenturySchoolbook-bold.fntdata"/><Relationship Id="rId50" Type="http://schemas.openxmlformats.org/officeDocument/2006/relationships/font" Target="fonts/CenturySchoolbook-regular.fntdata"/><Relationship Id="rId53" Type="http://schemas.openxmlformats.org/officeDocument/2006/relationships/font" Target="fonts/CenturySchoolbook-boldItalic.fntdata"/><Relationship Id="rId52" Type="http://schemas.openxmlformats.org/officeDocument/2006/relationships/font" Target="fonts/CenturySchoolbook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n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n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/>
        </p:nvSpPr>
        <p:spPr>
          <a:xfrm>
            <a:off x="0" y="0"/>
            <a:ext cx="12993687" cy="14595475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-3228975" y="0"/>
            <a:ext cx="19424650" cy="14568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755650" y="5078412"/>
            <a:ext cx="6007100" cy="4770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0" y="0"/>
            <a:ext cx="12993687" cy="14595475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3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8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8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-3228975" y="0"/>
            <a:ext cx="19426237" cy="1457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/>
        </p:nvSpPr>
        <p:spPr>
          <a:xfrm>
            <a:off x="755650" y="5078412"/>
            <a:ext cx="600868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0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1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1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1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2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3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6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8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8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8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-3228975" y="0"/>
            <a:ext cx="1942306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39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-3228975" y="0"/>
            <a:ext cx="19426237" cy="1457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/>
        </p:nvSpPr>
        <p:spPr>
          <a:xfrm>
            <a:off x="755650" y="5078412"/>
            <a:ext cx="600868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1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1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2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2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3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-3228975" y="0"/>
            <a:ext cx="19426237" cy="1457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/>
        </p:nvSpPr>
        <p:spPr>
          <a:xfrm>
            <a:off x="755650" y="5078412"/>
            <a:ext cx="600868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-3228975" y="0"/>
            <a:ext cx="19426237" cy="14570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/>
        </p:nvSpPr>
        <p:spPr>
          <a:xfrm>
            <a:off x="755650" y="5078412"/>
            <a:ext cx="600868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/>
        </p:nvSpPr>
        <p:spPr>
          <a:xfrm>
            <a:off x="0" y="0"/>
            <a:ext cx="12988925" cy="14590712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/>
        </p:nvSpPr>
        <p:spPr>
          <a:xfrm>
            <a:off x="0" y="0"/>
            <a:ext cx="12979400" cy="14581187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:notes"/>
          <p:cNvSpPr txBox="1"/>
          <p:nvPr/>
        </p:nvSpPr>
        <p:spPr>
          <a:xfrm>
            <a:off x="755650" y="5078412"/>
            <a:ext cx="600868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755650" y="5078412"/>
            <a:ext cx="6005512" cy="476885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0" y="0"/>
            <a:ext cx="12965112" cy="1456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6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4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" name="Google Shape;77;p4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4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9" name="Google Shape;79;p49"/>
          <p:cNvSpPr txBox="1"/>
          <p:nvPr>
            <p:ph idx="10" type="dt"/>
          </p:nvPr>
        </p:nvSpPr>
        <p:spPr>
          <a:xfrm>
            <a:off x="0" y="7035800"/>
            <a:ext cx="2057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1" type="ftr"/>
          </p:nvPr>
        </p:nvSpPr>
        <p:spPr>
          <a:xfrm>
            <a:off x="2222500" y="6542087"/>
            <a:ext cx="532606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2" type="sldNum"/>
          </p:nvPr>
        </p:nvSpPr>
        <p:spPr>
          <a:xfrm>
            <a:off x="9404350" y="7112000"/>
            <a:ext cx="61436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315912" y="1468437"/>
            <a:ext cx="9524999" cy="4597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00006A"/>
                </a:solidFill>
              </a:defRPr>
            </a:lvl1pPr>
            <a:lvl2pPr indent="-3810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>
                <a:solidFill>
                  <a:srgbClr val="D45000"/>
                </a:solidFill>
              </a:defRPr>
            </a:lvl2pPr>
            <a:lvl3pPr indent="-355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>
                <a:solidFill>
                  <a:srgbClr val="262626"/>
                </a:solidFill>
              </a:defRPr>
            </a:lvl3pPr>
            <a:lvl4pPr indent="-3429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1"/>
          <p:cNvSpPr txBox="1"/>
          <p:nvPr>
            <p:ph type="title"/>
          </p:nvPr>
        </p:nvSpPr>
        <p:spPr>
          <a:xfrm rot="5400000">
            <a:off x="5722938" y="1816101"/>
            <a:ext cx="5111750" cy="219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" type="body"/>
          </p:nvPr>
        </p:nvSpPr>
        <p:spPr>
          <a:xfrm rot="5400000">
            <a:off x="1256507" y="-304006"/>
            <a:ext cx="5111750" cy="643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" type="body"/>
          </p:nvPr>
        </p:nvSpPr>
        <p:spPr>
          <a:xfrm rot="5400000">
            <a:off x="2984499" y="-920750"/>
            <a:ext cx="4000500" cy="877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3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595313" y="1468438"/>
            <a:ext cx="4313237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5060950" y="1468438"/>
            <a:ext cx="4313238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228600" lvl="5" marL="27432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95312" y="1468437"/>
            <a:ext cx="877887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44"/>
          <p:cNvSpPr txBox="1"/>
          <p:nvPr/>
        </p:nvSpPr>
        <p:spPr>
          <a:xfrm>
            <a:off x="0" y="4762"/>
            <a:ext cx="10080625" cy="1190625"/>
          </a:xfrm>
          <a:prstGeom prst="rect">
            <a:avLst/>
          </a:prstGeom>
          <a:solidFill>
            <a:srgbClr val="CCCCFF"/>
          </a:solidFill>
          <a:ln cap="sq" cmpd="sng" w="9525">
            <a:solidFill>
              <a:srgbClr val="CC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44"/>
          <p:cNvCxnSpPr/>
          <p:nvPr/>
        </p:nvCxnSpPr>
        <p:spPr>
          <a:xfrm>
            <a:off x="0" y="1189037"/>
            <a:ext cx="10080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" name="Google Shape;34;p44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/>
        </p:nvSpPr>
        <p:spPr>
          <a:xfrm>
            <a:off x="0" y="4762"/>
            <a:ext cx="10080625" cy="1190625"/>
          </a:xfrm>
          <a:prstGeom prst="rect">
            <a:avLst/>
          </a:prstGeom>
          <a:solidFill>
            <a:srgbClr val="CCCCFF"/>
          </a:solidFill>
          <a:ln cap="sq" cmpd="sng" w="9525">
            <a:solidFill>
              <a:srgbClr val="CC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48"/>
          <p:cNvCxnSpPr/>
          <p:nvPr/>
        </p:nvCxnSpPr>
        <p:spPr>
          <a:xfrm>
            <a:off x="0" y="1189037"/>
            <a:ext cx="10080625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595312" y="1468437"/>
            <a:ext cx="8778875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B800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just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B8004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48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8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48"/>
          <p:cNvSpPr txBox="1"/>
          <p:nvPr>
            <p:ph idx="10" type="dt"/>
          </p:nvPr>
        </p:nvSpPr>
        <p:spPr>
          <a:xfrm>
            <a:off x="0" y="7035800"/>
            <a:ext cx="2057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8"/>
          <p:cNvSpPr txBox="1"/>
          <p:nvPr>
            <p:ph idx="11" type="ftr"/>
          </p:nvPr>
        </p:nvSpPr>
        <p:spPr>
          <a:xfrm>
            <a:off x="2222500" y="6542087"/>
            <a:ext cx="5326062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8"/>
          <p:cNvSpPr txBox="1"/>
          <p:nvPr>
            <p:ph idx="12" type="sldNum"/>
          </p:nvPr>
        </p:nvSpPr>
        <p:spPr>
          <a:xfrm>
            <a:off x="9404350" y="7112000"/>
            <a:ext cx="614362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senet.com.au/~cpeacock" TargetMode="External"/><Relationship Id="rId4" Type="http://schemas.openxmlformats.org/officeDocument/2006/relationships/hyperlink" Target="http://www.kernel.org/" TargetMode="External"/><Relationship Id="rId5" Type="http://schemas.openxmlformats.org/officeDocument/2006/relationships/hyperlink" Target="http://en.wikipedia.org/wiki/Linux_kernel" TargetMode="External"/><Relationship Id="rId6" Type="http://schemas.openxmlformats.org/officeDocument/2006/relationships/hyperlink" Target="http://lists.ucc.gu.uwa.edu.au/pipermail/ucc/2003-June/009997.html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12" y="1712912"/>
            <a:ext cx="1885950" cy="224631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773112" y="3565525"/>
            <a:ext cx="8569325" cy="1052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7F"/>
                </a:solidFill>
                <a:latin typeface="Calibri"/>
                <a:ea typeface="Calibri"/>
                <a:cs typeface="Calibri"/>
                <a:sym typeface="Calibri"/>
              </a:rPr>
              <a:t>Introduction to Device Drivers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35112" y="6418262"/>
            <a:ext cx="7056437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Santosh Sam Koshy</a:t>
            </a:r>
            <a:endParaRPr/>
          </a:p>
          <a:p>
            <a:pPr indent="0" lvl="0" marL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JD, C-DAC, Hyderabad</a:t>
            </a:r>
            <a:endParaRPr/>
          </a:p>
          <a:p>
            <a:pPr indent="0" lvl="0" marL="0" rtl="0" algn="ctr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santoshk@cdac.in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Major and Minor Numbers</a:t>
            </a:r>
            <a:endParaRPr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239712" y="1417637"/>
            <a:ext cx="9601200" cy="4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On issuing an ls -al on the /dev directory, the following is listed</a:t>
            </a:r>
            <a:endParaRPr/>
          </a:p>
          <a:p>
            <a:pPr indent="0" lvl="1" marL="4572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crw-rw----	1 root uucp	33,    3 		Mar 20  2005 cux3</a:t>
            </a:r>
            <a:endParaRPr/>
          </a:p>
          <a:p>
            <a:pPr indent="0" lvl="1" marL="4572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crw-rw----	1 root uucp	33,    4		Mar 20  2005 cux4</a:t>
            </a:r>
            <a:endParaRPr/>
          </a:p>
          <a:p>
            <a:pPr indent="0" lvl="1" marL="4572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brw-r-----	1 root disk		12,    1		Mar 20  2005 dos_cd1</a:t>
            </a:r>
            <a:endParaRPr/>
          </a:p>
          <a:p>
            <a:pPr indent="0" lvl="1" marL="4572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brw-rw----	1 root disk		14,     0		Mar 20  2005 dos_hda</a:t>
            </a:r>
            <a:endParaRPr/>
          </a:p>
          <a:p>
            <a:pPr indent="0" lvl="1" marL="457200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lrwxrwxrwx 1 root root	  8			Oct  4 15:38 dmdsp0 -&gt; /dev/dsp</a:t>
            </a:r>
            <a:endParaRPr/>
          </a:p>
          <a:p>
            <a:pPr indent="0" lvl="2" marL="688975" marR="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’ at the beginning of the file attributes specifies that the device is a character device. </a:t>
            </a:r>
            <a:endParaRPr/>
          </a:p>
          <a:p>
            <a:pPr indent="0" lvl="2" marL="688975" marR="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’ indicates that the device is a block device. </a:t>
            </a:r>
            <a:endParaRPr/>
          </a:p>
          <a:p>
            <a:pPr indent="0" lvl="2" marL="688975" marR="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’ indicates a link to a device file present at an other location.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3744912" y="1874837"/>
            <a:ext cx="914400" cy="457200"/>
          </a:xfrm>
          <a:prstGeom prst="rect">
            <a:avLst/>
          </a:prstGeom>
          <a:noFill/>
          <a:ln cap="flat" cmpd="sng" w="9525">
            <a:solidFill>
              <a:srgbClr val="3636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10"/>
          <p:cNvCxnSpPr/>
          <p:nvPr/>
        </p:nvCxnSpPr>
        <p:spPr>
          <a:xfrm>
            <a:off x="4735512" y="2179637"/>
            <a:ext cx="40386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" name="Google Shape;191;p10"/>
          <p:cNvSpPr txBox="1"/>
          <p:nvPr/>
        </p:nvSpPr>
        <p:spPr>
          <a:xfrm>
            <a:off x="8294687" y="2687637"/>
            <a:ext cx="177482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Device Number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3668712" y="1890712"/>
            <a:ext cx="609600" cy="1889125"/>
          </a:xfrm>
          <a:prstGeom prst="rect">
            <a:avLst/>
          </a:prstGeom>
          <a:noFill/>
          <a:ln cap="flat" cmpd="sng" w="9525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4278312" y="3322637"/>
            <a:ext cx="419100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" name="Google Shape;194;p10"/>
          <p:cNvSpPr txBox="1"/>
          <p:nvPr/>
        </p:nvSpPr>
        <p:spPr>
          <a:xfrm>
            <a:off x="8451850" y="3362325"/>
            <a:ext cx="1647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Major Number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4332287" y="1874837"/>
            <a:ext cx="609600" cy="1889125"/>
          </a:xfrm>
          <a:prstGeom prst="rect">
            <a:avLst/>
          </a:prstGeom>
          <a:noFill/>
          <a:ln cap="flat" cmpd="sng" w="9525">
            <a:solidFill>
              <a:srgbClr val="66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10"/>
          <p:cNvCxnSpPr/>
          <p:nvPr/>
        </p:nvCxnSpPr>
        <p:spPr>
          <a:xfrm>
            <a:off x="4659312" y="3779837"/>
            <a:ext cx="3733800" cy="1147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10"/>
          <p:cNvSpPr txBox="1"/>
          <p:nvPr/>
        </p:nvSpPr>
        <p:spPr>
          <a:xfrm>
            <a:off x="8382000" y="4818062"/>
            <a:ext cx="1646237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Minor Number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674687" y="357187"/>
            <a:ext cx="8702675" cy="65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Major and Minor Numbers</a:t>
            </a:r>
            <a:endParaRPr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223837" y="1417637"/>
            <a:ext cx="969327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36550" rtl="0" algn="just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Major Number</a:t>
            </a:r>
            <a:endParaRPr/>
          </a:p>
          <a:p>
            <a:pPr indent="-344487" lvl="1" marL="69056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 major number identifies the driver associated with the device</a:t>
            </a:r>
            <a:endParaRPr/>
          </a:p>
          <a:p>
            <a:pPr indent="-344487" lvl="1" marL="69056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Multiple drivers may share major numbers</a:t>
            </a:r>
            <a:endParaRPr/>
          </a:p>
          <a:p>
            <a:pPr indent="-288924" lvl="2" marL="102711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example, a major number may identify a driver for a hard disk</a:t>
            </a:r>
            <a:endParaRPr/>
          </a:p>
          <a:p>
            <a:pPr indent="-336550" lvl="0" marL="33655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Minor Number</a:t>
            </a:r>
            <a:endParaRPr/>
          </a:p>
          <a:p>
            <a:pPr indent="-344487" lvl="1" marL="69056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Used by the kernel to determine exactly which device is being referred</a:t>
            </a:r>
            <a:endParaRPr/>
          </a:p>
          <a:p>
            <a:pPr indent="-344487" lvl="1" marL="69056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 minor numbers could serve as an index into a list of devices for the related driver</a:t>
            </a:r>
            <a:endParaRPr/>
          </a:p>
          <a:p>
            <a:pPr indent="-288924" lvl="2" marL="1027112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example, a minor number may be used to refer to one of the 4 hard disks present in the system</a:t>
            </a:r>
            <a:endParaRPr/>
          </a:p>
          <a:p>
            <a:pPr indent="-336550" lvl="0" marL="336550" rtl="0" algn="just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Both the major number and minor number together are called </a:t>
            </a:r>
            <a:r>
              <a:rPr b="1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 – Kernel Side</a:t>
            </a:r>
            <a:endParaRPr/>
          </a:p>
        </p:txBody>
      </p:sp>
      <p:sp>
        <p:nvSpPr>
          <p:cNvPr id="211" name="Google Shape;211;p12"/>
          <p:cNvSpPr txBox="1"/>
          <p:nvPr>
            <p:ph idx="1" type="body"/>
          </p:nvPr>
        </p:nvSpPr>
        <p:spPr>
          <a:xfrm>
            <a:off x="163512" y="1417637"/>
            <a:ext cx="9753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4162" lvl="0" marL="284162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Within the kernel, the dev_t type is used to hold device numbers. 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dev_t is a 32 bit quantity with 12 bits set aside for the major number and 20 bits set aside for the minor number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To create a device number, use</a:t>
            </a:r>
            <a:endParaRPr/>
          </a:p>
          <a:p>
            <a:pPr indent="0" lvl="1" marL="45720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dev_t MKDEV(int major, int minor)‏</a:t>
            </a:r>
            <a:endParaRPr b="0" i="0" sz="2400" u="non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To obtain the major and minor parts of a dev_t, macros come in handy</a:t>
            </a:r>
            <a:endParaRPr/>
          </a:p>
          <a:p>
            <a:pPr indent="0" lvl="1" marL="45720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int MAJOR(dev_t dev)‏</a:t>
            </a:r>
            <a:endParaRPr/>
          </a:p>
          <a:p>
            <a:pPr indent="0" lvl="1" marL="45720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int MINOR(dev_t dev)‏</a:t>
            </a:r>
            <a:endParaRPr b="0" i="0" sz="2400" u="non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Headers</a:t>
            </a:r>
            <a:endParaRPr/>
          </a:p>
          <a:p>
            <a:pPr indent="0" lvl="1" marL="45720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#include &lt;linux/kdev_t.h&gt;</a:t>
            </a:r>
            <a:endParaRPr/>
          </a:p>
          <a:p>
            <a:pPr indent="0" lvl="1" marL="45720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#include &lt;linux/types.h&gt;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Allocating Device Numbers in the Kernel</a:t>
            </a:r>
            <a:endParaRPr/>
          </a:p>
        </p:txBody>
      </p:sp>
      <p:sp>
        <p:nvSpPr>
          <p:cNvPr id="219" name="Google Shape;219;p13"/>
          <p:cNvSpPr txBox="1"/>
          <p:nvPr>
            <p:ph idx="1" type="body"/>
          </p:nvPr>
        </p:nvSpPr>
        <p:spPr>
          <a:xfrm>
            <a:off x="360362" y="1468437"/>
            <a:ext cx="935990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925" lvl="0" marL="2889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To obtain a device number to work with,</a:t>
            </a:r>
            <a:endParaRPr/>
          </a:p>
          <a:p>
            <a:pPr indent="-288924" lvl="1" marL="690562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register_chrdev_region </a:t>
            </a: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(dev_t first, unsigned int count, char *name);</a:t>
            </a:r>
            <a:endParaRPr/>
          </a:p>
          <a:p>
            <a:pPr indent="-288925" lvl="0" marL="288925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To dynamically allocate a device number by the kernel, use the function</a:t>
            </a:r>
            <a:endParaRPr/>
          </a:p>
          <a:p>
            <a:pPr indent="-288924" lvl="1" marL="690562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alloc_chrdev_region</a:t>
            </a: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(dev_t *dev, unsigned int firstminor, unsigned int count, char *name);</a:t>
            </a:r>
            <a:endParaRPr/>
          </a:p>
          <a:p>
            <a:pPr indent="-288925" lvl="0" marL="288925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Returns 0 on successful allocation, Negative number if not allocated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Allocating Device Numbers in the Kernel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239712" y="1468437"/>
            <a:ext cx="96012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925" lvl="0" marL="2889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Device numbers are freed with </a:t>
            </a:r>
            <a:endParaRPr/>
          </a:p>
          <a:p>
            <a:pPr indent="-330200" lvl="1" marL="66675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b="1" i="1" lang="en-US" sz="24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unregister_chrdev_region</a:t>
            </a:r>
            <a:r>
              <a:rPr b="0" i="1" lang="en-US" sz="24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(dev_t first, unsigned int count)‏</a:t>
            </a:r>
            <a:endParaRPr b="0" i="1" sz="2400" u="none" cap="none" strike="noStrike">
              <a:solidFill>
                <a:srgbClr val="9933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0" marL="28892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Registering the device number in the init_module </a:t>
            </a:r>
            <a:endParaRPr/>
          </a:p>
          <a:p>
            <a:pPr indent="-288925" lvl="0" marL="2889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Un-register the device number in the cleanup_module</a:t>
            </a:r>
            <a:endParaRPr/>
          </a:p>
          <a:p>
            <a:pPr indent="-288925" lvl="0" marL="28892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/>
          </a:p>
          <a:p>
            <a:pPr indent="-330200" lvl="1" marL="6667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#include &lt;linux/fs.h&gt;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User Space Access to Device Numbers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360362" y="1468437"/>
            <a:ext cx="93599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6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Applications in the user space can refer to a device by creating a device file or node in the /dev/ directory of the filesystem.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56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This is possible by assigning a name to a device number using the shell command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48"/>
              <a:buFont typeface="Times New Roman"/>
              <a:buChar char="–"/>
            </a:pPr>
            <a:r>
              <a:rPr b="1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mknod</a:t>
            </a: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name_device</a:t>
            </a: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1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device_type   major   minor </a:t>
            </a:r>
            <a:endParaRPr/>
          </a:p>
          <a:p>
            <a:pPr indent="0" lvl="2" marL="8001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eg: mknod /dev/MyCharDevice c 253 15 </a:t>
            </a:r>
            <a:endParaRPr/>
          </a:p>
          <a:p>
            <a:pPr indent="0" lvl="2" marL="8001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b="1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’ specifies that the device is a character device, </a:t>
            </a:r>
            <a:endParaRPr/>
          </a:p>
          <a:p>
            <a:pPr indent="0" lvl="2" marL="8001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253</a:t>
            </a: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represents the major number and </a:t>
            </a:r>
            <a:endParaRPr/>
          </a:p>
          <a:p>
            <a:pPr indent="0" lvl="2" marL="8001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represents the minor number </a:t>
            </a:r>
            <a:endParaRPr/>
          </a:p>
          <a:p>
            <a:pPr indent="0" lvl="2" marL="8001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MyCharDevice</a:t>
            </a: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refers to the name associated with the driver at user space.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6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" name="Google Shape;243;p16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244" name="Google Shape;244;p16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245" name="Google Shape;245;p16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253" name="Google Shape;253;p17"/>
          <p:cNvSpPr txBox="1"/>
          <p:nvPr/>
        </p:nvSpPr>
        <p:spPr>
          <a:xfrm>
            <a:off x="7364412" y="3568700"/>
            <a:ext cx="1979612" cy="1800225"/>
          </a:xfrm>
          <a:prstGeom prst="rect">
            <a:avLst/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54" name="Google Shape;254;p17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7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6" name="Google Shape;256;p17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258" name="Google Shape;258;p17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9" name="Google Shape;259;p17"/>
          <p:cNvSpPr/>
          <p:nvPr/>
        </p:nvSpPr>
        <p:spPr>
          <a:xfrm>
            <a:off x="8083550" y="2308225"/>
            <a:ext cx="1800225" cy="900112"/>
          </a:xfrm>
          <a:prstGeom prst="wedgeRectCallout">
            <a:avLst>
              <a:gd fmla="val -513" name="adj1"/>
              <a:gd fmla="val 28742" name="adj2"/>
            </a:avLst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 Registers for Device Number</a:t>
            </a:r>
            <a:endParaRPr/>
          </a:p>
        </p:txBody>
      </p:sp>
      <p:cxnSp>
        <p:nvCxnSpPr>
          <p:cNvPr id="260" name="Google Shape;260;p17"/>
          <p:cNvCxnSpPr/>
          <p:nvPr/>
        </p:nvCxnSpPr>
        <p:spPr>
          <a:xfrm rot="10800000">
            <a:off x="6464412" y="3298700"/>
            <a:ext cx="1890600" cy="270000"/>
          </a:xfrm>
          <a:prstGeom prst="curvedConnector2">
            <a:avLst/>
          </a:prstGeom>
          <a:noFill/>
          <a:ln cap="flat" cmpd="sng" w="28575">
            <a:solidFill>
              <a:srgbClr val="0066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61" name="Google Shape;261;p17"/>
          <p:cNvSpPr txBox="1"/>
          <p:nvPr/>
        </p:nvSpPr>
        <p:spPr>
          <a:xfrm>
            <a:off x="6792912" y="2938462"/>
            <a:ext cx="914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Ma, Mi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7364412" y="3568700"/>
            <a:ext cx="1979612" cy="1800225"/>
          </a:xfrm>
          <a:prstGeom prst="rect">
            <a:avLst/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p18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2" name="Google Shape;272;p18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274" name="Google Shape;274;p18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18"/>
          <p:cNvSpPr/>
          <p:nvPr/>
        </p:nvSpPr>
        <p:spPr>
          <a:xfrm>
            <a:off x="8083550" y="2308225"/>
            <a:ext cx="1800225" cy="900112"/>
          </a:xfrm>
          <a:prstGeom prst="wedgeRectCallout">
            <a:avLst>
              <a:gd fmla="val -513" name="adj1"/>
              <a:gd fmla="val 28742" name="adj2"/>
            </a:avLst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 Registers for Device Number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379412" y="1768475"/>
            <a:ext cx="2519362" cy="900112"/>
          </a:xfrm>
          <a:prstGeom prst="wedgeRectCallout">
            <a:avLst>
              <a:gd fmla="val 26178" name="adj1"/>
              <a:gd fmla="val 2729" name="adj2"/>
            </a:avLst>
          </a:prstGeom>
          <a:solidFill>
            <a:srgbClr val="6666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rPr>
              <a:t>Kernel allocates requested Device Number to Driver </a:t>
            </a:r>
            <a:endParaRPr/>
          </a:p>
        </p:txBody>
      </p:sp>
      <p:cxnSp>
        <p:nvCxnSpPr>
          <p:cNvPr id="277" name="Google Shape;277;p18"/>
          <p:cNvCxnSpPr/>
          <p:nvPr/>
        </p:nvCxnSpPr>
        <p:spPr>
          <a:xfrm rot="10800000">
            <a:off x="6464412" y="3298700"/>
            <a:ext cx="1890600" cy="270000"/>
          </a:xfrm>
          <a:prstGeom prst="curvedConnector2">
            <a:avLst/>
          </a:prstGeom>
          <a:noFill/>
          <a:ln cap="flat" cmpd="sng" w="28575">
            <a:solidFill>
              <a:srgbClr val="0066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278" name="Google Shape;278;p18"/>
          <p:cNvSpPr txBox="1"/>
          <p:nvPr/>
        </p:nvSpPr>
        <p:spPr>
          <a:xfrm>
            <a:off x="3962400" y="2306637"/>
            <a:ext cx="504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5414962" y="2306637"/>
            <a:ext cx="4286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8367712" y="3619500"/>
            <a:ext cx="914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Ma, Mi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150812" y="3979862"/>
            <a:ext cx="2679700" cy="1079500"/>
          </a:xfrm>
          <a:prstGeom prst="rect">
            <a:avLst/>
          </a:prstGeom>
          <a:solidFill>
            <a:srgbClr val="CC6633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7364412" y="3568700"/>
            <a:ext cx="1979612" cy="1800225"/>
          </a:xfrm>
          <a:prstGeom prst="rect">
            <a:avLst/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290" name="Google Shape;290;p19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9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2" name="Google Shape;292;p19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293" name="Google Shape;293;p19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294" name="Google Shape;294;p19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" name="Google Shape;295;p19"/>
          <p:cNvSpPr/>
          <p:nvPr/>
        </p:nvSpPr>
        <p:spPr>
          <a:xfrm>
            <a:off x="150812" y="1917700"/>
            <a:ext cx="2679700" cy="1116012"/>
          </a:xfrm>
          <a:prstGeom prst="wedgeRectCallout">
            <a:avLst>
              <a:gd fmla="val 10498" name="adj1"/>
              <a:gd fmla="val 38869" name="adj2"/>
            </a:avLst>
          </a:prstGeom>
          <a:solidFill>
            <a:srgbClr val="CC6633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Device Node is created in the User Space for corresponding Major and Minor Numbers</a:t>
            </a:r>
            <a:endParaRPr/>
          </a:p>
        </p:txBody>
      </p:sp>
      <p:cxnSp>
        <p:nvCxnSpPr>
          <p:cNvPr id="296" name="Google Shape;296;p19"/>
          <p:cNvCxnSpPr/>
          <p:nvPr/>
        </p:nvCxnSpPr>
        <p:spPr>
          <a:xfrm rot="-5400000">
            <a:off x="2506662" y="3622762"/>
            <a:ext cx="1220700" cy="573000"/>
          </a:xfrm>
          <a:prstGeom prst="curvedConnector3">
            <a:avLst>
              <a:gd fmla="val 0" name="adj1"/>
            </a:avLst>
          </a:prstGeom>
          <a:noFill/>
          <a:ln cap="sq" cmpd="sng" w="28800">
            <a:solidFill>
              <a:srgbClr val="FF6633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19"/>
          <p:cNvCxnSpPr/>
          <p:nvPr/>
        </p:nvCxnSpPr>
        <p:spPr>
          <a:xfrm rot="10800000">
            <a:off x="6464412" y="3298700"/>
            <a:ext cx="1890600" cy="270000"/>
          </a:xfrm>
          <a:prstGeom prst="curvedConnector2">
            <a:avLst/>
          </a:prstGeom>
          <a:noFill/>
          <a:ln cap="flat" cmpd="sng" w="28575">
            <a:solidFill>
              <a:srgbClr val="0066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8" name="Google Shape;298;p19"/>
          <p:cNvSpPr txBox="1"/>
          <p:nvPr/>
        </p:nvSpPr>
        <p:spPr>
          <a:xfrm>
            <a:off x="3962400" y="2306637"/>
            <a:ext cx="504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/>
          </a:p>
        </p:txBody>
      </p:sp>
      <p:sp>
        <p:nvSpPr>
          <p:cNvPr id="299" name="Google Shape;299;p19"/>
          <p:cNvSpPr txBox="1"/>
          <p:nvPr/>
        </p:nvSpPr>
        <p:spPr>
          <a:xfrm>
            <a:off x="5414962" y="2306637"/>
            <a:ext cx="4286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</a:t>
            </a:r>
            <a:endParaRPr/>
          </a:p>
        </p:txBody>
      </p:sp>
      <p:sp>
        <p:nvSpPr>
          <p:cNvPr id="300" name="Google Shape;300;p19"/>
          <p:cNvSpPr txBox="1"/>
          <p:nvPr/>
        </p:nvSpPr>
        <p:spPr>
          <a:xfrm>
            <a:off x="8367712" y="3619500"/>
            <a:ext cx="914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Ma, Mi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174625" y="4159250"/>
            <a:ext cx="2655887" cy="66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mknod /dev/MyDevice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 Ma Mi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15912" y="1468437"/>
            <a:ext cx="9525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Module Initialization</a:t>
            </a:r>
            <a:endParaRPr/>
          </a:p>
          <a:p>
            <a:pPr indent="-301625" lvl="0" marL="3016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Module De-Initialization</a:t>
            </a:r>
            <a:endParaRPr/>
          </a:p>
          <a:p>
            <a:pPr indent="-301625" lvl="0" marL="3016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Compilation &amp; Loading a Module</a:t>
            </a:r>
            <a:endParaRPr/>
          </a:p>
          <a:p>
            <a:pPr indent="-301625" lvl="0" marL="3016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 Makefile</a:t>
            </a:r>
            <a:endParaRPr/>
          </a:p>
          <a:p>
            <a:pPr indent="-301625" lvl="0" marL="3016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Module Parameters </a:t>
            </a:r>
            <a:endParaRPr/>
          </a:p>
          <a:p>
            <a:pPr indent="-301625" lvl="0" marL="3016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Kernel Symbol Table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309" name="Google Shape;309;p20"/>
          <p:cNvSpPr txBox="1"/>
          <p:nvPr/>
        </p:nvSpPr>
        <p:spPr>
          <a:xfrm>
            <a:off x="7364412" y="3568700"/>
            <a:ext cx="1979612" cy="1800225"/>
          </a:xfrm>
          <a:prstGeom prst="rect">
            <a:avLst/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20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2" name="Google Shape;312;p20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314" name="Google Shape;314;p20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" name="Google Shape;315;p20"/>
          <p:cNvCxnSpPr/>
          <p:nvPr/>
        </p:nvCxnSpPr>
        <p:spPr>
          <a:xfrm rot="10800000">
            <a:off x="6464412" y="3298700"/>
            <a:ext cx="1890600" cy="270000"/>
          </a:xfrm>
          <a:prstGeom prst="curvedConnector2">
            <a:avLst/>
          </a:prstGeom>
          <a:noFill/>
          <a:ln cap="flat" cmpd="sng" w="28575">
            <a:solidFill>
              <a:srgbClr val="0066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16" name="Google Shape;316;p20"/>
          <p:cNvSpPr txBox="1"/>
          <p:nvPr/>
        </p:nvSpPr>
        <p:spPr>
          <a:xfrm>
            <a:off x="3962400" y="2306637"/>
            <a:ext cx="504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5414962" y="2306637"/>
            <a:ext cx="4286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</a:t>
            </a:r>
            <a:endParaRPr/>
          </a:p>
        </p:txBody>
      </p:sp>
      <p:sp>
        <p:nvSpPr>
          <p:cNvPr id="318" name="Google Shape;318;p20"/>
          <p:cNvSpPr txBox="1"/>
          <p:nvPr/>
        </p:nvSpPr>
        <p:spPr>
          <a:xfrm>
            <a:off x="8367712" y="3619500"/>
            <a:ext cx="914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Ma, Mi</a:t>
            </a:r>
            <a:endParaRPr/>
          </a:p>
        </p:txBody>
      </p:sp>
      <p:grpSp>
        <p:nvGrpSpPr>
          <p:cNvPr id="319" name="Google Shape;319;p20"/>
          <p:cNvGrpSpPr/>
          <p:nvPr/>
        </p:nvGrpSpPr>
        <p:grpSpPr>
          <a:xfrm>
            <a:off x="1154112" y="2217737"/>
            <a:ext cx="1854200" cy="539750"/>
            <a:chOff x="747042" y="2307114"/>
            <a:chExt cx="1854870" cy="539750"/>
          </a:xfrm>
        </p:grpSpPr>
        <p:sp>
          <p:nvSpPr>
            <p:cNvPr id="320" name="Google Shape;320;p20"/>
            <p:cNvSpPr txBox="1"/>
            <p:nvPr/>
          </p:nvSpPr>
          <p:spPr>
            <a:xfrm>
              <a:off x="747042" y="2307114"/>
              <a:ext cx="1854869" cy="539750"/>
            </a:xfrm>
            <a:prstGeom prst="rect">
              <a:avLst/>
            </a:prstGeom>
            <a:solidFill>
              <a:srgbClr val="CC6633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0"/>
            <p:cNvSpPr txBox="1"/>
            <p:nvPr/>
          </p:nvSpPr>
          <p:spPr>
            <a:xfrm>
              <a:off x="747043" y="2396491"/>
              <a:ext cx="1854869" cy="38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/dev/MyDevice</a:t>
              </a:r>
              <a:endParaRPr/>
            </a:p>
          </p:txBody>
        </p:sp>
      </p:grpSp>
      <p:cxnSp>
        <p:nvCxnSpPr>
          <p:cNvPr id="322" name="Google Shape;322;p20"/>
          <p:cNvCxnSpPr/>
          <p:nvPr/>
        </p:nvCxnSpPr>
        <p:spPr>
          <a:xfrm>
            <a:off x="3008312" y="2487612"/>
            <a:ext cx="954087" cy="0"/>
          </a:xfrm>
          <a:prstGeom prst="straightConnector1">
            <a:avLst/>
          </a:prstGeom>
          <a:solidFill>
            <a:srgbClr val="00B8FF"/>
          </a:solidFill>
          <a:ln cap="flat" cmpd="sng" w="28575">
            <a:solidFill>
              <a:srgbClr val="BF73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674687" y="35718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Numbers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7364412" y="3568700"/>
            <a:ext cx="1979612" cy="1800225"/>
          </a:xfrm>
          <a:prstGeom prst="rect">
            <a:avLst/>
          </a:prstGeom>
          <a:solidFill>
            <a:srgbClr val="355E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Device Driver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CCFFFF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FFFF"/>
                </a:solidFill>
                <a:latin typeface="Arial"/>
                <a:ea typeface="Arial"/>
                <a:cs typeface="Arial"/>
                <a:sym typeface="Arial"/>
              </a:rPr>
              <a:t>Module</a:t>
            </a:r>
            <a:endParaRPr/>
          </a:p>
        </p:txBody>
      </p:sp>
      <p:sp>
        <p:nvSpPr>
          <p:cNvPr id="331" name="Google Shape;331;p21"/>
          <p:cNvSpPr txBox="1"/>
          <p:nvPr/>
        </p:nvSpPr>
        <p:spPr>
          <a:xfrm>
            <a:off x="3403600" y="1768475"/>
            <a:ext cx="3060700" cy="3060700"/>
          </a:xfrm>
          <a:prstGeom prst="rect">
            <a:avLst/>
          </a:prstGeom>
          <a:solidFill>
            <a:srgbClr val="AECF00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21"/>
          <p:cNvCxnSpPr/>
          <p:nvPr/>
        </p:nvCxnSpPr>
        <p:spPr>
          <a:xfrm>
            <a:off x="4933950" y="1768475"/>
            <a:ext cx="1587" cy="3060700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3" name="Google Shape;333;p21"/>
          <p:cNvSpPr txBox="1"/>
          <p:nvPr/>
        </p:nvSpPr>
        <p:spPr>
          <a:xfrm>
            <a:off x="358457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No</a:t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4987925" y="1731962"/>
            <a:ext cx="1260475" cy="37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Minor No</a:t>
            </a:r>
            <a:endParaRPr/>
          </a:p>
        </p:txBody>
      </p:sp>
      <p:cxnSp>
        <p:nvCxnSpPr>
          <p:cNvPr id="335" name="Google Shape;335;p21"/>
          <p:cNvCxnSpPr/>
          <p:nvPr/>
        </p:nvCxnSpPr>
        <p:spPr>
          <a:xfrm>
            <a:off x="3403600" y="2127250"/>
            <a:ext cx="3060700" cy="1587"/>
          </a:xfrm>
          <a:prstGeom prst="straightConnector1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21"/>
          <p:cNvCxnSpPr/>
          <p:nvPr/>
        </p:nvCxnSpPr>
        <p:spPr>
          <a:xfrm rot="10800000">
            <a:off x="6464412" y="3298700"/>
            <a:ext cx="1890600" cy="270000"/>
          </a:xfrm>
          <a:prstGeom prst="curvedConnector2">
            <a:avLst/>
          </a:prstGeom>
          <a:noFill/>
          <a:ln cap="flat" cmpd="sng" w="28575">
            <a:solidFill>
              <a:srgbClr val="0066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7" name="Google Shape;337;p21"/>
          <p:cNvSpPr txBox="1"/>
          <p:nvPr/>
        </p:nvSpPr>
        <p:spPr>
          <a:xfrm>
            <a:off x="3962400" y="2306637"/>
            <a:ext cx="504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5414962" y="2306637"/>
            <a:ext cx="4286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8367712" y="3619500"/>
            <a:ext cx="914400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Ma, Mi</a:t>
            </a:r>
            <a:endParaRPr/>
          </a:p>
        </p:txBody>
      </p:sp>
      <p:grpSp>
        <p:nvGrpSpPr>
          <p:cNvPr id="340" name="Google Shape;340;p21"/>
          <p:cNvGrpSpPr/>
          <p:nvPr/>
        </p:nvGrpSpPr>
        <p:grpSpPr>
          <a:xfrm>
            <a:off x="1154112" y="2217737"/>
            <a:ext cx="1854200" cy="539750"/>
            <a:chOff x="747042" y="2307114"/>
            <a:chExt cx="1854870" cy="539750"/>
          </a:xfrm>
        </p:grpSpPr>
        <p:sp>
          <p:nvSpPr>
            <p:cNvPr id="341" name="Google Shape;341;p21"/>
            <p:cNvSpPr txBox="1"/>
            <p:nvPr/>
          </p:nvSpPr>
          <p:spPr>
            <a:xfrm>
              <a:off x="747042" y="2307114"/>
              <a:ext cx="1854869" cy="539750"/>
            </a:xfrm>
            <a:prstGeom prst="rect">
              <a:avLst/>
            </a:prstGeom>
            <a:solidFill>
              <a:srgbClr val="CC6633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747043" y="2396491"/>
              <a:ext cx="1854869" cy="38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/dev/MyDevice</a:t>
              </a:r>
              <a:endParaRPr/>
            </a:p>
          </p:txBody>
        </p:sp>
      </p:grpSp>
      <p:cxnSp>
        <p:nvCxnSpPr>
          <p:cNvPr id="343" name="Google Shape;343;p21"/>
          <p:cNvCxnSpPr/>
          <p:nvPr/>
        </p:nvCxnSpPr>
        <p:spPr>
          <a:xfrm>
            <a:off x="3008312" y="2487612"/>
            <a:ext cx="954087" cy="0"/>
          </a:xfrm>
          <a:prstGeom prst="straightConnector1">
            <a:avLst/>
          </a:prstGeom>
          <a:solidFill>
            <a:srgbClr val="00B8FF"/>
          </a:solidFill>
          <a:ln cap="flat" cmpd="sng" w="28575">
            <a:solidFill>
              <a:srgbClr val="BF73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44" name="Google Shape;344;p21"/>
          <p:cNvSpPr txBox="1"/>
          <p:nvPr/>
        </p:nvSpPr>
        <p:spPr>
          <a:xfrm>
            <a:off x="595312" y="4237037"/>
            <a:ext cx="2387600" cy="1524000"/>
          </a:xfrm>
          <a:prstGeom prst="rect">
            <a:avLst/>
          </a:prstGeom>
          <a:solidFill>
            <a:srgbClr val="99FFFF"/>
          </a:solidFill>
          <a:ln cap="flat" cmpd="sng" w="9525">
            <a:solidFill>
              <a:srgbClr val="00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363636"/>
                </a:solidFill>
                <a:latin typeface="Arial"/>
                <a:ea typeface="Arial"/>
                <a:cs typeface="Arial"/>
                <a:sym typeface="Arial"/>
              </a:rPr>
              <a:t>User Application Connects to the driver using the device node created in the user space. </a:t>
            </a:r>
            <a:endParaRPr/>
          </a:p>
        </p:txBody>
      </p:sp>
      <p:cxnSp>
        <p:nvCxnSpPr>
          <p:cNvPr id="345" name="Google Shape;345;p21"/>
          <p:cNvCxnSpPr/>
          <p:nvPr/>
        </p:nvCxnSpPr>
        <p:spPr>
          <a:xfrm flipH="1" rot="10800000">
            <a:off x="1789112" y="2757487"/>
            <a:ext cx="292100" cy="1479550"/>
          </a:xfrm>
          <a:prstGeom prst="straightConnector1">
            <a:avLst/>
          </a:prstGeom>
          <a:solidFill>
            <a:srgbClr val="00B8FF"/>
          </a:solidFill>
          <a:ln cap="flat" cmpd="sng" w="28575">
            <a:solidFill>
              <a:srgbClr val="007F7F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346" name="Google Shape;346;p21"/>
          <p:cNvSpPr/>
          <p:nvPr/>
        </p:nvSpPr>
        <p:spPr>
          <a:xfrm>
            <a:off x="2963862" y="4468812"/>
            <a:ext cx="4400550" cy="381000"/>
          </a:xfrm>
          <a:prstGeom prst="leftRightArrow">
            <a:avLst>
              <a:gd fmla="val 935" name="adj1"/>
              <a:gd fmla="val 50000" name="adj2"/>
            </a:avLst>
          </a:prstGeom>
          <a:solidFill>
            <a:srgbClr val="7F7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Our Questions that we began with</a:t>
            </a:r>
            <a:endParaRPr/>
          </a:p>
        </p:txBody>
      </p:sp>
      <p:sp>
        <p:nvSpPr>
          <p:cNvPr id="352" name="Google Shape;352;p22"/>
          <p:cNvSpPr txBox="1"/>
          <p:nvPr/>
        </p:nvSpPr>
        <p:spPr>
          <a:xfrm>
            <a:off x="163512" y="1493837"/>
            <a:ext cx="9621837" cy="570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Questions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user space application(s) gain access to the device driver?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By Opening the driver using the device file, created in the user space using the utility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mknod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 the user space, the device file, accessed through its name is more fundamental, rather than major-minor numbers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device file connects the user space to the device numbers registered in the kernel space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if a module is a device driver or kernel module? 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driver registers for a device number in the kernel space as part of its implementation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Only devices register for a device number, telling the kernel that the module is a device driver</a:t>
            </a:r>
            <a:endParaRPr/>
          </a:p>
          <a:p>
            <a:pPr indent="-342900" lvl="1" marL="108585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Registering for a device number happens in the init section of the module, while unregistering is to be done in the exit section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kernel know the type/class of driver (Char, Block, Network)? 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kernel know the capabilities/functionalities provided by the driver?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hardware interact with a device driver?</a:t>
            </a:r>
            <a:endParaRPr/>
          </a:p>
          <a:p>
            <a:pPr indent="-12700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0" i="0" lang="en-US" sz="20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kernel handle problems of synchronization, hardware timing and concurrency in the driver?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674687" y="396875"/>
            <a:ext cx="8724900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Important Data Structures</a:t>
            </a:r>
            <a:endParaRPr/>
          </a:p>
        </p:txBody>
      </p:sp>
      <p:sp>
        <p:nvSpPr>
          <p:cNvPr id="360" name="Google Shape;360;p23"/>
          <p:cNvSpPr txBox="1"/>
          <p:nvPr>
            <p:ph idx="1" type="body"/>
          </p:nvPr>
        </p:nvSpPr>
        <p:spPr>
          <a:xfrm>
            <a:off x="163512" y="1460500"/>
            <a:ext cx="3148012" cy="392588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D55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4162" lvl="0" marL="284162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b="1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File_Operations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Open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Read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Write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Close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IOCTL</a:t>
            </a:r>
            <a:endParaRPr/>
          </a:p>
          <a:p>
            <a:pPr indent="-284162" lvl="0" marL="284162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3616325" y="2560637"/>
            <a:ext cx="3024187" cy="3657600"/>
          </a:xfrm>
          <a:prstGeom prst="rect">
            <a:avLst/>
          </a:prstGeom>
          <a:solidFill>
            <a:srgbClr val="FFEB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b="1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*file_operations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mode_t f_mode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loff_t f_pos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.....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6932612" y="3614737"/>
            <a:ext cx="3011487" cy="38227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b="1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*Device Number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	*Char Device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....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	.....</a:t>
            </a:r>
            <a:endParaRPr/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0000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D5"/>
              </a:buClr>
              <a:buSzPts val="2600"/>
              <a:buFont typeface="Calibri"/>
              <a:buNone/>
            </a:pPr>
            <a:r>
              <a:rPr b="0" i="0" lang="en-US" sz="2600" u="none">
                <a:solidFill>
                  <a:srgbClr val="0000D5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Important Data Structures</a:t>
            </a:r>
            <a:endParaRPr/>
          </a:p>
        </p:txBody>
      </p:sp>
      <p:sp>
        <p:nvSpPr>
          <p:cNvPr id="368" name="Google Shape;368;p24"/>
          <p:cNvSpPr txBox="1"/>
          <p:nvPr>
            <p:ph idx="1" type="body"/>
          </p:nvPr>
        </p:nvSpPr>
        <p:spPr>
          <a:xfrm>
            <a:off x="239712" y="1341437"/>
            <a:ext cx="9525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57200" lvl="0" marL="561975" marR="0" rtl="0" algn="just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File Operations Structure</a:t>
            </a:r>
            <a:endParaRPr/>
          </a:p>
          <a:p>
            <a:pPr indent="-457200" lvl="1" marL="962025" marR="0" rtl="0" algn="just">
              <a:lnSpc>
                <a:spcPct val="6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Defines the operations/services/functionalities/capabilities/methods provided by the driver</a:t>
            </a:r>
            <a:endParaRPr/>
          </a:p>
          <a:p>
            <a:pPr indent="-457200" lvl="1" marL="962025" marR="0" rtl="0" algn="just">
              <a:lnSpc>
                <a:spcPct val="6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It is a structure of function pointers to each operation/service provided</a:t>
            </a:r>
            <a:endParaRPr/>
          </a:p>
          <a:p>
            <a:pPr indent="-457200" lvl="1" marL="962025" marR="0" rtl="0" algn="just">
              <a:lnSpc>
                <a:spcPct val="66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 operations include some functionalities such as open, read, write, close, ioctl etc.,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struct file_operations {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	.</a:t>
            </a: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owner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= THIS_MODULE,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	.</a:t>
            </a: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 = MycharDev_read,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	.</a:t>
            </a: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= MyCharDev_write,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	.</a:t>
            </a: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= MyCharDev_open,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	.</a:t>
            </a: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 = MyCharDev_close,</a:t>
            </a:r>
            <a:endParaRPr/>
          </a:p>
          <a:p>
            <a:pPr indent="0" lvl="2" marL="904875" marR="0" rtl="0" algn="just">
              <a:lnSpc>
                <a:spcPct val="66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-457200" lvl="1" marL="962025" marR="0" rtl="0" algn="just">
              <a:lnSpc>
                <a:spcPct val="9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Drivers should define an instance of File Operations structure and initialize the members of the structure to functions being provided by the driver</a:t>
            </a:r>
            <a:endParaRPr/>
          </a:p>
          <a:p>
            <a:pPr indent="-457200" lvl="0" marL="561975" marR="0" rtl="0" algn="just">
              <a:lnSpc>
                <a:spcPct val="9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Header: #include &lt;linux/fs.h&gt;</a:t>
            </a:r>
            <a:endParaRPr/>
          </a:p>
          <a:p>
            <a:pPr indent="-2794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Important Data Structures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63512" y="1417637"/>
            <a:ext cx="9753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5619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This structure represents an open file. It is used to control the operations of the driver. 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b="1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created by the kernel </a:t>
            </a: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and passed to the driver whenever a user makes a call to the open system call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It exists until the last close function is executed. 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After all instances of the file are closed, the kernel releases the data structure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It is passed to all functions that operate on the file</a:t>
            </a:r>
            <a:endParaRPr/>
          </a:p>
          <a:p>
            <a:pPr indent="-457200" lvl="1" marL="962025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It contains a pointer to the file operations structure created in the driver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Important Data Structures</a:t>
            </a:r>
            <a:endParaRPr/>
          </a:p>
        </p:txBody>
      </p:sp>
      <p:sp>
        <p:nvSpPr>
          <p:cNvPr id="380" name="Google Shape;380;p26"/>
          <p:cNvSpPr txBox="1"/>
          <p:nvPr>
            <p:ph idx="1" type="body"/>
          </p:nvPr>
        </p:nvSpPr>
        <p:spPr>
          <a:xfrm>
            <a:off x="315912" y="1468437"/>
            <a:ext cx="9525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542925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File: Some important fields in this structure</a:t>
            </a:r>
            <a:endParaRPr/>
          </a:p>
          <a:p>
            <a:pPr indent="-457200" lvl="1" marL="10318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mode_t f_mode </a:t>
            </a:r>
            <a:r>
              <a:rPr b="0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-Identifies the file as either readable or writable</a:t>
            </a:r>
            <a:endParaRPr/>
          </a:p>
          <a:p>
            <a:pPr indent="-457200" lvl="1" marL="10318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loff_t f_pos </a:t>
            </a:r>
            <a:r>
              <a:rPr b="0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-The current reading or writing position</a:t>
            </a:r>
            <a:endParaRPr/>
          </a:p>
          <a:p>
            <a:pPr indent="-457200" lvl="1" marL="10318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struct file_operations *f_op </a:t>
            </a:r>
            <a:r>
              <a:rPr b="0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-The operations associated with a file. The kernel assigns  the pointer as a part of its implementation of open and then reads it when it needs to dispatch any operations. </a:t>
            </a:r>
            <a:endParaRPr/>
          </a:p>
          <a:p>
            <a:pPr indent="-457200" lvl="1" marL="10318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void *private_data </a:t>
            </a:r>
            <a:r>
              <a:rPr b="0" i="0" lang="en-US" sz="2400" u="none" cap="none" strike="noStrike">
                <a:solidFill>
                  <a:srgbClr val="BF7300"/>
                </a:solidFill>
                <a:latin typeface="Calibri"/>
                <a:ea typeface="Calibri"/>
                <a:cs typeface="Calibri"/>
                <a:sym typeface="Calibri"/>
              </a:rPr>
              <a:t>-this pointer can be used to point to allocated data, but it must be freed before the file structure is destroyed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BF7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Important Data Structures</a:t>
            </a:r>
            <a:endParaRPr/>
          </a:p>
        </p:txBody>
      </p:sp>
      <p:sp>
        <p:nvSpPr>
          <p:cNvPr id="386" name="Google Shape;386;p27"/>
          <p:cNvSpPr txBox="1"/>
          <p:nvPr>
            <p:ph idx="1" type="body"/>
          </p:nvPr>
        </p:nvSpPr>
        <p:spPr>
          <a:xfrm>
            <a:off x="239712" y="1417637"/>
            <a:ext cx="9525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6862" lvl="0" marL="40163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Inode Structure </a:t>
            </a:r>
            <a:endParaRPr/>
          </a:p>
          <a:p>
            <a:pPr indent="-336549" lvl="1" marL="8016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inode</a:t>
            </a: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 structure is internally used by the kernel to represent files. It is entirely different from the file structure</a:t>
            </a:r>
            <a:endParaRPr/>
          </a:p>
          <a:p>
            <a:pPr indent="-336549" lvl="1" marL="8016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There can be many </a:t>
            </a:r>
            <a:r>
              <a:rPr b="1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 structures associated with a file but they all point to a single inode structure for that file</a:t>
            </a:r>
            <a:endParaRPr/>
          </a:p>
          <a:p>
            <a:pPr indent="-336549" lvl="1" marL="80168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The inode structure holds two important fields with respect to drivers</a:t>
            </a:r>
            <a:endParaRPr/>
          </a:p>
          <a:p>
            <a:pPr indent="-342900" lvl="2" marL="131127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dev_t  i_rdev: 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Used to hold the actual device number</a:t>
            </a:r>
            <a:endParaRPr/>
          </a:p>
          <a:p>
            <a:pPr indent="-342900" lvl="2" marL="1311275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struct cdev *i_cdev</a:t>
            </a:r>
            <a:r>
              <a:rPr b="0" i="1" lang="en-US" sz="2000" u="none" cap="none" strike="noStrik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: Kernels internal structure that represents char devices</a:t>
            </a:r>
            <a:endParaRPr/>
          </a:p>
          <a:p>
            <a:pPr indent="-336549" lvl="1" marL="80168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Access to i_rdev should be performed through access functions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 txBox="1"/>
          <p:nvPr>
            <p:ph type="title"/>
          </p:nvPr>
        </p:nvSpPr>
        <p:spPr>
          <a:xfrm>
            <a:off x="674687" y="396875"/>
            <a:ext cx="8724900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Registration</a:t>
            </a:r>
            <a:endParaRPr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163512" y="1417637"/>
            <a:ext cx="9753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336550" rtl="0" algn="just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 kernel uses structures of type </a:t>
            </a:r>
            <a:r>
              <a:rPr b="1" i="1" lang="en-US" sz="26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“struct cdev”</a:t>
            </a: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 to represent character devices internally</a:t>
            </a:r>
            <a:endParaRPr/>
          </a:p>
          <a:p>
            <a:pPr indent="-336550" lvl="0" marL="336550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It is initialized in one of the two methods</a:t>
            </a:r>
            <a:endParaRPr/>
          </a:p>
          <a:p>
            <a:pPr indent="-223837" lvl="1" marL="801687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1" lang="en-US" sz="22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struct cdev *my_cdev = cdev_alloc();</a:t>
            </a:r>
            <a:endParaRPr/>
          </a:p>
          <a:p>
            <a:pPr indent="-223837" lvl="1" marL="801687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my_cdev-&gt;ops = &amp;myfops;  (or)</a:t>
            </a:r>
            <a:endParaRPr/>
          </a:p>
          <a:p>
            <a:pPr indent="-223837" lvl="1" marL="801687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void cdev_init(struct cdev *cdev, struct file_operations *fops);</a:t>
            </a:r>
            <a:endParaRPr/>
          </a:p>
          <a:p>
            <a:pPr indent="-336550" lvl="0" marL="336550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Once the structure has been set up, the kernel is notified with the call to</a:t>
            </a:r>
            <a:endParaRPr/>
          </a:p>
          <a:p>
            <a:pPr indent="-223837" lvl="1" marL="801687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1" lang="en-US" sz="22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int cdev_add(struct cdev *dev, dev_t num, unsigned int count);</a:t>
            </a:r>
            <a:endParaRPr/>
          </a:p>
          <a:p>
            <a:pPr indent="-336550" lvl="0" marL="336550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To remove a character device</a:t>
            </a:r>
            <a:endParaRPr/>
          </a:p>
          <a:p>
            <a:pPr indent="-223837" lvl="1" marL="801687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1" lang="en-US" sz="2200" u="none">
                <a:solidFill>
                  <a:srgbClr val="993366"/>
                </a:solidFill>
                <a:latin typeface="Calibri"/>
                <a:ea typeface="Calibri"/>
                <a:cs typeface="Calibri"/>
                <a:sym typeface="Calibri"/>
              </a:rPr>
              <a:t>void cdev_del(struct cdev *dev);</a:t>
            </a:r>
            <a:endParaRPr/>
          </a:p>
          <a:p>
            <a:pPr indent="-336550" lvl="0" marL="336550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Header: #include &lt;linux/cdev.h&gt;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 pictorial representation of a Device Driver</a:t>
            </a:r>
            <a:endParaRPr/>
          </a:p>
        </p:txBody>
      </p:sp>
      <p:grpSp>
        <p:nvGrpSpPr>
          <p:cNvPr id="400" name="Google Shape;400;p29"/>
          <p:cNvGrpSpPr/>
          <p:nvPr/>
        </p:nvGrpSpPr>
        <p:grpSpPr>
          <a:xfrm>
            <a:off x="11112" y="1265237"/>
            <a:ext cx="10069512" cy="6264275"/>
            <a:chOff x="11112" y="1265237"/>
            <a:chExt cx="10069513" cy="6264442"/>
          </a:xfrm>
        </p:grpSpPr>
        <p:sp>
          <p:nvSpPr>
            <p:cNvPr id="401" name="Google Shape;401;p29"/>
            <p:cNvSpPr txBox="1"/>
            <p:nvPr/>
          </p:nvSpPr>
          <p:spPr>
            <a:xfrm>
              <a:off x="1916112" y="1265237"/>
              <a:ext cx="8164513" cy="6248567"/>
            </a:xfrm>
            <a:prstGeom prst="rect">
              <a:avLst/>
            </a:prstGeom>
            <a:solidFill>
              <a:srgbClr val="CCCCFF"/>
            </a:solidFill>
            <a:ln cap="flat" cmpd="sng" w="9525">
              <a:solidFill>
                <a:srgbClr val="0000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354512" y="1417641"/>
              <a:ext cx="5595938" cy="6019960"/>
            </a:xfrm>
            <a:prstGeom prst="flowChartDocument">
              <a:avLst/>
            </a:prstGeom>
            <a:solidFill>
              <a:srgbClr val="D9D9D9"/>
            </a:solidFill>
            <a:ln cap="flat" cmpd="sng" w="9525">
              <a:solidFill>
                <a:srgbClr val="0000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735512" y="1539881"/>
              <a:ext cx="1752600" cy="1524041"/>
            </a:xfrm>
            <a:prstGeom prst="flowChartProcess">
              <a:avLst/>
            </a:prstGeom>
            <a:solidFill>
              <a:srgbClr val="C7FFFF"/>
            </a:solidFill>
            <a:ln cap="flat" cmpd="sng" w="9525">
              <a:solidFill>
                <a:srgbClr val="00AD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cdev {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.ops -&gt; myops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7173913" y="1882790"/>
              <a:ext cx="2674937" cy="1752647"/>
            </a:xfrm>
            <a:prstGeom prst="flowChartProcess">
              <a:avLst/>
            </a:prstGeom>
            <a:solidFill>
              <a:srgbClr val="FFEBCC"/>
            </a:solidFill>
            <a:ln cap="flat" cmpd="sng" w="9525">
              <a:solidFill>
                <a:srgbClr val="BF7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file_operations {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.open = my_open,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.release = my_close,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.read = my_read,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.write = my_write,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405" name="Google Shape;405;p29"/>
            <p:cNvSpPr txBox="1"/>
            <p:nvPr/>
          </p:nvSpPr>
          <p:spPr>
            <a:xfrm>
              <a:off x="4430712" y="4979152"/>
              <a:ext cx="4810035" cy="12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int </a:t>
              </a: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my_open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(struct, struct) { }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int </a:t>
              </a: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my_close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(struct, struct) {}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ssize_t </a:t>
              </a: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my_read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(struct, char, ssize, loff_t) {}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ssize_t </a:t>
              </a: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my_write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(struct, char, ssize, loff_t) {}</a:t>
              </a:r>
              <a:endParaRPr/>
            </a:p>
          </p:txBody>
        </p:sp>
        <p:cxnSp>
          <p:nvCxnSpPr>
            <p:cNvPr id="406" name="Google Shape;406;p29"/>
            <p:cNvCxnSpPr/>
            <p:nvPr/>
          </p:nvCxnSpPr>
          <p:spPr>
            <a:xfrm flipH="1" rot="10800000">
              <a:off x="6335713" y="2006619"/>
              <a:ext cx="931862" cy="295283"/>
            </a:xfrm>
            <a:prstGeom prst="bentConnector3">
              <a:avLst>
                <a:gd fmla="val 50000" name="adj1"/>
              </a:avLst>
            </a:prstGeom>
            <a:solidFill>
              <a:srgbClr val="00B8FF"/>
            </a:solidFill>
            <a:ln cap="flat" cmpd="sng" w="9525">
              <a:solidFill>
                <a:srgbClr val="BF7300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sp>
          <p:nvSpPr>
            <p:cNvPr id="407" name="Google Shape;407;p29"/>
            <p:cNvSpPr/>
            <p:nvPr/>
          </p:nvSpPr>
          <p:spPr>
            <a:xfrm>
              <a:off x="2297112" y="1506543"/>
              <a:ext cx="1752600" cy="1828849"/>
            </a:xfrm>
            <a:prstGeom prst="flowChartProcess">
              <a:avLst/>
            </a:prstGeom>
            <a:solidFill>
              <a:srgbClr val="FFFFCC"/>
            </a:solidFill>
            <a:ln cap="flat" cmpd="sng" w="9525">
              <a:solidFill>
                <a:srgbClr val="BFB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inode {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cdev;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dev_t DevNo;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cxnSp>
          <p:nvCxnSpPr>
            <p:cNvPr id="408" name="Google Shape;408;p29"/>
            <p:cNvCxnSpPr/>
            <p:nvPr/>
          </p:nvCxnSpPr>
          <p:spPr>
            <a:xfrm flipH="1" rot="10800000">
              <a:off x="3516312" y="1778013"/>
              <a:ext cx="1219200" cy="457212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BF73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409" name="Google Shape;409;p29"/>
            <p:cNvSpPr txBox="1"/>
            <p:nvPr/>
          </p:nvSpPr>
          <p:spPr>
            <a:xfrm>
              <a:off x="4354512" y="3749051"/>
              <a:ext cx="5596468" cy="36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register_chrdev_region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(First Major, Count, Name);</a:t>
              </a:r>
              <a:endParaRPr/>
            </a:p>
          </p:txBody>
        </p:sp>
        <p:cxnSp>
          <p:nvCxnSpPr>
            <p:cNvPr id="410" name="Google Shape;410;p29"/>
            <p:cNvCxnSpPr/>
            <p:nvPr/>
          </p:nvCxnSpPr>
          <p:spPr>
            <a:xfrm>
              <a:off x="3821112" y="2616235"/>
              <a:ext cx="914400" cy="1236696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BF7300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411" name="Google Shape;411;p29"/>
            <p:cNvCxnSpPr/>
            <p:nvPr/>
          </p:nvCxnSpPr>
          <p:spPr>
            <a:xfrm rot="5400000">
              <a:off x="6632538" y="2624203"/>
              <a:ext cx="2722636" cy="2249487"/>
            </a:xfrm>
            <a:prstGeom prst="bentConnector3">
              <a:avLst>
                <a:gd fmla="val 50000" name="adj1"/>
              </a:avLst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412" name="Google Shape;412;p29"/>
            <p:cNvCxnSpPr/>
            <p:nvPr/>
          </p:nvCxnSpPr>
          <p:spPr>
            <a:xfrm rot="5400000">
              <a:off x="7012744" y="3099667"/>
              <a:ext cx="2819475" cy="1887537"/>
            </a:xfrm>
            <a:prstGeom prst="bentConnector3">
              <a:avLst>
                <a:gd fmla="val 12031" name="adj1"/>
              </a:avLst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413" name="Google Shape;413;p29"/>
            <p:cNvCxnSpPr/>
            <p:nvPr/>
          </p:nvCxnSpPr>
          <p:spPr>
            <a:xfrm rot="5400000">
              <a:off x="7446927" y="3530679"/>
              <a:ext cx="2679771" cy="1587500"/>
            </a:xfrm>
            <a:prstGeom prst="bentConnector3">
              <a:avLst>
                <a:gd fmla="val 15328" name="adj1"/>
              </a:avLst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414" name="Google Shape;414;p29"/>
            <p:cNvCxnSpPr/>
            <p:nvPr/>
          </p:nvCxnSpPr>
          <p:spPr>
            <a:xfrm rot="5400000">
              <a:off x="7827926" y="3987887"/>
              <a:ext cx="2743273" cy="1219200"/>
            </a:xfrm>
            <a:prstGeom prst="bentConnector3">
              <a:avLst>
                <a:gd fmla="val 17370" name="adj1"/>
              </a:avLst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415" name="Google Shape;415;p29"/>
            <p:cNvCxnSpPr/>
            <p:nvPr/>
          </p:nvCxnSpPr>
          <p:spPr>
            <a:xfrm>
              <a:off x="8988425" y="3225851"/>
              <a:ext cx="820738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29"/>
            <p:cNvCxnSpPr/>
            <p:nvPr/>
          </p:nvCxnSpPr>
          <p:spPr>
            <a:xfrm>
              <a:off x="8988425" y="2984545"/>
              <a:ext cx="623888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7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7" name="Google Shape;417;p29"/>
            <p:cNvSpPr txBox="1"/>
            <p:nvPr/>
          </p:nvSpPr>
          <p:spPr>
            <a:xfrm>
              <a:off x="4993163" y="6708306"/>
              <a:ext cx="1723549" cy="649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Device Driver </a:t>
              </a:r>
              <a:endParaRPr/>
            </a:p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Source Code</a:t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2297112" y="3613212"/>
              <a:ext cx="1752600" cy="984276"/>
            </a:xfrm>
            <a:prstGeom prst="flowChartProcess">
              <a:avLst/>
            </a:prstGeom>
            <a:solidFill>
              <a:srgbClr val="FFFFCC"/>
            </a:solidFill>
            <a:ln cap="flat" cmpd="sng" w="9525">
              <a:solidFill>
                <a:srgbClr val="BFB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inode {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2312987" y="4914996"/>
              <a:ext cx="1752600" cy="990626"/>
            </a:xfrm>
            <a:prstGeom prst="flowChartProcess">
              <a:avLst/>
            </a:prstGeom>
            <a:solidFill>
              <a:srgbClr val="FFFFCC"/>
            </a:solidFill>
            <a:ln cap="flat" cmpd="sng" w="9525">
              <a:solidFill>
                <a:srgbClr val="BFB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struct inode {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420" name="Google Shape;420;p29"/>
            <p:cNvSpPr txBox="1"/>
            <p:nvPr/>
          </p:nvSpPr>
          <p:spPr>
            <a:xfrm>
              <a:off x="2068512" y="7132637"/>
              <a:ext cx="1582486" cy="360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Linux Kernel</a:t>
              </a:r>
              <a:endParaRPr/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1458912" y="1265237"/>
              <a:ext cx="609600" cy="6264442"/>
              <a:chOff x="1230312" y="1265237"/>
              <a:chExt cx="609600" cy="6248400"/>
            </a:xfrm>
          </p:grpSpPr>
          <p:sp>
            <p:nvSpPr>
              <p:cNvPr id="422" name="Google Shape;422;p29"/>
              <p:cNvSpPr txBox="1"/>
              <p:nvPr/>
            </p:nvSpPr>
            <p:spPr>
              <a:xfrm>
                <a:off x="1230312" y="1265237"/>
                <a:ext cx="609600" cy="6248400"/>
              </a:xfrm>
              <a:prstGeom prst="rect">
                <a:avLst/>
              </a:prstGeom>
              <a:solidFill>
                <a:srgbClr val="6666FF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9"/>
              <p:cNvSpPr txBox="1"/>
              <p:nvPr/>
            </p:nvSpPr>
            <p:spPr>
              <a:xfrm>
                <a:off x="1303734" y="1471413"/>
                <a:ext cx="462755" cy="5707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Times New Roman"/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Call Interface</a:t>
                </a:r>
                <a:endParaRPr/>
              </a:p>
            </p:txBody>
          </p:sp>
        </p:grpSp>
        <p:sp>
          <p:nvSpPr>
            <p:cNvPr id="424" name="Google Shape;424;p29"/>
            <p:cNvSpPr txBox="1"/>
            <p:nvPr/>
          </p:nvSpPr>
          <p:spPr>
            <a:xfrm>
              <a:off x="11112" y="1539957"/>
              <a:ext cx="1143000" cy="1445246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Space App</a:t>
              </a:r>
              <a:endParaRPr/>
            </a:p>
          </p:txBody>
        </p:sp>
        <p:sp>
          <p:nvSpPr>
            <p:cNvPr id="425" name="Google Shape;425;p29"/>
            <p:cNvSpPr txBox="1"/>
            <p:nvPr/>
          </p:nvSpPr>
          <p:spPr>
            <a:xfrm>
              <a:off x="11112" y="3124032"/>
              <a:ext cx="1126958" cy="1036805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Space App</a:t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062287" y="6150104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062287" y="6367598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078162" y="6624780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544512" y="5464286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544512" y="5681780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560387" y="5938962"/>
              <a:ext cx="133350" cy="127003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9"/>
            <p:cNvCxnSpPr/>
            <p:nvPr/>
          </p:nvCxnSpPr>
          <p:spPr>
            <a:xfrm>
              <a:off x="3173412" y="3335392"/>
              <a:ext cx="0" cy="277819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33" name="Google Shape;433;p29"/>
            <p:cNvCxnSpPr/>
            <p:nvPr/>
          </p:nvCxnSpPr>
          <p:spPr>
            <a:xfrm>
              <a:off x="3173412" y="4597488"/>
              <a:ext cx="15875" cy="317508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34" name="Google Shape;434;p29"/>
            <p:cNvSpPr txBox="1"/>
            <p:nvPr/>
          </p:nvSpPr>
          <p:spPr>
            <a:xfrm>
              <a:off x="4408645" y="4237037"/>
              <a:ext cx="4822667" cy="668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cdev_init 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(struct cdev, struct file_operations);</a:t>
              </a:r>
              <a:endParaRPr/>
            </a:p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cdev_add </a:t>
              </a:r>
              <a:r>
                <a:rPr b="0" i="0" lang="en-US" sz="18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(struct cdev, dev_t DevNo);</a:t>
              </a:r>
              <a:endParaRPr/>
            </a:p>
          </p:txBody>
        </p:sp>
        <p:cxnSp>
          <p:nvCxnSpPr>
            <p:cNvPr id="435" name="Google Shape;435;p29"/>
            <p:cNvCxnSpPr/>
            <p:nvPr/>
          </p:nvCxnSpPr>
          <p:spPr>
            <a:xfrm flipH="1" rot="10800000">
              <a:off x="5611813" y="2984545"/>
              <a:ext cx="242887" cy="1404975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436" name="Google Shape;436;p29"/>
            <p:cNvCxnSpPr/>
            <p:nvPr/>
          </p:nvCxnSpPr>
          <p:spPr>
            <a:xfrm rot="10800000">
              <a:off x="4065587" y="3335392"/>
              <a:ext cx="365125" cy="142085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437" name="Google Shape;437;p29"/>
            <p:cNvSpPr txBox="1"/>
            <p:nvPr/>
          </p:nvSpPr>
          <p:spPr>
            <a:xfrm>
              <a:off x="60324" y="2616235"/>
              <a:ext cx="1042988" cy="271470"/>
            </a:xfrm>
            <a:prstGeom prst="rect">
              <a:avLst/>
            </a:prstGeom>
            <a:noFill/>
            <a:ln cap="flat" cmpd="sng" w="9525">
              <a:solidFill>
                <a:srgbClr val="0000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Maj, Min No</a:t>
              </a:r>
              <a:endParaRPr/>
            </a:p>
          </p:txBody>
        </p:sp>
        <p:cxnSp>
          <p:nvCxnSpPr>
            <p:cNvPr id="438" name="Google Shape;438;p29"/>
            <p:cNvCxnSpPr/>
            <p:nvPr/>
          </p:nvCxnSpPr>
          <p:spPr>
            <a:xfrm>
              <a:off x="1154112" y="2262214"/>
              <a:ext cx="304800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cxnSp>
          <p:nvCxnSpPr>
            <p:cNvPr id="439" name="Google Shape;439;p29"/>
            <p:cNvCxnSpPr/>
            <p:nvPr/>
          </p:nvCxnSpPr>
          <p:spPr>
            <a:xfrm>
              <a:off x="1138237" y="3641787"/>
              <a:ext cx="304800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  <p:sp>
          <p:nvSpPr>
            <p:cNvPr id="440" name="Google Shape;440;p29"/>
            <p:cNvSpPr txBox="1"/>
            <p:nvPr/>
          </p:nvSpPr>
          <p:spPr>
            <a:xfrm>
              <a:off x="55228" y="4267032"/>
              <a:ext cx="1082842" cy="1036805"/>
            </a:xfrm>
            <a:prstGeom prst="rect">
              <a:avLst/>
            </a:prstGeom>
            <a:solidFill>
              <a:srgbClr val="00B8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 Space App</a:t>
              </a:r>
              <a:endParaRPr/>
            </a:p>
          </p:txBody>
        </p:sp>
        <p:cxnSp>
          <p:nvCxnSpPr>
            <p:cNvPr id="441" name="Google Shape;441;p29"/>
            <p:cNvCxnSpPr/>
            <p:nvPr/>
          </p:nvCxnSpPr>
          <p:spPr>
            <a:xfrm>
              <a:off x="1138237" y="4784818"/>
              <a:ext cx="304800" cy="0"/>
            </a:xfrm>
            <a:prstGeom prst="straightConnector1">
              <a:avLst/>
            </a:prstGeom>
            <a:solidFill>
              <a:srgbClr val="00B8FF"/>
            </a:solidFill>
            <a:ln cap="flat" cmpd="sng" w="9525">
              <a:solidFill>
                <a:srgbClr val="0000BF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74687" y="387350"/>
            <a:ext cx="8704262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 Drivers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7612" y="1716087"/>
            <a:ext cx="955675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276225" y="2328862"/>
            <a:ext cx="2741612" cy="684212"/>
          </a:xfrm>
          <a:prstGeom prst="roundRect">
            <a:avLst>
              <a:gd fmla="val 50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Space Application 1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3933825" y="1871662"/>
            <a:ext cx="1827212" cy="3198812"/>
          </a:xfrm>
          <a:prstGeom prst="roundRect">
            <a:avLst>
              <a:gd fmla="val 18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5599112" y="1951037"/>
            <a:ext cx="1598612" cy="684212"/>
          </a:xfrm>
          <a:prstGeom prst="roundRect">
            <a:avLst>
              <a:gd fmla="val 75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Mouse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5599112" y="3195637"/>
            <a:ext cx="1600200" cy="684212"/>
          </a:xfrm>
          <a:prstGeom prst="roundRect">
            <a:avLst>
              <a:gd fmla="val 75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Keyboard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5599112" y="4322762"/>
            <a:ext cx="1600200" cy="684212"/>
          </a:xfrm>
          <a:prstGeom prst="roundRect">
            <a:avLst>
              <a:gd fmla="val 75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276225" y="3805237"/>
            <a:ext cx="2741612" cy="684212"/>
          </a:xfrm>
          <a:prstGeom prst="roundRect">
            <a:avLst>
              <a:gd fmla="val 50" name="adj"/>
            </a:avLst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Space Application 2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4737" y="3219450"/>
            <a:ext cx="1131887" cy="636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4425" y="4770437"/>
            <a:ext cx="1163637" cy="769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7199312" y="4664075"/>
            <a:ext cx="1495425" cy="406400"/>
          </a:xfrm>
          <a:prstGeom prst="straightConnector1">
            <a:avLst/>
          </a:prstGeom>
          <a:noFill/>
          <a:ln cap="sq" cmpd="sng" w="19050">
            <a:solidFill>
              <a:srgbClr val="00B05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5" name="Google Shape;115;p3"/>
          <p:cNvCxnSpPr/>
          <p:nvPr/>
        </p:nvCxnSpPr>
        <p:spPr>
          <a:xfrm flipH="1" rot="10800000">
            <a:off x="7199312" y="3537037"/>
            <a:ext cx="1495500" cy="1500"/>
          </a:xfrm>
          <a:prstGeom prst="bentConnector3">
            <a:avLst>
              <a:gd fmla="val 50000" name="adj1"/>
            </a:avLst>
          </a:prstGeom>
          <a:noFill/>
          <a:ln cap="sq" cmpd="sng" w="19050">
            <a:solidFill>
              <a:srgbClr val="00B05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6" name="Google Shape;116;p3"/>
          <p:cNvCxnSpPr/>
          <p:nvPr/>
        </p:nvCxnSpPr>
        <p:spPr>
          <a:xfrm flipH="1" rot="10800000">
            <a:off x="7199312" y="2125662"/>
            <a:ext cx="1714500" cy="273050"/>
          </a:xfrm>
          <a:prstGeom prst="straightConnector1">
            <a:avLst/>
          </a:prstGeom>
          <a:noFill/>
          <a:ln cap="sq" cmpd="sng" w="19050">
            <a:solidFill>
              <a:srgbClr val="00B05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7" name="Google Shape;117;p3"/>
          <p:cNvCxnSpPr/>
          <p:nvPr/>
        </p:nvCxnSpPr>
        <p:spPr>
          <a:xfrm>
            <a:off x="3019425" y="2557462"/>
            <a:ext cx="912812" cy="0"/>
          </a:xfrm>
          <a:prstGeom prst="straightConnector1">
            <a:avLst/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med" w="med" type="triangl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8" name="Google Shape;118;p3"/>
          <p:cNvCxnSpPr/>
          <p:nvPr/>
        </p:nvCxnSpPr>
        <p:spPr>
          <a:xfrm>
            <a:off x="3019425" y="4157662"/>
            <a:ext cx="912812" cy="0"/>
          </a:xfrm>
          <a:prstGeom prst="straightConnector1">
            <a:avLst/>
          </a:prstGeom>
          <a:gradFill>
            <a:gsLst>
              <a:gs pos="0">
                <a:srgbClr val="FFDBB5"/>
              </a:gs>
              <a:gs pos="35000">
                <a:srgbClr val="FFE4CA"/>
              </a:gs>
              <a:gs pos="100000">
                <a:srgbClr val="FFF3E8"/>
              </a:gs>
            </a:gsLst>
            <a:lin ang="16200000" scaled="0"/>
          </a:gradFill>
          <a:ln cap="flat" cmpd="sng" w="9525">
            <a:solidFill>
              <a:srgbClr val="FBC5A4"/>
            </a:solidFill>
            <a:prstDash val="solid"/>
            <a:miter lim="800000"/>
            <a:headEnd len="med" w="med" type="triangle"/>
            <a:tailEnd len="med" w="med" type="triangl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0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Our Questions that we began with</a:t>
            </a:r>
            <a:endParaRPr/>
          </a:p>
        </p:txBody>
      </p:sp>
      <p:sp>
        <p:nvSpPr>
          <p:cNvPr id="447" name="Google Shape;447;p30"/>
          <p:cNvSpPr txBox="1"/>
          <p:nvPr/>
        </p:nvSpPr>
        <p:spPr>
          <a:xfrm>
            <a:off x="228600" y="1373187"/>
            <a:ext cx="9621837" cy="5888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Questions</a:t>
            </a:r>
            <a:endParaRPr/>
          </a:p>
          <a:p>
            <a:pPr indent="-15240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the capabilities/functionalities provided by the driver?</a:t>
            </a:r>
            <a:endParaRPr/>
          </a:p>
          <a:p>
            <a:pPr indent="-342900" lvl="1" marL="10858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file_operations structure intimates the kernel about the capabilities/functionalities of the driver</a:t>
            </a:r>
            <a:endParaRPr/>
          </a:p>
          <a:p>
            <a:pPr indent="-342900" lvl="1" marL="10858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initialized file_operations structure should be connected to the cdev structure to complete the process of intimation</a:t>
            </a:r>
            <a:endParaRPr/>
          </a:p>
          <a:p>
            <a:pPr indent="-15240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the type/class of driver (Char, Block, Network)? </a:t>
            </a:r>
            <a:endParaRPr/>
          </a:p>
          <a:p>
            <a:pPr indent="-342900" lvl="1" marL="10858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The cdev structure tells the kernel that the driver is implemented for character devices.</a:t>
            </a:r>
            <a:endParaRPr/>
          </a:p>
          <a:p>
            <a:pPr indent="-342900" lvl="1" marL="108585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Registering/Adding the initialized cdev structure intimates the kernel about the driver, as well as its functionalities</a:t>
            </a:r>
            <a:endParaRPr/>
          </a:p>
          <a:p>
            <a:pPr indent="-15240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kernel handle problems of synchronization, hardware timing and concurrency in the driver?</a:t>
            </a:r>
            <a:endParaRPr/>
          </a:p>
          <a:p>
            <a:pPr indent="-15240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AutoNum type="arabicPeriod"/>
            </a:pPr>
            <a:r>
              <a:rPr b="0" i="0" lang="en-US" sz="240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How does the hardware interact with a device driver?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455" name="Google Shape;455;p31"/>
          <p:cNvSpPr txBox="1"/>
          <p:nvPr>
            <p:ph idx="1" type="body"/>
          </p:nvPr>
        </p:nvSpPr>
        <p:spPr>
          <a:xfrm>
            <a:off x="315912" y="1468437"/>
            <a:ext cx="9525000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 open method is provided for a driver to perform any initialization in preparation for later operations.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52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Check for device specific errors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52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Initialize the device if it is being opened for the first time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52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Update the f_op pointer, if necessary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52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Allocate and fill any data structure to be put in</a:t>
            </a:r>
            <a:endParaRPr/>
          </a:p>
          <a:p>
            <a:pPr indent="0" lvl="2" marL="914400" rtl="0" algn="just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filp-&gt;private_data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r>
              <a:rPr b="0" i="1" lang="en-US" sz="2400" u="non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int (*open)(struct inode *inode, struct file *filp)‏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Release </a:t>
            </a: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/>
          </a:p>
        </p:txBody>
      </p:sp>
      <p:sp>
        <p:nvSpPr>
          <p:cNvPr id="463" name="Google Shape;463;p32"/>
          <p:cNvSpPr txBox="1"/>
          <p:nvPr>
            <p:ph idx="1" type="body"/>
          </p:nvPr>
        </p:nvSpPr>
        <p:spPr>
          <a:xfrm>
            <a:off x="595312" y="1468437"/>
            <a:ext cx="8793162" cy="282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As the name signifies, this call is used to release access to the requested device. The common functions that are performed in this method are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Deallocate anything that the open allocated</a:t>
            </a:r>
            <a:endParaRPr/>
          </a:p>
          <a:p>
            <a:pPr indent="-244475" lvl="1" marL="701675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Shut down the device on last close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int (*release)(struct inode *inode, struct file *filp)‏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Method</a:t>
            </a:r>
            <a:endParaRPr/>
          </a:p>
        </p:txBody>
      </p:sp>
      <p:sp>
        <p:nvSpPr>
          <p:cNvPr id="471" name="Google Shape;471;p33"/>
          <p:cNvSpPr txBox="1"/>
          <p:nvPr>
            <p:ph idx="1" type="body"/>
          </p:nvPr>
        </p:nvSpPr>
        <p:spPr>
          <a:xfrm>
            <a:off x="315912" y="1468437"/>
            <a:ext cx="9448800" cy="421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Interacts with the user space application program and implements the read functionality for the user space</a:t>
            </a:r>
            <a:endParaRPr/>
          </a:p>
          <a:p>
            <a:pPr indent="-301625" lvl="1" marL="701675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ssize_t read (struct file *filp, char __user *buff, size_t count, loff_t *offp)‏</a:t>
            </a:r>
            <a:endParaRPr b="0" i="1" sz="2400" u="none">
              <a:solidFill>
                <a:srgbClr val="94476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1625" lvl="0" marL="301625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If the return value equals the count, the requested number of bytes have been transferred.</a:t>
            </a:r>
            <a:endParaRPr/>
          </a:p>
          <a:p>
            <a:pPr indent="-301625" lvl="0" marL="301625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</a:pPr>
            <a:r>
              <a:rPr b="0" i="0" lang="en-US" sz="26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If it is positive but less than the count, only part of the data has been transferred. 0 indicates EOF. A negative value indicates error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4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Read Method</a:t>
            </a:r>
            <a:endParaRPr/>
          </a:p>
        </p:txBody>
      </p:sp>
      <p:pic>
        <p:nvPicPr>
          <p:cNvPr id="477" name="Google Shape;477;p34"/>
          <p:cNvPicPr preferRelativeResize="0"/>
          <p:nvPr/>
        </p:nvPicPr>
        <p:blipFill rotWithShape="1">
          <a:blip r:embed="rId3">
            <a:alphaModFix/>
          </a:blip>
          <a:srcRect b="2458" l="1683" r="1513" t="0"/>
          <a:stretch/>
        </p:blipFill>
        <p:spPr>
          <a:xfrm>
            <a:off x="817562" y="1265237"/>
            <a:ext cx="841375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Read Method: Return Values</a:t>
            </a:r>
            <a:endParaRPr/>
          </a:p>
        </p:txBody>
      </p:sp>
      <p:sp>
        <p:nvSpPr>
          <p:cNvPr id="483" name="Google Shape;483;p35"/>
          <p:cNvSpPr txBox="1"/>
          <p:nvPr>
            <p:ph idx="1" type="body"/>
          </p:nvPr>
        </p:nvSpPr>
        <p:spPr>
          <a:xfrm>
            <a:off x="239712" y="1417637"/>
            <a:ext cx="96012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925" lvl="0" marL="2889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Return Values as interpreted by the user application</a:t>
            </a:r>
            <a:endParaRPr/>
          </a:p>
          <a:p>
            <a:pPr indent="-346074" lvl="1" marL="63023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If the value equals the count argument passed to the </a:t>
            </a:r>
            <a:r>
              <a:rPr b="0" i="1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read </a:t>
            </a: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system call, the requested number of bytes has been transferred. This is the optimal case.</a:t>
            </a:r>
            <a:endParaRPr/>
          </a:p>
          <a:p>
            <a:pPr indent="-346074" lvl="1" marL="63023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If the value is positive, but smaller than count, only part of the data has been transferred.</a:t>
            </a:r>
            <a:endParaRPr/>
          </a:p>
          <a:p>
            <a:pPr indent="-346074" lvl="1" marL="63023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If the value is 0, end-of-file was reached (and no data was read).</a:t>
            </a:r>
            <a:endParaRPr/>
          </a:p>
          <a:p>
            <a:pPr indent="-346074" lvl="1" marL="630237" marR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 negative value means there was an error.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Accessing the User Buffer</a:t>
            </a:r>
            <a:endParaRPr/>
          </a:p>
        </p:txBody>
      </p:sp>
      <p:sp>
        <p:nvSpPr>
          <p:cNvPr id="489" name="Google Shape;489;p36"/>
          <p:cNvSpPr txBox="1"/>
          <p:nvPr>
            <p:ph idx="1" type="body"/>
          </p:nvPr>
        </p:nvSpPr>
        <p:spPr>
          <a:xfrm>
            <a:off x="315912" y="1392237"/>
            <a:ext cx="9525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925" lvl="0" marL="288925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Drivers should not dereference a user space pointer directly because</a:t>
            </a:r>
            <a:endParaRPr/>
          </a:p>
          <a:p>
            <a:pPr indent="-288925" lvl="1" marL="6254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User space pointer may not be a valid location, depending on the architecture and kernel configuration </a:t>
            </a:r>
            <a:endParaRPr/>
          </a:p>
          <a:p>
            <a:pPr indent="-288925" lvl="1" marL="6254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User space memory is paged. Could create an inconsistent access</a:t>
            </a:r>
            <a:endParaRPr/>
          </a:p>
          <a:p>
            <a:pPr indent="-288925" lvl="1" marL="6254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User program may be buggy or malicious, allowing the program access into kernel space</a:t>
            </a:r>
            <a:endParaRPr/>
          </a:p>
          <a:p>
            <a:pPr indent="-288925" lvl="0" marL="2889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Access user space data – Header: #include &lt;linux/uaccess.h&gt;</a:t>
            </a:r>
            <a:endParaRPr/>
          </a:p>
          <a:p>
            <a:pPr indent="-288925" lvl="1" marL="6254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unsigned long copy_to_user (void __user *to, const void *from, unsigned long count);</a:t>
            </a:r>
            <a:endParaRPr/>
          </a:p>
          <a:p>
            <a:pPr indent="-288925" lvl="1" marL="62547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unsigned long copy_from_user (void *to, const void __user *from, unsigned long count);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Accessing the User Space Buffer</a:t>
            </a:r>
            <a:endParaRPr/>
          </a:p>
        </p:txBody>
      </p:sp>
      <p:sp>
        <p:nvSpPr>
          <p:cNvPr id="495" name="Google Shape;495;p37"/>
          <p:cNvSpPr txBox="1"/>
          <p:nvPr>
            <p:ph idx="1" type="body"/>
          </p:nvPr>
        </p:nvSpPr>
        <p:spPr>
          <a:xfrm>
            <a:off x="239712" y="1417637"/>
            <a:ext cx="9525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8925" lvl="0" marL="288925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Header </a:t>
            </a:r>
            <a:endParaRPr/>
          </a:p>
          <a:p>
            <a:pPr indent="-290512" lvl="1" marL="69056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#include &lt;linux/uaccess.h&gt;</a:t>
            </a:r>
            <a:endParaRPr/>
          </a:p>
          <a:p>
            <a:pPr indent="-288925" lvl="0" marL="2889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-290512" lvl="1" marL="69056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unsigned long copy_to_user (void __user *to, const void *from, unsigned long count);</a:t>
            </a:r>
            <a:endParaRPr/>
          </a:p>
          <a:p>
            <a:pPr indent="-290512" lvl="1" marL="69056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unsigned long copy_from_user (void *to, const void __user *from, unsigned long count);</a:t>
            </a:r>
            <a:endParaRPr b="0" i="0" sz="28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925" lvl="0" marL="288925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Return Value</a:t>
            </a:r>
            <a:endParaRPr/>
          </a:p>
          <a:p>
            <a:pPr indent="-290512" lvl="1" marL="69056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Amount of data remaining to be copied. If 0, copy complete. </a:t>
            </a:r>
            <a:endParaRPr/>
          </a:p>
          <a:p>
            <a:pPr indent="-290512" lvl="1" marL="69056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If pointer is invalid, or during copy if it encounters an invalid pointer, count of remaining data is returned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8"/>
          <p:cNvSpPr txBox="1"/>
          <p:nvPr>
            <p:ph type="title"/>
          </p:nvPr>
        </p:nvSpPr>
        <p:spPr>
          <a:xfrm>
            <a:off x="674687" y="39211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 Method</a:t>
            </a:r>
            <a:endParaRPr/>
          </a:p>
        </p:txBody>
      </p:sp>
      <p:sp>
        <p:nvSpPr>
          <p:cNvPr id="503" name="Google Shape;503;p38"/>
          <p:cNvSpPr txBox="1"/>
          <p:nvPr>
            <p:ph idx="1" type="body"/>
          </p:nvPr>
        </p:nvSpPr>
        <p:spPr>
          <a:xfrm>
            <a:off x="315912" y="1468437"/>
            <a:ext cx="92964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Similar to the read method.</a:t>
            </a:r>
            <a:endParaRPr/>
          </a:p>
          <a:p>
            <a:pPr indent="-457200" lvl="1" marL="85725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Arial"/>
              <a:buChar char="•"/>
            </a:pPr>
            <a:r>
              <a:rPr b="0" i="1" lang="en-US" sz="2400" u="none">
                <a:solidFill>
                  <a:srgbClr val="94476B"/>
                </a:solidFill>
                <a:latin typeface="Calibri"/>
                <a:ea typeface="Calibri"/>
                <a:cs typeface="Calibri"/>
                <a:sym typeface="Calibri"/>
              </a:rPr>
              <a:t>ssize_t write(struct file *filp, const char __user *buff, size_t count, loff_t *offp)‏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504825" y="198437"/>
            <a:ext cx="9072562" cy="809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To-Dos for Writing your Char Driver</a:t>
            </a:r>
            <a:endParaRPr/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315912" y="1341437"/>
            <a:ext cx="4452937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Driver Side – Kernel Space</a:t>
            </a:r>
            <a:endParaRPr/>
          </a:p>
        </p:txBody>
      </p:sp>
      <p:sp>
        <p:nvSpPr>
          <p:cNvPr id="510" name="Google Shape;510;p39"/>
          <p:cNvSpPr txBox="1"/>
          <p:nvPr>
            <p:ph idx="1" type="body"/>
          </p:nvPr>
        </p:nvSpPr>
        <p:spPr>
          <a:xfrm>
            <a:off x="315912" y="2027237"/>
            <a:ext cx="44529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 a Device Number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 for your driver (Maj &amp; Min No)</a:t>
            </a:r>
            <a:endParaRPr/>
          </a:p>
          <a:p>
            <a:pPr indent="-4572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Register the device number 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with the kernel</a:t>
            </a:r>
            <a:endParaRPr/>
          </a:p>
          <a:p>
            <a:pPr indent="-4572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 your file_operations 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structure and initialize it to the required functions</a:t>
            </a:r>
            <a:endParaRPr/>
          </a:p>
          <a:p>
            <a:pPr indent="-4572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 the cdev structure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, allocate memory, intialize it and add to the kernel</a:t>
            </a:r>
            <a:endParaRPr/>
          </a:p>
          <a:p>
            <a:pPr indent="-4572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Define the functions 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that the driver provides – open, read, write and close</a:t>
            </a:r>
            <a:endParaRPr/>
          </a:p>
        </p:txBody>
      </p:sp>
      <p:sp>
        <p:nvSpPr>
          <p:cNvPr id="511" name="Google Shape;511;p39"/>
          <p:cNvSpPr txBox="1"/>
          <p:nvPr>
            <p:ph idx="1" type="body"/>
          </p:nvPr>
        </p:nvSpPr>
        <p:spPr>
          <a:xfrm>
            <a:off x="5303837" y="1322387"/>
            <a:ext cx="4456112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Application Side – User Space</a:t>
            </a:r>
            <a:endParaRPr/>
          </a:p>
        </p:txBody>
      </p:sp>
      <p:sp>
        <p:nvSpPr>
          <p:cNvPr id="512" name="Google Shape;512;p39"/>
          <p:cNvSpPr txBox="1"/>
          <p:nvPr>
            <p:ph idx="2" type="body"/>
          </p:nvPr>
        </p:nvSpPr>
        <p:spPr>
          <a:xfrm>
            <a:off x="5308600" y="2027237"/>
            <a:ext cx="445611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 a device node 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for the specified Maj &amp; Min No pair</a:t>
            </a:r>
            <a:endParaRPr/>
          </a:p>
          <a:p>
            <a:pPr indent="-4572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Schoolbook"/>
              <a:buAutoNum type="arabicPeriod"/>
            </a:pPr>
            <a:r>
              <a:rPr b="1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Write a user space application </a:t>
            </a:r>
            <a:r>
              <a:rPr b="0" i="0" lang="en-US" sz="20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that opens the device and performs read and write functionality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Role of a Device Driver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315912" y="1468437"/>
            <a:ext cx="9525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74662" lvl="0" marL="474662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BF"/>
                </a:solidFill>
                <a:latin typeface="Calibri"/>
                <a:ea typeface="Calibri"/>
                <a:cs typeface="Calibri"/>
                <a:sym typeface="Calibri"/>
              </a:rPr>
              <a:t>Provide mechanisms and not policies</a:t>
            </a:r>
            <a:endParaRPr/>
          </a:p>
          <a:p>
            <a:pPr indent="-474662" lvl="0" marL="474662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b="0" i="0" lang="en-US" sz="2800" u="none" cap="none" strike="noStrike">
                <a:solidFill>
                  <a:srgbClr val="0000BF"/>
                </a:solidFill>
                <a:latin typeface="Calibri"/>
                <a:ea typeface="Calibri"/>
                <a:cs typeface="Calibri"/>
                <a:sym typeface="Calibri"/>
              </a:rPr>
              <a:t>Policy free drivers have support for </a:t>
            </a:r>
            <a:endParaRPr/>
          </a:p>
          <a:p>
            <a:pPr indent="-474662" lvl="1" marL="87471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Synchronous and Asynchronous Operation</a:t>
            </a:r>
            <a:endParaRPr/>
          </a:p>
          <a:p>
            <a:pPr indent="-474662" lvl="1" marL="87471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RE-ENTRANCY</a:t>
            </a:r>
            <a:endParaRPr/>
          </a:p>
          <a:p>
            <a:pPr indent="-474662" lvl="1" marL="874712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Ability to exploit full capabilities of the hardware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Assignments</a:t>
            </a:r>
            <a:endParaRPr/>
          </a:p>
        </p:txBody>
      </p:sp>
      <p:sp>
        <p:nvSpPr>
          <p:cNvPr id="518" name="Google Shape;518;p40"/>
          <p:cNvSpPr txBox="1"/>
          <p:nvPr>
            <p:ph idx="1" type="body"/>
          </p:nvPr>
        </p:nvSpPr>
        <p:spPr>
          <a:xfrm>
            <a:off x="315912" y="1468437"/>
            <a:ext cx="9525000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514350" lvl="0" marL="514350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AutoNum type="arabicPeriod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Write a character driver with open and close functionality</a:t>
            </a:r>
            <a:endParaRPr/>
          </a:p>
          <a:p>
            <a:pPr indent="-346074" lvl="1" marL="630237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Test the driver by writing an application that opens and closes the device driver. When open or closed, the open and close calls in the driver should be executed.</a:t>
            </a:r>
            <a:endParaRPr/>
          </a:p>
          <a:p>
            <a:pPr indent="-514350" lvl="0" marL="51435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AutoNum type="arabicPeriod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Write a character driver with open, read, write and close functionalities</a:t>
            </a:r>
            <a:endParaRPr/>
          </a:p>
          <a:p>
            <a:pPr indent="-346074" lvl="1" marL="630237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Test the driver through a user application by reading data from the driver and writing data to the driver</a:t>
            </a:r>
            <a:endParaRPr/>
          </a:p>
          <a:p>
            <a:pPr indent="-514350" lvl="0" marL="51435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AutoNum type="arabicPeriod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Write a character driver to dynamically allocate a maj, min no pair from the kernel. </a:t>
            </a:r>
            <a:endParaRPr/>
          </a:p>
          <a:p>
            <a:pPr indent="-346074" lvl="1" marL="630237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Test the same and conclude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Assignments</a:t>
            </a:r>
            <a:endParaRPr/>
          </a:p>
        </p:txBody>
      </p:sp>
      <p:sp>
        <p:nvSpPr>
          <p:cNvPr id="524" name="Google Shape;524;p41"/>
          <p:cNvSpPr txBox="1"/>
          <p:nvPr>
            <p:ph idx="1" type="body"/>
          </p:nvPr>
        </p:nvSpPr>
        <p:spPr>
          <a:xfrm>
            <a:off x="239712" y="1468437"/>
            <a:ext cx="9525000" cy="5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4162" lvl="0" marL="284162" marR="0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Write a calculator driver in the kernel which performs the following </a:t>
            </a:r>
            <a:endParaRPr/>
          </a:p>
          <a:p>
            <a:pPr indent="-514350" lvl="1" marL="86042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Create 4 Device Numbers – Each device number depicts a specific calculation operation like add, subtract, multiply and divide</a:t>
            </a:r>
            <a:endParaRPr/>
          </a:p>
          <a:p>
            <a:pPr indent="-514350" lvl="1" marL="86042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Implement 8 methods – Read_Add, Read_Sub, Read_Mul, Read_Div, Write_Add, Write_Sub, Write_Mul and Write_Div</a:t>
            </a:r>
            <a:endParaRPr/>
          </a:p>
          <a:p>
            <a:pPr indent="-514350" lvl="1" marL="86042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In user space, create 4 device nodes for the 4 device numbers created – /dev/AddDev, /dev/SubDev, /dev/MulDev, /dev/DivDev</a:t>
            </a:r>
            <a:endParaRPr/>
          </a:p>
          <a:p>
            <a:pPr indent="-514350" lvl="1" marL="860425" marR="0" rtl="0" algn="just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55000"/>
                </a:solidFill>
                <a:latin typeface="Calibri"/>
                <a:ea typeface="Calibri"/>
                <a:cs typeface="Calibri"/>
                <a:sym typeface="Calibri"/>
              </a:rPr>
              <a:t>Write 4 user applications in the user space to test the above. If /dev/AddDev application is run, it should write 2 numbers to the kernel and the kernel should add it and return the sum in the subsequent read. </a:t>
            </a:r>
            <a:endParaRPr/>
          </a:p>
          <a:p>
            <a:pPr indent="-304800" lvl="0" marL="457200" marR="0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D5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/>
          <p:nvPr>
            <p:ph type="title"/>
          </p:nvPr>
        </p:nvSpPr>
        <p:spPr>
          <a:xfrm>
            <a:off x="674687" y="396875"/>
            <a:ext cx="8724900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532" name="Google Shape;532;p42"/>
          <p:cNvSpPr txBox="1"/>
          <p:nvPr>
            <p:ph idx="1" type="body"/>
          </p:nvPr>
        </p:nvSpPr>
        <p:spPr>
          <a:xfrm>
            <a:off x="360362" y="1468437"/>
            <a:ext cx="9359900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396875" rtl="0" algn="just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Jonathan Corbet, Alessandro Rubini and Greg Kroah-Hartman,”</a:t>
            </a:r>
            <a:r>
              <a:rPr b="0" i="1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Linux Device Drivers”,</a:t>
            </a: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 Edition, O'Reilly Publications, March 2005</a:t>
            </a:r>
            <a:endParaRPr/>
          </a:p>
          <a:p>
            <a:pPr indent="-292100" lvl="0" marL="396875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sng">
                <a:solidFill>
                  <a:srgbClr val="CCCC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http://www.senet.com.au/~cpeacock</a:t>
            </a: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b="0" i="1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Interfacing the Serial/ RS-232 port,V 5.0”</a:t>
            </a:r>
            <a:endParaRPr/>
          </a:p>
          <a:p>
            <a:pPr indent="-292100" lvl="0" marL="396875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sng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http://www.kernel.org</a:t>
            </a:r>
            <a:endParaRPr/>
          </a:p>
          <a:p>
            <a:pPr indent="-292100" lvl="0" marL="396875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sng">
                <a:solidFill>
                  <a:srgbClr val="CCCC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http://en.wikipedia.org/wiki/Linux_kernel</a:t>
            </a:r>
            <a:endParaRPr/>
          </a:p>
          <a:p>
            <a:pPr indent="-292100" lvl="0" marL="396875" rtl="0" algn="just">
              <a:lnSpc>
                <a:spcPct val="84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Times New Roman"/>
              <a:buChar char="•"/>
            </a:pPr>
            <a:r>
              <a:rPr b="0" i="0" lang="en-US" sz="2800" u="sng">
                <a:solidFill>
                  <a:srgbClr val="CCCC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http://lists.ucc.gu.uwa.edu.au/pipermail/ucc/2003-June/009997.html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/>
          <p:nvPr/>
        </p:nvSpPr>
        <p:spPr>
          <a:xfrm>
            <a:off x="1979613" y="2909888"/>
            <a:ext cx="6840537" cy="1800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noFill/>
                <a:latin typeface="Arial Black"/>
              </a:rPr>
              <a:t>Thank You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674687" y="357187"/>
            <a:ext cx="8701087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Driver Classifications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15912" y="1468437"/>
            <a:ext cx="9525000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899" lvl="0" marL="42386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Character Drivers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Accessed as a stream of bytes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Implements open, read, write and close system calls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Accessed through file system nodes (Device Nodes) such as /dev/tty1, /dev/ttyS0</a:t>
            </a:r>
            <a:endParaRPr/>
          </a:p>
          <a:p>
            <a:pPr indent="-342899" lvl="0" marL="42386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Block Drivers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Data access is in blocks (512 bytes or more)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Accessed as nodes in /dev directory</a:t>
            </a:r>
            <a:endParaRPr/>
          </a:p>
          <a:p>
            <a:pPr indent="-342899" lvl="0" marL="423862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Network Drivers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Transactions are managed through interfaces – may be hardware or software</a:t>
            </a:r>
            <a:endParaRPr/>
          </a:p>
          <a:p>
            <a:pPr indent="-344487" lvl="2" marL="823912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Deal with the transaction in the form of packets of information, though lower level transactions are in byte streams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674687" y="387350"/>
            <a:ext cx="8704262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Some questions that have to be answered…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228600" y="5006975"/>
            <a:ext cx="9621837" cy="239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Questions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user space application(s) gain access to the device driver?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if a module is a device driver or kernel module? 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the type/class of driver (Char, Block, Network)? 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know the capabilities/functionalities provided by the driver?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hardware interact with a device driver?</a:t>
            </a:r>
            <a:endParaRPr/>
          </a:p>
          <a:p>
            <a:pPr indent="-11430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AutoNum type="arabicPeriod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does the kernel handle problems of synchronization, hardware timing and concurrency in the driver?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884237" y="1354137"/>
            <a:ext cx="8042275" cy="3492500"/>
            <a:chOff x="276226" y="1189037"/>
            <a:chExt cx="8041522" cy="3492500"/>
          </a:xfrm>
        </p:grpSpPr>
        <p:pic>
          <p:nvPicPr>
            <p:cNvPr id="141" name="Google Shape;14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02536" y="1189037"/>
              <a:ext cx="638176" cy="545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6"/>
            <p:cNvSpPr/>
            <p:nvPr/>
          </p:nvSpPr>
          <p:spPr>
            <a:xfrm>
              <a:off x="276226" y="1562099"/>
              <a:ext cx="2020698" cy="684213"/>
            </a:xfrm>
            <a:prstGeom prst="roundRect">
              <a:avLst>
                <a:gd fmla="val 50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Space Application 1</a:t>
              </a:r>
              <a:endParaRPr/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3516010" y="1482724"/>
              <a:ext cx="1827042" cy="3198813"/>
            </a:xfrm>
            <a:prstGeom prst="roundRect">
              <a:avLst>
                <a:gd fmla="val 18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Operating 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</a:t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182760" y="1562099"/>
              <a:ext cx="1598463" cy="684213"/>
            </a:xfrm>
            <a:prstGeom prst="roundRect">
              <a:avLst>
                <a:gd fmla="val 75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Mouse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Driver</a:t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6182760" y="2744787"/>
              <a:ext cx="1600050" cy="684212"/>
            </a:xfrm>
            <a:prstGeom prst="roundRect">
              <a:avLst>
                <a:gd fmla="val 75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Keyboard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Driver</a:t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6182760" y="3933824"/>
              <a:ext cx="1600050" cy="684213"/>
            </a:xfrm>
            <a:prstGeom prst="roundRect">
              <a:avLst>
                <a:gd fmla="val 75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Monitor</a:t>
              </a:r>
              <a:endParaRPr/>
            </a:p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Driver</a:t>
              </a: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276226" y="2732087"/>
              <a:ext cx="2020698" cy="684212"/>
            </a:xfrm>
            <a:prstGeom prst="roundRect">
              <a:avLst>
                <a:gd fmla="val 50" name="adj"/>
              </a:avLst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9525">
              <a:solidFill>
                <a:srgbClr val="FBC5A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Space Application 2</a:t>
              </a:r>
              <a:endParaRPr/>
            </a:p>
          </p:txBody>
        </p:sp>
        <p:pic>
          <p:nvPicPr>
            <p:cNvPr id="148" name="Google Shape;148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31112" y="2588371"/>
              <a:ext cx="671513" cy="377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74797" y="3692315"/>
              <a:ext cx="742951" cy="491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0" name="Google Shape;150;p6"/>
            <p:cNvCxnSpPr/>
            <p:nvPr/>
          </p:nvCxnSpPr>
          <p:spPr>
            <a:xfrm>
              <a:off x="2296924" y="1874837"/>
              <a:ext cx="1219086" cy="0"/>
            </a:xfrm>
            <a:prstGeom prst="straightConnector1">
              <a:avLst/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19050">
              <a:solidFill>
                <a:srgbClr val="BF7300"/>
              </a:solidFill>
              <a:prstDash val="solid"/>
              <a:miter lim="800000"/>
              <a:headEnd len="med" w="med" type="triangle"/>
              <a:tailEnd len="med" w="med" type="triangl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1" name="Google Shape;151;p6"/>
            <p:cNvCxnSpPr/>
            <p:nvPr/>
          </p:nvCxnSpPr>
          <p:spPr>
            <a:xfrm flipH="1" rot="10800000">
              <a:off x="2296924" y="3074987"/>
              <a:ext cx="1219086" cy="6350"/>
            </a:xfrm>
            <a:prstGeom prst="straightConnector1">
              <a:avLst/>
            </a:prstGeom>
            <a:gradFill>
              <a:gsLst>
                <a:gs pos="0">
                  <a:srgbClr val="FFDBB5"/>
                </a:gs>
                <a:gs pos="35000">
                  <a:srgbClr val="FFE4CA"/>
                </a:gs>
                <a:gs pos="100000">
                  <a:srgbClr val="FFF3E8"/>
                </a:gs>
              </a:gsLst>
              <a:lin ang="16200000" scaled="0"/>
            </a:gradFill>
            <a:ln cap="flat" cmpd="sng" w="19050">
              <a:solidFill>
                <a:srgbClr val="BF7300"/>
              </a:solidFill>
              <a:prstDash val="solid"/>
              <a:miter lim="800000"/>
              <a:headEnd len="med" w="med" type="triangle"/>
              <a:tailEnd len="med" w="med" type="triangle"/>
            </a:ln>
            <a:effectLst>
              <a:outerShdw blurRad="6350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2" name="Google Shape;152;p6"/>
            <p:cNvCxnSpPr/>
            <p:nvPr/>
          </p:nvCxnSpPr>
          <p:spPr>
            <a:xfrm flipH="1" rot="10800000">
              <a:off x="5343052" y="1904999"/>
              <a:ext cx="839708" cy="1177925"/>
            </a:xfrm>
            <a:prstGeom prst="bentConnector3">
              <a:avLst>
                <a:gd fmla="val 50000" name="adj1"/>
              </a:avLst>
            </a:prstGeom>
            <a:solidFill>
              <a:srgbClr val="00B8FF"/>
            </a:solidFill>
            <a:ln cap="flat" cmpd="sng" w="19050">
              <a:solidFill>
                <a:srgbClr val="BF73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3" name="Google Shape;153;p6"/>
            <p:cNvCxnSpPr/>
            <p:nvPr/>
          </p:nvCxnSpPr>
          <p:spPr>
            <a:xfrm>
              <a:off x="5343052" y="3082924"/>
              <a:ext cx="839708" cy="1193800"/>
            </a:xfrm>
            <a:prstGeom prst="bentConnector3">
              <a:avLst>
                <a:gd fmla="val 50000" name="adj1"/>
              </a:avLst>
            </a:prstGeom>
            <a:solidFill>
              <a:srgbClr val="00B8FF"/>
            </a:solidFill>
            <a:ln cap="flat" cmpd="sng" w="19050">
              <a:solidFill>
                <a:srgbClr val="BF73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54" name="Google Shape;154;p6"/>
            <p:cNvCxnSpPr/>
            <p:nvPr/>
          </p:nvCxnSpPr>
          <p:spPr>
            <a:xfrm>
              <a:off x="5343052" y="3082924"/>
              <a:ext cx="839708" cy="4763"/>
            </a:xfrm>
            <a:prstGeom prst="bentConnector3">
              <a:avLst>
                <a:gd fmla="val 50000" name="adj1"/>
              </a:avLst>
            </a:prstGeom>
            <a:solidFill>
              <a:srgbClr val="00B8FF"/>
            </a:solidFill>
            <a:ln cap="flat" cmpd="sng" w="19050">
              <a:solidFill>
                <a:srgbClr val="BF73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55" name="Google Shape;155;p6"/>
            <p:cNvSpPr/>
            <p:nvPr/>
          </p:nvSpPr>
          <p:spPr>
            <a:xfrm>
              <a:off x="1154031" y="3679824"/>
              <a:ext cx="133338" cy="127000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1154031" y="3897312"/>
              <a:ext cx="133338" cy="127000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1169904" y="4154487"/>
              <a:ext cx="133338" cy="127000"/>
            </a:xfrm>
            <a:prstGeom prst="ellipse">
              <a:avLst/>
            </a:prstGeom>
            <a:solidFill>
              <a:srgbClr val="6D6D6D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720725" y="332263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Character Drivers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674687" y="249237"/>
            <a:ext cx="87249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Character Drivers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595312" y="1468437"/>
            <a:ext cx="8802687" cy="3935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Major &amp; Minor Numbers - Device Numbers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Necessary Data Structures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Device Registration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Device Operations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674687" y="284162"/>
            <a:ext cx="8715375" cy="592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Devices and Device Files in the user space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239712" y="1468437"/>
            <a:ext cx="9601200" cy="4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301625" rtl="0" algn="just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Devices are referred  to by names in the filesystem 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These names are called device files or simply nodes in the filesystem.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They find their existence in the /dev directory of the filesystem. </a:t>
            </a:r>
            <a:endParaRPr/>
          </a:p>
          <a:p>
            <a:pPr indent="-301625" lvl="0" marL="301625" rtl="0" algn="just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rgbClr val="00006A"/>
                </a:solidFill>
                <a:latin typeface="Calibri"/>
                <a:ea typeface="Calibri"/>
                <a:cs typeface="Calibri"/>
                <a:sym typeface="Calibri"/>
              </a:rPr>
              <a:t>They provide an interface for a user space process to access a kernel space device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Santosh Koshy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