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008800" cy="9294800"/>
  <p:embeddedFontLst>
    <p:embeddedFont>
      <p:font typeface="Noto Sans Symbol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5" roundtripDataSignature="AMtx7mhYoptYTGqN9OAaFFKCmFIZt8dP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otoSansSymbol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NotoSansSymbol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73512" y="8832850"/>
            <a:ext cx="30353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08812" cy="9294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35037" y="4416425"/>
            <a:ext cx="5138737" cy="417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/>
          <p:nvPr/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n"/>
          <p:cNvSpPr txBox="1"/>
          <p:nvPr>
            <p:ph idx="3" type="sldNum"/>
          </p:nvPr>
        </p:nvSpPr>
        <p:spPr>
          <a:xfrm>
            <a:off x="3973512" y="8832850"/>
            <a:ext cx="30353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6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6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6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6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Google Shape;41;p6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3.jp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63"/>
          <p:cNvGrpSpPr/>
          <p:nvPr/>
        </p:nvGrpSpPr>
        <p:grpSpPr>
          <a:xfrm>
            <a:off x="198437" y="2960687"/>
            <a:ext cx="8609012" cy="200025"/>
            <a:chOff x="125" y="1865"/>
            <a:chExt cx="5423" cy="126"/>
          </a:xfrm>
        </p:grpSpPr>
        <p:sp>
          <p:nvSpPr>
            <p:cNvPr id="13" name="Google Shape;13;p63"/>
            <p:cNvSpPr/>
            <p:nvPr/>
          </p:nvSpPr>
          <p:spPr>
            <a:xfrm>
              <a:off x="125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63"/>
            <p:cNvSpPr/>
            <p:nvPr/>
          </p:nvSpPr>
          <p:spPr>
            <a:xfrm>
              <a:off x="1933" y="1865"/>
              <a:ext cx="1807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63"/>
            <p:cNvSpPr/>
            <p:nvPr/>
          </p:nvSpPr>
          <p:spPr>
            <a:xfrm>
              <a:off x="3741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" name="Google Shape;16;p63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©2013</a:t>
            </a:r>
            <a:endParaRPr/>
          </a:p>
        </p:txBody>
      </p:sp>
      <p:sp>
        <p:nvSpPr>
          <p:cNvPr id="17" name="Google Shape;17;p63"/>
          <p:cNvSpPr txBox="1"/>
          <p:nvPr/>
        </p:nvSpPr>
        <p:spPr>
          <a:xfrm>
            <a:off x="65087" y="6613525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pic>
        <p:nvPicPr>
          <p:cNvPr id="18" name="Google Shape;18;p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sq" cmpd="sng" w="763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" name="Google Shape;19;p63"/>
          <p:cNvSpPr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sq" cmpd="sng" w="57225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63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3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5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5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5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" name="Google Shape;31;p65"/>
          <p:cNvCxnSpPr/>
          <p:nvPr/>
        </p:nvCxnSpPr>
        <p:spPr>
          <a:xfrm>
            <a:off x="457200" y="860425"/>
            <a:ext cx="8077200" cy="1587"/>
          </a:xfrm>
          <a:prstGeom prst="straightConnector1">
            <a:avLst/>
          </a:prstGeom>
          <a:noFill/>
          <a:ln cap="sq" cmpd="sng" w="19075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" name="Google Shape;32;p65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65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65"/>
          <p:cNvSpPr txBox="1"/>
          <p:nvPr/>
        </p:nvSpPr>
        <p:spPr>
          <a:xfrm>
            <a:off x="4030662" y="6613525"/>
            <a:ext cx="8969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" name="Google Shape;35;p65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©2013</a:t>
            </a:r>
            <a:endParaRPr/>
          </a:p>
        </p:txBody>
      </p:sp>
      <p:sp>
        <p:nvSpPr>
          <p:cNvPr id="36" name="Google Shape;36;p65"/>
          <p:cNvSpPr txBox="1"/>
          <p:nvPr/>
        </p:nvSpPr>
        <p:spPr>
          <a:xfrm>
            <a:off x="193675" y="6621462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pic>
        <p:nvPicPr>
          <p:cNvPr id="37" name="Google Shape;3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3:  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982662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Switch From Process to Process</a:t>
            </a:r>
            <a:endParaRPr/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/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987425" y="1093787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far, process has a single thread of execution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having multiple program counters per process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locations can execute at once</a:t>
            </a:r>
            <a:endParaRPr/>
          </a:p>
          <a:p>
            <a:pPr indent="-228599" lvl="2" marL="10842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threads of control -&gt;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then have storage for thread details, multiple program counters in PCB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next chapter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/>
        </p:nvSpPr>
        <p:spPr>
          <a:xfrm>
            <a:off x="960437" y="1444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Representation in Linux</a:t>
            </a:r>
            <a:endParaRPr/>
          </a:p>
        </p:txBody>
      </p:sp>
      <p:sp>
        <p:nvSpPr>
          <p:cNvPr id="114" name="Google Shape;114;p12"/>
          <p:cNvSpPr txBox="1"/>
          <p:nvPr/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by the C structure 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b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/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111625"/>
            <a:ext cx="5865812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/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887412" y="1168400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Maximize CPU use, quickly switch processes onto CPU for time sharing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Process scheduler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selects among available processes for next execution on CPU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scheduling queues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processes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Job queue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set of all processes in the system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Ready queue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set of all processes residing in main memory, ready and waiting to execute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Device queues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set of processes waiting for an I/O device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/>
        </p:nvSpPr>
        <p:spPr>
          <a:xfrm>
            <a:off x="974725" y="236537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Ready Queue And Various I/O Device Queues</a:t>
            </a:r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75" y="1214437"/>
            <a:ext cx="5822950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/>
        </p:nvSpPr>
        <p:spPr>
          <a:xfrm>
            <a:off x="97155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Representation of Process Scheduling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1966912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808037" y="1303337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25" lIns="64075" spcFirstLastPara="1" rIns="64075" wrap="square" tIns="32025">
            <a:noAutofit/>
          </a:bodyPr>
          <a:lstStyle/>
          <a:p>
            <a:pPr indent="-487362" lvl="0" marL="487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Queueing diagram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queues, resources, flows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Schedulers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87412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Short-term scheduler 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selects which process should be executed next and allocates CPU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the only scheduler in a system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Short-term scheduler is invoked frequently (milliseconds)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(must be fast)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Long-term scheduler 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job scheduler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selects which processes should be brought into the ready queue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scheduler is invoked  infrequently (seconds, minutes)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(may be slow)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long-term scheduler controls the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degree of multiprogramming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can be described as either: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I/O-bound process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spends more time doing I/O than computations, many short CPU bursts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CPU-bound process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spends more time doing computations; few very long CPU bursts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scheduler strives for good 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mix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8191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Multitasking in Mobile Systems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838200" y="1122362"/>
            <a:ext cx="73596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mobile systems (e.g., early version of iOS)  allow only one process to run, others suspended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screen real estate, user interface limits iOS provides for a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foreground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process- controlled via user interface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processes– in memory, running, but not on the display, and with limits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Limits include single, short task, receiving notification of events, specific long-running tasks like audio playback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runs foreground and background, with fewer limits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process uses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perform tasks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can keep running even if background process is suspended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has no user interface, small memory use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CPU switches to another process, the system must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save the state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old process and load the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saved state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new process via a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Context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process represented in the PCB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Context-switch time is overhead; the system does no useful work while switching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complex the OS and the PCB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longer the context switch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dependent on hardware support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hardware provides multiple sets of registers per CPU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multiple contexts loaded at once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must provide mechanisms for: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creation,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termination,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so on as detailed next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1644650" y="182562"/>
            <a:ext cx="6380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3:  Processes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806450" y="1120775"/>
            <a:ext cx="7370762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IPC Systems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in Client-Server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Creation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54075" y="1169987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create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processes, which, in turn create other processes, forming a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processes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Generally, process identified and managed via a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process identifier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sharing options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children share all resources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 share subset of parent’s resources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 share no resources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options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children execute concurrently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waits until children terminate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1042987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Tree of Processes in Linux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687" y="1352550"/>
            <a:ext cx="7061200" cy="37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069975" y="152400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Creation (Cont.)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869950" y="1060450"/>
            <a:ext cx="71548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space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duplicate of parent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has a program loaded into it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examples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 creates new process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 used after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replace the process’ memory space with a new program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2" y="3798887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996950" y="1619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 Program Forking Separate Process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137" y="969962"/>
            <a:ext cx="6038850" cy="5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806450" y="1233487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executes last statement and then asks the operating system to delete it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 status data from child to parent (via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Process’ resources are deallocated by operating system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may terminate the execution of children processes 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call.  Some reasons for doing so: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has exceeded allocated resources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assigned to child is no longer required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parent is exiting and the operating systems does not allow  a child to continue if its parent terminates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957262" y="1042987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operating systems do not allow child to exists if its parent has terminated.  If a process terminates, then all its children must also be terminated.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cascading termination.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children, grandchildren, etc.  are  terminated.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termination is initiated by the operating system.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parent process may wait for termination of a child process by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call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call returns status information and the pid of the terminated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parent waiting (did not invoke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process is a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zombie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parent terminated without invoking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process is an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orphan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2"/>
          <p:cNvSpPr txBox="1"/>
          <p:nvPr/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838200" y="1138237"/>
            <a:ext cx="68230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introduce the notion of a process -- a program in execution, which forms the basis of all computation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describe the various features of processes, including scheduling, creation and termination, and communication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interprocess communication using shared memory and message passing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describe communication in client-server systems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1576387" y="166687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928687" y="1177925"/>
            <a:ext cx="7370762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operating system executes a variety of programs: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system –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Time-shared systems –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user programs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 uses the terms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almost interchangeably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program in execution; process execution must progress in sequential fashion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parts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code, also called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text section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activity including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program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processor registers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temporary data</a:t>
            </a:r>
            <a:endParaRPr/>
          </a:p>
          <a:p>
            <a:pPr indent="-228599" lvl="2" marL="10842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parameters, return addresses, local variables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Data section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global variables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memory dynamically allocated during run time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1576387" y="155575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Concept (Cont.)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933450" y="1041400"/>
            <a:ext cx="7164387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is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 stored on disk (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process is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becomes process when executable file loaded into memory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of program started via GUI mouse clicks, command line entry of its name, etc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program can be several processes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multiple users executing the same program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in Memory</a:t>
            </a: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025" y="1254125"/>
            <a:ext cx="2911475" cy="45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1360487" y="182562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State</a:t>
            </a:r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806450" y="1246187"/>
            <a:ext cx="7370762" cy="325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process executes, it changes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being created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Instructions are being executed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waiting for some event to occur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waiting to be assigned to a processor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has finished execution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/>
        </p:nvSpPr>
        <p:spPr>
          <a:xfrm>
            <a:off x="739775" y="182562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Diagram of Process State</a:t>
            </a:r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1308100"/>
            <a:ext cx="6635750" cy="264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1166812" y="136525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806450" y="1041400"/>
            <a:ext cx="457993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associated with each process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(also called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task control block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state – running, waiting, etc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counter – location of instruction to next execute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registers – contents of all process-centric registers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 information- priorities, scheduling queue pointers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Memory-management information – memory allocated to the process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Accounting information – CPU used, clock time elapsed since start, time limits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I/O status information – I/O devices allocated to process, list of open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400" y="1393825"/>
            <a:ext cx="2795587" cy="4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