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7008800" cy="9294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28" roundtripDataSignature="AMtx7mh3NJ/IaxbH3+da1LWAGTzvSqud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973512" y="8832850"/>
            <a:ext cx="30353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008812" cy="9294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82687" y="698500"/>
            <a:ext cx="4645025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935037" y="4416425"/>
            <a:ext cx="5138737" cy="417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/>
          <p:nvPr/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n"/>
          <p:cNvSpPr txBox="1"/>
          <p:nvPr>
            <p:ph idx="3" type="sldNum"/>
          </p:nvPr>
        </p:nvSpPr>
        <p:spPr>
          <a:xfrm>
            <a:off x="3973512" y="8832850"/>
            <a:ext cx="30353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1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1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" name="Google Shape;161;p1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p1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2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2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p2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2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" name="Google Shape;40;p2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image" Target="../media/image8.jp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5"/>
          <p:cNvGrpSpPr/>
          <p:nvPr/>
        </p:nvGrpSpPr>
        <p:grpSpPr>
          <a:xfrm>
            <a:off x="198437" y="2960687"/>
            <a:ext cx="8609012" cy="200025"/>
            <a:chOff x="125" y="1865"/>
            <a:chExt cx="5423" cy="126"/>
          </a:xfrm>
        </p:grpSpPr>
        <p:sp>
          <p:nvSpPr>
            <p:cNvPr id="13" name="Google Shape;13;p25"/>
            <p:cNvSpPr/>
            <p:nvPr/>
          </p:nvSpPr>
          <p:spPr>
            <a:xfrm>
              <a:off x="125" y="1865"/>
              <a:ext cx="1807" cy="126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" name="Google Shape;14;p25"/>
            <p:cNvSpPr/>
            <p:nvPr/>
          </p:nvSpPr>
          <p:spPr>
            <a:xfrm>
              <a:off x="1933" y="1865"/>
              <a:ext cx="1807" cy="12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" name="Google Shape;15;p25"/>
            <p:cNvSpPr/>
            <p:nvPr/>
          </p:nvSpPr>
          <p:spPr>
            <a:xfrm>
              <a:off x="3741" y="1865"/>
              <a:ext cx="1807" cy="126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6" name="Google Shape;16;p25"/>
          <p:cNvSpPr txBox="1"/>
          <p:nvPr/>
        </p:nvSpPr>
        <p:spPr>
          <a:xfrm>
            <a:off x="6489700" y="6588125"/>
            <a:ext cx="27130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Silberschatz, Galvin and Gagne ©2013</a:t>
            </a:r>
            <a:endParaRPr/>
          </a:p>
        </p:txBody>
      </p:sp>
      <p:sp>
        <p:nvSpPr>
          <p:cNvPr id="17" name="Google Shape;17;p25"/>
          <p:cNvSpPr txBox="1"/>
          <p:nvPr/>
        </p:nvSpPr>
        <p:spPr>
          <a:xfrm>
            <a:off x="65087" y="6613525"/>
            <a:ext cx="26209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/>
          </a:p>
        </p:txBody>
      </p:sp>
      <p:pic>
        <p:nvPicPr>
          <p:cNvPr id="18" name="Google Shape;18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sq" cmpd="sng" w="763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9" name="Google Shape;19;p25"/>
          <p:cNvSpPr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sq" cmpd="sng" w="57225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20;p25"/>
          <p:cNvSpPr txBox="1"/>
          <p:nvPr>
            <p:ph type="title"/>
          </p:nvPr>
        </p:nvSpPr>
        <p:spPr>
          <a:xfrm>
            <a:off x="457200" y="277812"/>
            <a:ext cx="8228012" cy="574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1" type="body"/>
          </p:nvPr>
        </p:nvSpPr>
        <p:spPr>
          <a:xfrm>
            <a:off x="806450" y="1233487"/>
            <a:ext cx="8228012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7"/>
          <p:cNvSpPr txBox="1"/>
          <p:nvPr>
            <p:ph type="title"/>
          </p:nvPr>
        </p:nvSpPr>
        <p:spPr>
          <a:xfrm>
            <a:off x="457200" y="277812"/>
            <a:ext cx="8228012" cy="574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806450" y="1233487"/>
            <a:ext cx="8228012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7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1" name="Google Shape;31;p27"/>
          <p:cNvCxnSpPr/>
          <p:nvPr/>
        </p:nvCxnSpPr>
        <p:spPr>
          <a:xfrm>
            <a:off x="457200" y="860425"/>
            <a:ext cx="8077200" cy="1587"/>
          </a:xfrm>
          <a:prstGeom prst="straightConnector1">
            <a:avLst/>
          </a:prstGeom>
          <a:noFill/>
          <a:ln cap="sq" cmpd="sng" w="19075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" name="Google Shape;32;p27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3;p27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34;p27"/>
          <p:cNvSpPr txBox="1"/>
          <p:nvPr/>
        </p:nvSpPr>
        <p:spPr>
          <a:xfrm>
            <a:off x="4030662" y="6613525"/>
            <a:ext cx="8969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" name="Google Shape;35;p27"/>
          <p:cNvSpPr txBox="1"/>
          <p:nvPr/>
        </p:nvSpPr>
        <p:spPr>
          <a:xfrm>
            <a:off x="6489700" y="6588125"/>
            <a:ext cx="27130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Silberschatz, Galvin and Gagne ©2013</a:t>
            </a:r>
            <a:endParaRPr/>
          </a:p>
        </p:txBody>
      </p:sp>
      <p:sp>
        <p:nvSpPr>
          <p:cNvPr id="36" name="Google Shape;36;p27"/>
          <p:cNvSpPr txBox="1"/>
          <p:nvPr/>
        </p:nvSpPr>
        <p:spPr>
          <a:xfrm>
            <a:off x="193675" y="6621462"/>
            <a:ext cx="26209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/>
          </a:p>
        </p:txBody>
      </p:sp>
      <p:pic>
        <p:nvPicPr>
          <p:cNvPr id="37" name="Google Shape;3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685800" y="782637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4:  Threads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/>
        </p:nvSpPr>
        <p:spPr>
          <a:xfrm>
            <a:off x="1019175" y="1635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Single and Multithreaded Processes</a:t>
            </a:r>
            <a:endParaRPr/>
          </a:p>
        </p:txBody>
      </p:sp>
      <p:pic>
        <p:nvPicPr>
          <p:cNvPr id="106" name="Google Shape;1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1295400"/>
            <a:ext cx="6884987" cy="446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/>
        </p:nvSpPr>
        <p:spPr>
          <a:xfrm>
            <a:off x="936625" y="201612"/>
            <a:ext cx="78263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User Threads and Kernel Threads</a:t>
            </a:r>
            <a:endParaRPr/>
          </a:p>
        </p:txBody>
      </p:sp>
      <p:sp>
        <p:nvSpPr>
          <p:cNvPr id="113" name="Google Shape;113;p11"/>
          <p:cNvSpPr txBox="1"/>
          <p:nvPr/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User threads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management done by user-level threads library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primary thread libraries: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POSIX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Pthreads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Windows threads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 threads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Kernel threads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Supported by the Kernel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– virtually all general purpose operating systems, including: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 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Solaris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Tru64 UNIX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 OS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/>
        </p:nvSpPr>
        <p:spPr>
          <a:xfrm>
            <a:off x="457200" y="1889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Thread Libraries</a:t>
            </a:r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806450" y="1233487"/>
            <a:ext cx="65595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Thread library</a:t>
            </a:r>
            <a:r>
              <a:rPr b="0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programmer with API for creating and managing threads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primary ways of implementing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 entirely in user space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Kernel-level library supported by the 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/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Pthreads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806450" y="1233487"/>
            <a:ext cx="7016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be provided either as user-level or kernel-level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POSIX standard (IEEE 1003.1c) API for thread creation and synchronization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not </a:t>
            </a: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specifies behavior of the thread library, implementation is up to development of the library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in UNIX operating systems (Solaris, Linux, Mac OS 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/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Pthreads Example</a:t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775" y="1090612"/>
            <a:ext cx="6529387" cy="486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Pthreads Example (Cont.)</a:t>
            </a:r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662" y="995362"/>
            <a:ext cx="5795962" cy="53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/>
        </p:nvSpPr>
        <p:spPr>
          <a:xfrm>
            <a:off x="1023937" y="176212"/>
            <a:ext cx="77930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Pthreads Code for Joining 10 Threads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612" y="1447800"/>
            <a:ext cx="54387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/>
        </p:nvSpPr>
        <p:spPr>
          <a:xfrm>
            <a:off x="1117600" y="176212"/>
            <a:ext cx="75692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Semantics of fork() and exec()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806450" y="1233487"/>
            <a:ext cx="65976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 only the calling thread or all threads?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UNIXes have two versions of fork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exec()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works as normal – replace the running process including all threads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1168400" y="188912"/>
            <a:ext cx="7518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Signal Handling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827087" y="1146175"/>
            <a:ext cx="6704012" cy="5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Signals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used in UNIX systems to notify a process that a particular event has occurred.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signal handler</a:t>
            </a:r>
            <a:r>
              <a:rPr b="0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process signals</a:t>
            </a:r>
            <a:endParaRPr/>
          </a:p>
          <a:p>
            <a:pPr indent="-339725" lvl="1" marL="7969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 is generated by particular event</a:t>
            </a:r>
            <a:endParaRPr/>
          </a:p>
          <a:p>
            <a:pPr indent="-339725" lvl="1" marL="7969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 is delivered to a process</a:t>
            </a:r>
            <a:endParaRPr/>
          </a:p>
          <a:p>
            <a:pPr indent="-339725" lvl="1" marL="7969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 is handled by one of two signal handlers:</a:t>
            </a:r>
            <a:endParaRPr/>
          </a:p>
          <a:p>
            <a:pPr indent="-339725" lvl="2" marL="11398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endParaRPr/>
          </a:p>
          <a:p>
            <a:pPr indent="-339725" lvl="2" marL="11398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user-defined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signal has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default handler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kernel runs when handling signal</a:t>
            </a:r>
            <a:endParaRPr/>
          </a:p>
          <a:p>
            <a:pPr indent="-339725" lvl="1" marL="7969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User-defined signal handler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override default</a:t>
            </a:r>
            <a:endParaRPr/>
          </a:p>
          <a:p>
            <a:pPr indent="-339725" lvl="1" marL="7969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single-threaded, signal delivered to process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/>
        </p:nvSpPr>
        <p:spPr>
          <a:xfrm>
            <a:off x="1168400" y="188912"/>
            <a:ext cx="7518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Signal Handling (Cont.)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827087" y="1146175"/>
            <a:ext cx="6742112" cy="5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should a signal be delivered for multi-threaded? </a:t>
            </a:r>
            <a:endParaRPr/>
          </a:p>
          <a:p>
            <a:pPr indent="-379412" lvl="1" marL="7778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 the signal to the thread to which the signal applies</a:t>
            </a:r>
            <a:endParaRPr/>
          </a:p>
          <a:p>
            <a:pPr indent="-379412" lvl="1" marL="7778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 the signal to every thread in the process</a:t>
            </a:r>
            <a:endParaRPr/>
          </a:p>
          <a:p>
            <a:pPr indent="-379412" lvl="1" marL="7778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 the signal to certain threads in the process</a:t>
            </a:r>
            <a:endParaRPr/>
          </a:p>
          <a:p>
            <a:pPr indent="-379412" lvl="1" marL="7778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a specific thread to receive all signals for the process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4: Threads</a:t>
            </a:r>
            <a:endParaRPr/>
          </a:p>
        </p:txBody>
      </p:sp>
      <p:sp>
        <p:nvSpPr>
          <p:cNvPr id="54" name="Google Shape;54;p2"/>
          <p:cNvSpPr txBox="1"/>
          <p:nvPr/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Multicore Programming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Multithreading Models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Libraries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 Threading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Threading Issues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 Examples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1081087" y="188912"/>
            <a:ext cx="76057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Thread Cancellation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887412" y="1146175"/>
            <a:ext cx="7405687" cy="443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Terminating a thread before it has finished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to be canceled is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target thread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general approaches: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Asynchronous cancellation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terminates the target thread immediately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Deferred cancellation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allows the target thread to periodically check if it should be cancelled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Pthread code to create and cancel a thread: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8550" y="4017962"/>
            <a:ext cx="3878262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685800" y="795337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End of Chapter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806450" y="1233487"/>
            <a:ext cx="69405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introduce the notion of a thread—a fundamental unit of CPU utilization that forms the basis of multithreaded computer systems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discuss the APIs for the Pthreads, Windows, and Java thread libraries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explore several strategies that provide implicit threading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examine issues related to multithreaded programming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cover operating system support for threads in Windows and Linux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/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66" name="Google Shape;66;p4"/>
          <p:cNvSpPr txBox="1"/>
          <p:nvPr/>
        </p:nvSpPr>
        <p:spPr>
          <a:xfrm>
            <a:off x="806450" y="1233487"/>
            <a:ext cx="68135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modern applications are multithreaded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 run within application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tasks with the application can be implemented by separate threads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display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data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Spell checking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a network request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creation is heavy-weight while thread creation is light-weight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simplify code, increase efficiency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Kernels are generally multithreaded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/>
        </p:nvSpPr>
        <p:spPr>
          <a:xfrm>
            <a:off x="885825" y="1635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Multithreaded Server Architecture</a:t>
            </a:r>
            <a:endParaRPr/>
          </a:p>
        </p:txBody>
      </p:sp>
      <p:pic>
        <p:nvPicPr>
          <p:cNvPr id="72" name="Google Shape;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137" y="1443037"/>
            <a:ext cx="63976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/>
        </p:nvSpPr>
        <p:spPr>
          <a:xfrm>
            <a:off x="862012" y="415925"/>
            <a:ext cx="6951662" cy="31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/>
          </a:p>
        </p:txBody>
      </p:sp>
      <p:sp>
        <p:nvSpPr>
          <p:cNvPr id="79" name="Google Shape;79;p6"/>
          <p:cNvSpPr txBox="1"/>
          <p:nvPr/>
        </p:nvSpPr>
        <p:spPr>
          <a:xfrm>
            <a:off x="806450" y="1233487"/>
            <a:ext cx="72072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Responsiveness –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allow continued execution if part of process is blocked, especially important for user interfaces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Sharing –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 share resources of process, easier than shared memory or message passing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Economy –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cheaper than process creation, thread switching lower overhead than context switching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 –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can take advantage of multiprocessor architectures</a:t>
            </a:r>
            <a:b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/>
        </p:nvSpPr>
        <p:spPr>
          <a:xfrm>
            <a:off x="1012825" y="176212"/>
            <a:ext cx="76739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Multicore Programming</a:t>
            </a:r>
            <a:endParaRPr/>
          </a:p>
        </p:txBody>
      </p:sp>
      <p:sp>
        <p:nvSpPr>
          <p:cNvPr id="85" name="Google Shape;85;p7"/>
          <p:cNvSpPr txBox="1"/>
          <p:nvPr/>
        </p:nvSpPr>
        <p:spPr>
          <a:xfrm>
            <a:off x="882650" y="1208087"/>
            <a:ext cx="772318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Multicore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multiprocessor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systems putting pressure on programmers, challenges include: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Dividing activities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splitting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dependency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and debugging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Parallelism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implies a system can perform more than one task simultaneously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Concurrency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supports more than one task making progress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processor / core, scheduler providing concurrency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/>
        </p:nvSpPr>
        <p:spPr>
          <a:xfrm>
            <a:off x="1012825" y="176212"/>
            <a:ext cx="76739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Multicore Programming (Cont.)</a:t>
            </a:r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806450" y="1233487"/>
            <a:ext cx="71564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parallelism 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Data parallelism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distributes subsets of the same data across multiple cores, same operation on each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Task parallelism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distributing threads across cores, each thread performing unique operation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# of threads grows, so does architectural support for threading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CPUs have cores as well as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threads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Oracle SPARC T4 with 8 cores, and 8 hardware threads per core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/>
        </p:nvSpPr>
        <p:spPr>
          <a:xfrm>
            <a:off x="676275" y="2968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Concurrency vs. Parallelism</a:t>
            </a: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457200" y="116363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7362" lvl="0" marL="487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Concurrent execution on single-core system:</a:t>
            </a:r>
            <a:endParaRPr/>
          </a:p>
          <a:p>
            <a:pPr indent="-487362" lvl="0" marL="487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7362" lvl="0" marL="487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7362" lvl="0" marL="487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7362" lvl="0" marL="487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7362" lvl="0" marL="487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Parallelism on a multi-core system: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00" y="1814512"/>
            <a:ext cx="6259512" cy="7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5575" y="3771900"/>
            <a:ext cx="3946525" cy="155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