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9144000"/>
  <p:notesSz cx="6997700" cy="9283700"/>
  <p:embeddedFontLst>
    <p:embeddedFont>
      <p:font typeface="Noto Sans Symbols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34" roundtripDataSignature="AMtx7mj44KBNhfC3Ds/pig9+hwkMr65n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NotoSansSymbols-bold.fntdata"/><Relationship Id="rId10" Type="http://schemas.openxmlformats.org/officeDocument/2006/relationships/slide" Target="slides/slide4.xml"/><Relationship Id="rId32" Type="http://schemas.openxmlformats.org/officeDocument/2006/relationships/font" Target="fonts/NotoSansSymbols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3967162" y="8820150"/>
            <a:ext cx="30289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6997700" cy="9283700"/>
          </a:xfrm>
          <a:prstGeom prst="roundRect">
            <a:avLst>
              <a:gd fmla="val 4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3967162" y="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" name="Google Shape;7;n"/>
          <p:cNvSpPr/>
          <p:nvPr>
            <p:ph idx="2" type="sldImg"/>
          </p:nvPr>
        </p:nvSpPr>
        <p:spPr>
          <a:xfrm>
            <a:off x="1179512" y="696912"/>
            <a:ext cx="4640262" cy="3479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sq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931862" y="4410075"/>
            <a:ext cx="5132387" cy="417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2875" spcFirstLastPara="1" rIns="92875" wrap="square" tIns="46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/>
          <p:nvPr/>
        </p:nvSpPr>
        <p:spPr>
          <a:xfrm>
            <a:off x="0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10;n"/>
          <p:cNvSpPr txBox="1"/>
          <p:nvPr>
            <p:ph idx="3" type="sldNum"/>
          </p:nvPr>
        </p:nvSpPr>
        <p:spPr>
          <a:xfrm>
            <a:off x="3967162" y="8820150"/>
            <a:ext cx="30289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:notes"/>
          <p:cNvSpPr/>
          <p:nvPr>
            <p:ph idx="2" type="sldImg"/>
          </p:nvPr>
        </p:nvSpPr>
        <p:spPr>
          <a:xfrm>
            <a:off x="1179512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2875" spcFirstLastPara="1" rIns="9287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0:notes"/>
          <p:cNvSpPr/>
          <p:nvPr>
            <p:ph idx="2" type="sldImg"/>
          </p:nvPr>
        </p:nvSpPr>
        <p:spPr>
          <a:xfrm>
            <a:off x="1179512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6" name="Google Shape;106;p10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2875" spcFirstLastPara="1" rIns="9287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1:notes"/>
          <p:cNvSpPr/>
          <p:nvPr>
            <p:ph idx="2" type="sldImg"/>
          </p:nvPr>
        </p:nvSpPr>
        <p:spPr>
          <a:xfrm>
            <a:off x="1179512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3" name="Google Shape;113;p11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2875" spcFirstLastPara="1" rIns="9287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2:notes"/>
          <p:cNvSpPr/>
          <p:nvPr>
            <p:ph idx="2" type="sldImg"/>
          </p:nvPr>
        </p:nvSpPr>
        <p:spPr>
          <a:xfrm>
            <a:off x="1179512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5" name="Google Shape;135;p12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2875" spcFirstLastPara="1" rIns="9287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79512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2875" spcFirstLastPara="1" rIns="9287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179512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4" name="Google Shape;164;p14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2875" spcFirstLastPara="1" rIns="9287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5:notes"/>
          <p:cNvSpPr/>
          <p:nvPr>
            <p:ph idx="2" type="sldImg"/>
          </p:nvPr>
        </p:nvSpPr>
        <p:spPr>
          <a:xfrm>
            <a:off x="1179512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0" name="Google Shape;190;p15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2875" spcFirstLastPara="1" rIns="9287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6:notes"/>
          <p:cNvSpPr/>
          <p:nvPr>
            <p:ph idx="2" type="sldImg"/>
          </p:nvPr>
        </p:nvSpPr>
        <p:spPr>
          <a:xfrm>
            <a:off x="1179512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2875" spcFirstLastPara="1" rIns="9287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7:notes"/>
          <p:cNvSpPr/>
          <p:nvPr>
            <p:ph idx="2" type="sldImg"/>
          </p:nvPr>
        </p:nvSpPr>
        <p:spPr>
          <a:xfrm>
            <a:off x="1179512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4" name="Google Shape;204;p17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2875" spcFirstLastPara="1" rIns="9287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8:notes"/>
          <p:cNvSpPr/>
          <p:nvPr>
            <p:ph idx="2" type="sldImg"/>
          </p:nvPr>
        </p:nvSpPr>
        <p:spPr>
          <a:xfrm>
            <a:off x="1179512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0" name="Google Shape;230;p18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2875" spcFirstLastPara="1" rIns="9287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9:notes"/>
          <p:cNvSpPr/>
          <p:nvPr>
            <p:ph idx="2" type="sldImg"/>
          </p:nvPr>
        </p:nvSpPr>
        <p:spPr>
          <a:xfrm>
            <a:off x="1179512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7" name="Google Shape;237;p19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2875" spcFirstLastPara="1" rIns="9287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:notes"/>
          <p:cNvSpPr/>
          <p:nvPr>
            <p:ph idx="2" type="sldImg"/>
          </p:nvPr>
        </p:nvSpPr>
        <p:spPr>
          <a:xfrm>
            <a:off x="1179512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2875" spcFirstLastPara="1" rIns="9287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0:notes"/>
          <p:cNvSpPr/>
          <p:nvPr>
            <p:ph idx="2" type="sldImg"/>
          </p:nvPr>
        </p:nvSpPr>
        <p:spPr>
          <a:xfrm>
            <a:off x="1179512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4" name="Google Shape;244;p20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2875" spcFirstLastPara="1" rIns="9287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1:notes"/>
          <p:cNvSpPr/>
          <p:nvPr>
            <p:ph idx="2" type="sldImg"/>
          </p:nvPr>
        </p:nvSpPr>
        <p:spPr>
          <a:xfrm>
            <a:off x="1179512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1" name="Google Shape;251;p21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2875" spcFirstLastPara="1" rIns="9287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2:notes"/>
          <p:cNvSpPr/>
          <p:nvPr>
            <p:ph idx="2" type="sldImg"/>
          </p:nvPr>
        </p:nvSpPr>
        <p:spPr>
          <a:xfrm>
            <a:off x="1179512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8" name="Google Shape;258;p22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2875" spcFirstLastPara="1" rIns="9287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3:notes"/>
          <p:cNvSpPr/>
          <p:nvPr>
            <p:ph idx="2" type="sldImg"/>
          </p:nvPr>
        </p:nvSpPr>
        <p:spPr>
          <a:xfrm>
            <a:off x="1179512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5" name="Google Shape;265;p23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2875" spcFirstLastPara="1" rIns="9287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4:notes"/>
          <p:cNvSpPr/>
          <p:nvPr>
            <p:ph idx="2" type="sldImg"/>
          </p:nvPr>
        </p:nvSpPr>
        <p:spPr>
          <a:xfrm>
            <a:off x="1179512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2" name="Google Shape;272;p24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2875" spcFirstLastPara="1" rIns="9287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3:notes"/>
          <p:cNvSpPr/>
          <p:nvPr>
            <p:ph idx="2" type="sldImg"/>
          </p:nvPr>
        </p:nvSpPr>
        <p:spPr>
          <a:xfrm>
            <a:off x="1179512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9" name="Google Shape;279;p33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2875" spcFirstLastPara="1" rIns="9287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/>
          <p:nvPr>
            <p:ph idx="2" type="sldImg"/>
          </p:nvPr>
        </p:nvSpPr>
        <p:spPr>
          <a:xfrm>
            <a:off x="1179512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2875" spcFirstLastPara="1" rIns="9287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4:notes"/>
          <p:cNvSpPr/>
          <p:nvPr>
            <p:ph idx="2" type="sldImg"/>
          </p:nvPr>
        </p:nvSpPr>
        <p:spPr>
          <a:xfrm>
            <a:off x="1179512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4" name="Google Shape;64;p4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2875" spcFirstLastPara="1" rIns="9287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5:notes"/>
          <p:cNvSpPr/>
          <p:nvPr>
            <p:ph idx="2" type="sldImg"/>
          </p:nvPr>
        </p:nvSpPr>
        <p:spPr>
          <a:xfrm>
            <a:off x="1179512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1" name="Google Shape;71;p5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2875" spcFirstLastPara="1" rIns="9287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6:notes"/>
          <p:cNvSpPr/>
          <p:nvPr>
            <p:ph idx="2" type="sldImg"/>
          </p:nvPr>
        </p:nvSpPr>
        <p:spPr>
          <a:xfrm>
            <a:off x="1179512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" name="Google Shape;78;p6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2875" spcFirstLastPara="1" rIns="9287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7:notes"/>
          <p:cNvSpPr/>
          <p:nvPr>
            <p:ph idx="2" type="sldImg"/>
          </p:nvPr>
        </p:nvSpPr>
        <p:spPr>
          <a:xfrm>
            <a:off x="1179512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5" name="Google Shape;85;p7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2875" spcFirstLastPara="1" rIns="9287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8:notes"/>
          <p:cNvSpPr/>
          <p:nvPr>
            <p:ph idx="2" type="sldImg"/>
          </p:nvPr>
        </p:nvSpPr>
        <p:spPr>
          <a:xfrm>
            <a:off x="1179512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2" name="Google Shape;92;p8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2875" spcFirstLastPara="1" rIns="9287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:notes"/>
          <p:cNvSpPr txBox="1"/>
          <p:nvPr/>
        </p:nvSpPr>
        <p:spPr>
          <a:xfrm>
            <a:off x="3967162" y="8820150"/>
            <a:ext cx="303053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875" spcFirstLastPara="1" rIns="92875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9:notes"/>
          <p:cNvSpPr/>
          <p:nvPr>
            <p:ph idx="2" type="sldImg"/>
          </p:nvPr>
        </p:nvSpPr>
        <p:spPr>
          <a:xfrm>
            <a:off x="1179512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931862" y="4410075"/>
            <a:ext cx="513397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425" lIns="92875" spcFirstLastPara="1" rIns="92875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4" name="Google Shape;24;p3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5" name="Google Shape;25;p35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7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0" name="Google Shape;40;p37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1" name="Google Shape;41;p37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5.jpg"/><Relationship Id="rId2" Type="http://schemas.openxmlformats.org/officeDocument/2006/relationships/image" Target="../media/image8.jpg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34"/>
          <p:cNvGrpSpPr/>
          <p:nvPr/>
        </p:nvGrpSpPr>
        <p:grpSpPr>
          <a:xfrm>
            <a:off x="198437" y="2960687"/>
            <a:ext cx="8609012" cy="200025"/>
            <a:chOff x="125" y="1865"/>
            <a:chExt cx="5423" cy="126"/>
          </a:xfrm>
        </p:grpSpPr>
        <p:sp>
          <p:nvSpPr>
            <p:cNvPr id="13" name="Google Shape;13;p34"/>
            <p:cNvSpPr/>
            <p:nvPr/>
          </p:nvSpPr>
          <p:spPr>
            <a:xfrm>
              <a:off x="125" y="1865"/>
              <a:ext cx="1807" cy="126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" name="Google Shape;14;p34"/>
            <p:cNvSpPr/>
            <p:nvPr/>
          </p:nvSpPr>
          <p:spPr>
            <a:xfrm>
              <a:off x="1933" y="1865"/>
              <a:ext cx="1807" cy="126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5" name="Google Shape;15;p34"/>
            <p:cNvSpPr/>
            <p:nvPr/>
          </p:nvSpPr>
          <p:spPr>
            <a:xfrm>
              <a:off x="3741" y="1865"/>
              <a:ext cx="1807" cy="126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6" name="Google Shape;16;p34"/>
          <p:cNvSpPr txBox="1"/>
          <p:nvPr/>
        </p:nvSpPr>
        <p:spPr>
          <a:xfrm>
            <a:off x="6489700" y="6588125"/>
            <a:ext cx="271303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Silberschatz, Galvin and Gagne ©2009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4"/>
          <p:cNvSpPr txBox="1"/>
          <p:nvPr/>
        </p:nvSpPr>
        <p:spPr>
          <a:xfrm>
            <a:off x="34925" y="6613525"/>
            <a:ext cx="2620962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Operating System Concepts – 8</a:t>
            </a:r>
            <a:r>
              <a:rPr b="1" baseline="30000" i="0" lang="en-US" sz="10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1" i="0" lang="en-US" sz="1000" u="none" cap="none" strike="noStrik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3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360737" y="4157662"/>
            <a:ext cx="2062162" cy="1593850"/>
          </a:xfrm>
          <a:prstGeom prst="rect">
            <a:avLst/>
          </a:prstGeom>
          <a:noFill/>
          <a:ln cap="sq" cmpd="sng" w="7630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19" name="Google Shape;19;p34"/>
          <p:cNvSpPr/>
          <p:nvPr/>
        </p:nvSpPr>
        <p:spPr>
          <a:xfrm>
            <a:off x="3224212" y="4016375"/>
            <a:ext cx="2336800" cy="1887537"/>
          </a:xfrm>
          <a:prstGeom prst="rect">
            <a:avLst/>
          </a:prstGeom>
          <a:noFill/>
          <a:ln cap="sq" cmpd="sng" w="57225">
            <a:solidFill>
              <a:srgbClr val="66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" name="Google Shape;20;p34"/>
          <p:cNvSpPr txBox="1"/>
          <p:nvPr>
            <p:ph type="title"/>
          </p:nvPr>
        </p:nvSpPr>
        <p:spPr>
          <a:xfrm>
            <a:off x="457200" y="277812"/>
            <a:ext cx="8228012" cy="5746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4"/>
          <p:cNvSpPr txBox="1"/>
          <p:nvPr>
            <p:ph idx="1" type="body"/>
          </p:nvPr>
        </p:nvSpPr>
        <p:spPr>
          <a:xfrm>
            <a:off x="806450" y="1233487"/>
            <a:ext cx="8228012" cy="4529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3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5750" y="0"/>
            <a:ext cx="1195387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6"/>
          <p:cNvSpPr txBox="1"/>
          <p:nvPr>
            <p:ph type="title"/>
          </p:nvPr>
        </p:nvSpPr>
        <p:spPr>
          <a:xfrm>
            <a:off x="457200" y="277812"/>
            <a:ext cx="8228012" cy="574675"/>
          </a:xfrm>
          <a:prstGeom prst="rect">
            <a:avLst/>
          </a:prstGeom>
          <a:noFill/>
          <a:ln>
            <a:noFill/>
          </a:ln>
        </p:spPr>
        <p:txBody>
          <a:bodyPr anchorCtr="0" anchor="b" bIns="46800" lIns="90000" spcFirstLastPara="1" rIns="90000" wrap="square" tIns="468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6"/>
          <p:cNvSpPr txBox="1"/>
          <p:nvPr>
            <p:ph idx="1" type="body"/>
          </p:nvPr>
        </p:nvSpPr>
        <p:spPr>
          <a:xfrm>
            <a:off x="806450" y="1233487"/>
            <a:ext cx="8228012" cy="4529137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6"/>
          <p:cNvSpPr/>
          <p:nvPr/>
        </p:nvSpPr>
        <p:spPr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31" name="Google Shape;31;p36"/>
          <p:cNvCxnSpPr/>
          <p:nvPr/>
        </p:nvCxnSpPr>
        <p:spPr>
          <a:xfrm>
            <a:off x="457200" y="860425"/>
            <a:ext cx="8077200" cy="1587"/>
          </a:xfrm>
          <a:prstGeom prst="straightConnector1">
            <a:avLst/>
          </a:prstGeom>
          <a:noFill/>
          <a:ln cap="sq" cmpd="sng" w="19075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" name="Google Shape;32;p36"/>
          <p:cNvSpPr/>
          <p:nvPr/>
        </p:nvSpPr>
        <p:spPr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" name="Google Shape;33;p36"/>
          <p:cNvSpPr/>
          <p:nvPr/>
        </p:nvSpPr>
        <p:spPr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4" name="Google Shape;34;p36"/>
          <p:cNvSpPr txBox="1"/>
          <p:nvPr/>
        </p:nvSpPr>
        <p:spPr>
          <a:xfrm>
            <a:off x="4032250" y="6613525"/>
            <a:ext cx="89693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5.</a:t>
            </a:r>
            <a:fld id="{00000000-1234-1234-1234-123412341234}" type="slidenum">
              <a:rPr b="1" i="0" lang="en-US" sz="1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6"/>
          <p:cNvSpPr txBox="1"/>
          <p:nvPr/>
        </p:nvSpPr>
        <p:spPr>
          <a:xfrm>
            <a:off x="6489700" y="6588125"/>
            <a:ext cx="2713037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Silberschatz, Galvin and Gagne ©2009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36"/>
          <p:cNvSpPr txBox="1"/>
          <p:nvPr/>
        </p:nvSpPr>
        <p:spPr>
          <a:xfrm>
            <a:off x="193675" y="6621462"/>
            <a:ext cx="2620962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1000"/>
              <a:buFont typeface="Arial"/>
              <a:buNone/>
            </a:pPr>
            <a:r>
              <a:rPr b="1" i="0" lang="en-US" sz="1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Operating System Concepts – 8</a:t>
            </a:r>
            <a:r>
              <a:rPr b="1" baseline="30000" i="0" lang="en-US" sz="1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1" i="0" lang="en-US" sz="10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 Edition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Google Shape;37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3987" y="5849937"/>
            <a:ext cx="1284287" cy="7921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/>
          <p:nvPr/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300"/>
              <a:buFont typeface="Arial"/>
              <a:buNone/>
            </a:pPr>
            <a:r>
              <a:rPr b="1" i="0" lang="en-US" sz="43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Chapter 5:  CPU Scheduling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/>
          <p:nvPr/>
        </p:nvSpPr>
        <p:spPr>
          <a:xfrm>
            <a:off x="990600" y="277812"/>
            <a:ext cx="76962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Scheduling Algorithm Optimization Criteria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0"/>
          <p:cNvSpPr txBox="1"/>
          <p:nvPr/>
        </p:nvSpPr>
        <p:spPr>
          <a:xfrm>
            <a:off x="827087" y="1439862"/>
            <a:ext cx="7351712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 CPU utilization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 throughput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 turnaround time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 waiting time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 response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/>
          <p:nvPr/>
        </p:nvSpPr>
        <p:spPr>
          <a:xfrm>
            <a:off x="990600" y="400050"/>
            <a:ext cx="80041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First-Come, First-Served (FCFS) Scheduling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1"/>
          <p:cNvSpPr txBox="1"/>
          <p:nvPr/>
        </p:nvSpPr>
        <p:spPr>
          <a:xfrm>
            <a:off x="757237" y="1390650"/>
            <a:ext cx="7566025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Burst Time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	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baseline="-2500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 that the processes arrive in the order: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 </a:t>
            </a:r>
            <a:br>
              <a:rPr b="0" baseline="-2500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Gantt Chart for the schedule is: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93300"/>
              </a:buClr>
              <a:buSzPts val="2520"/>
              <a:buFont typeface="Arial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Waiting time for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= 0;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= 24; </a:t>
            </a:r>
            <a:r>
              <a:rPr b="0" i="1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27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93300"/>
              </a:buClr>
              <a:buSzPts val="2520"/>
              <a:buFont typeface="Arial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 waiting time:  (0 + 24 + 27)/3 = 17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" name="Google Shape;117;p11"/>
          <p:cNvGrpSpPr/>
          <p:nvPr/>
        </p:nvGrpSpPr>
        <p:grpSpPr>
          <a:xfrm>
            <a:off x="1685925" y="4051300"/>
            <a:ext cx="5549900" cy="1127125"/>
            <a:chOff x="1062" y="2552"/>
            <a:chExt cx="3496" cy="710"/>
          </a:xfrm>
        </p:grpSpPr>
        <p:sp>
          <p:nvSpPr>
            <p:cNvPr id="118" name="Google Shape;118;p11"/>
            <p:cNvSpPr/>
            <p:nvPr/>
          </p:nvSpPr>
          <p:spPr>
            <a:xfrm>
              <a:off x="1165" y="2552"/>
              <a:ext cx="3311" cy="383"/>
            </a:xfrm>
            <a:prstGeom prst="rect">
              <a:avLst/>
            </a:prstGeom>
            <a:solidFill>
              <a:srgbClr val="FFFFFF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19" name="Google Shape;119;p11"/>
            <p:cNvSpPr txBox="1"/>
            <p:nvPr/>
          </p:nvSpPr>
          <p:spPr>
            <a:xfrm>
              <a:off x="1986" y="2588"/>
              <a:ext cx="255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 txBox="1"/>
            <p:nvPr/>
          </p:nvSpPr>
          <p:spPr>
            <a:xfrm>
              <a:off x="3473" y="2588"/>
              <a:ext cx="255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 txBox="1"/>
            <p:nvPr/>
          </p:nvSpPr>
          <p:spPr>
            <a:xfrm>
              <a:off x="4049" y="2588"/>
              <a:ext cx="255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2" name="Google Shape;122;p11"/>
            <p:cNvCxnSpPr/>
            <p:nvPr/>
          </p:nvCxnSpPr>
          <p:spPr>
            <a:xfrm>
              <a:off x="1165" y="2936"/>
              <a:ext cx="0" cy="143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" name="Google Shape;123;p11"/>
            <p:cNvCxnSpPr/>
            <p:nvPr/>
          </p:nvCxnSpPr>
          <p:spPr>
            <a:xfrm>
              <a:off x="4477" y="2936"/>
              <a:ext cx="0" cy="143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" name="Google Shape;124;p11"/>
            <p:cNvCxnSpPr/>
            <p:nvPr/>
          </p:nvCxnSpPr>
          <p:spPr>
            <a:xfrm>
              <a:off x="3277" y="2552"/>
              <a:ext cx="0" cy="383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" name="Google Shape;125;p11"/>
            <p:cNvCxnSpPr/>
            <p:nvPr/>
          </p:nvCxnSpPr>
          <p:spPr>
            <a:xfrm>
              <a:off x="3853" y="2552"/>
              <a:ext cx="0" cy="383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" name="Google Shape;126;p11"/>
            <p:cNvCxnSpPr/>
            <p:nvPr/>
          </p:nvCxnSpPr>
          <p:spPr>
            <a:xfrm>
              <a:off x="3277" y="2936"/>
              <a:ext cx="0" cy="143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" name="Google Shape;127;p11"/>
            <p:cNvCxnSpPr/>
            <p:nvPr/>
          </p:nvCxnSpPr>
          <p:spPr>
            <a:xfrm>
              <a:off x="3853" y="2936"/>
              <a:ext cx="0" cy="143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28" name="Google Shape;128;p11"/>
            <p:cNvSpPr txBox="1"/>
            <p:nvPr/>
          </p:nvSpPr>
          <p:spPr>
            <a:xfrm>
              <a:off x="3134" y="3031"/>
              <a:ext cx="2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1"/>
            <p:cNvSpPr txBox="1"/>
            <p:nvPr/>
          </p:nvSpPr>
          <p:spPr>
            <a:xfrm>
              <a:off x="3710" y="3031"/>
              <a:ext cx="2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1"/>
            <p:cNvSpPr txBox="1"/>
            <p:nvPr/>
          </p:nvSpPr>
          <p:spPr>
            <a:xfrm>
              <a:off x="4286" y="3031"/>
              <a:ext cx="2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1"/>
            <p:cNvSpPr txBox="1"/>
            <p:nvPr/>
          </p:nvSpPr>
          <p:spPr>
            <a:xfrm>
              <a:off x="1062" y="3031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"/>
          <p:cNvSpPr txBox="1"/>
          <p:nvPr/>
        </p:nvSpPr>
        <p:spPr>
          <a:xfrm>
            <a:off x="982662" y="277812"/>
            <a:ext cx="77041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FCFS Scheduling (Cont.)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2"/>
          <p:cNvSpPr txBox="1"/>
          <p:nvPr/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 that the processes arrive in the order: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Gantt chart for the schedule is: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Waiting time for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6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r>
              <a:rPr b="0" baseline="-2500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0</a:t>
            </a:r>
            <a:r>
              <a:rPr b="0" baseline="-2500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 waiting time:   (6 + 0 + 3)/3 =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Much better than previous case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9" name="Google Shape;139;p12"/>
          <p:cNvGrpSpPr/>
          <p:nvPr/>
        </p:nvGrpSpPr>
        <p:grpSpPr>
          <a:xfrm>
            <a:off x="1890712" y="2925762"/>
            <a:ext cx="5568950" cy="1128712"/>
            <a:chOff x="1191" y="1843"/>
            <a:chExt cx="3508" cy="711"/>
          </a:xfrm>
        </p:grpSpPr>
        <p:sp>
          <p:nvSpPr>
            <p:cNvPr id="140" name="Google Shape;140;p12"/>
            <p:cNvSpPr/>
            <p:nvPr/>
          </p:nvSpPr>
          <p:spPr>
            <a:xfrm flipH="1">
              <a:off x="1286" y="1843"/>
              <a:ext cx="3311" cy="383"/>
            </a:xfrm>
            <a:prstGeom prst="rect">
              <a:avLst/>
            </a:prstGeom>
            <a:solidFill>
              <a:srgbClr val="FFFFFF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1" name="Google Shape;141;p12"/>
            <p:cNvSpPr txBox="1"/>
            <p:nvPr/>
          </p:nvSpPr>
          <p:spPr>
            <a:xfrm flipH="1">
              <a:off x="3522" y="1879"/>
              <a:ext cx="255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2"/>
            <p:cNvSpPr txBox="1"/>
            <p:nvPr/>
          </p:nvSpPr>
          <p:spPr>
            <a:xfrm flipH="1">
              <a:off x="2034" y="1879"/>
              <a:ext cx="255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2"/>
            <p:cNvSpPr txBox="1"/>
            <p:nvPr/>
          </p:nvSpPr>
          <p:spPr>
            <a:xfrm flipH="1">
              <a:off x="1458" y="1879"/>
              <a:ext cx="255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4" name="Google Shape;144;p12"/>
            <p:cNvCxnSpPr/>
            <p:nvPr/>
          </p:nvCxnSpPr>
          <p:spPr>
            <a:xfrm>
              <a:off x="4598" y="2227"/>
              <a:ext cx="0" cy="143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12"/>
            <p:cNvCxnSpPr/>
            <p:nvPr/>
          </p:nvCxnSpPr>
          <p:spPr>
            <a:xfrm>
              <a:off x="1286" y="2227"/>
              <a:ext cx="0" cy="143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6" name="Google Shape;146;p12"/>
            <p:cNvCxnSpPr/>
            <p:nvPr/>
          </p:nvCxnSpPr>
          <p:spPr>
            <a:xfrm>
              <a:off x="2486" y="1843"/>
              <a:ext cx="0" cy="383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7" name="Google Shape;147;p12"/>
            <p:cNvCxnSpPr/>
            <p:nvPr/>
          </p:nvCxnSpPr>
          <p:spPr>
            <a:xfrm>
              <a:off x="1910" y="1843"/>
              <a:ext cx="0" cy="383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8" name="Google Shape;148;p12"/>
            <p:cNvCxnSpPr/>
            <p:nvPr/>
          </p:nvCxnSpPr>
          <p:spPr>
            <a:xfrm>
              <a:off x="2486" y="2227"/>
              <a:ext cx="0" cy="143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9" name="Google Shape;149;p12"/>
            <p:cNvCxnSpPr/>
            <p:nvPr/>
          </p:nvCxnSpPr>
          <p:spPr>
            <a:xfrm>
              <a:off x="1910" y="2227"/>
              <a:ext cx="0" cy="143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50" name="Google Shape;150;p12"/>
            <p:cNvSpPr txBox="1"/>
            <p:nvPr/>
          </p:nvSpPr>
          <p:spPr>
            <a:xfrm flipH="1">
              <a:off x="2395" y="2323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2"/>
            <p:cNvSpPr txBox="1"/>
            <p:nvPr/>
          </p:nvSpPr>
          <p:spPr>
            <a:xfrm flipH="1">
              <a:off x="1819" y="2323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2"/>
            <p:cNvSpPr txBox="1"/>
            <p:nvPr/>
          </p:nvSpPr>
          <p:spPr>
            <a:xfrm flipH="1">
              <a:off x="4427" y="2323"/>
              <a:ext cx="2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2"/>
            <p:cNvSpPr txBox="1"/>
            <p:nvPr/>
          </p:nvSpPr>
          <p:spPr>
            <a:xfrm flipH="1">
              <a:off x="1191" y="2323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/>
          <p:nvPr/>
        </p:nvSpPr>
        <p:spPr>
          <a:xfrm>
            <a:off x="855662" y="277812"/>
            <a:ext cx="78311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Shortest-Job-First (SJF) Scheduling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3"/>
          <p:cNvSpPr txBox="1"/>
          <p:nvPr/>
        </p:nvSpPr>
        <p:spPr>
          <a:xfrm>
            <a:off x="806450" y="1233487"/>
            <a:ext cx="756761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520"/>
              <a:buFont typeface="Arial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Associate with each process the length of its next CPU burst.  Use these lengths to schedule the process with the shortest time.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93300"/>
              </a:buClr>
              <a:buSzPts val="2520"/>
              <a:buFont typeface="Arial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SJF is optimal – gives minimum average waiting time for a given set of processes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6600"/>
              </a:buClr>
              <a:buSzPts val="2240"/>
              <a:buFont typeface="Arial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difficulty is knowing the length of the next CPU request.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"/>
          <p:cNvSpPr txBox="1"/>
          <p:nvPr/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Example of SJF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4"/>
          <p:cNvSpPr txBox="1"/>
          <p:nvPr/>
        </p:nvSpPr>
        <p:spPr>
          <a:xfrm>
            <a:off x="806450" y="1233487"/>
            <a:ext cx="8229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	</a:t>
            </a:r>
            <a:r>
              <a:rPr b="0" i="0" lang="en-US" sz="24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Arrival Time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Burst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0.0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	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2.0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4.0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5.0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SJF scheduling chart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Verdan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 waiting time = (3 + 16 + 9 + 0) / 4 =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8" name="Google Shape;168;p14"/>
          <p:cNvGrpSpPr/>
          <p:nvPr/>
        </p:nvGrpSpPr>
        <p:grpSpPr>
          <a:xfrm>
            <a:off x="1373187" y="4251325"/>
            <a:ext cx="5919787" cy="1160462"/>
            <a:chOff x="865" y="2678"/>
            <a:chExt cx="3729" cy="731"/>
          </a:xfrm>
        </p:grpSpPr>
        <p:sp>
          <p:nvSpPr>
            <p:cNvPr id="169" name="Google Shape;169;p14"/>
            <p:cNvSpPr/>
            <p:nvPr/>
          </p:nvSpPr>
          <p:spPr>
            <a:xfrm flipH="1">
              <a:off x="960" y="2699"/>
              <a:ext cx="3503" cy="383"/>
            </a:xfrm>
            <a:prstGeom prst="rect">
              <a:avLst/>
            </a:prstGeom>
            <a:solidFill>
              <a:srgbClr val="FFFFFF"/>
            </a:solidFill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70" name="Google Shape;170;p14"/>
            <p:cNvSpPr txBox="1"/>
            <p:nvPr/>
          </p:nvSpPr>
          <p:spPr>
            <a:xfrm flipH="1">
              <a:off x="1013" y="2727"/>
              <a:ext cx="255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4"/>
            <p:cNvSpPr txBox="1"/>
            <p:nvPr/>
          </p:nvSpPr>
          <p:spPr>
            <a:xfrm flipH="1">
              <a:off x="2980" y="2714"/>
              <a:ext cx="255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4"/>
            <p:cNvSpPr txBox="1"/>
            <p:nvPr/>
          </p:nvSpPr>
          <p:spPr>
            <a:xfrm flipH="1">
              <a:off x="1974" y="2763"/>
              <a:ext cx="255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3" name="Google Shape;173;p14"/>
            <p:cNvCxnSpPr/>
            <p:nvPr/>
          </p:nvCxnSpPr>
          <p:spPr>
            <a:xfrm>
              <a:off x="4452" y="3074"/>
              <a:ext cx="0" cy="143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" name="Google Shape;174;p14"/>
            <p:cNvCxnSpPr/>
            <p:nvPr/>
          </p:nvCxnSpPr>
          <p:spPr>
            <a:xfrm>
              <a:off x="960" y="3083"/>
              <a:ext cx="0" cy="143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" name="Google Shape;175;p14"/>
            <p:cNvCxnSpPr/>
            <p:nvPr/>
          </p:nvCxnSpPr>
          <p:spPr>
            <a:xfrm>
              <a:off x="2688" y="2699"/>
              <a:ext cx="0" cy="383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76" name="Google Shape;176;p14"/>
            <p:cNvSpPr txBox="1"/>
            <p:nvPr/>
          </p:nvSpPr>
          <p:spPr>
            <a:xfrm flipH="1">
              <a:off x="1537" y="3158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4"/>
            <p:cNvSpPr txBox="1"/>
            <p:nvPr/>
          </p:nvSpPr>
          <p:spPr>
            <a:xfrm flipH="1">
              <a:off x="3314" y="3170"/>
              <a:ext cx="2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4"/>
            <p:cNvSpPr txBox="1"/>
            <p:nvPr/>
          </p:nvSpPr>
          <p:spPr>
            <a:xfrm flipH="1">
              <a:off x="865" y="3178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9" name="Google Shape;179;p14"/>
            <p:cNvCxnSpPr/>
            <p:nvPr/>
          </p:nvCxnSpPr>
          <p:spPr>
            <a:xfrm>
              <a:off x="3456" y="2699"/>
              <a:ext cx="0" cy="383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" name="Google Shape;180;p14"/>
            <p:cNvCxnSpPr/>
            <p:nvPr/>
          </p:nvCxnSpPr>
          <p:spPr>
            <a:xfrm>
              <a:off x="1632" y="3012"/>
              <a:ext cx="0" cy="143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" name="Google Shape;181;p14"/>
            <p:cNvCxnSpPr/>
            <p:nvPr/>
          </p:nvCxnSpPr>
          <p:spPr>
            <a:xfrm>
              <a:off x="2688" y="3083"/>
              <a:ext cx="0" cy="143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2" name="Google Shape;182;p14"/>
            <p:cNvCxnSpPr/>
            <p:nvPr/>
          </p:nvCxnSpPr>
          <p:spPr>
            <a:xfrm>
              <a:off x="3456" y="3083"/>
              <a:ext cx="0" cy="143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3" name="Google Shape;183;p14"/>
            <p:cNvSpPr txBox="1"/>
            <p:nvPr/>
          </p:nvSpPr>
          <p:spPr>
            <a:xfrm flipH="1">
              <a:off x="2593" y="3158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4" name="Google Shape;184;p14"/>
            <p:cNvCxnSpPr/>
            <p:nvPr/>
          </p:nvCxnSpPr>
          <p:spPr>
            <a:xfrm>
              <a:off x="1632" y="2678"/>
              <a:ext cx="0" cy="575"/>
            </a:xfrm>
            <a:prstGeom prst="straightConnector1">
              <a:avLst/>
            </a:prstGeom>
            <a:noFill/>
            <a:ln cap="sq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185" name="Google Shape;185;p14"/>
            <p:cNvSpPr txBox="1"/>
            <p:nvPr/>
          </p:nvSpPr>
          <p:spPr>
            <a:xfrm flipH="1">
              <a:off x="3748" y="2714"/>
              <a:ext cx="255" cy="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4"/>
            <p:cNvSpPr txBox="1"/>
            <p:nvPr/>
          </p:nvSpPr>
          <p:spPr>
            <a:xfrm flipH="1">
              <a:off x="4322" y="3170"/>
              <a:ext cx="2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/>
          <p:nvPr/>
        </p:nvSpPr>
        <p:spPr>
          <a:xfrm>
            <a:off x="963612" y="277812"/>
            <a:ext cx="77231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Priority Scheduling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5"/>
          <p:cNvSpPr txBox="1"/>
          <p:nvPr/>
        </p:nvSpPr>
        <p:spPr>
          <a:xfrm>
            <a:off x="806450" y="1233487"/>
            <a:ext cx="771366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priority number (integer) is associated with each 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CPU is allocated to the process with the highest priority (smallest integer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≡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highest priority)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Preemptive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Non-preemptive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that SJF is a priority scheduling where priority is the predicted next CPU burst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≡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Starvation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low priority processes may never execute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≡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Aging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as time progresses increase the priority of the 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/>
          <p:nvPr/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Round Robin (RR)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6"/>
          <p:cNvSpPr txBox="1"/>
          <p:nvPr/>
        </p:nvSpPr>
        <p:spPr>
          <a:xfrm>
            <a:off x="812800" y="1397000"/>
            <a:ext cx="7702550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process gets a small unit of CPU time (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quantum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), usually 10-100 milliseconds.  After this time has elapsed, the process is preempted and added to the end of the ready queue.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predict wait time: If there are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processes in the ready queue and the time quantum is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then each process gets 1/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the CPU time in chunks of at most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time units at once.  No process waits more than (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-1)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units.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large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FIFO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small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⇒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may hit the context switch wall: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must be large with respect to context switch, otherwise overhead is too high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 txBox="1"/>
          <p:nvPr/>
        </p:nvSpPr>
        <p:spPr>
          <a:xfrm>
            <a:off x="914400" y="19050"/>
            <a:ext cx="8054975" cy="844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Example of RR with Time Quantum =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7"/>
          <p:cNvSpPr txBox="1"/>
          <p:nvPr/>
        </p:nvSpPr>
        <p:spPr>
          <a:xfrm>
            <a:off x="827087" y="1511300"/>
            <a:ext cx="7351712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Burst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P</a:t>
            </a:r>
            <a:r>
              <a:rPr b="0" baseline="-2500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	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	 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baseline="-2500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	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Gantt chart is: </a:t>
            </a: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29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Typically, higher average turnaround than SJF, but better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" name="Google Shape;208;p17"/>
          <p:cNvGrpSpPr/>
          <p:nvPr/>
        </p:nvGrpSpPr>
        <p:grpSpPr>
          <a:xfrm>
            <a:off x="1611312" y="4364037"/>
            <a:ext cx="4802187" cy="985837"/>
            <a:chOff x="1015" y="2749"/>
            <a:chExt cx="3025" cy="621"/>
          </a:xfrm>
        </p:grpSpPr>
        <p:grpSp>
          <p:nvGrpSpPr>
            <p:cNvPr id="209" name="Google Shape;209;p17"/>
            <p:cNvGrpSpPr/>
            <p:nvPr/>
          </p:nvGrpSpPr>
          <p:grpSpPr>
            <a:xfrm>
              <a:off x="1110" y="2749"/>
              <a:ext cx="2840" cy="383"/>
              <a:chOff x="1110" y="2749"/>
              <a:chExt cx="2840" cy="383"/>
            </a:xfrm>
          </p:grpSpPr>
          <p:sp>
            <p:nvSpPr>
              <p:cNvPr id="210" name="Google Shape;210;p17"/>
              <p:cNvSpPr txBox="1"/>
              <p:nvPr/>
            </p:nvSpPr>
            <p:spPr>
              <a:xfrm>
                <a:off x="1110" y="2749"/>
                <a:ext cx="354" cy="383"/>
              </a:xfrm>
              <a:prstGeom prst="rect">
                <a:avLst/>
              </a:prstGeom>
              <a:solidFill>
                <a:srgbClr val="FFFFFF"/>
              </a:solidFill>
              <a:ln cap="sq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</a:t>
                </a:r>
                <a:r>
                  <a:rPr b="0" baseline="-2500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7"/>
              <p:cNvSpPr txBox="1"/>
              <p:nvPr/>
            </p:nvSpPr>
            <p:spPr>
              <a:xfrm>
                <a:off x="1465" y="2749"/>
                <a:ext cx="354" cy="383"/>
              </a:xfrm>
              <a:prstGeom prst="rect">
                <a:avLst/>
              </a:prstGeom>
              <a:solidFill>
                <a:srgbClr val="FFFFFF"/>
              </a:solidFill>
              <a:ln cap="sq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</a:t>
                </a:r>
                <a:r>
                  <a:rPr b="0" baseline="-2500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7"/>
              <p:cNvSpPr txBox="1"/>
              <p:nvPr/>
            </p:nvSpPr>
            <p:spPr>
              <a:xfrm>
                <a:off x="1820" y="2749"/>
                <a:ext cx="354" cy="383"/>
              </a:xfrm>
              <a:prstGeom prst="rect">
                <a:avLst/>
              </a:prstGeom>
              <a:solidFill>
                <a:srgbClr val="FFFFFF"/>
              </a:solidFill>
              <a:ln cap="sq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</a:t>
                </a:r>
                <a:r>
                  <a:rPr b="0" baseline="-2500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7"/>
              <p:cNvSpPr txBox="1"/>
              <p:nvPr/>
            </p:nvSpPr>
            <p:spPr>
              <a:xfrm>
                <a:off x="2175" y="2749"/>
                <a:ext cx="354" cy="383"/>
              </a:xfrm>
              <a:prstGeom prst="rect">
                <a:avLst/>
              </a:prstGeom>
              <a:solidFill>
                <a:srgbClr val="FFFFFF"/>
              </a:solidFill>
              <a:ln cap="sq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</a:t>
                </a:r>
                <a:r>
                  <a:rPr b="0" baseline="-2500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17"/>
              <p:cNvSpPr txBox="1"/>
              <p:nvPr/>
            </p:nvSpPr>
            <p:spPr>
              <a:xfrm>
                <a:off x="2531" y="2749"/>
                <a:ext cx="354" cy="383"/>
              </a:xfrm>
              <a:prstGeom prst="rect">
                <a:avLst/>
              </a:prstGeom>
              <a:solidFill>
                <a:srgbClr val="FFFFFF"/>
              </a:solidFill>
              <a:ln cap="sq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</a:t>
                </a:r>
                <a:r>
                  <a:rPr b="0" baseline="-2500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17"/>
              <p:cNvSpPr txBox="1"/>
              <p:nvPr/>
            </p:nvSpPr>
            <p:spPr>
              <a:xfrm>
                <a:off x="2886" y="2749"/>
                <a:ext cx="354" cy="383"/>
              </a:xfrm>
              <a:prstGeom prst="rect">
                <a:avLst/>
              </a:prstGeom>
              <a:solidFill>
                <a:srgbClr val="FFFFFF"/>
              </a:solidFill>
              <a:ln cap="sq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</a:t>
                </a:r>
                <a:r>
                  <a:rPr b="0" baseline="-2500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7"/>
              <p:cNvSpPr txBox="1"/>
              <p:nvPr/>
            </p:nvSpPr>
            <p:spPr>
              <a:xfrm>
                <a:off x="3241" y="2749"/>
                <a:ext cx="354" cy="383"/>
              </a:xfrm>
              <a:prstGeom prst="rect">
                <a:avLst/>
              </a:prstGeom>
              <a:solidFill>
                <a:srgbClr val="FFFFFF"/>
              </a:solidFill>
              <a:ln cap="sq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</a:t>
                </a:r>
                <a:r>
                  <a:rPr b="0" baseline="-2500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7"/>
              <p:cNvSpPr txBox="1"/>
              <p:nvPr/>
            </p:nvSpPr>
            <p:spPr>
              <a:xfrm>
                <a:off x="3596" y="2749"/>
                <a:ext cx="354" cy="383"/>
              </a:xfrm>
              <a:prstGeom prst="rect">
                <a:avLst/>
              </a:prstGeom>
              <a:solidFill>
                <a:srgbClr val="FFFFFF"/>
              </a:solidFill>
              <a:ln cap="sq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6800" lIns="90000" spcFirstLastPara="1" rIns="90000" wrap="square" tIns="468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</a:t>
                </a:r>
                <a:r>
                  <a:rPr b="0" baseline="-25000" i="0" lang="en-US" sz="1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8" name="Google Shape;218;p17"/>
            <p:cNvSpPr txBox="1"/>
            <p:nvPr/>
          </p:nvSpPr>
          <p:spPr>
            <a:xfrm>
              <a:off x="1015" y="3132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7"/>
            <p:cNvSpPr txBox="1"/>
            <p:nvPr/>
          </p:nvSpPr>
          <p:spPr>
            <a:xfrm>
              <a:off x="1344" y="3139"/>
              <a:ext cx="19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7"/>
            <p:cNvSpPr txBox="1"/>
            <p:nvPr/>
          </p:nvSpPr>
          <p:spPr>
            <a:xfrm>
              <a:off x="1730" y="3139"/>
              <a:ext cx="19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7"/>
            <p:cNvSpPr txBox="1"/>
            <p:nvPr/>
          </p:nvSpPr>
          <p:spPr>
            <a:xfrm>
              <a:off x="2028" y="3133"/>
              <a:ext cx="2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17"/>
            <p:cNvSpPr txBox="1"/>
            <p:nvPr/>
          </p:nvSpPr>
          <p:spPr>
            <a:xfrm>
              <a:off x="2416" y="3133"/>
              <a:ext cx="2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17"/>
            <p:cNvSpPr txBox="1"/>
            <p:nvPr/>
          </p:nvSpPr>
          <p:spPr>
            <a:xfrm>
              <a:off x="2752" y="3133"/>
              <a:ext cx="2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7"/>
            <p:cNvSpPr txBox="1"/>
            <p:nvPr/>
          </p:nvSpPr>
          <p:spPr>
            <a:xfrm>
              <a:off x="3048" y="3133"/>
              <a:ext cx="2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7"/>
            <p:cNvSpPr txBox="1"/>
            <p:nvPr/>
          </p:nvSpPr>
          <p:spPr>
            <a:xfrm>
              <a:off x="3432" y="3133"/>
              <a:ext cx="2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7"/>
            <p:cNvSpPr txBox="1"/>
            <p:nvPr/>
          </p:nvSpPr>
          <p:spPr>
            <a:xfrm>
              <a:off x="3768" y="3133"/>
              <a:ext cx="27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"/>
          <p:cNvSpPr txBox="1"/>
          <p:nvPr/>
        </p:nvSpPr>
        <p:spPr>
          <a:xfrm>
            <a:off x="1025525" y="385762"/>
            <a:ext cx="7829550" cy="525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Time Quantum and Context Switch Time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2537" y="1857375"/>
            <a:ext cx="7065962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 txBox="1"/>
          <p:nvPr/>
        </p:nvSpPr>
        <p:spPr>
          <a:xfrm>
            <a:off x="512762" y="477837"/>
            <a:ext cx="85359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Turnaround Time Varies With </a:t>
            </a:r>
            <a:br>
              <a:rPr b="1" i="0" lang="en-US" sz="2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6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The Time Quantum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4387" y="1379537"/>
            <a:ext cx="5005387" cy="4122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"/>
          <p:cNvSpPr txBox="1"/>
          <p:nvPr/>
        </p:nvSpPr>
        <p:spPr>
          <a:xfrm>
            <a:off x="914400" y="277812"/>
            <a:ext cx="7772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Chapter 5:  CPU Scheduling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"/>
          <p:cNvSpPr txBox="1"/>
          <p:nvPr/>
        </p:nvSpPr>
        <p:spPr>
          <a:xfrm>
            <a:off x="819150" y="1246187"/>
            <a:ext cx="7335837" cy="3773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Concepts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Scheduling Criteria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Scheduling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Thread Scheduling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Multiple-Processor Scheduling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Operating Systems Examples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 Evaluation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"/>
          <p:cNvSpPr txBox="1"/>
          <p:nvPr/>
        </p:nvSpPr>
        <p:spPr>
          <a:xfrm>
            <a:off x="973137" y="306387"/>
            <a:ext cx="771366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Multilevel Queue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0"/>
          <p:cNvSpPr txBox="1"/>
          <p:nvPr/>
        </p:nvSpPr>
        <p:spPr>
          <a:xfrm>
            <a:off x="806450" y="1233487"/>
            <a:ext cx="7743825" cy="5221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Ready queue is partitioned into separate queues: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foreground (interactive)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 (batch)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Verdana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queue has its own scheduling algorithm: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foreground – RR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 – FCFS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Verdana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993300"/>
              </a:buClr>
              <a:buSzPts val="18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Scheduling must be done between the queues: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Fixed priority scheduling; (i.e., serve all from foreground then from background).  Possibility of starvation.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slice – each queue gets a certain amount of CPU time which it can schedule amongst its processes; i.e., 80% to foreground in RR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CC6600"/>
              </a:buClr>
              <a:buSzPts val="1600"/>
              <a:buFont typeface="Arial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20% to background in FCFS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/>
          <p:nvPr/>
        </p:nvSpPr>
        <p:spPr>
          <a:xfrm>
            <a:off x="1090612" y="277812"/>
            <a:ext cx="75961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Multilevel Queue Scheduling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675" y="1174750"/>
            <a:ext cx="7127875" cy="47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2"/>
          <p:cNvSpPr txBox="1"/>
          <p:nvPr/>
        </p:nvSpPr>
        <p:spPr>
          <a:xfrm>
            <a:off x="660400" y="277812"/>
            <a:ext cx="8026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Multilevel Feedback Queue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2"/>
          <p:cNvSpPr txBox="1"/>
          <p:nvPr/>
        </p:nvSpPr>
        <p:spPr>
          <a:xfrm>
            <a:off x="827087" y="1468437"/>
            <a:ext cx="7351712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process can move between the various queues; aging can be implemented this way.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Multilevel-feedback-queue scheduler defined by the following parameters: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queues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scheduling algorithms for each queue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 used to determine when to upgrade a 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 used to determine when to demote a 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CC6600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 used to determine which queue a process will enter when that process needs service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"/>
          <p:cNvSpPr txBox="1"/>
          <p:nvPr/>
        </p:nvSpPr>
        <p:spPr>
          <a:xfrm>
            <a:off x="1131887" y="0"/>
            <a:ext cx="7772400" cy="844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Example of Multilevel Feedback Queue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3"/>
          <p:cNvSpPr txBox="1"/>
          <p:nvPr/>
        </p:nvSpPr>
        <p:spPr>
          <a:xfrm>
            <a:off x="806450" y="1233487"/>
            <a:ext cx="76073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Three queues: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RR with time quantum 8 milliseconds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RR time quantum 16 milliseconds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FCFS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Scheduling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new job enters queue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baseline="-2500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which is served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FCFS. When it gains CPU, job receives 8 milliseconds.  If it does not finish in 8 milliseconds, job is moved to queue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job is again served FCFS and receives 16 additional milliseconds.  If it still does not complete, it is preempted and moved to queue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"/>
          <p:cNvSpPr txBox="1"/>
          <p:nvPr/>
        </p:nvSpPr>
        <p:spPr>
          <a:xfrm>
            <a:off x="1001712" y="277812"/>
            <a:ext cx="768508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Multilevel Feedback Queues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5" name="Google Shape;27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50" y="1460500"/>
            <a:ext cx="6850062" cy="416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/>
          <p:nvPr/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4300"/>
              <a:buFont typeface="Arial"/>
              <a:buNone/>
            </a:pPr>
            <a:r>
              <a:rPr b="1" i="0" lang="en-US" sz="43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End of Chapter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/>
          <p:nvPr/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"/>
          <p:cNvSpPr txBox="1"/>
          <p:nvPr/>
        </p:nvSpPr>
        <p:spPr>
          <a:xfrm>
            <a:off x="806450" y="1233487"/>
            <a:ext cx="77279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introduce CPU scheduling, which is the basis for multiprogrammed operating systems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describe various CPU-scheduling algorithms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93300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discuss evaluation criteria for selecting a CPU-scheduling algorithm for a particular system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/>
          <p:nvPr/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Basic Concepts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4"/>
          <p:cNvSpPr txBox="1"/>
          <p:nvPr/>
        </p:nvSpPr>
        <p:spPr>
          <a:xfrm>
            <a:off x="841375" y="1274762"/>
            <a:ext cx="7351712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3240"/>
              <a:buFont typeface="Arial"/>
              <a:buChar char="●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Maximum CPU utilization obtained with multiprogramming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993300"/>
              </a:buClr>
              <a:buSzPts val="3240"/>
              <a:buFont typeface="Arial"/>
              <a:buChar char="●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CPU–I/O Burst Cycle – Process execution consists of a </a:t>
            </a:r>
            <a:r>
              <a:rPr b="0" i="1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cycle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CPU execution and I/O wait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993300"/>
              </a:buClr>
              <a:buSzPts val="3240"/>
              <a:buFont typeface="Arial"/>
              <a:buChar char="●"/>
            </a:pPr>
            <a:r>
              <a:rPr b="1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 burst 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/>
          <p:nvPr/>
        </p:nvSpPr>
        <p:spPr>
          <a:xfrm>
            <a:off x="1066800" y="277812"/>
            <a:ext cx="76200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Histogram of CPU-burst Times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4" name="Google Shape;7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4487" y="1525587"/>
            <a:ext cx="5721350" cy="3805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/>
          <p:nvPr/>
        </p:nvSpPr>
        <p:spPr>
          <a:xfrm>
            <a:off x="790575" y="471487"/>
            <a:ext cx="7924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Alternating Sequence of CPU and </a:t>
            </a:r>
            <a:br>
              <a:rPr b="1" i="0" lang="en-US" sz="2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I/O Bursts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06712" y="1236662"/>
            <a:ext cx="2744787" cy="5037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 txBox="1"/>
          <p:nvPr/>
        </p:nvSpPr>
        <p:spPr>
          <a:xfrm>
            <a:off x="838200" y="277812"/>
            <a:ext cx="7848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CPU Scheduler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06450" y="1233487"/>
            <a:ext cx="7675562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Selects from among the processes in memory that are ready to execute, and allocates the CPU to one of them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 scheduling decisions may take place when a process: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1" marL="8001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C66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1.	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Switches from running to waiting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1" marL="8001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C66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Switches from running to ready 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1" marL="8001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C66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Switches from waiting to ready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1" marL="8001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C6600"/>
              </a:buClr>
              <a:buSzPts val="1920"/>
              <a:buFont typeface="Arial"/>
              <a:buAutoNum type="arabicPeriod" startAt="4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Terminates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Scheduling under 1 and 4 is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non-preemptive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93300"/>
              </a:buClr>
              <a:buSzPts val="2160"/>
              <a:buFont typeface="Arial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other scheduling is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preemptive – implications for data sharing between threads/processes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/>
          <p:nvPr/>
        </p:nvSpPr>
        <p:spPr>
          <a:xfrm>
            <a:off x="457200" y="277812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Dispatcher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8"/>
          <p:cNvSpPr txBox="1"/>
          <p:nvPr/>
        </p:nvSpPr>
        <p:spPr>
          <a:xfrm>
            <a:off x="827087" y="1382712"/>
            <a:ext cx="7731125" cy="44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520"/>
              <a:buFont typeface="Arial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Dispatcher module gives control of the CPU to the process selected by the scheduler; this involves: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6600"/>
              </a:buClr>
              <a:buSzPts val="2240"/>
              <a:buFont typeface="Arial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switching context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6600"/>
              </a:buClr>
              <a:buSzPts val="2240"/>
              <a:buFont typeface="Arial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switching to user mode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4162" lvl="1" marL="74136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CC6600"/>
              </a:buClr>
              <a:buSzPts val="2240"/>
              <a:buFont typeface="Arial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jumping to the proper location in the user program to restart that program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93300"/>
              </a:buClr>
              <a:buSzPts val="2520"/>
              <a:buFont typeface="Arial"/>
              <a:buChar char="●"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Dispatch latency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time it takes for the dispatcher to stop one process and start another running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/>
          <p:nvPr/>
        </p:nvSpPr>
        <p:spPr>
          <a:xfrm>
            <a:off x="990600" y="277812"/>
            <a:ext cx="76962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Scheduling Criteria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9"/>
          <p:cNvSpPr txBox="1"/>
          <p:nvPr/>
        </p:nvSpPr>
        <p:spPr>
          <a:xfrm>
            <a:off x="819150" y="1246187"/>
            <a:ext cx="7637462" cy="4959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2" lvl="0" marL="3413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300"/>
              </a:buClr>
              <a:buSzPts val="2520"/>
              <a:buFont typeface="Arial"/>
              <a:buChar char="●"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CPU utilization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keep the CPU as busy as possible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93300"/>
              </a:buClr>
              <a:buSzPts val="2520"/>
              <a:buFont typeface="Arial"/>
              <a:buChar char="●"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Throughput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# of processes that complete their execution per time unit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93300"/>
              </a:buClr>
              <a:buSzPts val="2520"/>
              <a:buFont typeface="Arial"/>
              <a:buChar char="●"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Turnaround time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amount of time took to execute a particular 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93300"/>
              </a:buClr>
              <a:buSzPts val="2520"/>
              <a:buFont typeface="Arial"/>
              <a:buChar char="●"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Waiting time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amount of time a process has been waiting</a:t>
            </a:r>
            <a:r>
              <a:rPr lang="en-US" sz="2800"/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1312" lvl="0" marL="341312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93300"/>
              </a:buClr>
              <a:buSzPts val="2520"/>
              <a:buFont typeface="Arial"/>
              <a:buChar char="●"/>
            </a:pPr>
            <a:r>
              <a:rPr b="1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Response time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amount of time it takes from when a request was submitted until the first response is produced, not output  (for time-sharing environment)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2008-08-11T20:51:51Z</dcterms:created>
  <dc:creator>Marilyn Turnamian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