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64" r:id="rId5"/>
    <p:sldId id="259" r:id="rId6"/>
    <p:sldId id="265" r:id="rId7"/>
    <p:sldId id="266" r:id="rId8"/>
    <p:sldId id="267" r:id="rId9"/>
    <p:sldId id="268" r:id="rId10"/>
    <p:sldId id="270" r:id="rId11"/>
    <p:sldId id="271" r:id="rId12"/>
    <p:sldId id="272" r:id="rId13"/>
    <p:sldId id="273" r:id="rId14"/>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0D0727"/>
    <a:srgbClr val="0D0726"/>
    <a:srgbClr val="FF8A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10"/>
  </p:normalViewPr>
  <p:slideViewPr>
    <p:cSldViewPr snapToGrid="0" snapToObjects="1">
      <p:cViewPr varScale="1">
        <p:scale>
          <a:sx n="65" d="100"/>
          <a:sy n="65" d="100"/>
        </p:scale>
        <p:origin x="8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73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987684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57239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60241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71467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251645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60722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50166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65491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299137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01410" y="2157775"/>
            <a:ext cx="6342459" cy="744260"/>
          </a:xfrm>
          <a:prstGeom prst="rect">
            <a:avLst/>
          </a:prstGeom>
          <a:noFill/>
          <a:ln/>
        </p:spPr>
        <p:txBody>
          <a:bodyPr wrap="none" lIns="0" tIns="0" rIns="0" bIns="0" rtlCol="0" anchor="t"/>
          <a:lstStyle/>
          <a:p>
            <a:pPr marL="0" indent="0">
              <a:lnSpc>
                <a:spcPts val="5850"/>
              </a:lnSpc>
              <a:buNone/>
            </a:pPr>
            <a:r>
              <a:rPr lang="en-US" sz="4650" b="1" kern="0" spc="-94" dirty="0">
                <a:solidFill>
                  <a:srgbClr val="FF8AAF"/>
                </a:solidFill>
                <a:latin typeface="Times New Roman" panose="02020603050405020304" pitchFamily="18" charset="0"/>
                <a:ea typeface="Petrona Bold" pitchFamily="34" charset="-122"/>
                <a:cs typeface="Times New Roman" panose="02020603050405020304" pitchFamily="18" charset="0"/>
              </a:rPr>
              <a:t>AI Recruitment Pipeline</a:t>
            </a:r>
            <a:endParaRPr lang="en-US" sz="4650" dirty="0">
              <a:latin typeface="Times New Roman" panose="02020603050405020304" pitchFamily="18" charset="0"/>
              <a:cs typeface="Times New Roman" panose="02020603050405020304" pitchFamily="18" charset="0"/>
            </a:endParaRPr>
          </a:p>
        </p:txBody>
      </p:sp>
      <p:sp>
        <p:nvSpPr>
          <p:cNvPr id="4" name="Text 1"/>
          <p:cNvSpPr/>
          <p:nvPr/>
        </p:nvSpPr>
        <p:spPr>
          <a:xfrm>
            <a:off x="793790" y="3257884"/>
            <a:ext cx="7556421" cy="1814513"/>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Times New Roman" panose="02020603050405020304" pitchFamily="18" charset="0"/>
                <a:ea typeface="Inter" pitchFamily="34" charset="-122"/>
                <a:cs typeface="Times New Roman" panose="02020603050405020304" pitchFamily="18" charset="0"/>
              </a:rPr>
              <a:t>Welcome! Today, we'll explore a revolutionary approach to recruitment that utilizes AI to enhance efficiency and effectiveness. This presentation will delve into the key components of an automated recruitment pipeline, demonstrating how AI can streamline every stage of the process, from initial resume screening to final decision-making.</a:t>
            </a:r>
            <a:endParaRPr lang="en-US" sz="1750" dirty="0">
              <a:latin typeface="Times New Roman" panose="02020603050405020304" pitchFamily="18" charset="0"/>
              <a:cs typeface="Times New Roman" panose="02020603050405020304" pitchFamily="18" charset="0"/>
            </a:endParaRPr>
          </a:p>
        </p:txBody>
      </p:sp>
      <p:sp>
        <p:nvSpPr>
          <p:cNvPr id="7" name="Text 3"/>
          <p:cNvSpPr/>
          <p:nvPr/>
        </p:nvSpPr>
        <p:spPr>
          <a:xfrm>
            <a:off x="801410" y="5458131"/>
            <a:ext cx="4504134"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E0D6DE"/>
                </a:solidFill>
                <a:latin typeface="Times New Roman" panose="02020603050405020304" pitchFamily="18" charset="0"/>
                <a:ea typeface="Inter Bold" pitchFamily="34" charset="-122"/>
                <a:cs typeface="Times New Roman" panose="02020603050405020304" pitchFamily="18" charset="0"/>
              </a:rPr>
              <a:t>Yaswanth Kumar Yallapu</a:t>
            </a:r>
            <a:endParaRPr lang="en-US" sz="2200" dirty="0">
              <a:latin typeface="Times New Roman" panose="02020603050405020304" pitchFamily="18" charset="0"/>
              <a:cs typeface="Times New Roman" panose="02020603050405020304" pitchFamily="18" charset="0"/>
            </a:endParaRPr>
          </a:p>
        </p:txBody>
      </p:sp>
      <p:pic>
        <p:nvPicPr>
          <p:cNvPr id="8" name="Image 0"/>
          <p:cNvPicPr>
            <a:picLocks noChangeAspect="1"/>
          </p:cNvPicPr>
          <p:nvPr/>
        </p:nvPicPr>
        <p:blipFill>
          <a:blip r:embed="rId3"/>
          <a:srcRect/>
          <a:stretch/>
        </p:blipFill>
        <p:spPr>
          <a:xfrm>
            <a:off x="9786936" y="11723"/>
            <a:ext cx="4843464" cy="82178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64595" y="407479"/>
            <a:ext cx="7556421" cy="624152"/>
          </a:xfrm>
          <a:prstGeom prst="rect">
            <a:avLst/>
          </a:prstGeom>
          <a:noFill/>
          <a:ln/>
        </p:spPr>
        <p:txBody>
          <a:bodyPr wrap="square" lIns="0" tIns="0" rIns="0" bIns="0" rtlCol="0" anchor="t"/>
          <a:lstStyle/>
          <a:p>
            <a:pPr marL="0" indent="0">
              <a:lnSpc>
                <a:spcPts val="5850"/>
              </a:lnSpc>
              <a:buNone/>
            </a:pPr>
            <a:r>
              <a:rPr lang="en-IN" sz="4800" b="0" i="0" dirty="0">
                <a:solidFill>
                  <a:srgbClr val="FF8AAF"/>
                </a:solidFill>
                <a:effectLst/>
                <a:latin typeface="Times New Roman" panose="02020603050405020304" pitchFamily="18" charset="0"/>
                <a:cs typeface="Times New Roman" panose="02020603050405020304" pitchFamily="18" charset="0"/>
              </a:rPr>
              <a:t>Resume screener :</a:t>
            </a:r>
            <a:endParaRPr lang="en-US" sz="4650" dirty="0">
              <a:solidFill>
                <a:srgbClr val="FF8AA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CA0EB0D-A38D-FBE0-3CBF-E69BC7C4887C}"/>
              </a:ext>
            </a:extLst>
          </p:cNvPr>
          <p:cNvSpPr/>
          <p:nvPr/>
        </p:nvSpPr>
        <p:spPr>
          <a:xfrm>
            <a:off x="12766042" y="692744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descr="A hands holding papers with a picture of two people">
            <a:extLst>
              <a:ext uri="{FF2B5EF4-FFF2-40B4-BE49-F238E27FC236}">
                <a16:creationId xmlns:a16="http://schemas.microsoft.com/office/drawing/2014/main" id="{CB3F5832-770E-D342-691D-4D787E8B6915}"/>
              </a:ext>
            </a:extLst>
          </p:cNvPr>
          <p:cNvPicPr>
            <a:picLocks noChangeAspect="1"/>
          </p:cNvPicPr>
          <p:nvPr/>
        </p:nvPicPr>
        <p:blipFill>
          <a:blip r:embed="rId3"/>
          <a:stretch>
            <a:fillRect/>
          </a:stretch>
        </p:blipFill>
        <p:spPr>
          <a:xfrm>
            <a:off x="9108830" y="0"/>
            <a:ext cx="5521569" cy="8229600"/>
          </a:xfrm>
          <a:prstGeom prst="rect">
            <a:avLst/>
          </a:prstGeom>
        </p:spPr>
      </p:pic>
      <p:sp>
        <p:nvSpPr>
          <p:cNvPr id="11" name="TextBox 10">
            <a:extLst>
              <a:ext uri="{FF2B5EF4-FFF2-40B4-BE49-F238E27FC236}">
                <a16:creationId xmlns:a16="http://schemas.microsoft.com/office/drawing/2014/main" id="{F8956BC5-6AAD-4460-A98D-296BE4F2B669}"/>
              </a:ext>
            </a:extLst>
          </p:cNvPr>
          <p:cNvSpPr txBox="1"/>
          <p:nvPr/>
        </p:nvSpPr>
        <p:spPr>
          <a:xfrm>
            <a:off x="304801" y="1597702"/>
            <a:ext cx="8979876" cy="6247864"/>
          </a:xfrm>
          <a:prstGeom prst="rect">
            <a:avLst/>
          </a:prstGeom>
          <a:noFill/>
        </p:spPr>
        <p:txBody>
          <a:bodyPr wrap="square" rtlCol="0">
            <a:spAutoFit/>
          </a:bodyPr>
          <a:lstStyle/>
          <a:p>
            <a:pPr marL="342900" indent="-3429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Data Preparation</a:t>
            </a:r>
          </a:p>
          <a:p>
            <a:pPr marL="342900" indent="-342900">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Combined datasets of Resumes, Job Descriptions (JDs), and Transcripts from Excel files.</a:t>
            </a:r>
          </a:p>
          <a:p>
            <a:pPr marL="800100" lvl="1"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Standardized column names for consistency.</a:t>
            </a:r>
          </a:p>
          <a:p>
            <a:pPr marL="342900" indent="-342900">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Text Feature Extraction</a:t>
            </a:r>
          </a:p>
          <a:p>
            <a:pPr marL="342900" indent="-342900">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Used TF-IDF Vectorizer to convert textual data into numerical vectors for:</a:t>
            </a:r>
          </a:p>
          <a:p>
            <a:pPr marL="800100" lvl="1"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Resumes, JDs, and Transcripts.</a:t>
            </a:r>
          </a:p>
          <a:p>
            <a:pPr marL="342900" indent="-342900">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Similarity Analysis</a:t>
            </a:r>
          </a:p>
          <a:p>
            <a:pPr marL="342900" indent="-342900">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Computed Cosine Similarity between Resumes and JDs to measure alignment.</a:t>
            </a:r>
          </a:p>
          <a:p>
            <a:pPr marL="800100" lvl="1"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Higher similarity indicates better candidate-job fit.</a:t>
            </a:r>
          </a:p>
          <a:p>
            <a:pPr marL="342900" indent="-342900">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Future Use</a:t>
            </a:r>
          </a:p>
          <a:p>
            <a:pPr marL="342900" indent="-342900">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Saved the trained TF-IDF model for scalability in screening multiple candidates.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64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64595" y="407479"/>
            <a:ext cx="9001436" cy="624152"/>
          </a:xfrm>
          <a:prstGeom prst="rect">
            <a:avLst/>
          </a:prstGeom>
          <a:noFill/>
          <a:ln/>
        </p:spPr>
        <p:txBody>
          <a:bodyPr wrap="square" lIns="0" tIns="0" rIns="0" bIns="0" rtlCol="0" anchor="t"/>
          <a:lstStyle/>
          <a:p>
            <a:pPr marL="0" indent="0">
              <a:lnSpc>
                <a:spcPts val="5850"/>
              </a:lnSpc>
              <a:buNone/>
            </a:pPr>
            <a:r>
              <a:rPr lang="en-IN" sz="4800" dirty="0">
                <a:solidFill>
                  <a:srgbClr val="FF8AAF"/>
                </a:solidFill>
                <a:latin typeface="Times New Roman" panose="02020603050405020304" pitchFamily="18" charset="0"/>
                <a:cs typeface="Times New Roman" panose="02020603050405020304" pitchFamily="18" charset="0"/>
              </a:rPr>
              <a:t>Prediction &amp; Automated Email</a:t>
            </a:r>
            <a:r>
              <a:rPr lang="en-IN" sz="4800" b="0" i="0" dirty="0">
                <a:solidFill>
                  <a:srgbClr val="FF8AAF"/>
                </a:solidFill>
                <a:effectLst/>
                <a:latin typeface="Times New Roman" panose="02020603050405020304" pitchFamily="18" charset="0"/>
                <a:cs typeface="Times New Roman" panose="02020603050405020304" pitchFamily="18" charset="0"/>
              </a:rPr>
              <a:t>:</a:t>
            </a:r>
            <a:endParaRPr lang="en-US" sz="4650" dirty="0">
              <a:solidFill>
                <a:srgbClr val="FF8AA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CA0EB0D-A38D-FBE0-3CBF-E69BC7C4887C}"/>
              </a:ext>
            </a:extLst>
          </p:cNvPr>
          <p:cNvSpPr/>
          <p:nvPr/>
        </p:nvSpPr>
        <p:spPr>
          <a:xfrm>
            <a:off x="12766042" y="692744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BDBB898-CC7D-352A-E655-3ECDB28B0197}"/>
              </a:ext>
            </a:extLst>
          </p:cNvPr>
          <p:cNvSpPr txBox="1"/>
          <p:nvPr/>
        </p:nvSpPr>
        <p:spPr>
          <a:xfrm>
            <a:off x="762000" y="1547446"/>
            <a:ext cx="12789877" cy="5632311"/>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1. Prediction Model (Hiring Decision)</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AI analyzes candidate data (resume, test scores, interview responses).</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Uses ML models to predict the best-fit candidates.</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Ranking based on job requirements, company preferences, and past hiring success.</a:t>
            </a:r>
          </a:p>
          <a:p>
            <a:pPr lvl="1">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2. Automated Email Notification</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AI-generated emails for different candidate outcomes:</a:t>
            </a:r>
          </a:p>
          <a:p>
            <a:pPr lvl="2">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It sends the candidate name and Selected/Rejected Decision.</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Saves HR time and ensures a professional, timely response.</a:t>
            </a:r>
          </a:p>
          <a:p>
            <a:pPr lvl="1">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3. Benefits</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Reduces manual work and improves efficiency.</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Enhances candidate experience with instant updates.</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Ensures unbiased decision-making.</a:t>
            </a:r>
          </a:p>
          <a:p>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5" name="Picture 4" descr="A computer with an envelope on the screen&#10;&#10;Description automatically generated">
            <a:extLst>
              <a:ext uri="{FF2B5EF4-FFF2-40B4-BE49-F238E27FC236}">
                <a16:creationId xmlns:a16="http://schemas.microsoft.com/office/drawing/2014/main" id="{6855966E-1307-10FB-9B43-D9B0B517F852}"/>
              </a:ext>
            </a:extLst>
          </p:cNvPr>
          <p:cNvPicPr>
            <a:picLocks noChangeAspect="1"/>
          </p:cNvPicPr>
          <p:nvPr/>
        </p:nvPicPr>
        <p:blipFill>
          <a:blip r:embed="rId3"/>
          <a:stretch>
            <a:fillRect/>
          </a:stretch>
        </p:blipFill>
        <p:spPr>
          <a:xfrm>
            <a:off x="8691103" y="4791251"/>
            <a:ext cx="5669278" cy="3030870"/>
          </a:xfrm>
          <a:prstGeom prst="rect">
            <a:avLst/>
          </a:prstGeom>
        </p:spPr>
      </p:pic>
    </p:spTree>
    <p:extLst>
      <p:ext uri="{BB962C8B-B14F-4D97-AF65-F5344CB8AC3E}">
        <p14:creationId xmlns:p14="http://schemas.microsoft.com/office/powerpoint/2010/main" val="332177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64595" y="407479"/>
            <a:ext cx="9001436" cy="624152"/>
          </a:xfrm>
          <a:prstGeom prst="rect">
            <a:avLst/>
          </a:prstGeom>
          <a:noFill/>
          <a:ln/>
        </p:spPr>
        <p:txBody>
          <a:bodyPr wrap="square" lIns="0" tIns="0" rIns="0" bIns="0" rtlCol="0" anchor="t"/>
          <a:lstStyle/>
          <a:p>
            <a:pPr marL="0" indent="0">
              <a:lnSpc>
                <a:spcPts val="5850"/>
              </a:lnSpc>
              <a:buNone/>
            </a:pPr>
            <a:r>
              <a:rPr lang="en-IN" sz="4800" b="0" i="0" dirty="0">
                <a:solidFill>
                  <a:srgbClr val="FF8AAF"/>
                </a:solidFill>
                <a:effectLst/>
                <a:latin typeface="Times New Roman" panose="02020603050405020304" pitchFamily="18" charset="0"/>
                <a:cs typeface="Times New Roman" panose="02020603050405020304" pitchFamily="18" charset="0"/>
              </a:rPr>
              <a:t>Conclusion:</a:t>
            </a:r>
            <a:endParaRPr lang="en-US" sz="4650" dirty="0">
              <a:solidFill>
                <a:srgbClr val="FF8AA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CA0EB0D-A38D-FBE0-3CBF-E69BC7C4887C}"/>
              </a:ext>
            </a:extLst>
          </p:cNvPr>
          <p:cNvSpPr/>
          <p:nvPr/>
        </p:nvSpPr>
        <p:spPr>
          <a:xfrm>
            <a:off x="12765653" y="6907611"/>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627A362A-4980-7D1D-6F4F-45BF19869B36}"/>
              </a:ext>
            </a:extLst>
          </p:cNvPr>
          <p:cNvSpPr/>
          <p:nvPr/>
        </p:nvSpPr>
        <p:spPr>
          <a:xfrm>
            <a:off x="256282" y="4824300"/>
            <a:ext cx="1817077" cy="1055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843E60E-D4EC-3009-C9D3-9B0DAFDD0360}"/>
              </a:ext>
            </a:extLst>
          </p:cNvPr>
          <p:cNvSpPr/>
          <p:nvPr/>
        </p:nvSpPr>
        <p:spPr>
          <a:xfrm>
            <a:off x="2368837" y="1939052"/>
            <a:ext cx="1817077" cy="1055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1955629-703A-1A42-EAD3-0D89B42EFBAB}"/>
              </a:ext>
            </a:extLst>
          </p:cNvPr>
          <p:cNvSpPr/>
          <p:nvPr/>
        </p:nvSpPr>
        <p:spPr>
          <a:xfrm>
            <a:off x="4307119" y="4812880"/>
            <a:ext cx="1817077" cy="1055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0911EC2-6F5C-32EE-D25F-8F7ED2415EC5}"/>
              </a:ext>
            </a:extLst>
          </p:cNvPr>
          <p:cNvSpPr/>
          <p:nvPr/>
        </p:nvSpPr>
        <p:spPr>
          <a:xfrm>
            <a:off x="6597163" y="2005781"/>
            <a:ext cx="1817077" cy="1055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B015A68-71AE-B572-5773-DFC00570EBAA}"/>
              </a:ext>
            </a:extLst>
          </p:cNvPr>
          <p:cNvSpPr/>
          <p:nvPr/>
        </p:nvSpPr>
        <p:spPr>
          <a:xfrm>
            <a:off x="8497024" y="4812880"/>
            <a:ext cx="1817077" cy="1055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EEA6F1C-227A-E821-375B-9068C1D78D30}"/>
              </a:ext>
            </a:extLst>
          </p:cNvPr>
          <p:cNvSpPr/>
          <p:nvPr/>
        </p:nvSpPr>
        <p:spPr>
          <a:xfrm>
            <a:off x="10678559" y="1948131"/>
            <a:ext cx="1817077" cy="1055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981F885C-634C-16FE-D913-75C6022F8A2F}"/>
              </a:ext>
            </a:extLst>
          </p:cNvPr>
          <p:cNvSpPr/>
          <p:nvPr/>
        </p:nvSpPr>
        <p:spPr>
          <a:xfrm>
            <a:off x="170014" y="4915257"/>
            <a:ext cx="1817077" cy="1055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solidFill>
                  <a:srgbClr val="4472C4"/>
                </a:solidFill>
                <a:latin typeface="Times New Roman" panose="02020603050405020304" pitchFamily="18" charset="0"/>
                <a:cs typeface="Times New Roman" panose="02020603050405020304" pitchFamily="18" charset="0"/>
              </a:rPr>
              <a:t>1</a:t>
            </a:r>
          </a:p>
        </p:txBody>
      </p:sp>
      <p:sp>
        <p:nvSpPr>
          <p:cNvPr id="18" name="Rectangle 17">
            <a:extLst>
              <a:ext uri="{FF2B5EF4-FFF2-40B4-BE49-F238E27FC236}">
                <a16:creationId xmlns:a16="http://schemas.microsoft.com/office/drawing/2014/main" id="{45F18E76-0BB4-2814-ACC3-623040FADBDC}"/>
              </a:ext>
            </a:extLst>
          </p:cNvPr>
          <p:cNvSpPr/>
          <p:nvPr/>
        </p:nvSpPr>
        <p:spPr>
          <a:xfrm>
            <a:off x="2217548" y="2074072"/>
            <a:ext cx="1817077" cy="1055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rgbClr val="4472C4"/>
                </a:solidFill>
                <a:latin typeface="Times New Roman" panose="02020603050405020304" pitchFamily="18" charset="0"/>
                <a:cs typeface="Times New Roman" panose="02020603050405020304" pitchFamily="18" charset="0"/>
              </a:rPr>
              <a:t>2</a:t>
            </a:r>
          </a:p>
        </p:txBody>
      </p:sp>
      <p:sp>
        <p:nvSpPr>
          <p:cNvPr id="19" name="Rectangle 18">
            <a:extLst>
              <a:ext uri="{FF2B5EF4-FFF2-40B4-BE49-F238E27FC236}">
                <a16:creationId xmlns:a16="http://schemas.microsoft.com/office/drawing/2014/main" id="{0359BE20-0A15-E52B-CF58-B0CC7974D0CE}"/>
              </a:ext>
            </a:extLst>
          </p:cNvPr>
          <p:cNvSpPr/>
          <p:nvPr/>
        </p:nvSpPr>
        <p:spPr>
          <a:xfrm>
            <a:off x="4185914" y="4915257"/>
            <a:ext cx="1817077" cy="1055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rgbClr val="4472C4"/>
                </a:solidFill>
                <a:latin typeface="Times New Roman" panose="02020603050405020304" pitchFamily="18" charset="0"/>
                <a:cs typeface="Times New Roman" panose="02020603050405020304" pitchFamily="18" charset="0"/>
              </a:rPr>
              <a:t>3</a:t>
            </a:r>
          </a:p>
        </p:txBody>
      </p:sp>
      <p:sp>
        <p:nvSpPr>
          <p:cNvPr id="20" name="Rectangle 19">
            <a:extLst>
              <a:ext uri="{FF2B5EF4-FFF2-40B4-BE49-F238E27FC236}">
                <a16:creationId xmlns:a16="http://schemas.microsoft.com/office/drawing/2014/main" id="{A240906F-5AF9-7E2D-6654-80F835D76D1E}"/>
              </a:ext>
            </a:extLst>
          </p:cNvPr>
          <p:cNvSpPr/>
          <p:nvPr/>
        </p:nvSpPr>
        <p:spPr>
          <a:xfrm>
            <a:off x="6514379" y="2140801"/>
            <a:ext cx="1817077" cy="1055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rgbClr val="4472C4"/>
                </a:solidFill>
                <a:latin typeface="Times New Roman" panose="02020603050405020304" pitchFamily="18" charset="0"/>
                <a:cs typeface="Times New Roman" panose="02020603050405020304" pitchFamily="18" charset="0"/>
              </a:rPr>
              <a:t>4</a:t>
            </a:r>
          </a:p>
        </p:txBody>
      </p:sp>
      <p:sp>
        <p:nvSpPr>
          <p:cNvPr id="21" name="Rectangle 20">
            <a:extLst>
              <a:ext uri="{FF2B5EF4-FFF2-40B4-BE49-F238E27FC236}">
                <a16:creationId xmlns:a16="http://schemas.microsoft.com/office/drawing/2014/main" id="{D1B48DBE-320A-F144-378B-7C57129E882E}"/>
              </a:ext>
            </a:extLst>
          </p:cNvPr>
          <p:cNvSpPr/>
          <p:nvPr/>
        </p:nvSpPr>
        <p:spPr>
          <a:xfrm>
            <a:off x="8414240" y="4912729"/>
            <a:ext cx="1817077" cy="1055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rgbClr val="4472C4"/>
                </a:solidFill>
                <a:latin typeface="Times New Roman" panose="02020603050405020304" pitchFamily="18" charset="0"/>
                <a:cs typeface="Times New Roman" panose="02020603050405020304" pitchFamily="18" charset="0"/>
              </a:rPr>
              <a:t>5</a:t>
            </a:r>
          </a:p>
        </p:txBody>
      </p:sp>
      <p:sp>
        <p:nvSpPr>
          <p:cNvPr id="22" name="Rectangle 21">
            <a:extLst>
              <a:ext uri="{FF2B5EF4-FFF2-40B4-BE49-F238E27FC236}">
                <a16:creationId xmlns:a16="http://schemas.microsoft.com/office/drawing/2014/main" id="{59E55F16-E362-29FF-96AE-99C9A131905C}"/>
              </a:ext>
            </a:extLst>
          </p:cNvPr>
          <p:cNvSpPr/>
          <p:nvPr/>
        </p:nvSpPr>
        <p:spPr>
          <a:xfrm>
            <a:off x="10595775" y="2110502"/>
            <a:ext cx="1817077" cy="1055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rgbClr val="4472C4"/>
                </a:solidFill>
                <a:latin typeface="Times New Roman" panose="02020603050405020304" pitchFamily="18" charset="0"/>
                <a:cs typeface="Times New Roman" panose="02020603050405020304" pitchFamily="18" charset="0"/>
              </a:rPr>
              <a:t>6</a:t>
            </a:r>
          </a:p>
        </p:txBody>
      </p:sp>
      <p:sp>
        <p:nvSpPr>
          <p:cNvPr id="23" name="TextBox 22">
            <a:extLst>
              <a:ext uri="{FF2B5EF4-FFF2-40B4-BE49-F238E27FC236}">
                <a16:creationId xmlns:a16="http://schemas.microsoft.com/office/drawing/2014/main" id="{567E6B53-D17E-9D54-42B2-027913828B6C}"/>
              </a:ext>
            </a:extLst>
          </p:cNvPr>
          <p:cNvSpPr txBox="1"/>
          <p:nvPr/>
        </p:nvSpPr>
        <p:spPr>
          <a:xfrm>
            <a:off x="199653" y="6056232"/>
            <a:ext cx="1930333" cy="400110"/>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Collect resume</a:t>
            </a:r>
          </a:p>
        </p:txBody>
      </p:sp>
      <p:sp>
        <p:nvSpPr>
          <p:cNvPr id="24" name="Rectangle 23">
            <a:extLst>
              <a:ext uri="{FF2B5EF4-FFF2-40B4-BE49-F238E27FC236}">
                <a16:creationId xmlns:a16="http://schemas.microsoft.com/office/drawing/2014/main" id="{D7E1A9B8-6E96-3150-0DC6-CB528B6979FD}"/>
              </a:ext>
            </a:extLst>
          </p:cNvPr>
          <p:cNvSpPr/>
          <p:nvPr/>
        </p:nvSpPr>
        <p:spPr>
          <a:xfrm>
            <a:off x="12725350" y="4750358"/>
            <a:ext cx="1817077" cy="1055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690125C-AFBA-7F96-288E-01B4E9E24C5E}"/>
              </a:ext>
            </a:extLst>
          </p:cNvPr>
          <p:cNvSpPr/>
          <p:nvPr/>
        </p:nvSpPr>
        <p:spPr>
          <a:xfrm>
            <a:off x="12642566" y="4912729"/>
            <a:ext cx="1817077" cy="1055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rgbClr val="4472C4"/>
                </a:solidFill>
                <a:latin typeface="Times New Roman" panose="02020603050405020304" pitchFamily="18" charset="0"/>
                <a:cs typeface="Times New Roman" panose="02020603050405020304" pitchFamily="18" charset="0"/>
              </a:rPr>
              <a:t>7</a:t>
            </a:r>
          </a:p>
        </p:txBody>
      </p:sp>
      <p:sp>
        <p:nvSpPr>
          <p:cNvPr id="26" name="TextBox 25">
            <a:extLst>
              <a:ext uri="{FF2B5EF4-FFF2-40B4-BE49-F238E27FC236}">
                <a16:creationId xmlns:a16="http://schemas.microsoft.com/office/drawing/2014/main" id="{A11DBBD8-FC71-7DA5-2DED-010CB4683AB7}"/>
              </a:ext>
            </a:extLst>
          </p:cNvPr>
          <p:cNvSpPr txBox="1"/>
          <p:nvPr/>
        </p:nvSpPr>
        <p:spPr>
          <a:xfrm>
            <a:off x="2014770" y="3059876"/>
            <a:ext cx="2375971"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Screen Resumes (AI)</a:t>
            </a:r>
          </a:p>
        </p:txBody>
      </p:sp>
      <p:sp>
        <p:nvSpPr>
          <p:cNvPr id="28" name="TextBox 27">
            <a:extLst>
              <a:ext uri="{FF2B5EF4-FFF2-40B4-BE49-F238E27FC236}">
                <a16:creationId xmlns:a16="http://schemas.microsoft.com/office/drawing/2014/main" id="{D4150494-2A43-1E00-4C46-87ECF356C089}"/>
              </a:ext>
            </a:extLst>
          </p:cNvPr>
          <p:cNvSpPr txBox="1"/>
          <p:nvPr/>
        </p:nvSpPr>
        <p:spPr>
          <a:xfrm>
            <a:off x="4185914" y="6026968"/>
            <a:ext cx="2076209" cy="1015663"/>
          </a:xfrm>
          <a:prstGeom prst="rect">
            <a:avLst/>
          </a:prstGeom>
          <a:noFill/>
        </p:spPr>
        <p:txBody>
          <a:bodyPr wrap="non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Select Candidates </a:t>
            </a:r>
          </a:p>
          <a:p>
            <a:pPr algn="ctr"/>
            <a:r>
              <a:rPr lang="en-US" sz="2000" dirty="0">
                <a:solidFill>
                  <a:schemeClr val="bg1"/>
                </a:solidFill>
                <a:latin typeface="Times New Roman" panose="02020603050405020304" pitchFamily="18" charset="0"/>
                <a:cs typeface="Times New Roman" panose="02020603050405020304" pitchFamily="18" charset="0"/>
              </a:rPr>
              <a:t>for </a:t>
            </a:r>
          </a:p>
          <a:p>
            <a:pPr algn="ctr"/>
            <a:r>
              <a:rPr lang="en-US" sz="2000" dirty="0">
                <a:solidFill>
                  <a:schemeClr val="bg1"/>
                </a:solidFill>
                <a:latin typeface="Times New Roman" panose="02020603050405020304" pitchFamily="18" charset="0"/>
                <a:cs typeface="Times New Roman" panose="02020603050405020304" pitchFamily="18" charset="0"/>
              </a:rPr>
              <a:t>Interview (AI)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B34475A5-FB16-1E3D-B5F9-09EE010A9832}"/>
              </a:ext>
            </a:extLst>
          </p:cNvPr>
          <p:cNvSpPr txBox="1"/>
          <p:nvPr/>
        </p:nvSpPr>
        <p:spPr>
          <a:xfrm>
            <a:off x="6104132" y="3179059"/>
            <a:ext cx="3171061" cy="707886"/>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Generate interview questions</a:t>
            </a:r>
          </a:p>
          <a:p>
            <a:r>
              <a:rPr lang="en-US" sz="2000" dirty="0">
                <a:solidFill>
                  <a:schemeClr val="bg1"/>
                </a:solidFill>
                <a:latin typeface="Times New Roman" panose="02020603050405020304" pitchFamily="18" charset="0"/>
                <a:cs typeface="Times New Roman" panose="02020603050405020304" pitchFamily="18" charset="0"/>
              </a:rPr>
              <a:t> using JD (AI) using Llama</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0F59DFB-0EB1-3470-3222-95B26F1E8978}"/>
              </a:ext>
            </a:extLst>
          </p:cNvPr>
          <p:cNvSpPr txBox="1"/>
          <p:nvPr/>
        </p:nvSpPr>
        <p:spPr>
          <a:xfrm>
            <a:off x="8414240" y="6086006"/>
            <a:ext cx="2151295" cy="707886"/>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Take the interview </a:t>
            </a:r>
          </a:p>
          <a:p>
            <a:r>
              <a:rPr lang="en-US" sz="2000" dirty="0">
                <a:solidFill>
                  <a:schemeClr val="bg1"/>
                </a:solidFill>
                <a:latin typeface="Times New Roman" panose="02020603050405020304" pitchFamily="18" charset="0"/>
                <a:cs typeface="Times New Roman" panose="02020603050405020304" pitchFamily="18" charset="0"/>
              </a:rPr>
              <a:t>(AI or human)</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9E49C104-4882-D1C8-7BE1-036822D294BB}"/>
              </a:ext>
            </a:extLst>
          </p:cNvPr>
          <p:cNvSpPr txBox="1"/>
          <p:nvPr/>
        </p:nvSpPr>
        <p:spPr>
          <a:xfrm>
            <a:off x="10565535" y="3204594"/>
            <a:ext cx="2209259" cy="707886"/>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Give the decision </a:t>
            </a:r>
          </a:p>
          <a:p>
            <a:r>
              <a:rPr lang="en-US" sz="2000" dirty="0">
                <a:solidFill>
                  <a:schemeClr val="bg1"/>
                </a:solidFill>
                <a:latin typeface="Times New Roman" panose="02020603050405020304" pitchFamily="18" charset="0"/>
                <a:cs typeface="Times New Roman" panose="02020603050405020304" pitchFamily="18" charset="0"/>
              </a:rPr>
              <a:t>(Reject/Select) (AI)</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C50AC77F-9DA6-5015-DF80-24AC45BACCB0}"/>
              </a:ext>
            </a:extLst>
          </p:cNvPr>
          <p:cNvSpPr txBox="1"/>
          <p:nvPr/>
        </p:nvSpPr>
        <p:spPr>
          <a:xfrm>
            <a:off x="12717652" y="5995432"/>
            <a:ext cx="2048959" cy="1015663"/>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Send mail to </a:t>
            </a:r>
          </a:p>
          <a:p>
            <a:r>
              <a:rPr lang="en-US" sz="2000" dirty="0">
                <a:solidFill>
                  <a:schemeClr val="bg1"/>
                </a:solidFill>
                <a:latin typeface="Times New Roman" panose="02020603050405020304" pitchFamily="18" charset="0"/>
                <a:cs typeface="Times New Roman" panose="02020603050405020304" pitchFamily="18" charset="0"/>
              </a:rPr>
              <a:t>concerned person </a:t>
            </a:r>
          </a:p>
          <a:p>
            <a:r>
              <a:rPr lang="en-US" sz="2000" dirty="0">
                <a:solidFill>
                  <a:schemeClr val="bg1"/>
                </a:solidFill>
                <a:latin typeface="Times New Roman" panose="02020603050405020304" pitchFamily="18" charset="0"/>
                <a:cs typeface="Times New Roman" panose="02020603050405020304" pitchFamily="18" charset="0"/>
              </a:rPr>
              <a:t>(AI)</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3" name="Arc 32">
            <a:extLst>
              <a:ext uri="{FF2B5EF4-FFF2-40B4-BE49-F238E27FC236}">
                <a16:creationId xmlns:a16="http://schemas.microsoft.com/office/drawing/2014/main" id="{ED6A84DC-2C74-7665-7905-5FA612F1D576}"/>
              </a:ext>
            </a:extLst>
          </p:cNvPr>
          <p:cNvSpPr/>
          <p:nvPr/>
        </p:nvSpPr>
        <p:spPr>
          <a:xfrm rot="15894258">
            <a:off x="785974" y="2817878"/>
            <a:ext cx="3119693" cy="3258490"/>
          </a:xfrm>
          <a:prstGeom prst="arc">
            <a:avLst>
              <a:gd name="adj1" fmla="val 16094387"/>
              <a:gd name="adj2" fmla="val 215151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Arc 33">
            <a:extLst>
              <a:ext uri="{FF2B5EF4-FFF2-40B4-BE49-F238E27FC236}">
                <a16:creationId xmlns:a16="http://schemas.microsoft.com/office/drawing/2014/main" id="{1E14E99F-473F-755B-2A81-49F1F5C6DBB0}"/>
              </a:ext>
            </a:extLst>
          </p:cNvPr>
          <p:cNvSpPr/>
          <p:nvPr/>
        </p:nvSpPr>
        <p:spPr>
          <a:xfrm rot="11538284">
            <a:off x="2848405" y="2007627"/>
            <a:ext cx="3119693" cy="3258490"/>
          </a:xfrm>
          <a:prstGeom prst="arc">
            <a:avLst>
              <a:gd name="adj1" fmla="val 16094387"/>
              <a:gd name="adj2" fmla="val 210807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Arc 34">
            <a:extLst>
              <a:ext uri="{FF2B5EF4-FFF2-40B4-BE49-F238E27FC236}">
                <a16:creationId xmlns:a16="http://schemas.microsoft.com/office/drawing/2014/main" id="{1DE3B7A7-1B38-4D43-97E0-5B18F538DEBA}"/>
              </a:ext>
            </a:extLst>
          </p:cNvPr>
          <p:cNvSpPr/>
          <p:nvPr/>
        </p:nvSpPr>
        <p:spPr>
          <a:xfrm rot="15894258">
            <a:off x="5020547" y="2754024"/>
            <a:ext cx="3119693" cy="3258490"/>
          </a:xfrm>
          <a:prstGeom prst="arc">
            <a:avLst>
              <a:gd name="adj1" fmla="val 16094387"/>
              <a:gd name="adj2" fmla="val 215151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Arc 35">
            <a:extLst>
              <a:ext uri="{FF2B5EF4-FFF2-40B4-BE49-F238E27FC236}">
                <a16:creationId xmlns:a16="http://schemas.microsoft.com/office/drawing/2014/main" id="{3A78F175-4469-22F3-5D38-13CEF9794357}"/>
              </a:ext>
            </a:extLst>
          </p:cNvPr>
          <p:cNvSpPr/>
          <p:nvPr/>
        </p:nvSpPr>
        <p:spPr>
          <a:xfrm rot="11067436">
            <a:off x="6787043" y="2359100"/>
            <a:ext cx="3119693" cy="3258490"/>
          </a:xfrm>
          <a:prstGeom prst="arc">
            <a:avLst>
              <a:gd name="adj1" fmla="val 16094387"/>
              <a:gd name="adj2" fmla="val 215151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Arc 36">
            <a:extLst>
              <a:ext uri="{FF2B5EF4-FFF2-40B4-BE49-F238E27FC236}">
                <a16:creationId xmlns:a16="http://schemas.microsoft.com/office/drawing/2014/main" id="{50855CF9-509D-441E-AB2C-ECE2A332B2E7}"/>
              </a:ext>
            </a:extLst>
          </p:cNvPr>
          <p:cNvSpPr/>
          <p:nvPr/>
        </p:nvSpPr>
        <p:spPr>
          <a:xfrm rot="15679674">
            <a:off x="9118688" y="2728597"/>
            <a:ext cx="3119693" cy="3258490"/>
          </a:xfrm>
          <a:prstGeom prst="arc">
            <a:avLst>
              <a:gd name="adj1" fmla="val 16094387"/>
              <a:gd name="adj2" fmla="val 215151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Arc 37">
            <a:extLst>
              <a:ext uri="{FF2B5EF4-FFF2-40B4-BE49-F238E27FC236}">
                <a16:creationId xmlns:a16="http://schemas.microsoft.com/office/drawing/2014/main" id="{5CA50E4B-8CF7-6491-2D5B-A330EF4BDC68}"/>
              </a:ext>
            </a:extLst>
          </p:cNvPr>
          <p:cNvSpPr/>
          <p:nvPr/>
        </p:nvSpPr>
        <p:spPr>
          <a:xfrm rot="10496741">
            <a:off x="10820945" y="2211841"/>
            <a:ext cx="3119693" cy="3258490"/>
          </a:xfrm>
          <a:prstGeom prst="arc">
            <a:avLst>
              <a:gd name="adj1" fmla="val 16094387"/>
              <a:gd name="adj2" fmla="val 215151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40" name="Straight Arrow Connector 39">
            <a:extLst>
              <a:ext uri="{FF2B5EF4-FFF2-40B4-BE49-F238E27FC236}">
                <a16:creationId xmlns:a16="http://schemas.microsoft.com/office/drawing/2014/main" id="{9735E359-C927-4A3B-B347-2095C5B36FC9}"/>
              </a:ext>
            </a:extLst>
          </p:cNvPr>
          <p:cNvCxnSpPr>
            <a:cxnSpLocks/>
          </p:cNvCxnSpPr>
          <p:nvPr/>
        </p:nvCxnSpPr>
        <p:spPr>
          <a:xfrm flipV="1">
            <a:off x="1078552" y="3405300"/>
            <a:ext cx="60633" cy="6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6443886-B162-C00F-5182-D52B0E2047A0}"/>
              </a:ext>
            </a:extLst>
          </p:cNvPr>
          <p:cNvCxnSpPr>
            <a:cxnSpLocks/>
          </p:cNvCxnSpPr>
          <p:nvPr/>
        </p:nvCxnSpPr>
        <p:spPr>
          <a:xfrm>
            <a:off x="3086100" y="4530090"/>
            <a:ext cx="39986" cy="5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A080EC2-4E2C-9C82-ABDB-16A3B438DC28}"/>
              </a:ext>
            </a:extLst>
          </p:cNvPr>
          <p:cNvCxnSpPr>
            <a:cxnSpLocks/>
          </p:cNvCxnSpPr>
          <p:nvPr/>
        </p:nvCxnSpPr>
        <p:spPr>
          <a:xfrm flipV="1">
            <a:off x="5342047" y="3317670"/>
            <a:ext cx="60633" cy="6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D5D1DEC-9A95-B2BC-4A2D-DA1D05E6A85D}"/>
              </a:ext>
            </a:extLst>
          </p:cNvPr>
          <p:cNvCxnSpPr>
            <a:cxnSpLocks/>
          </p:cNvCxnSpPr>
          <p:nvPr/>
        </p:nvCxnSpPr>
        <p:spPr>
          <a:xfrm>
            <a:off x="7067345" y="4927152"/>
            <a:ext cx="39986" cy="5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4CF465F-FBEC-789E-FC96-928FCE34A381}"/>
              </a:ext>
            </a:extLst>
          </p:cNvPr>
          <p:cNvCxnSpPr>
            <a:cxnSpLocks/>
          </p:cNvCxnSpPr>
          <p:nvPr/>
        </p:nvCxnSpPr>
        <p:spPr>
          <a:xfrm flipV="1">
            <a:off x="9370100" y="3379127"/>
            <a:ext cx="60633" cy="6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A17004E-4B0C-6BF3-39C9-6305F83295F0}"/>
              </a:ext>
            </a:extLst>
          </p:cNvPr>
          <p:cNvCxnSpPr>
            <a:cxnSpLocks/>
          </p:cNvCxnSpPr>
          <p:nvPr/>
        </p:nvCxnSpPr>
        <p:spPr>
          <a:xfrm>
            <a:off x="11464327" y="5153465"/>
            <a:ext cx="39986" cy="5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5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4"/>
                                        </p:tgtEl>
                                        <p:attrNameLst>
                                          <p:attrName>r</p:attrName>
                                        </p:attrNameLst>
                                      </p:cBhvr>
                                    </p:animRot>
                                    <p:animRot by="-240000">
                                      <p:cBhvr>
                                        <p:cTn id="15" dur="200" fill="hold">
                                          <p:stCondLst>
                                            <p:cond delay="200"/>
                                          </p:stCondLst>
                                        </p:cTn>
                                        <p:tgtEl>
                                          <p:spTgt spid="34"/>
                                        </p:tgtEl>
                                        <p:attrNameLst>
                                          <p:attrName>r</p:attrName>
                                        </p:attrNameLst>
                                      </p:cBhvr>
                                    </p:animRot>
                                    <p:animRot by="240000">
                                      <p:cBhvr>
                                        <p:cTn id="16" dur="200" fill="hold">
                                          <p:stCondLst>
                                            <p:cond delay="400"/>
                                          </p:stCondLst>
                                        </p:cTn>
                                        <p:tgtEl>
                                          <p:spTgt spid="34"/>
                                        </p:tgtEl>
                                        <p:attrNameLst>
                                          <p:attrName>r</p:attrName>
                                        </p:attrNameLst>
                                      </p:cBhvr>
                                    </p:animRot>
                                    <p:animRot by="-240000">
                                      <p:cBhvr>
                                        <p:cTn id="17" dur="200" fill="hold">
                                          <p:stCondLst>
                                            <p:cond delay="600"/>
                                          </p:stCondLst>
                                        </p:cTn>
                                        <p:tgtEl>
                                          <p:spTgt spid="34"/>
                                        </p:tgtEl>
                                        <p:attrNameLst>
                                          <p:attrName>r</p:attrName>
                                        </p:attrNameLst>
                                      </p:cBhvr>
                                    </p:animRot>
                                    <p:animRot by="120000">
                                      <p:cBhvr>
                                        <p:cTn id="18" dur="200" fill="hold">
                                          <p:stCondLst>
                                            <p:cond delay="800"/>
                                          </p:stCondLst>
                                        </p:cTn>
                                        <p:tgtEl>
                                          <p:spTgt spid="34"/>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35"/>
                                        </p:tgtEl>
                                        <p:attrNameLst>
                                          <p:attrName>r</p:attrName>
                                        </p:attrNameLst>
                                      </p:cBhvr>
                                    </p:animRot>
                                    <p:animRot by="-240000">
                                      <p:cBhvr>
                                        <p:cTn id="23" dur="200" fill="hold">
                                          <p:stCondLst>
                                            <p:cond delay="200"/>
                                          </p:stCondLst>
                                        </p:cTn>
                                        <p:tgtEl>
                                          <p:spTgt spid="35"/>
                                        </p:tgtEl>
                                        <p:attrNameLst>
                                          <p:attrName>r</p:attrName>
                                        </p:attrNameLst>
                                      </p:cBhvr>
                                    </p:animRot>
                                    <p:animRot by="240000">
                                      <p:cBhvr>
                                        <p:cTn id="24" dur="200" fill="hold">
                                          <p:stCondLst>
                                            <p:cond delay="400"/>
                                          </p:stCondLst>
                                        </p:cTn>
                                        <p:tgtEl>
                                          <p:spTgt spid="35"/>
                                        </p:tgtEl>
                                        <p:attrNameLst>
                                          <p:attrName>r</p:attrName>
                                        </p:attrNameLst>
                                      </p:cBhvr>
                                    </p:animRot>
                                    <p:animRot by="-240000">
                                      <p:cBhvr>
                                        <p:cTn id="25" dur="200" fill="hold">
                                          <p:stCondLst>
                                            <p:cond delay="600"/>
                                          </p:stCondLst>
                                        </p:cTn>
                                        <p:tgtEl>
                                          <p:spTgt spid="35"/>
                                        </p:tgtEl>
                                        <p:attrNameLst>
                                          <p:attrName>r</p:attrName>
                                        </p:attrNameLst>
                                      </p:cBhvr>
                                    </p:animRot>
                                    <p:animRot by="120000">
                                      <p:cBhvr>
                                        <p:cTn id="26" dur="200" fill="hold">
                                          <p:stCondLst>
                                            <p:cond delay="800"/>
                                          </p:stCondLst>
                                        </p:cTn>
                                        <p:tgtEl>
                                          <p:spTgt spid="35"/>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36"/>
                                        </p:tgtEl>
                                        <p:attrNameLst>
                                          <p:attrName>r</p:attrName>
                                        </p:attrNameLst>
                                      </p:cBhvr>
                                    </p:animRot>
                                    <p:animRot by="-240000">
                                      <p:cBhvr>
                                        <p:cTn id="31" dur="200" fill="hold">
                                          <p:stCondLst>
                                            <p:cond delay="200"/>
                                          </p:stCondLst>
                                        </p:cTn>
                                        <p:tgtEl>
                                          <p:spTgt spid="36"/>
                                        </p:tgtEl>
                                        <p:attrNameLst>
                                          <p:attrName>r</p:attrName>
                                        </p:attrNameLst>
                                      </p:cBhvr>
                                    </p:animRot>
                                    <p:animRot by="240000">
                                      <p:cBhvr>
                                        <p:cTn id="32" dur="200" fill="hold">
                                          <p:stCondLst>
                                            <p:cond delay="400"/>
                                          </p:stCondLst>
                                        </p:cTn>
                                        <p:tgtEl>
                                          <p:spTgt spid="36"/>
                                        </p:tgtEl>
                                        <p:attrNameLst>
                                          <p:attrName>r</p:attrName>
                                        </p:attrNameLst>
                                      </p:cBhvr>
                                    </p:animRot>
                                    <p:animRot by="-240000">
                                      <p:cBhvr>
                                        <p:cTn id="33" dur="200" fill="hold">
                                          <p:stCondLst>
                                            <p:cond delay="600"/>
                                          </p:stCondLst>
                                        </p:cTn>
                                        <p:tgtEl>
                                          <p:spTgt spid="36"/>
                                        </p:tgtEl>
                                        <p:attrNameLst>
                                          <p:attrName>r</p:attrName>
                                        </p:attrNameLst>
                                      </p:cBhvr>
                                    </p:animRot>
                                    <p:animRot by="120000">
                                      <p:cBhvr>
                                        <p:cTn id="34" dur="200" fill="hold">
                                          <p:stCondLst>
                                            <p:cond delay="800"/>
                                          </p:stCondLst>
                                        </p:cTn>
                                        <p:tgtEl>
                                          <p:spTgt spid="36"/>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grpId="0" nodeType="clickEffect">
                                  <p:stCondLst>
                                    <p:cond delay="0"/>
                                  </p:stCondLst>
                                  <p:childTnLst>
                                    <p:animRot by="120000">
                                      <p:cBhvr>
                                        <p:cTn id="38" dur="100" fill="hold">
                                          <p:stCondLst>
                                            <p:cond delay="0"/>
                                          </p:stCondLst>
                                        </p:cTn>
                                        <p:tgtEl>
                                          <p:spTgt spid="37"/>
                                        </p:tgtEl>
                                        <p:attrNameLst>
                                          <p:attrName>r</p:attrName>
                                        </p:attrNameLst>
                                      </p:cBhvr>
                                    </p:animRot>
                                    <p:animRot by="-240000">
                                      <p:cBhvr>
                                        <p:cTn id="39" dur="200" fill="hold">
                                          <p:stCondLst>
                                            <p:cond delay="200"/>
                                          </p:stCondLst>
                                        </p:cTn>
                                        <p:tgtEl>
                                          <p:spTgt spid="37"/>
                                        </p:tgtEl>
                                        <p:attrNameLst>
                                          <p:attrName>r</p:attrName>
                                        </p:attrNameLst>
                                      </p:cBhvr>
                                    </p:animRot>
                                    <p:animRot by="240000">
                                      <p:cBhvr>
                                        <p:cTn id="40" dur="200" fill="hold">
                                          <p:stCondLst>
                                            <p:cond delay="400"/>
                                          </p:stCondLst>
                                        </p:cTn>
                                        <p:tgtEl>
                                          <p:spTgt spid="37"/>
                                        </p:tgtEl>
                                        <p:attrNameLst>
                                          <p:attrName>r</p:attrName>
                                        </p:attrNameLst>
                                      </p:cBhvr>
                                    </p:animRot>
                                    <p:animRot by="-240000">
                                      <p:cBhvr>
                                        <p:cTn id="41" dur="200" fill="hold">
                                          <p:stCondLst>
                                            <p:cond delay="600"/>
                                          </p:stCondLst>
                                        </p:cTn>
                                        <p:tgtEl>
                                          <p:spTgt spid="37"/>
                                        </p:tgtEl>
                                        <p:attrNameLst>
                                          <p:attrName>r</p:attrName>
                                        </p:attrNameLst>
                                      </p:cBhvr>
                                    </p:animRot>
                                    <p:animRot by="120000">
                                      <p:cBhvr>
                                        <p:cTn id="42" dur="200" fill="hold">
                                          <p:stCondLst>
                                            <p:cond delay="800"/>
                                          </p:stCondLst>
                                        </p:cTn>
                                        <p:tgtEl>
                                          <p:spTgt spid="37"/>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grpId="0" nodeType="clickEffect">
                                  <p:stCondLst>
                                    <p:cond delay="0"/>
                                  </p:stCondLst>
                                  <p:childTnLst>
                                    <p:animRot by="120000">
                                      <p:cBhvr>
                                        <p:cTn id="46" dur="100" fill="hold">
                                          <p:stCondLst>
                                            <p:cond delay="0"/>
                                          </p:stCondLst>
                                        </p:cTn>
                                        <p:tgtEl>
                                          <p:spTgt spid="38"/>
                                        </p:tgtEl>
                                        <p:attrNameLst>
                                          <p:attrName>r</p:attrName>
                                        </p:attrNameLst>
                                      </p:cBhvr>
                                    </p:animRot>
                                    <p:animRot by="-240000">
                                      <p:cBhvr>
                                        <p:cTn id="47" dur="200" fill="hold">
                                          <p:stCondLst>
                                            <p:cond delay="200"/>
                                          </p:stCondLst>
                                        </p:cTn>
                                        <p:tgtEl>
                                          <p:spTgt spid="38"/>
                                        </p:tgtEl>
                                        <p:attrNameLst>
                                          <p:attrName>r</p:attrName>
                                        </p:attrNameLst>
                                      </p:cBhvr>
                                    </p:animRot>
                                    <p:animRot by="240000">
                                      <p:cBhvr>
                                        <p:cTn id="48" dur="200" fill="hold">
                                          <p:stCondLst>
                                            <p:cond delay="400"/>
                                          </p:stCondLst>
                                        </p:cTn>
                                        <p:tgtEl>
                                          <p:spTgt spid="38"/>
                                        </p:tgtEl>
                                        <p:attrNameLst>
                                          <p:attrName>r</p:attrName>
                                        </p:attrNameLst>
                                      </p:cBhvr>
                                    </p:animRot>
                                    <p:animRot by="-240000">
                                      <p:cBhvr>
                                        <p:cTn id="49" dur="200" fill="hold">
                                          <p:stCondLst>
                                            <p:cond delay="600"/>
                                          </p:stCondLst>
                                        </p:cTn>
                                        <p:tgtEl>
                                          <p:spTgt spid="38"/>
                                        </p:tgtEl>
                                        <p:attrNameLst>
                                          <p:attrName>r</p:attrName>
                                        </p:attrNameLst>
                                      </p:cBhvr>
                                    </p:animRot>
                                    <p:animRot by="120000">
                                      <p:cBhvr>
                                        <p:cTn id="50" dur="200" fill="hold">
                                          <p:stCondLst>
                                            <p:cond delay="800"/>
                                          </p:stCondLst>
                                        </p:cTn>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E07EAB-6ACD-5E20-40B3-F530E4CBD8C3}"/>
              </a:ext>
            </a:extLst>
          </p:cNvPr>
          <p:cNvSpPr txBox="1"/>
          <p:nvPr/>
        </p:nvSpPr>
        <p:spPr>
          <a:xfrm>
            <a:off x="4536831" y="3808767"/>
            <a:ext cx="8088923" cy="948337"/>
          </a:xfrm>
          <a:prstGeom prst="rect">
            <a:avLst/>
          </a:prstGeom>
          <a:noFill/>
        </p:spPr>
        <p:txBody>
          <a:bodyPr wrap="square">
            <a:spAutoFit/>
          </a:bodyPr>
          <a:lstStyle/>
          <a:p>
            <a:pPr marL="0" indent="0">
              <a:lnSpc>
                <a:spcPts val="5850"/>
              </a:lnSpc>
              <a:buNone/>
            </a:pPr>
            <a:r>
              <a:rPr lang="en-IN" sz="9600" dirty="0">
                <a:solidFill>
                  <a:srgbClr val="FF8AAF"/>
                </a:solidFill>
                <a:latin typeface="Times New Roman" panose="02020603050405020304" pitchFamily="18" charset="0"/>
                <a:cs typeface="Times New Roman" panose="02020603050405020304" pitchFamily="18" charset="0"/>
              </a:rPr>
              <a:t>Thank You </a:t>
            </a:r>
            <a:endParaRPr lang="en-US" sz="9600" dirty="0">
              <a:solidFill>
                <a:srgbClr val="FF8AA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E4673C3-49B7-324F-FDEB-8A0E5624F0BA}"/>
              </a:ext>
            </a:extLst>
          </p:cNvPr>
          <p:cNvSpPr/>
          <p:nvPr/>
        </p:nvSpPr>
        <p:spPr>
          <a:xfrm>
            <a:off x="12765653" y="6907611"/>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1566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28329" y="282100"/>
            <a:ext cx="13042821" cy="796958"/>
          </a:xfrm>
          <a:prstGeom prst="rect">
            <a:avLst/>
          </a:prstGeom>
          <a:noFill/>
          <a:ln/>
        </p:spPr>
        <p:txBody>
          <a:bodyPr wrap="square" lIns="0" tIns="0" rIns="0" bIns="0" rtlCol="0" anchor="t"/>
          <a:lstStyle/>
          <a:p>
            <a:pPr marL="0" indent="0">
              <a:lnSpc>
                <a:spcPts val="5850"/>
              </a:lnSpc>
              <a:buNone/>
            </a:pPr>
            <a:r>
              <a:rPr lang="en-US" sz="4650" b="1" kern="0" spc="-94" dirty="0">
                <a:solidFill>
                  <a:srgbClr val="FF8AAF"/>
                </a:solidFill>
                <a:latin typeface="Times New Roman" panose="02020603050405020304" pitchFamily="18" charset="0"/>
                <a:ea typeface="Petrona Bold" pitchFamily="34" charset="-122"/>
                <a:cs typeface="Times New Roman" panose="02020603050405020304" pitchFamily="18" charset="0"/>
              </a:rPr>
              <a:t>Objective:</a:t>
            </a:r>
            <a:endParaRPr lang="en-US" sz="4650"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257B10B4-3E96-4A4F-D58A-A4333C821890}"/>
              </a:ext>
            </a:extLst>
          </p:cNvPr>
          <p:cNvSpPr/>
          <p:nvPr/>
        </p:nvSpPr>
        <p:spPr>
          <a:xfrm>
            <a:off x="894382" y="2565122"/>
            <a:ext cx="1427356" cy="1338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2B7BE246-3C75-ABAD-0F82-526422D11BEF}"/>
              </a:ext>
            </a:extLst>
          </p:cNvPr>
          <p:cNvSpPr/>
          <p:nvPr/>
        </p:nvSpPr>
        <p:spPr>
          <a:xfrm>
            <a:off x="4789903" y="4237233"/>
            <a:ext cx="1427356" cy="1338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F495F099-81BE-AC64-C5EA-E0227A1AE0BF}"/>
              </a:ext>
            </a:extLst>
          </p:cNvPr>
          <p:cNvSpPr/>
          <p:nvPr/>
        </p:nvSpPr>
        <p:spPr>
          <a:xfrm>
            <a:off x="8728203" y="2565122"/>
            <a:ext cx="1427356" cy="1338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A3B2EF18-E535-EEA1-69FC-3F2B2EABD51A}"/>
              </a:ext>
            </a:extLst>
          </p:cNvPr>
          <p:cNvSpPr/>
          <p:nvPr/>
        </p:nvSpPr>
        <p:spPr>
          <a:xfrm>
            <a:off x="12154051" y="4224455"/>
            <a:ext cx="1427356" cy="1338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ABA4B31-7D6B-9792-AD23-7624A958407B}"/>
              </a:ext>
            </a:extLst>
          </p:cNvPr>
          <p:cNvSpPr txBox="1"/>
          <p:nvPr/>
        </p:nvSpPr>
        <p:spPr>
          <a:xfrm>
            <a:off x="170568" y="4005719"/>
            <a:ext cx="2977376" cy="1569660"/>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Automates </a:t>
            </a:r>
            <a:r>
              <a:rPr lang="en-US" sz="2400" b="1" dirty="0">
                <a:solidFill>
                  <a:schemeClr val="bg1"/>
                </a:solidFill>
                <a:latin typeface="Times New Roman" panose="02020603050405020304" pitchFamily="18" charset="0"/>
                <a:cs typeface="Times New Roman" panose="02020603050405020304" pitchFamily="18" charset="0"/>
              </a:rPr>
              <a:t>resume screening, interview process, and decision-making</a:t>
            </a:r>
            <a:r>
              <a:rPr lang="en-US" sz="2400" dirty="0">
                <a:solidFill>
                  <a:schemeClr val="bg1"/>
                </a:solidFill>
                <a:latin typeface="Times New Roman" panose="02020603050405020304" pitchFamily="18" charset="0"/>
                <a:cs typeface="Times New Roman" panose="02020603050405020304" pitchFamily="18" charset="0"/>
              </a:rPr>
              <a:t>.</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94E5006B-AAAB-1318-8C1F-3124417BCAAD}"/>
              </a:ext>
            </a:extLst>
          </p:cNvPr>
          <p:cNvSpPr/>
          <p:nvPr/>
        </p:nvSpPr>
        <p:spPr>
          <a:xfrm>
            <a:off x="756851" y="2565122"/>
            <a:ext cx="1427356" cy="1338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solidFill>
                  <a:schemeClr val="accent1"/>
                </a:solidFill>
                <a:latin typeface="Times New Roman" panose="02020603050405020304" pitchFamily="18" charset="0"/>
                <a:cs typeface="Times New Roman" panose="02020603050405020304" pitchFamily="18" charset="0"/>
              </a:rPr>
              <a:t>1</a:t>
            </a:r>
          </a:p>
        </p:txBody>
      </p:sp>
      <p:sp>
        <p:nvSpPr>
          <p:cNvPr id="20" name="Oval 19">
            <a:extLst>
              <a:ext uri="{FF2B5EF4-FFF2-40B4-BE49-F238E27FC236}">
                <a16:creationId xmlns:a16="http://schemas.microsoft.com/office/drawing/2014/main" id="{2DD53553-D34B-F7B5-D3ED-382EB756D3BC}"/>
              </a:ext>
            </a:extLst>
          </p:cNvPr>
          <p:cNvSpPr/>
          <p:nvPr/>
        </p:nvSpPr>
        <p:spPr>
          <a:xfrm>
            <a:off x="8590672" y="2565122"/>
            <a:ext cx="1427356" cy="1338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solidFill>
                  <a:schemeClr val="accent1"/>
                </a:solidFill>
                <a:latin typeface="Times New Roman" panose="02020603050405020304" pitchFamily="18" charset="0"/>
                <a:cs typeface="Times New Roman" panose="02020603050405020304" pitchFamily="18" charset="0"/>
              </a:rPr>
              <a:t>3</a:t>
            </a:r>
          </a:p>
        </p:txBody>
      </p:sp>
      <p:sp>
        <p:nvSpPr>
          <p:cNvPr id="22" name="Oval 21">
            <a:extLst>
              <a:ext uri="{FF2B5EF4-FFF2-40B4-BE49-F238E27FC236}">
                <a16:creationId xmlns:a16="http://schemas.microsoft.com/office/drawing/2014/main" id="{8B6AA332-7C32-DA54-B5FD-28B0D355D224}"/>
              </a:ext>
            </a:extLst>
          </p:cNvPr>
          <p:cNvSpPr/>
          <p:nvPr/>
        </p:nvSpPr>
        <p:spPr>
          <a:xfrm>
            <a:off x="4632122" y="4224455"/>
            <a:ext cx="1427356" cy="1338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solidFill>
                  <a:schemeClr val="accent1"/>
                </a:solidFill>
                <a:latin typeface="Times New Roman" panose="02020603050405020304" pitchFamily="18" charset="0"/>
                <a:cs typeface="Times New Roman" panose="02020603050405020304" pitchFamily="18" charset="0"/>
              </a:rPr>
              <a:t>2</a:t>
            </a:r>
          </a:p>
        </p:txBody>
      </p:sp>
      <p:sp>
        <p:nvSpPr>
          <p:cNvPr id="23" name="Oval 22">
            <a:extLst>
              <a:ext uri="{FF2B5EF4-FFF2-40B4-BE49-F238E27FC236}">
                <a16:creationId xmlns:a16="http://schemas.microsoft.com/office/drawing/2014/main" id="{793EA7D7-CA87-F8B3-B016-7A2BA22C5556}"/>
              </a:ext>
            </a:extLst>
          </p:cNvPr>
          <p:cNvSpPr/>
          <p:nvPr/>
        </p:nvSpPr>
        <p:spPr>
          <a:xfrm>
            <a:off x="11983455" y="4224455"/>
            <a:ext cx="1427356" cy="1338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solidFill>
                  <a:schemeClr val="accent1"/>
                </a:solidFill>
                <a:latin typeface="Times New Roman" panose="02020603050405020304" pitchFamily="18" charset="0"/>
                <a:cs typeface="Times New Roman" panose="02020603050405020304" pitchFamily="18" charset="0"/>
              </a:rPr>
              <a:t>4</a:t>
            </a:r>
          </a:p>
        </p:txBody>
      </p:sp>
      <p:sp>
        <p:nvSpPr>
          <p:cNvPr id="24" name="TextBox 23">
            <a:extLst>
              <a:ext uri="{FF2B5EF4-FFF2-40B4-BE49-F238E27FC236}">
                <a16:creationId xmlns:a16="http://schemas.microsoft.com/office/drawing/2014/main" id="{755A8F40-0138-E97E-2B87-AC87EFFF1186}"/>
              </a:ext>
            </a:extLst>
          </p:cNvPr>
          <p:cNvSpPr txBox="1"/>
          <p:nvPr/>
        </p:nvSpPr>
        <p:spPr>
          <a:xfrm>
            <a:off x="3932477" y="5727117"/>
            <a:ext cx="3142207" cy="1200329"/>
          </a:xfrm>
          <a:prstGeom prst="rect">
            <a:avLst/>
          </a:prstGeom>
          <a:noFill/>
        </p:spPr>
        <p:txBody>
          <a:bodyPr wrap="non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Uses </a:t>
            </a:r>
            <a:r>
              <a:rPr lang="en-US" sz="2400" b="1" dirty="0">
                <a:solidFill>
                  <a:schemeClr val="bg1"/>
                </a:solidFill>
                <a:latin typeface="Times New Roman" panose="02020603050405020304" pitchFamily="18" charset="0"/>
                <a:cs typeface="Times New Roman" panose="02020603050405020304" pitchFamily="18" charset="0"/>
              </a:rPr>
              <a:t>AI to generate </a:t>
            </a:r>
          </a:p>
          <a:p>
            <a:pPr algn="ctr"/>
            <a:r>
              <a:rPr lang="en-US" sz="2400" b="1" dirty="0">
                <a:solidFill>
                  <a:schemeClr val="bg1"/>
                </a:solidFill>
                <a:latin typeface="Times New Roman" panose="02020603050405020304" pitchFamily="18" charset="0"/>
                <a:cs typeface="Times New Roman" panose="02020603050405020304" pitchFamily="18" charset="0"/>
              </a:rPr>
              <a:t>interview questions</a:t>
            </a:r>
          </a:p>
          <a:p>
            <a:pPr algn="ctr"/>
            <a:r>
              <a:rPr lang="en-US" sz="2400" b="1" dirty="0">
                <a:solidFill>
                  <a:schemeClr val="bg1"/>
                </a:solidFill>
                <a:latin typeface="Times New Roman" panose="02020603050405020304" pitchFamily="18" charset="0"/>
                <a:cs typeface="Times New Roman" panose="02020603050405020304" pitchFamily="18" charset="0"/>
              </a:rPr>
              <a:t> &amp; conduct interviews</a:t>
            </a:r>
            <a:r>
              <a:rPr lang="en-US" sz="2400" dirty="0">
                <a:solidFill>
                  <a:schemeClr val="bg1"/>
                </a:solidFill>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5110274-9A0B-9E89-F97D-9B45BBD152D7}"/>
              </a:ext>
            </a:extLst>
          </p:cNvPr>
          <p:cNvSpPr txBox="1"/>
          <p:nvPr/>
        </p:nvSpPr>
        <p:spPr>
          <a:xfrm>
            <a:off x="8070623" y="3992941"/>
            <a:ext cx="3302227" cy="1569660"/>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Final decision  (Select/Reject) is made using </a:t>
            </a:r>
            <a:r>
              <a:rPr lang="en-US" sz="2400" b="1" dirty="0">
                <a:solidFill>
                  <a:schemeClr val="bg1"/>
                </a:solidFill>
                <a:latin typeface="Times New Roman" panose="02020603050405020304" pitchFamily="18" charset="0"/>
                <a:cs typeface="Times New Roman" panose="02020603050405020304" pitchFamily="18" charset="0"/>
              </a:rPr>
              <a:t>resume, JD, and performance</a:t>
            </a:r>
            <a:r>
              <a:rPr lang="en-US" sz="2400" dirty="0">
                <a:solidFill>
                  <a:schemeClr val="bg1"/>
                </a:solidFill>
                <a:latin typeface="Times New Roman" panose="02020603050405020304" pitchFamily="18" charset="0"/>
                <a:cs typeface="Times New Roman" panose="02020603050405020304" pitchFamily="18" charset="0"/>
              </a:rPr>
              <a:t>.</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ACCD419-4F70-5953-3CD3-ABC964D75341}"/>
              </a:ext>
            </a:extLst>
          </p:cNvPr>
          <p:cNvSpPr txBox="1"/>
          <p:nvPr/>
        </p:nvSpPr>
        <p:spPr>
          <a:xfrm>
            <a:off x="10841065" y="5664478"/>
            <a:ext cx="4053328" cy="830997"/>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Automated </a:t>
            </a:r>
          </a:p>
          <a:p>
            <a:pPr algn="ctr"/>
            <a:r>
              <a:rPr lang="en-US" sz="2400" b="1" dirty="0">
                <a:solidFill>
                  <a:schemeClr val="bg1"/>
                </a:solidFill>
                <a:latin typeface="Times New Roman" panose="02020603050405020304" pitchFamily="18" charset="0"/>
                <a:cs typeface="Times New Roman" panose="02020603050405020304" pitchFamily="18" charset="0"/>
              </a:rPr>
              <a:t>Email Notifications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8" name="Arc 37">
            <a:extLst>
              <a:ext uri="{FF2B5EF4-FFF2-40B4-BE49-F238E27FC236}">
                <a16:creationId xmlns:a16="http://schemas.microsoft.com/office/drawing/2014/main" id="{8A1E9776-2D0F-8461-6FF6-7587C83C525F}"/>
              </a:ext>
            </a:extLst>
          </p:cNvPr>
          <p:cNvSpPr/>
          <p:nvPr/>
        </p:nvSpPr>
        <p:spPr>
          <a:xfrm>
            <a:off x="328329" y="2851816"/>
            <a:ext cx="4382684" cy="3851910"/>
          </a:xfrm>
          <a:prstGeom prst="arc">
            <a:avLst>
              <a:gd name="adj1" fmla="val 16200000"/>
              <a:gd name="adj2" fmla="val 208678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9" name="Arc 38">
            <a:extLst>
              <a:ext uri="{FF2B5EF4-FFF2-40B4-BE49-F238E27FC236}">
                <a16:creationId xmlns:a16="http://schemas.microsoft.com/office/drawing/2014/main" id="{82E4658F-3E26-22CD-893C-41F0757BF0E6}"/>
              </a:ext>
            </a:extLst>
          </p:cNvPr>
          <p:cNvSpPr/>
          <p:nvPr/>
        </p:nvSpPr>
        <p:spPr>
          <a:xfrm rot="7411437">
            <a:off x="4965138" y="859305"/>
            <a:ext cx="4382684" cy="3851910"/>
          </a:xfrm>
          <a:prstGeom prst="arc">
            <a:avLst>
              <a:gd name="adj1" fmla="val 16200000"/>
              <a:gd name="adj2" fmla="val 208678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0" name="Arc 39">
            <a:extLst>
              <a:ext uri="{FF2B5EF4-FFF2-40B4-BE49-F238E27FC236}">
                <a16:creationId xmlns:a16="http://schemas.microsoft.com/office/drawing/2014/main" id="{F5086975-3010-9925-0726-3A74C6DFC4F2}"/>
              </a:ext>
            </a:extLst>
          </p:cNvPr>
          <p:cNvSpPr/>
          <p:nvPr/>
        </p:nvSpPr>
        <p:spPr>
          <a:xfrm>
            <a:off x="7988110" y="2785260"/>
            <a:ext cx="4382684" cy="3851910"/>
          </a:xfrm>
          <a:prstGeom prst="arc">
            <a:avLst>
              <a:gd name="adj1" fmla="val 16200000"/>
              <a:gd name="adj2" fmla="val 208678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95F9A2DE-00EA-13FD-6CEA-C922EBB36B39}"/>
              </a:ext>
            </a:extLst>
          </p:cNvPr>
          <p:cNvSpPr/>
          <p:nvPr/>
        </p:nvSpPr>
        <p:spPr>
          <a:xfrm>
            <a:off x="12766042" y="692744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down)">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486283" y="104232"/>
            <a:ext cx="12455993" cy="828437"/>
          </a:xfrm>
          <a:prstGeom prst="rect">
            <a:avLst/>
          </a:prstGeom>
          <a:noFill/>
          <a:ln/>
        </p:spPr>
        <p:txBody>
          <a:bodyPr wrap="square" lIns="0" tIns="0" rIns="0" bIns="0" rtlCol="0" anchor="t"/>
          <a:lstStyle/>
          <a:p>
            <a:pPr>
              <a:lnSpc>
                <a:spcPts val="5850"/>
              </a:lnSpc>
            </a:pPr>
            <a:r>
              <a:rPr lang="en-IN" sz="3600" b="1" i="0" dirty="0">
                <a:solidFill>
                  <a:srgbClr val="FF8AAF"/>
                </a:solidFill>
                <a:effectLst/>
                <a:latin typeface="Times New Roman" panose="02020603050405020304" pitchFamily="18" charset="0"/>
                <a:cs typeface="Times New Roman" panose="02020603050405020304" pitchFamily="18" charset="0"/>
              </a:rPr>
              <a:t>Exploratory Data Analysis </a:t>
            </a:r>
            <a:r>
              <a:rPr lang="en-IN" sz="3600" b="1" dirty="0">
                <a:solidFill>
                  <a:srgbClr val="FF8AAF"/>
                </a:solidFill>
                <a:latin typeface="Times New Roman" panose="02020603050405020304" pitchFamily="18" charset="0"/>
                <a:cs typeface="Times New Roman" panose="02020603050405020304" pitchFamily="18" charset="0"/>
              </a:rPr>
              <a:t>- Candidate Insights</a:t>
            </a:r>
            <a:endParaRPr lang="en-IN" sz="3600" dirty="0">
              <a:solidFill>
                <a:srgbClr val="FF8AAF"/>
              </a:solidFill>
              <a:latin typeface="Times New Roman" panose="02020603050405020304" pitchFamily="18" charset="0"/>
              <a:cs typeface="Times New Roman" panose="02020603050405020304" pitchFamily="18" charset="0"/>
            </a:endParaRPr>
          </a:p>
          <a:p>
            <a:pPr marL="0" indent="0">
              <a:lnSpc>
                <a:spcPts val="5850"/>
              </a:lnSpc>
              <a:buNone/>
            </a:pPr>
            <a:endParaRPr lang="en-US" sz="3600" b="1" dirty="0">
              <a:solidFill>
                <a:srgbClr val="FF8AAF"/>
              </a:solidFill>
              <a:latin typeface="Times New Roman" panose="02020603050405020304" pitchFamily="18" charset="0"/>
              <a:cs typeface="Times New Roman" panose="02020603050405020304" pitchFamily="18" charset="0"/>
            </a:endParaRPr>
          </a:p>
        </p:txBody>
      </p:sp>
      <p:sp>
        <p:nvSpPr>
          <p:cNvPr id="20" name="Shape 3">
            <a:extLst>
              <a:ext uri="{FF2B5EF4-FFF2-40B4-BE49-F238E27FC236}">
                <a16:creationId xmlns:a16="http://schemas.microsoft.com/office/drawing/2014/main" id="{09D0EDE2-7D7D-9C4B-B710-9B2E25F3FD7A}"/>
              </a:ext>
            </a:extLst>
          </p:cNvPr>
          <p:cNvSpPr/>
          <p:nvPr/>
        </p:nvSpPr>
        <p:spPr>
          <a:xfrm>
            <a:off x="377800" y="5711874"/>
            <a:ext cx="510302" cy="510302"/>
          </a:xfrm>
          <a:prstGeom prst="roundRect">
            <a:avLst>
              <a:gd name="adj" fmla="val 18669"/>
            </a:avLst>
          </a:prstGeom>
          <a:solidFill>
            <a:srgbClr val="2F1D63"/>
          </a:solidFill>
          <a:ln w="7620">
            <a:solidFill>
              <a:srgbClr val="48367C"/>
            </a:solidFill>
            <a:prstDash val="solid"/>
          </a:ln>
        </p:spPr>
      </p:sp>
      <p:sp>
        <p:nvSpPr>
          <p:cNvPr id="21" name="TextBox 20">
            <a:extLst>
              <a:ext uri="{FF2B5EF4-FFF2-40B4-BE49-F238E27FC236}">
                <a16:creationId xmlns:a16="http://schemas.microsoft.com/office/drawing/2014/main" id="{3225DC95-4E36-9966-DE07-28BAE384E67F}"/>
              </a:ext>
            </a:extLst>
          </p:cNvPr>
          <p:cNvSpPr txBox="1"/>
          <p:nvPr/>
        </p:nvSpPr>
        <p:spPr>
          <a:xfrm>
            <a:off x="486284" y="5711874"/>
            <a:ext cx="340158" cy="461665"/>
          </a:xfrm>
          <a:prstGeom prst="rect">
            <a:avLst/>
          </a:prstGeom>
          <a:noFill/>
        </p:spPr>
        <p:txBody>
          <a:bodyPr wrap="none" rtlCol="0">
            <a:spAutoFit/>
          </a:bodyPr>
          <a:lstStyle/>
          <a:p>
            <a:r>
              <a:rPr lang="en-IN" sz="2400" dirty="0">
                <a:solidFill>
                  <a:schemeClr val="bg1"/>
                </a:solidFill>
              </a:rPr>
              <a:t>1</a:t>
            </a:r>
          </a:p>
        </p:txBody>
      </p:sp>
      <p:sp>
        <p:nvSpPr>
          <p:cNvPr id="23" name="Shape 3">
            <a:extLst>
              <a:ext uri="{FF2B5EF4-FFF2-40B4-BE49-F238E27FC236}">
                <a16:creationId xmlns:a16="http://schemas.microsoft.com/office/drawing/2014/main" id="{445DFD0B-393E-8256-FBDA-859ECFE64B1B}"/>
              </a:ext>
            </a:extLst>
          </p:cNvPr>
          <p:cNvSpPr/>
          <p:nvPr/>
        </p:nvSpPr>
        <p:spPr>
          <a:xfrm>
            <a:off x="7377160" y="5760511"/>
            <a:ext cx="510302" cy="510302"/>
          </a:xfrm>
          <a:prstGeom prst="roundRect">
            <a:avLst>
              <a:gd name="adj" fmla="val 18669"/>
            </a:avLst>
          </a:prstGeom>
          <a:solidFill>
            <a:srgbClr val="2F1D63"/>
          </a:solidFill>
          <a:ln w="7620">
            <a:solidFill>
              <a:srgbClr val="48367C"/>
            </a:solidFill>
            <a:prstDash val="solid"/>
          </a:ln>
        </p:spPr>
      </p:sp>
      <p:sp>
        <p:nvSpPr>
          <p:cNvPr id="24" name="TextBox 23">
            <a:extLst>
              <a:ext uri="{FF2B5EF4-FFF2-40B4-BE49-F238E27FC236}">
                <a16:creationId xmlns:a16="http://schemas.microsoft.com/office/drawing/2014/main" id="{55E721DD-77AA-4CE2-D4CC-E180CD1BAB2B}"/>
              </a:ext>
            </a:extLst>
          </p:cNvPr>
          <p:cNvSpPr txBox="1"/>
          <p:nvPr/>
        </p:nvSpPr>
        <p:spPr>
          <a:xfrm>
            <a:off x="7485644" y="5760511"/>
            <a:ext cx="340158" cy="461665"/>
          </a:xfrm>
          <a:prstGeom prst="rect">
            <a:avLst/>
          </a:prstGeom>
          <a:noFill/>
        </p:spPr>
        <p:txBody>
          <a:bodyPr wrap="none" rtlCol="0">
            <a:spAutoFit/>
          </a:bodyPr>
          <a:lstStyle/>
          <a:p>
            <a:r>
              <a:rPr lang="en-IN" sz="2400" dirty="0">
                <a:solidFill>
                  <a:schemeClr val="bg1"/>
                </a:solidFill>
              </a:rPr>
              <a:t>2</a:t>
            </a:r>
          </a:p>
        </p:txBody>
      </p:sp>
      <p:sp>
        <p:nvSpPr>
          <p:cNvPr id="25" name="Rectangle 24">
            <a:extLst>
              <a:ext uri="{FF2B5EF4-FFF2-40B4-BE49-F238E27FC236}">
                <a16:creationId xmlns:a16="http://schemas.microsoft.com/office/drawing/2014/main" id="{695D3E81-E26D-AE0D-2A02-F51431EAD856}"/>
              </a:ext>
            </a:extLst>
          </p:cNvPr>
          <p:cNvSpPr/>
          <p:nvPr/>
        </p:nvSpPr>
        <p:spPr>
          <a:xfrm>
            <a:off x="12766042" y="692744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B2E61A79-895A-E926-3683-D227E1CF33B6}"/>
              </a:ext>
            </a:extLst>
          </p:cNvPr>
          <p:cNvPicPr>
            <a:picLocks noChangeAspect="1"/>
          </p:cNvPicPr>
          <p:nvPr/>
        </p:nvPicPr>
        <p:blipFill>
          <a:blip r:embed="rId3"/>
          <a:stretch>
            <a:fillRect/>
          </a:stretch>
        </p:blipFill>
        <p:spPr>
          <a:xfrm>
            <a:off x="888102" y="967838"/>
            <a:ext cx="5981621" cy="4440689"/>
          </a:xfrm>
          <a:prstGeom prst="rect">
            <a:avLst/>
          </a:prstGeom>
        </p:spPr>
      </p:pic>
      <p:pic>
        <p:nvPicPr>
          <p:cNvPr id="8" name="Picture 7">
            <a:extLst>
              <a:ext uri="{FF2B5EF4-FFF2-40B4-BE49-F238E27FC236}">
                <a16:creationId xmlns:a16="http://schemas.microsoft.com/office/drawing/2014/main" id="{DBCB0BB6-FC81-4750-D8C4-A9685DE18A97}"/>
              </a:ext>
            </a:extLst>
          </p:cNvPr>
          <p:cNvPicPr>
            <a:picLocks noChangeAspect="1"/>
          </p:cNvPicPr>
          <p:nvPr/>
        </p:nvPicPr>
        <p:blipFill>
          <a:blip r:embed="rId4"/>
          <a:srcRect/>
          <a:stretch/>
        </p:blipFill>
        <p:spPr>
          <a:xfrm>
            <a:off x="7355753" y="967838"/>
            <a:ext cx="6764216" cy="4440689"/>
          </a:xfrm>
          <a:prstGeom prst="rect">
            <a:avLst/>
          </a:prstGeom>
        </p:spPr>
      </p:pic>
      <p:sp>
        <p:nvSpPr>
          <p:cNvPr id="9" name="TextBox 8">
            <a:extLst>
              <a:ext uri="{FF2B5EF4-FFF2-40B4-BE49-F238E27FC236}">
                <a16:creationId xmlns:a16="http://schemas.microsoft.com/office/drawing/2014/main" id="{08CC92DF-A92F-5E5C-6DE9-C677396AC6C6}"/>
              </a:ext>
            </a:extLst>
          </p:cNvPr>
          <p:cNvSpPr txBox="1"/>
          <p:nvPr/>
        </p:nvSpPr>
        <p:spPr>
          <a:xfrm>
            <a:off x="888102" y="5747043"/>
            <a:ext cx="6386685" cy="2308324"/>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bg1"/>
                </a:solidFill>
                <a:latin typeface="Times New Roman" panose="02020603050405020304" pitchFamily="18" charset="0"/>
                <a:cs typeface="Times New Roman" panose="02020603050405020304" pitchFamily="18" charset="0"/>
              </a:rPr>
              <a:t>top 3 roles</a:t>
            </a:r>
            <a:r>
              <a:rPr lang="en-US" sz="2400" dirty="0">
                <a:solidFill>
                  <a:schemeClr val="bg1"/>
                </a:solidFill>
                <a:latin typeface="Times New Roman" panose="02020603050405020304" pitchFamily="18" charset="0"/>
                <a:cs typeface="Times New Roman" panose="02020603050405020304" pitchFamily="18" charset="0"/>
              </a:rPr>
              <a:t> with the highest applicant counts:</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Software Engineer</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Data Scientist</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Data Engineer</a:t>
            </a:r>
          </a:p>
          <a:p>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650518-C5B4-9AD8-3CE7-493DF1E11EDC}"/>
              </a:ext>
            </a:extLst>
          </p:cNvPr>
          <p:cNvSpPr txBox="1"/>
          <p:nvPr/>
        </p:nvSpPr>
        <p:spPr>
          <a:xfrm>
            <a:off x="7989835" y="5771340"/>
            <a:ext cx="4132863" cy="461665"/>
          </a:xfrm>
          <a:prstGeom prst="rect">
            <a:avLst/>
          </a:prstGeom>
          <a:noFill/>
        </p:spPr>
        <p:txBody>
          <a:bodyPr wrap="none" rtlCol="0">
            <a:spAutoFit/>
          </a:bodyPr>
          <a:lstStyle/>
          <a:p>
            <a:r>
              <a:rPr lang="en-IN" sz="2400" dirty="0">
                <a:solidFill>
                  <a:schemeClr val="bg1"/>
                </a:solidFill>
                <a:latin typeface="Times New Roman" panose="02020603050405020304" pitchFamily="18" charset="0"/>
                <a:cs typeface="Times New Roman" panose="02020603050405020304" pitchFamily="18" charset="0"/>
              </a:rPr>
              <a:t>Candidate Decision Distribution</a:t>
            </a:r>
          </a:p>
        </p:txBody>
      </p:sp>
      <p:sp>
        <p:nvSpPr>
          <p:cNvPr id="11" name="TextBox 10">
            <a:extLst>
              <a:ext uri="{FF2B5EF4-FFF2-40B4-BE49-F238E27FC236}">
                <a16:creationId xmlns:a16="http://schemas.microsoft.com/office/drawing/2014/main" id="{98379423-059D-CFE9-083E-40519C8BC493}"/>
              </a:ext>
            </a:extLst>
          </p:cNvPr>
          <p:cNvSpPr txBox="1"/>
          <p:nvPr/>
        </p:nvSpPr>
        <p:spPr>
          <a:xfrm>
            <a:off x="7989835" y="6475444"/>
            <a:ext cx="6215163"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dataset has an almost </a:t>
            </a:r>
            <a:r>
              <a:rPr lang="en-US" sz="2400" b="1" dirty="0">
                <a:solidFill>
                  <a:schemeClr val="bg1"/>
                </a:solidFill>
                <a:latin typeface="Times New Roman" panose="02020603050405020304" pitchFamily="18" charset="0"/>
                <a:cs typeface="Times New Roman" panose="02020603050405020304" pitchFamily="18" charset="0"/>
              </a:rPr>
              <a:t>equal distribution</a:t>
            </a:r>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betweenn</a:t>
            </a:r>
            <a:r>
              <a:rPr lang="en-US" sz="2400" dirty="0">
                <a:solidFill>
                  <a:schemeClr val="bg1"/>
                </a:solidFill>
                <a:latin typeface="Times New Roman" panose="02020603050405020304" pitchFamily="18" charset="0"/>
                <a:cs typeface="Times New Roman" panose="02020603050405020304" pitchFamily="18" charset="0"/>
              </a:rPr>
              <a:t> selected and rejected candidates.</a:t>
            </a:r>
          </a:p>
          <a:p>
            <a:pPr marL="342900" indent="-342900">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39460" y="156512"/>
            <a:ext cx="13112417" cy="828437"/>
          </a:xfrm>
          <a:prstGeom prst="rect">
            <a:avLst/>
          </a:prstGeom>
          <a:noFill/>
          <a:ln/>
        </p:spPr>
        <p:txBody>
          <a:bodyPr wrap="square" lIns="0" tIns="0" rIns="0" bIns="0" rtlCol="0" anchor="t"/>
          <a:lstStyle/>
          <a:p>
            <a:pPr marL="0" indent="0">
              <a:lnSpc>
                <a:spcPts val="5850"/>
              </a:lnSpc>
              <a:buNone/>
            </a:pPr>
            <a:r>
              <a:rPr lang="en-IN" sz="3600" b="1" i="0" dirty="0">
                <a:solidFill>
                  <a:srgbClr val="FF8AAF"/>
                </a:solidFill>
                <a:effectLst/>
                <a:latin typeface="Times New Roman" panose="02020603050405020304" pitchFamily="18" charset="0"/>
                <a:cs typeface="Times New Roman" panose="02020603050405020304" pitchFamily="18" charset="0"/>
              </a:rPr>
              <a:t>Exploratory Data Analysis – </a:t>
            </a:r>
            <a:r>
              <a:rPr lang="en-IN" sz="3600" dirty="0">
                <a:solidFill>
                  <a:srgbClr val="FF8AAF"/>
                </a:solidFill>
                <a:latin typeface="Times New Roman" panose="02020603050405020304" pitchFamily="18" charset="0"/>
                <a:cs typeface="Times New Roman" panose="02020603050405020304" pitchFamily="18" charset="0"/>
              </a:rPr>
              <a:t>Resume, Transcript, Role Analysis</a:t>
            </a:r>
            <a:endParaRPr lang="en-US" sz="3600" b="1" dirty="0">
              <a:solidFill>
                <a:srgbClr val="FF8AAF"/>
              </a:solidFill>
              <a:latin typeface="Times New Roman" panose="02020603050405020304" pitchFamily="18" charset="0"/>
              <a:cs typeface="Times New Roman" panose="02020603050405020304" pitchFamily="18" charset="0"/>
            </a:endParaRPr>
          </a:p>
        </p:txBody>
      </p:sp>
      <p:sp>
        <p:nvSpPr>
          <p:cNvPr id="6" name="Shape 3">
            <a:extLst>
              <a:ext uri="{FF2B5EF4-FFF2-40B4-BE49-F238E27FC236}">
                <a16:creationId xmlns:a16="http://schemas.microsoft.com/office/drawing/2014/main" id="{2DAAE214-5D7B-860A-E3AD-0591CCA7D602}"/>
              </a:ext>
            </a:extLst>
          </p:cNvPr>
          <p:cNvSpPr/>
          <p:nvPr/>
        </p:nvSpPr>
        <p:spPr>
          <a:xfrm>
            <a:off x="330346" y="4978243"/>
            <a:ext cx="510302" cy="510302"/>
          </a:xfrm>
          <a:prstGeom prst="roundRect">
            <a:avLst>
              <a:gd name="adj" fmla="val 18669"/>
            </a:avLst>
          </a:prstGeom>
          <a:solidFill>
            <a:srgbClr val="2F1D63"/>
          </a:solidFill>
          <a:ln w="7620">
            <a:solidFill>
              <a:srgbClr val="48367C"/>
            </a:solidFill>
            <a:prstDash val="solid"/>
          </a:ln>
        </p:spPr>
      </p:sp>
      <p:sp>
        <p:nvSpPr>
          <p:cNvPr id="7" name="TextBox 6">
            <a:extLst>
              <a:ext uri="{FF2B5EF4-FFF2-40B4-BE49-F238E27FC236}">
                <a16:creationId xmlns:a16="http://schemas.microsoft.com/office/drawing/2014/main" id="{3115AEBB-6AEE-DE21-40BC-F03A6B044CB2}"/>
              </a:ext>
            </a:extLst>
          </p:cNvPr>
          <p:cNvSpPr txBox="1"/>
          <p:nvPr/>
        </p:nvSpPr>
        <p:spPr>
          <a:xfrm>
            <a:off x="415418" y="4978243"/>
            <a:ext cx="340158" cy="461665"/>
          </a:xfrm>
          <a:prstGeom prst="rect">
            <a:avLst/>
          </a:prstGeom>
          <a:noFill/>
        </p:spPr>
        <p:txBody>
          <a:bodyPr wrap="none" rtlCol="0">
            <a:spAutoFit/>
          </a:bodyPr>
          <a:lstStyle/>
          <a:p>
            <a:r>
              <a:rPr lang="en-IN" sz="2400" dirty="0">
                <a:solidFill>
                  <a:schemeClr val="bg1"/>
                </a:solidFill>
              </a:rPr>
              <a:t>3</a:t>
            </a:r>
          </a:p>
        </p:txBody>
      </p:sp>
      <p:sp>
        <p:nvSpPr>
          <p:cNvPr id="8" name="Shape 3">
            <a:extLst>
              <a:ext uri="{FF2B5EF4-FFF2-40B4-BE49-F238E27FC236}">
                <a16:creationId xmlns:a16="http://schemas.microsoft.com/office/drawing/2014/main" id="{1D639F62-FA7F-8B47-E2FD-C1EC07C2D0A9}"/>
              </a:ext>
            </a:extLst>
          </p:cNvPr>
          <p:cNvSpPr/>
          <p:nvPr/>
        </p:nvSpPr>
        <p:spPr>
          <a:xfrm>
            <a:off x="7122484" y="5068899"/>
            <a:ext cx="510302" cy="510302"/>
          </a:xfrm>
          <a:prstGeom prst="roundRect">
            <a:avLst>
              <a:gd name="adj" fmla="val 18669"/>
            </a:avLst>
          </a:prstGeom>
          <a:solidFill>
            <a:srgbClr val="2F1D63"/>
          </a:solidFill>
          <a:ln w="7620">
            <a:solidFill>
              <a:srgbClr val="48367C"/>
            </a:solidFill>
            <a:prstDash val="solid"/>
          </a:ln>
        </p:spPr>
      </p:sp>
      <p:sp>
        <p:nvSpPr>
          <p:cNvPr id="9" name="TextBox 8">
            <a:extLst>
              <a:ext uri="{FF2B5EF4-FFF2-40B4-BE49-F238E27FC236}">
                <a16:creationId xmlns:a16="http://schemas.microsoft.com/office/drawing/2014/main" id="{F744A607-FDD9-39AB-80F5-C324953CA67B}"/>
              </a:ext>
            </a:extLst>
          </p:cNvPr>
          <p:cNvSpPr txBox="1"/>
          <p:nvPr/>
        </p:nvSpPr>
        <p:spPr>
          <a:xfrm>
            <a:off x="7207556" y="5068899"/>
            <a:ext cx="340158" cy="461665"/>
          </a:xfrm>
          <a:prstGeom prst="rect">
            <a:avLst/>
          </a:prstGeom>
          <a:noFill/>
        </p:spPr>
        <p:txBody>
          <a:bodyPr wrap="none" rtlCol="0">
            <a:spAutoFit/>
          </a:bodyPr>
          <a:lstStyle/>
          <a:p>
            <a:r>
              <a:rPr lang="en-IN" sz="2400" dirty="0">
                <a:solidFill>
                  <a:schemeClr val="bg1"/>
                </a:solidFill>
              </a:rPr>
              <a:t>4</a:t>
            </a:r>
          </a:p>
        </p:txBody>
      </p:sp>
      <p:pic>
        <p:nvPicPr>
          <p:cNvPr id="11" name="Picture 10">
            <a:extLst>
              <a:ext uri="{FF2B5EF4-FFF2-40B4-BE49-F238E27FC236}">
                <a16:creationId xmlns:a16="http://schemas.microsoft.com/office/drawing/2014/main" id="{B933D2B3-BB63-4EAD-9975-1497AE2CACD4}"/>
              </a:ext>
            </a:extLst>
          </p:cNvPr>
          <p:cNvPicPr>
            <a:picLocks noChangeAspect="1"/>
          </p:cNvPicPr>
          <p:nvPr/>
        </p:nvPicPr>
        <p:blipFill>
          <a:blip r:embed="rId3"/>
          <a:stretch>
            <a:fillRect/>
          </a:stretch>
        </p:blipFill>
        <p:spPr>
          <a:xfrm>
            <a:off x="7632786" y="984949"/>
            <a:ext cx="6382465" cy="3858004"/>
          </a:xfrm>
          <a:prstGeom prst="rect">
            <a:avLst/>
          </a:prstGeom>
        </p:spPr>
      </p:pic>
      <p:sp>
        <p:nvSpPr>
          <p:cNvPr id="12" name="Rectangle 11">
            <a:extLst>
              <a:ext uri="{FF2B5EF4-FFF2-40B4-BE49-F238E27FC236}">
                <a16:creationId xmlns:a16="http://schemas.microsoft.com/office/drawing/2014/main" id="{8A00BBFD-DD74-E999-E175-B4EE8179EC16}"/>
              </a:ext>
            </a:extLst>
          </p:cNvPr>
          <p:cNvSpPr/>
          <p:nvPr/>
        </p:nvSpPr>
        <p:spPr>
          <a:xfrm>
            <a:off x="12766042" y="692744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30BA870-693F-0CAD-C1E9-515EBD8BF006}"/>
              </a:ext>
            </a:extLst>
          </p:cNvPr>
          <p:cNvPicPr>
            <a:picLocks noChangeAspect="1"/>
          </p:cNvPicPr>
          <p:nvPr/>
        </p:nvPicPr>
        <p:blipFill>
          <a:blip r:embed="rId4"/>
          <a:stretch>
            <a:fillRect/>
          </a:stretch>
        </p:blipFill>
        <p:spPr>
          <a:xfrm>
            <a:off x="439460" y="1148862"/>
            <a:ext cx="6756683" cy="3633632"/>
          </a:xfrm>
          <a:prstGeom prst="rect">
            <a:avLst/>
          </a:prstGeom>
        </p:spPr>
      </p:pic>
      <p:sp>
        <p:nvSpPr>
          <p:cNvPr id="28" name="TextBox 27">
            <a:extLst>
              <a:ext uri="{FF2B5EF4-FFF2-40B4-BE49-F238E27FC236}">
                <a16:creationId xmlns:a16="http://schemas.microsoft.com/office/drawing/2014/main" id="{1B3CDEBA-5E21-9432-A20F-85C7C995923C}"/>
              </a:ext>
            </a:extLst>
          </p:cNvPr>
          <p:cNvSpPr txBox="1"/>
          <p:nvPr/>
        </p:nvSpPr>
        <p:spPr>
          <a:xfrm>
            <a:off x="840648" y="5068899"/>
            <a:ext cx="6154293" cy="3046988"/>
          </a:xfrm>
          <a:prstGeom prst="rect">
            <a:avLst/>
          </a:prstGeom>
          <a:noFill/>
        </p:spPr>
        <p:txBody>
          <a:bodyPr wrap="square">
            <a:spAutoFit/>
          </a:bodyPr>
          <a:lstStyle/>
          <a:p>
            <a:r>
              <a:rPr lang="en-IN" sz="2400" b="1" dirty="0">
                <a:solidFill>
                  <a:schemeClr val="bg1"/>
                </a:solidFill>
                <a:latin typeface="Times New Roman" panose="02020603050405020304" pitchFamily="18" charset="0"/>
                <a:cs typeface="Times New Roman" panose="02020603050405020304" pitchFamily="18" charset="0"/>
              </a:rPr>
              <a:t>Insights from Word Cloud for Transcripts</a:t>
            </a:r>
            <a:r>
              <a:rPr lang="en-US" sz="2400" b="1" dirty="0">
                <a:solidFill>
                  <a:schemeClr val="bg1"/>
                </a:solidFill>
                <a:latin typeface="Times New Roman" panose="02020603050405020304" pitchFamily="18" charset="0"/>
                <a:cs typeface="Times New Roman" panose="02020603050405020304" pitchFamily="18" charset="0"/>
              </a:rPr>
              <a:t>:</a:t>
            </a:r>
          </a:p>
          <a:p>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most frequent words include "experience," "project," "worked," "team," and "role".</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Highlights the focus on experience and teamwork, which are likely significant factors in the decision-making process.</a:t>
            </a:r>
          </a:p>
        </p:txBody>
      </p:sp>
      <p:sp>
        <p:nvSpPr>
          <p:cNvPr id="29" name="TextBox 28">
            <a:extLst>
              <a:ext uri="{FF2B5EF4-FFF2-40B4-BE49-F238E27FC236}">
                <a16:creationId xmlns:a16="http://schemas.microsoft.com/office/drawing/2014/main" id="{502DAA3B-E8EC-2B42-D906-6075BFDAFC8E}"/>
              </a:ext>
            </a:extLst>
          </p:cNvPr>
          <p:cNvSpPr txBox="1"/>
          <p:nvPr/>
        </p:nvSpPr>
        <p:spPr>
          <a:xfrm>
            <a:off x="7725507" y="5093218"/>
            <a:ext cx="6574547" cy="5262979"/>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Role vs. Decision Analysis</a:t>
            </a:r>
          </a:p>
          <a:p>
            <a:endParaRPr lang="en-IN" sz="2400" b="1"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Top roles with high selections: Software Engineer, Data Scientist, Data Engineer, and Product Manager.</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heatmap highlights the role-specific competition and may indicate how candidates perform in interviews or align with JD’s.</a:t>
            </a:r>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30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1000"/>
                                        <p:tgtEl>
                                          <p:spTgt spid="29"/>
                                        </p:tgtEl>
                                      </p:cBhvr>
                                    </p:animEffect>
                                    <p:anim calcmode="lin" valueType="num">
                                      <p:cBhvr>
                                        <p:cTn id="45" dur="1000" fill="hold"/>
                                        <p:tgtEl>
                                          <p:spTgt spid="29"/>
                                        </p:tgtEl>
                                        <p:attrNameLst>
                                          <p:attrName>ppt_x</p:attrName>
                                        </p:attrNameLst>
                                      </p:cBhvr>
                                      <p:tavLst>
                                        <p:tav tm="0">
                                          <p:val>
                                            <p:strVal val="#ppt_x"/>
                                          </p:val>
                                        </p:tav>
                                        <p:tav tm="100000">
                                          <p:val>
                                            <p:strVal val="#ppt_x"/>
                                          </p:val>
                                        </p:tav>
                                      </p:tavLst>
                                    </p:anim>
                                    <p:anim calcmode="lin" valueType="num">
                                      <p:cBhvr>
                                        <p:cTn id="4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564595" y="407479"/>
            <a:ext cx="7556421" cy="624152"/>
          </a:xfrm>
          <a:prstGeom prst="rect">
            <a:avLst/>
          </a:prstGeom>
          <a:noFill/>
          <a:ln/>
        </p:spPr>
        <p:txBody>
          <a:bodyPr wrap="square" lIns="0" tIns="0" rIns="0" bIns="0" rtlCol="0" anchor="t"/>
          <a:lstStyle/>
          <a:p>
            <a:pPr marL="0" indent="0">
              <a:lnSpc>
                <a:spcPts val="5850"/>
              </a:lnSpc>
              <a:buNone/>
            </a:pPr>
            <a:r>
              <a:rPr lang="en-IN" sz="4800" dirty="0">
                <a:solidFill>
                  <a:srgbClr val="FF8AAF"/>
                </a:solidFill>
                <a:latin typeface="Times New Roman" panose="02020603050405020304" pitchFamily="18" charset="0"/>
                <a:cs typeface="Times New Roman" panose="02020603050405020304" pitchFamily="18" charset="0"/>
              </a:rPr>
              <a:t>Model Training:</a:t>
            </a:r>
            <a:endParaRPr lang="en-US" sz="4650" dirty="0">
              <a:solidFill>
                <a:srgbClr val="FF8AA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CA0EB0D-A38D-FBE0-3CBF-E69BC7C4887C}"/>
              </a:ext>
            </a:extLst>
          </p:cNvPr>
          <p:cNvSpPr/>
          <p:nvPr/>
        </p:nvSpPr>
        <p:spPr>
          <a:xfrm>
            <a:off x="12766042" y="692744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9A22070-AC0D-474E-6044-AF6C0C50AE3C}"/>
              </a:ext>
            </a:extLst>
          </p:cNvPr>
          <p:cNvSpPr txBox="1"/>
          <p:nvPr/>
        </p:nvSpPr>
        <p:spPr>
          <a:xfrm>
            <a:off x="934926" y="1271768"/>
            <a:ext cx="6598473"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Classical Machine Learning Models: Overview &amp; Features</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6" name="Shape 3">
            <a:extLst>
              <a:ext uri="{FF2B5EF4-FFF2-40B4-BE49-F238E27FC236}">
                <a16:creationId xmlns:a16="http://schemas.microsoft.com/office/drawing/2014/main" id="{F1E5DDD8-167F-859D-F975-75F50B8E31B1}"/>
              </a:ext>
            </a:extLst>
          </p:cNvPr>
          <p:cNvSpPr/>
          <p:nvPr/>
        </p:nvSpPr>
        <p:spPr>
          <a:xfrm>
            <a:off x="377800" y="1210213"/>
            <a:ext cx="510302" cy="510302"/>
          </a:xfrm>
          <a:prstGeom prst="roundRect">
            <a:avLst>
              <a:gd name="adj" fmla="val 18669"/>
            </a:avLst>
          </a:prstGeom>
          <a:solidFill>
            <a:srgbClr val="2F1D63"/>
          </a:solidFill>
          <a:ln w="7620">
            <a:solidFill>
              <a:srgbClr val="48367C"/>
            </a:solidFill>
            <a:prstDash val="solid"/>
          </a:ln>
        </p:spPr>
      </p:sp>
      <p:sp>
        <p:nvSpPr>
          <p:cNvPr id="7" name="TextBox 6">
            <a:extLst>
              <a:ext uri="{FF2B5EF4-FFF2-40B4-BE49-F238E27FC236}">
                <a16:creationId xmlns:a16="http://schemas.microsoft.com/office/drawing/2014/main" id="{D0BF4745-56D5-D2A1-6C97-34CF2BA105C0}"/>
              </a:ext>
            </a:extLst>
          </p:cNvPr>
          <p:cNvSpPr txBox="1"/>
          <p:nvPr/>
        </p:nvSpPr>
        <p:spPr>
          <a:xfrm>
            <a:off x="486284" y="1210213"/>
            <a:ext cx="340158" cy="461665"/>
          </a:xfrm>
          <a:prstGeom prst="rect">
            <a:avLst/>
          </a:prstGeom>
          <a:noFill/>
        </p:spPr>
        <p:txBody>
          <a:bodyPr wrap="none" rtlCol="0">
            <a:spAutoFit/>
          </a:bodyPr>
          <a:lstStyle/>
          <a:p>
            <a:r>
              <a:rPr lang="en-IN" sz="2400" dirty="0">
                <a:solidFill>
                  <a:schemeClr val="bg1"/>
                </a:solidFill>
              </a:rPr>
              <a:t>1</a:t>
            </a:r>
          </a:p>
        </p:txBody>
      </p:sp>
      <p:sp>
        <p:nvSpPr>
          <p:cNvPr id="11" name="TextBox 10">
            <a:extLst>
              <a:ext uri="{FF2B5EF4-FFF2-40B4-BE49-F238E27FC236}">
                <a16:creationId xmlns:a16="http://schemas.microsoft.com/office/drawing/2014/main" id="{568FF89D-54A5-959B-0953-8738FAA3274B}"/>
              </a:ext>
            </a:extLst>
          </p:cNvPr>
          <p:cNvSpPr txBox="1"/>
          <p:nvPr/>
        </p:nvSpPr>
        <p:spPr>
          <a:xfrm>
            <a:off x="826442" y="1850460"/>
            <a:ext cx="3370420"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t>
            </a:r>
            <a:r>
              <a:rPr lang="en-IN" b="1" dirty="0">
                <a:solidFill>
                  <a:schemeClr val="bg1"/>
                </a:solidFill>
                <a:latin typeface="Times New Roman" panose="02020603050405020304" pitchFamily="18" charset="0"/>
                <a:cs typeface="Times New Roman" panose="02020603050405020304" pitchFamily="18" charset="0"/>
              </a:rPr>
              <a:t>Models used:</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Logistic Regression</a:t>
            </a: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XG </a:t>
            </a:r>
            <a:r>
              <a:rPr lang="en-IN" dirty="0" err="1">
                <a:solidFill>
                  <a:schemeClr val="bg1"/>
                </a:solidFill>
                <a:latin typeface="Times New Roman" panose="02020603050405020304" pitchFamily="18" charset="0"/>
                <a:cs typeface="Times New Roman" panose="02020603050405020304" pitchFamily="18" charset="0"/>
              </a:rPr>
              <a:t>Booost</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r>
              <a:rPr lang="en-IN" b="0" dirty="0">
                <a:solidFill>
                  <a:schemeClr val="bg1"/>
                </a:solidFill>
                <a:effectLst/>
                <a:latin typeface="Times New Roman" panose="02020603050405020304" pitchFamily="18" charset="0"/>
                <a:cs typeface="Times New Roman" panose="02020603050405020304" pitchFamily="18" charset="0"/>
              </a:rPr>
              <a:t>Gradient Boosting</a:t>
            </a:r>
          </a:p>
          <a:p>
            <a:pPr marL="285750" indent="-285750">
              <a:buFont typeface="Arial" panose="020B0604020202020204" pitchFamily="34" charset="0"/>
              <a:buChar char="•"/>
            </a:pPr>
            <a:r>
              <a:rPr lang="en-IN" b="0" dirty="0" err="1">
                <a:solidFill>
                  <a:schemeClr val="bg1"/>
                </a:solidFill>
                <a:effectLst/>
                <a:latin typeface="Times New Roman" panose="02020603050405020304" pitchFamily="18" charset="0"/>
                <a:cs typeface="Times New Roman" panose="02020603050405020304" pitchFamily="18" charset="0"/>
              </a:rPr>
              <a:t>CatBoost</a:t>
            </a:r>
            <a:endParaRPr lang="en-IN"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MLP</a:t>
            </a:r>
          </a:p>
          <a:p>
            <a:pPr marL="285750" indent="-285750">
              <a:buFont typeface="Arial" panose="020B0604020202020204" pitchFamily="34" charset="0"/>
              <a:buChar char="•"/>
            </a:pPr>
            <a:r>
              <a:rPr lang="en-IN" b="0" dirty="0">
                <a:solidFill>
                  <a:schemeClr val="bg1"/>
                </a:solidFill>
                <a:effectLst/>
                <a:latin typeface="Times New Roman" panose="02020603050405020304" pitchFamily="18" charset="0"/>
                <a:cs typeface="Times New Roman" panose="02020603050405020304" pitchFamily="18" charset="0"/>
              </a:rPr>
              <a:t>AdaBoost</a:t>
            </a: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Decision Tree</a:t>
            </a:r>
            <a:endParaRPr lang="en-IN"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5A1E5BB-BC75-AB0D-BC09-DDDF56EB6879}"/>
              </a:ext>
            </a:extLst>
          </p:cNvPr>
          <p:cNvSpPr txBox="1"/>
          <p:nvPr/>
        </p:nvSpPr>
        <p:spPr>
          <a:xfrm>
            <a:off x="701313" y="5171668"/>
            <a:ext cx="3308761" cy="4801314"/>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Key Features Extracted:</a:t>
            </a:r>
          </a:p>
          <a:p>
            <a:endParaRPr lang="en-IN"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dirty="0" err="1">
                <a:solidFill>
                  <a:srgbClr val="CCCCCC"/>
                </a:solidFill>
                <a:effectLst/>
                <a:latin typeface="Times New Roman" panose="02020603050405020304" pitchFamily="18" charset="0"/>
                <a:cs typeface="Times New Roman" panose="02020603050405020304" pitchFamily="18" charset="0"/>
              </a:rPr>
              <a:t>num_words_in_transcript</a:t>
            </a:r>
            <a:endParaRPr lang="en-IN" b="0" i="0" dirty="0">
              <a:solidFill>
                <a:srgbClr val="CCCCCC"/>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dirty="0" err="1">
                <a:solidFill>
                  <a:srgbClr val="CCCCCC"/>
                </a:solidFill>
                <a:effectLst/>
                <a:latin typeface="Times New Roman" panose="02020603050405020304" pitchFamily="18" charset="0"/>
                <a:cs typeface="Times New Roman" panose="02020603050405020304" pitchFamily="18" charset="0"/>
              </a:rPr>
              <a:t>job_fit_score</a:t>
            </a:r>
            <a:endParaRPr lang="en-IN" dirty="0">
              <a:solidFill>
                <a:srgbClr val="CCCCC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dirty="0">
                <a:solidFill>
                  <a:srgbClr val="CCCCCC"/>
                </a:solidFill>
                <a:effectLst/>
                <a:latin typeface="Times New Roman" panose="02020603050405020304" pitchFamily="18" charset="0"/>
                <a:cs typeface="Times New Roman" panose="02020603050405020304" pitchFamily="18" charset="0"/>
              </a:rPr>
              <a:t>Sentiment</a:t>
            </a:r>
          </a:p>
          <a:p>
            <a:pPr marL="285750" indent="-285750">
              <a:buFont typeface="Arial" panose="020B0604020202020204" pitchFamily="34" charset="0"/>
              <a:buChar char="•"/>
            </a:pPr>
            <a:r>
              <a:rPr lang="en-IN" b="0" i="0" dirty="0" err="1">
                <a:solidFill>
                  <a:srgbClr val="CCCCCC"/>
                </a:solidFill>
                <a:effectLst/>
                <a:latin typeface="Times New Roman" panose="02020603050405020304" pitchFamily="18" charset="0"/>
                <a:cs typeface="Times New Roman" panose="02020603050405020304" pitchFamily="18" charset="0"/>
              </a:rPr>
              <a:t>num_words_in_transcript</a:t>
            </a:r>
            <a:endParaRPr lang="en-IN" dirty="0">
              <a:solidFill>
                <a:srgbClr val="CCCCC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rgbClr val="CCCCC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rgbClr val="CCCCC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rgbClr val="CCCCC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rgbClr val="CCCCC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b="1" dirty="0">
              <a:solidFill>
                <a:schemeClr val="bg1"/>
              </a:solidFill>
              <a:latin typeface="Times New Roman" panose="02020603050405020304" pitchFamily="18" charset="0"/>
              <a:cs typeface="Times New Roman" panose="02020603050405020304" pitchFamily="18" charset="0"/>
            </a:endParaRPr>
          </a:p>
          <a:p>
            <a:endParaRPr lang="en-IN" b="1" dirty="0">
              <a:solidFill>
                <a:schemeClr val="bg1"/>
              </a:solidFill>
              <a:latin typeface="Times New Roman" panose="02020603050405020304" pitchFamily="18" charset="0"/>
              <a:cs typeface="Times New Roman" panose="02020603050405020304" pitchFamily="18" charset="0"/>
            </a:endParaRPr>
          </a:p>
          <a:p>
            <a:endParaRPr lang="en-IN" b="1" dirty="0">
              <a:solidFill>
                <a:schemeClr val="bg1"/>
              </a:solidFill>
              <a:latin typeface="Times New Roman" panose="02020603050405020304" pitchFamily="18" charset="0"/>
              <a:cs typeface="Times New Roman" panose="02020603050405020304" pitchFamily="18" charset="0"/>
            </a:endParaRPr>
          </a:p>
          <a:p>
            <a:endParaRPr lang="en-IN" b="1" dirty="0">
              <a:solidFill>
                <a:schemeClr val="bg1"/>
              </a:solidFill>
              <a:latin typeface="Times New Roman" panose="02020603050405020304" pitchFamily="18" charset="0"/>
              <a:cs typeface="Times New Roman" panose="02020603050405020304" pitchFamily="18" charset="0"/>
            </a:endParaRPr>
          </a:p>
          <a:p>
            <a:endParaRPr lang="en-IN" b="1"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1F45D0F3-1D8F-AB66-B3FE-3642666FB4C7}"/>
              </a:ext>
            </a:extLst>
          </p:cNvPr>
          <p:cNvPicPr>
            <a:picLocks noChangeAspect="1"/>
          </p:cNvPicPr>
          <p:nvPr/>
        </p:nvPicPr>
        <p:blipFill>
          <a:blip r:embed="rId3"/>
          <a:srcRect/>
          <a:stretch/>
        </p:blipFill>
        <p:spPr>
          <a:xfrm>
            <a:off x="7485013" y="1246842"/>
            <a:ext cx="6325483" cy="6325483"/>
          </a:xfrm>
          <a:prstGeom prst="rect">
            <a:avLst/>
          </a:prstGeom>
        </p:spPr>
      </p:pic>
      <p:sp>
        <p:nvSpPr>
          <p:cNvPr id="39" name="TextBox 38">
            <a:extLst>
              <a:ext uri="{FF2B5EF4-FFF2-40B4-BE49-F238E27FC236}">
                <a16:creationId xmlns:a16="http://schemas.microsoft.com/office/drawing/2014/main" id="{1B1ADB72-29EF-E9CE-1ABA-D828DC056225}"/>
              </a:ext>
            </a:extLst>
          </p:cNvPr>
          <p:cNvSpPr txBox="1"/>
          <p:nvPr/>
        </p:nvSpPr>
        <p:spPr>
          <a:xfrm>
            <a:off x="4056582" y="5680888"/>
            <a:ext cx="3127779" cy="1477328"/>
          </a:xfrm>
          <a:prstGeom prst="rect">
            <a:avLst/>
          </a:prstGeom>
          <a:noFill/>
        </p:spPr>
        <p:txBody>
          <a:bodyPr wrap="none" rtlCol="0">
            <a:spAutoFit/>
          </a:bodyPr>
          <a:lstStyle/>
          <a:p>
            <a:pPr marL="285750" indent="-285750">
              <a:buFont typeface="Arial" panose="020B0604020202020204" pitchFamily="34" charset="0"/>
              <a:buChar char="•"/>
            </a:pPr>
            <a:r>
              <a:rPr lang="en-IN" b="0" i="0" dirty="0" err="1">
                <a:solidFill>
                  <a:srgbClr val="CCCCCC"/>
                </a:solidFill>
                <a:effectLst/>
                <a:latin typeface="Times New Roman" panose="02020603050405020304" pitchFamily="18" charset="0"/>
                <a:cs typeface="Times New Roman" panose="02020603050405020304" pitchFamily="18" charset="0"/>
              </a:rPr>
              <a:t>resume_transcript_similarity</a:t>
            </a:r>
            <a:endParaRPr lang="en-IN"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dirty="0" err="1">
                <a:solidFill>
                  <a:srgbClr val="CCCCCC"/>
                </a:solidFill>
                <a:effectLst/>
                <a:latin typeface="Times New Roman" panose="02020603050405020304" pitchFamily="18" charset="0"/>
                <a:cs typeface="Times New Roman" panose="02020603050405020304" pitchFamily="18" charset="0"/>
              </a:rPr>
              <a:t>resume_jd_similarity</a:t>
            </a:r>
            <a:endParaRPr lang="en-IN" b="0" i="0" dirty="0">
              <a:solidFill>
                <a:srgbClr val="CCCCCC"/>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dirty="0" err="1">
                <a:solidFill>
                  <a:srgbClr val="CCCCCC"/>
                </a:solidFill>
                <a:effectLst/>
                <a:latin typeface="Times New Roman" panose="02020603050405020304" pitchFamily="18" charset="0"/>
                <a:cs typeface="Times New Roman" panose="02020603050405020304" pitchFamily="18" charset="0"/>
              </a:rPr>
              <a:t>role_transcript_similarity</a:t>
            </a:r>
            <a:endParaRPr lang="en-IN" b="0" i="0" dirty="0">
              <a:solidFill>
                <a:srgbClr val="CCCCCC"/>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solidFill>
                  <a:srgbClr val="CCCCCC"/>
                </a:solidFill>
                <a:latin typeface="Times New Roman" panose="02020603050405020304" pitchFamily="18" charset="0"/>
                <a:cs typeface="Times New Roman" panose="02020603050405020304" pitchFamily="18" charset="0"/>
              </a:rPr>
              <a:t>Lexical_diversity</a:t>
            </a:r>
            <a:endParaRPr lang="en-IN" dirty="0">
              <a:solidFill>
                <a:srgbClr val="CCCCCC"/>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64595" y="407479"/>
            <a:ext cx="7556421" cy="624152"/>
          </a:xfrm>
          <a:prstGeom prst="rect">
            <a:avLst/>
          </a:prstGeom>
          <a:noFill/>
          <a:ln/>
        </p:spPr>
        <p:txBody>
          <a:bodyPr wrap="square" lIns="0" tIns="0" rIns="0" bIns="0" rtlCol="0" anchor="t"/>
          <a:lstStyle/>
          <a:p>
            <a:pPr marL="0" indent="0">
              <a:lnSpc>
                <a:spcPts val="5850"/>
              </a:lnSpc>
              <a:buNone/>
            </a:pPr>
            <a:r>
              <a:rPr lang="en-IN" sz="4800" dirty="0">
                <a:solidFill>
                  <a:srgbClr val="FF8AAF"/>
                </a:solidFill>
                <a:latin typeface="Times New Roman" panose="02020603050405020304" pitchFamily="18" charset="0"/>
                <a:cs typeface="Times New Roman" panose="02020603050405020304" pitchFamily="18" charset="0"/>
              </a:rPr>
              <a:t>Model Training:</a:t>
            </a:r>
            <a:endParaRPr lang="en-US" sz="4650" dirty="0">
              <a:solidFill>
                <a:srgbClr val="FF8AA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CA0EB0D-A38D-FBE0-3CBF-E69BC7C4887C}"/>
              </a:ext>
            </a:extLst>
          </p:cNvPr>
          <p:cNvSpPr/>
          <p:nvPr/>
        </p:nvSpPr>
        <p:spPr>
          <a:xfrm>
            <a:off x="12766042" y="692744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9A22070-AC0D-474E-6044-AF6C0C50AE3C}"/>
              </a:ext>
            </a:extLst>
          </p:cNvPr>
          <p:cNvSpPr txBox="1"/>
          <p:nvPr/>
        </p:nvSpPr>
        <p:spPr>
          <a:xfrm>
            <a:off x="934926" y="1271768"/>
            <a:ext cx="2802370"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What is the best model?</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6" name="Shape 3">
            <a:extLst>
              <a:ext uri="{FF2B5EF4-FFF2-40B4-BE49-F238E27FC236}">
                <a16:creationId xmlns:a16="http://schemas.microsoft.com/office/drawing/2014/main" id="{F1E5DDD8-167F-859D-F975-75F50B8E31B1}"/>
              </a:ext>
            </a:extLst>
          </p:cNvPr>
          <p:cNvSpPr/>
          <p:nvPr/>
        </p:nvSpPr>
        <p:spPr>
          <a:xfrm>
            <a:off x="377800" y="1210213"/>
            <a:ext cx="510302" cy="510302"/>
          </a:xfrm>
          <a:prstGeom prst="roundRect">
            <a:avLst>
              <a:gd name="adj" fmla="val 18669"/>
            </a:avLst>
          </a:prstGeom>
          <a:solidFill>
            <a:srgbClr val="2F1D63"/>
          </a:solidFill>
          <a:ln w="7620">
            <a:solidFill>
              <a:srgbClr val="48367C"/>
            </a:solidFill>
            <a:prstDash val="solid"/>
          </a:ln>
        </p:spPr>
      </p:sp>
      <p:sp>
        <p:nvSpPr>
          <p:cNvPr id="7" name="TextBox 6">
            <a:extLst>
              <a:ext uri="{FF2B5EF4-FFF2-40B4-BE49-F238E27FC236}">
                <a16:creationId xmlns:a16="http://schemas.microsoft.com/office/drawing/2014/main" id="{D0BF4745-56D5-D2A1-6C97-34CF2BA105C0}"/>
              </a:ext>
            </a:extLst>
          </p:cNvPr>
          <p:cNvSpPr txBox="1"/>
          <p:nvPr/>
        </p:nvSpPr>
        <p:spPr>
          <a:xfrm>
            <a:off x="486284" y="1210213"/>
            <a:ext cx="340158" cy="461665"/>
          </a:xfrm>
          <a:prstGeom prst="rect">
            <a:avLst/>
          </a:prstGeom>
          <a:noFill/>
        </p:spPr>
        <p:txBody>
          <a:bodyPr wrap="none" rtlCol="0">
            <a:spAutoFit/>
          </a:bodyPr>
          <a:lstStyle/>
          <a:p>
            <a:r>
              <a:rPr lang="en-IN" sz="2400" dirty="0">
                <a:solidFill>
                  <a:schemeClr val="bg1"/>
                </a:solidFill>
              </a:rPr>
              <a:t>2</a:t>
            </a:r>
          </a:p>
        </p:txBody>
      </p:sp>
      <p:pic>
        <p:nvPicPr>
          <p:cNvPr id="36" name="Picture 35">
            <a:extLst>
              <a:ext uri="{FF2B5EF4-FFF2-40B4-BE49-F238E27FC236}">
                <a16:creationId xmlns:a16="http://schemas.microsoft.com/office/drawing/2014/main" id="{1F45D0F3-1D8F-AB66-B3FE-3642666FB4C7}"/>
              </a:ext>
            </a:extLst>
          </p:cNvPr>
          <p:cNvPicPr>
            <a:picLocks noChangeAspect="1"/>
          </p:cNvPicPr>
          <p:nvPr/>
        </p:nvPicPr>
        <p:blipFill>
          <a:blip r:embed="rId3"/>
          <a:stretch>
            <a:fillRect/>
          </a:stretch>
        </p:blipFill>
        <p:spPr>
          <a:xfrm>
            <a:off x="5585768" y="719555"/>
            <a:ext cx="7731778" cy="3214704"/>
          </a:xfrm>
          <a:prstGeom prst="rect">
            <a:avLst/>
          </a:prstGeom>
        </p:spPr>
      </p:pic>
      <p:sp>
        <p:nvSpPr>
          <p:cNvPr id="37" name="TextBox 36">
            <a:extLst>
              <a:ext uri="{FF2B5EF4-FFF2-40B4-BE49-F238E27FC236}">
                <a16:creationId xmlns:a16="http://schemas.microsoft.com/office/drawing/2014/main" id="{1FFC408C-10BA-67BB-D152-C8FEC2B2534D}"/>
              </a:ext>
            </a:extLst>
          </p:cNvPr>
          <p:cNvSpPr txBox="1"/>
          <p:nvPr/>
        </p:nvSpPr>
        <p:spPr>
          <a:xfrm>
            <a:off x="851309" y="1867412"/>
            <a:ext cx="4135650" cy="1754326"/>
          </a:xfrm>
          <a:prstGeom prst="rect">
            <a:avLst/>
          </a:prstGeom>
          <a:noFill/>
        </p:spPr>
        <p:txBody>
          <a:bodyPr wrap="square" rtlCol="0">
            <a:spAutoFit/>
          </a:bodyPr>
          <a:lstStyle/>
          <a:p>
            <a:pPr marL="285750" indent="-285750">
              <a:buFont typeface="Wingdings" panose="05000000000000000000" pitchFamily="2" charset="2"/>
              <a:buChar char="Ø"/>
            </a:pPr>
            <a:r>
              <a:rPr lang="en-US" b="1" dirty="0" err="1">
                <a:solidFill>
                  <a:schemeClr val="bg1"/>
                </a:solidFill>
                <a:latin typeface="Times New Roman" panose="02020603050405020304" pitchFamily="18" charset="0"/>
                <a:cs typeface="Times New Roman" panose="02020603050405020304" pitchFamily="18" charset="0"/>
              </a:rPr>
              <a:t>XGBoost</a:t>
            </a:r>
            <a:r>
              <a:rPr lang="en-US" dirty="0">
                <a:solidFill>
                  <a:schemeClr val="bg1"/>
                </a:solidFill>
                <a:latin typeface="Times New Roman" panose="02020603050405020304" pitchFamily="18" charset="0"/>
                <a:cs typeface="Times New Roman" panose="02020603050405020304" pitchFamily="18" charset="0"/>
              </a:rPr>
              <a:t> is the Best model and the top performer with the highest accuracy (92%) and ROC AUC (0.94) </a:t>
            </a:r>
            <a:endParaRPr lang="en-IN"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AFF523-E44C-48CA-0A19-51ADA81CE775}"/>
              </a:ext>
            </a:extLst>
          </p:cNvPr>
          <p:cNvPicPr>
            <a:picLocks noChangeAspect="1"/>
          </p:cNvPicPr>
          <p:nvPr/>
        </p:nvPicPr>
        <p:blipFill>
          <a:blip r:embed="rId4"/>
          <a:stretch>
            <a:fillRect/>
          </a:stretch>
        </p:blipFill>
        <p:spPr>
          <a:xfrm>
            <a:off x="222968" y="4146038"/>
            <a:ext cx="7801581" cy="4010775"/>
          </a:xfrm>
          <a:prstGeom prst="rect">
            <a:avLst/>
          </a:prstGeom>
        </p:spPr>
      </p:pic>
      <p:sp>
        <p:nvSpPr>
          <p:cNvPr id="8" name="TextBox 7">
            <a:extLst>
              <a:ext uri="{FF2B5EF4-FFF2-40B4-BE49-F238E27FC236}">
                <a16:creationId xmlns:a16="http://schemas.microsoft.com/office/drawing/2014/main" id="{0F569797-E486-78E8-87A1-54FF3802AC76}"/>
              </a:ext>
            </a:extLst>
          </p:cNvPr>
          <p:cNvSpPr txBox="1"/>
          <p:nvPr/>
        </p:nvSpPr>
        <p:spPr>
          <a:xfrm>
            <a:off x="8894739" y="5135762"/>
            <a:ext cx="5032276" cy="2031325"/>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Top 5 Features</a:t>
            </a:r>
          </a:p>
          <a:p>
            <a:pPr lvl="1">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Reason Length</a:t>
            </a:r>
            <a:endParaRPr lang="en-US" dirty="0">
              <a:solidFill>
                <a:schemeClr val="bg1"/>
              </a:solidFill>
              <a:latin typeface="Times New Roman" panose="02020603050405020304" pitchFamily="18" charset="0"/>
              <a:cs typeface="Times New Roman" panose="02020603050405020304" pitchFamily="18" charset="0"/>
            </a:endParaRPr>
          </a:p>
          <a:p>
            <a:pPr lvl="1">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Cultural Fit Sentiment</a:t>
            </a:r>
            <a:endParaRPr lang="en-US" dirty="0">
              <a:solidFill>
                <a:schemeClr val="bg1"/>
              </a:solidFill>
              <a:latin typeface="Times New Roman" panose="02020603050405020304" pitchFamily="18" charset="0"/>
              <a:cs typeface="Times New Roman" panose="02020603050405020304" pitchFamily="18" charset="0"/>
            </a:endParaRPr>
          </a:p>
          <a:p>
            <a:pPr lvl="1">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Job Fit Score</a:t>
            </a:r>
            <a:endParaRPr lang="en-US" dirty="0">
              <a:solidFill>
                <a:schemeClr val="bg1"/>
              </a:solidFill>
              <a:latin typeface="Times New Roman" panose="02020603050405020304" pitchFamily="18" charset="0"/>
              <a:cs typeface="Times New Roman" panose="02020603050405020304" pitchFamily="18" charset="0"/>
            </a:endParaRPr>
          </a:p>
          <a:p>
            <a:pPr lvl="1">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Resume-Transcript Similarity</a:t>
            </a:r>
            <a:endParaRPr lang="en-US" dirty="0">
              <a:solidFill>
                <a:schemeClr val="bg1"/>
              </a:solidFill>
              <a:latin typeface="Times New Roman" panose="02020603050405020304" pitchFamily="18" charset="0"/>
              <a:cs typeface="Times New Roman" panose="02020603050405020304" pitchFamily="18" charset="0"/>
            </a:endParaRPr>
          </a:p>
          <a:p>
            <a:pPr lvl="1">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Clarity Score</a:t>
            </a:r>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26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64595" y="407479"/>
            <a:ext cx="7556421" cy="624152"/>
          </a:xfrm>
          <a:prstGeom prst="rect">
            <a:avLst/>
          </a:prstGeom>
          <a:noFill/>
          <a:ln/>
        </p:spPr>
        <p:txBody>
          <a:bodyPr wrap="square" lIns="0" tIns="0" rIns="0" bIns="0" rtlCol="0" anchor="t"/>
          <a:lstStyle/>
          <a:p>
            <a:pPr marL="0" indent="0">
              <a:lnSpc>
                <a:spcPts val="5850"/>
              </a:lnSpc>
              <a:buNone/>
            </a:pPr>
            <a:r>
              <a:rPr lang="en-IN" sz="4800" dirty="0">
                <a:solidFill>
                  <a:srgbClr val="FF8AAF"/>
                </a:solidFill>
                <a:latin typeface="Times New Roman" panose="02020603050405020304" pitchFamily="18" charset="0"/>
                <a:cs typeface="Times New Roman" panose="02020603050405020304" pitchFamily="18" charset="0"/>
              </a:rPr>
              <a:t>Model Training:</a:t>
            </a:r>
            <a:endParaRPr lang="en-US" sz="4650" dirty="0">
              <a:solidFill>
                <a:srgbClr val="FF8AA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CA0EB0D-A38D-FBE0-3CBF-E69BC7C4887C}"/>
              </a:ext>
            </a:extLst>
          </p:cNvPr>
          <p:cNvSpPr/>
          <p:nvPr/>
        </p:nvSpPr>
        <p:spPr>
          <a:xfrm>
            <a:off x="12766042" y="692744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hape 3">
            <a:extLst>
              <a:ext uri="{FF2B5EF4-FFF2-40B4-BE49-F238E27FC236}">
                <a16:creationId xmlns:a16="http://schemas.microsoft.com/office/drawing/2014/main" id="{F1E5DDD8-167F-859D-F975-75F50B8E31B1}"/>
              </a:ext>
            </a:extLst>
          </p:cNvPr>
          <p:cNvSpPr/>
          <p:nvPr/>
        </p:nvSpPr>
        <p:spPr>
          <a:xfrm>
            <a:off x="377800" y="1210213"/>
            <a:ext cx="510302" cy="510302"/>
          </a:xfrm>
          <a:prstGeom prst="roundRect">
            <a:avLst>
              <a:gd name="adj" fmla="val 18669"/>
            </a:avLst>
          </a:prstGeom>
          <a:solidFill>
            <a:srgbClr val="2F1D63"/>
          </a:solidFill>
          <a:ln w="7620">
            <a:solidFill>
              <a:srgbClr val="48367C"/>
            </a:solidFill>
            <a:prstDash val="solid"/>
          </a:ln>
        </p:spPr>
      </p:sp>
      <p:sp>
        <p:nvSpPr>
          <p:cNvPr id="7" name="TextBox 6">
            <a:extLst>
              <a:ext uri="{FF2B5EF4-FFF2-40B4-BE49-F238E27FC236}">
                <a16:creationId xmlns:a16="http://schemas.microsoft.com/office/drawing/2014/main" id="{D0BF4745-56D5-D2A1-6C97-34CF2BA105C0}"/>
              </a:ext>
            </a:extLst>
          </p:cNvPr>
          <p:cNvSpPr txBox="1"/>
          <p:nvPr/>
        </p:nvSpPr>
        <p:spPr>
          <a:xfrm>
            <a:off x="486284" y="1210213"/>
            <a:ext cx="340158" cy="461665"/>
          </a:xfrm>
          <a:prstGeom prst="rect">
            <a:avLst/>
          </a:prstGeom>
          <a:noFill/>
        </p:spPr>
        <p:txBody>
          <a:bodyPr wrap="none" rtlCol="0">
            <a:spAutoFit/>
          </a:bodyPr>
          <a:lstStyle/>
          <a:p>
            <a:r>
              <a:rPr lang="en-IN" sz="2400" dirty="0">
                <a:solidFill>
                  <a:schemeClr val="bg1"/>
                </a:solidFill>
              </a:rPr>
              <a:t>3</a:t>
            </a:r>
          </a:p>
        </p:txBody>
      </p:sp>
      <p:sp>
        <p:nvSpPr>
          <p:cNvPr id="2" name="TextBox 1">
            <a:extLst>
              <a:ext uri="{FF2B5EF4-FFF2-40B4-BE49-F238E27FC236}">
                <a16:creationId xmlns:a16="http://schemas.microsoft.com/office/drawing/2014/main" id="{95B39626-A4C8-0EC8-B056-3B5BFD8A1658}"/>
              </a:ext>
            </a:extLst>
          </p:cNvPr>
          <p:cNvSpPr txBox="1"/>
          <p:nvPr/>
        </p:nvSpPr>
        <p:spPr>
          <a:xfrm>
            <a:off x="934926" y="1210192"/>
            <a:ext cx="8135560" cy="584775"/>
          </a:xfrm>
          <a:prstGeom prst="rect">
            <a:avLst/>
          </a:prstGeom>
          <a:noFill/>
        </p:spPr>
        <p:txBody>
          <a:bodyPr wrap="non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Deep Learning Model: BERT + Neural Network</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171D666-77C2-1363-4BD9-F514381C30B0}"/>
              </a:ext>
            </a:extLst>
          </p:cNvPr>
          <p:cNvSpPr txBox="1"/>
          <p:nvPr/>
        </p:nvSpPr>
        <p:spPr>
          <a:xfrm>
            <a:off x="564595" y="1850418"/>
            <a:ext cx="6281682" cy="5632311"/>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Approach</a:t>
            </a:r>
          </a:p>
          <a:p>
            <a:pPr lvl="1">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Text Embeddings</a:t>
            </a:r>
            <a:r>
              <a:rPr lang="en-US" sz="2400" dirty="0">
                <a:solidFill>
                  <a:schemeClr val="bg1"/>
                </a:solidFill>
                <a:latin typeface="Times New Roman" panose="02020603050405020304" pitchFamily="18" charset="0"/>
                <a:cs typeface="Times New Roman" panose="02020603050405020304" pitchFamily="18" charset="0"/>
              </a:rPr>
              <a:t>:</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Leveraged </a:t>
            </a:r>
            <a:r>
              <a:rPr lang="en-US" sz="2400" b="1" dirty="0">
                <a:solidFill>
                  <a:schemeClr val="bg1"/>
                </a:solidFill>
                <a:latin typeface="Times New Roman" panose="02020603050405020304" pitchFamily="18" charset="0"/>
                <a:cs typeface="Times New Roman" panose="02020603050405020304" pitchFamily="18" charset="0"/>
              </a:rPr>
              <a:t>BERT embeddings</a:t>
            </a:r>
            <a:r>
              <a:rPr lang="en-US" sz="2400" dirty="0">
                <a:solidFill>
                  <a:schemeClr val="bg1"/>
                </a:solidFill>
                <a:latin typeface="Times New Roman" panose="02020603050405020304" pitchFamily="18" charset="0"/>
                <a:cs typeface="Times New Roman" panose="02020603050405020304" pitchFamily="18" charset="0"/>
              </a:rPr>
              <a:t> to extract contextual representations for:</a:t>
            </a:r>
          </a:p>
          <a:p>
            <a:pPr marL="1657350" lvl="3" indent="-28575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Transcripts</a:t>
            </a:r>
            <a:endParaRPr lang="en-US" sz="2400" dirty="0">
              <a:solidFill>
                <a:schemeClr val="bg1"/>
              </a:solidFill>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Resumes</a:t>
            </a:r>
            <a:endParaRPr lang="en-US" sz="2400" dirty="0">
              <a:solidFill>
                <a:schemeClr val="bg1"/>
              </a:solidFill>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Job Descriptions (JDs)</a:t>
            </a:r>
            <a:endParaRPr lang="en-US" sz="2400" dirty="0">
              <a:solidFill>
                <a:schemeClr val="bg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Model Architecture</a:t>
            </a:r>
            <a:r>
              <a:rPr lang="en-US" sz="2400" dirty="0">
                <a:solidFill>
                  <a:schemeClr val="bg1"/>
                </a:solidFill>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 </a:t>
            </a:r>
            <a:r>
              <a:rPr lang="en-US" sz="2400" b="1" dirty="0">
                <a:solidFill>
                  <a:schemeClr val="bg1"/>
                </a:solidFill>
                <a:latin typeface="Times New Roman" panose="02020603050405020304" pitchFamily="18" charset="0"/>
                <a:cs typeface="Times New Roman" panose="02020603050405020304" pitchFamily="18" charset="0"/>
              </a:rPr>
              <a:t>fully connected neural network</a:t>
            </a:r>
            <a:r>
              <a:rPr lang="en-US" sz="2400" dirty="0">
                <a:solidFill>
                  <a:schemeClr val="bg1"/>
                </a:solidFill>
                <a:latin typeface="Times New Roman" panose="02020603050405020304" pitchFamily="18" charset="0"/>
                <a:cs typeface="Times New Roman" panose="02020603050405020304" pitchFamily="18" charset="0"/>
              </a:rPr>
              <a:t> trained on BERT embeddings to </a:t>
            </a:r>
          </a:p>
          <a:p>
            <a:pPr lvl="2"/>
            <a:r>
              <a:rPr lang="en-US" sz="2400" dirty="0">
                <a:solidFill>
                  <a:schemeClr val="bg1"/>
                </a:solidFill>
                <a:latin typeface="Times New Roman" panose="02020603050405020304" pitchFamily="18" charset="0"/>
                <a:cs typeface="Times New Roman" panose="02020603050405020304" pitchFamily="18" charset="0"/>
              </a:rPr>
              <a:t>    perform classification (select/reject).</a:t>
            </a:r>
          </a:p>
          <a:p>
            <a:pPr marL="1200150" lvl="2"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Optimized using </a:t>
            </a:r>
            <a:r>
              <a:rPr lang="en-US" sz="2400" b="1" dirty="0">
                <a:solidFill>
                  <a:schemeClr val="bg1"/>
                </a:solidFill>
                <a:latin typeface="Times New Roman" panose="02020603050405020304" pitchFamily="18" charset="0"/>
                <a:cs typeface="Times New Roman" panose="02020603050405020304" pitchFamily="18" charset="0"/>
              </a:rPr>
              <a:t>Adam optimizer</a:t>
            </a:r>
            <a:r>
              <a:rPr lang="en-US" sz="2400" dirty="0">
                <a:solidFill>
                  <a:schemeClr val="bg1"/>
                </a:solidFill>
                <a:latin typeface="Times New Roman" panose="02020603050405020304" pitchFamily="18" charset="0"/>
                <a:cs typeface="Times New Roman" panose="02020603050405020304" pitchFamily="18" charset="0"/>
              </a:rPr>
              <a:t> and </a:t>
            </a:r>
            <a:r>
              <a:rPr lang="en-US" sz="2400" b="1" dirty="0">
                <a:solidFill>
                  <a:schemeClr val="bg1"/>
                </a:solidFill>
                <a:latin typeface="Times New Roman" panose="02020603050405020304" pitchFamily="18" charset="0"/>
                <a:cs typeface="Times New Roman" panose="02020603050405020304" pitchFamily="18" charset="0"/>
              </a:rPr>
              <a:t>categorical cross-entropy loss</a:t>
            </a:r>
            <a:r>
              <a:rPr lang="en-US" sz="2400" dirty="0">
                <a:solidFill>
                  <a:schemeClr val="bg1"/>
                </a:solidFill>
                <a:latin typeface="Times New Roman" panose="02020603050405020304" pitchFamily="18" charset="0"/>
                <a:cs typeface="Times New Roman" panose="02020603050405020304" pitchFamily="18" charset="0"/>
              </a:rPr>
              <a:t>.</a:t>
            </a:r>
          </a:p>
          <a:p>
            <a:pPr lvl="1"/>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14" name="Picture 13" descr="A network of circles and lines&#10;&#10;Description automatically generated">
            <a:extLst>
              <a:ext uri="{FF2B5EF4-FFF2-40B4-BE49-F238E27FC236}">
                <a16:creationId xmlns:a16="http://schemas.microsoft.com/office/drawing/2014/main" id="{16D59C24-68D8-1874-C3FF-9761413BAA30}"/>
              </a:ext>
            </a:extLst>
          </p:cNvPr>
          <p:cNvPicPr>
            <a:picLocks noChangeAspect="1"/>
          </p:cNvPicPr>
          <p:nvPr/>
        </p:nvPicPr>
        <p:blipFill>
          <a:blip r:embed="rId3"/>
          <a:stretch>
            <a:fillRect/>
          </a:stretch>
        </p:blipFill>
        <p:spPr>
          <a:xfrm>
            <a:off x="6937937" y="2085604"/>
            <a:ext cx="7621736" cy="4293578"/>
          </a:xfrm>
          <a:prstGeom prst="rect">
            <a:avLst/>
          </a:prstGeom>
        </p:spPr>
      </p:pic>
      <p:sp>
        <p:nvSpPr>
          <p:cNvPr id="15" name="TextBox 14">
            <a:extLst>
              <a:ext uri="{FF2B5EF4-FFF2-40B4-BE49-F238E27FC236}">
                <a16:creationId xmlns:a16="http://schemas.microsoft.com/office/drawing/2014/main" id="{2EA6539E-A737-83F4-F281-62B99D7A298B}"/>
              </a:ext>
            </a:extLst>
          </p:cNvPr>
          <p:cNvSpPr txBox="1"/>
          <p:nvPr/>
        </p:nvSpPr>
        <p:spPr>
          <a:xfrm>
            <a:off x="656363" y="6683416"/>
            <a:ext cx="9173345" cy="1477328"/>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Results</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Achieved </a:t>
            </a:r>
            <a:r>
              <a:rPr lang="en-US" sz="2400" b="1" dirty="0">
                <a:solidFill>
                  <a:schemeClr val="bg1"/>
                </a:solidFill>
                <a:latin typeface="Times New Roman" panose="02020603050405020304" pitchFamily="18" charset="0"/>
                <a:cs typeface="Times New Roman" panose="02020603050405020304" pitchFamily="18" charset="0"/>
              </a:rPr>
              <a:t>superior performance</a:t>
            </a:r>
            <a:r>
              <a:rPr lang="en-US" sz="2400" dirty="0">
                <a:solidFill>
                  <a:schemeClr val="bg1"/>
                </a:solidFill>
                <a:latin typeface="Times New Roman" panose="02020603050405020304" pitchFamily="18" charset="0"/>
                <a:cs typeface="Times New Roman" panose="02020603050405020304" pitchFamily="18" charset="0"/>
              </a:rPr>
              <a:t> compared to classical ML models.</a:t>
            </a:r>
          </a:p>
          <a:p>
            <a:pPr lvl="1">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Demonstrated </a:t>
            </a:r>
            <a:r>
              <a:rPr lang="en-US" sz="2400" b="1" dirty="0">
                <a:solidFill>
                  <a:schemeClr val="bg1"/>
                </a:solidFill>
                <a:latin typeface="Times New Roman" panose="02020603050405020304" pitchFamily="18" charset="0"/>
                <a:cs typeface="Times New Roman" panose="02020603050405020304" pitchFamily="18" charset="0"/>
              </a:rPr>
              <a:t>better contextual understanding</a:t>
            </a:r>
            <a:r>
              <a:rPr lang="en-US" sz="2400" dirty="0">
                <a:solidFill>
                  <a:schemeClr val="bg1"/>
                </a:solidFill>
                <a:latin typeface="Times New Roman" panose="02020603050405020304" pitchFamily="18" charset="0"/>
                <a:cs typeface="Times New Roman" panose="02020603050405020304" pitchFamily="18" charset="0"/>
              </a:rPr>
              <a:t> of text-based data.</a:t>
            </a:r>
          </a:p>
          <a:p>
            <a:endParaRPr lang="en-IN" dirty="0"/>
          </a:p>
        </p:txBody>
      </p:sp>
    </p:spTree>
    <p:extLst>
      <p:ext uri="{BB962C8B-B14F-4D97-AF65-F5344CB8AC3E}">
        <p14:creationId xmlns:p14="http://schemas.microsoft.com/office/powerpoint/2010/main" val="353721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64595" y="407479"/>
            <a:ext cx="7556421" cy="624152"/>
          </a:xfrm>
          <a:prstGeom prst="rect">
            <a:avLst/>
          </a:prstGeom>
          <a:noFill/>
          <a:ln/>
        </p:spPr>
        <p:txBody>
          <a:bodyPr wrap="square" lIns="0" tIns="0" rIns="0" bIns="0" rtlCol="0" anchor="t"/>
          <a:lstStyle/>
          <a:p>
            <a:pPr marL="0" indent="0">
              <a:lnSpc>
                <a:spcPts val="5850"/>
              </a:lnSpc>
              <a:buNone/>
            </a:pPr>
            <a:r>
              <a:rPr lang="en-IN" sz="4800" b="0" i="0" dirty="0">
                <a:solidFill>
                  <a:srgbClr val="FF8AAF"/>
                </a:solidFill>
                <a:effectLst/>
                <a:latin typeface="Times New Roman" panose="02020603050405020304" pitchFamily="18" charset="0"/>
                <a:cs typeface="Times New Roman" panose="02020603050405020304" pitchFamily="18" charset="0"/>
              </a:rPr>
              <a:t>Post Model Analysis:</a:t>
            </a:r>
            <a:endParaRPr lang="en-US" sz="4650" dirty="0">
              <a:solidFill>
                <a:srgbClr val="FF8AA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CA0EB0D-A38D-FBE0-3CBF-E69BC7C4887C}"/>
              </a:ext>
            </a:extLst>
          </p:cNvPr>
          <p:cNvSpPr/>
          <p:nvPr/>
        </p:nvSpPr>
        <p:spPr>
          <a:xfrm>
            <a:off x="12707428" y="692797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538968E8-EFD8-83B1-2B7B-B18D71BF0789}"/>
              </a:ext>
            </a:extLst>
          </p:cNvPr>
          <p:cNvSpPr txBox="1"/>
          <p:nvPr/>
        </p:nvSpPr>
        <p:spPr>
          <a:xfrm>
            <a:off x="564595" y="1169936"/>
            <a:ext cx="2263440" cy="461665"/>
          </a:xfrm>
          <a:prstGeom prst="rect">
            <a:avLst/>
          </a:prstGeom>
          <a:noFill/>
        </p:spPr>
        <p:txBody>
          <a:bodyPr wrap="non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SHAP Analysis:</a:t>
            </a:r>
          </a:p>
        </p:txBody>
      </p:sp>
      <p:pic>
        <p:nvPicPr>
          <p:cNvPr id="8" name="Picture 7">
            <a:extLst>
              <a:ext uri="{FF2B5EF4-FFF2-40B4-BE49-F238E27FC236}">
                <a16:creationId xmlns:a16="http://schemas.microsoft.com/office/drawing/2014/main" id="{5C08C067-A35A-C3AD-5B1E-9AFFE396C386}"/>
              </a:ext>
            </a:extLst>
          </p:cNvPr>
          <p:cNvPicPr>
            <a:picLocks noChangeAspect="1"/>
          </p:cNvPicPr>
          <p:nvPr/>
        </p:nvPicPr>
        <p:blipFill>
          <a:blip r:embed="rId3"/>
          <a:stretch>
            <a:fillRect/>
          </a:stretch>
        </p:blipFill>
        <p:spPr>
          <a:xfrm>
            <a:off x="422399" y="2483825"/>
            <a:ext cx="6618454" cy="3444368"/>
          </a:xfrm>
          <a:prstGeom prst="rect">
            <a:avLst/>
          </a:prstGeom>
        </p:spPr>
      </p:pic>
      <p:sp>
        <p:nvSpPr>
          <p:cNvPr id="11" name="TextBox 10">
            <a:extLst>
              <a:ext uri="{FF2B5EF4-FFF2-40B4-BE49-F238E27FC236}">
                <a16:creationId xmlns:a16="http://schemas.microsoft.com/office/drawing/2014/main" id="{0C94060F-8977-6ADF-D9A7-595EC99677CE}"/>
              </a:ext>
            </a:extLst>
          </p:cNvPr>
          <p:cNvSpPr txBox="1"/>
          <p:nvPr/>
        </p:nvSpPr>
        <p:spPr>
          <a:xfrm>
            <a:off x="564595" y="1901298"/>
            <a:ext cx="546668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Plot 1:</a:t>
            </a:r>
            <a:r>
              <a:rPr lang="en-US" sz="2000" dirty="0">
                <a:solidFill>
                  <a:schemeClr val="bg1"/>
                </a:solidFill>
                <a:latin typeface="Times New Roman" panose="02020603050405020304" pitchFamily="18" charset="0"/>
                <a:cs typeface="Times New Roman" panose="02020603050405020304" pitchFamily="18" charset="0"/>
              </a:rPr>
              <a:t> SHAP Summary plot of feature importance.</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E636AD9B-249F-0DA5-F7ED-C5C952F65037}"/>
              </a:ext>
            </a:extLst>
          </p:cNvPr>
          <p:cNvPicPr>
            <a:picLocks noChangeAspect="1"/>
          </p:cNvPicPr>
          <p:nvPr/>
        </p:nvPicPr>
        <p:blipFill>
          <a:blip r:embed="rId4"/>
          <a:stretch>
            <a:fillRect/>
          </a:stretch>
        </p:blipFill>
        <p:spPr>
          <a:xfrm>
            <a:off x="7502769" y="2392334"/>
            <a:ext cx="6353908" cy="3627350"/>
          </a:xfrm>
          <a:prstGeom prst="rect">
            <a:avLst/>
          </a:prstGeom>
        </p:spPr>
      </p:pic>
      <p:sp>
        <p:nvSpPr>
          <p:cNvPr id="17" name="TextBox 16">
            <a:extLst>
              <a:ext uri="{FF2B5EF4-FFF2-40B4-BE49-F238E27FC236}">
                <a16:creationId xmlns:a16="http://schemas.microsoft.com/office/drawing/2014/main" id="{3E561E62-C7E2-9095-DA9B-FB63A288B1F3}"/>
              </a:ext>
            </a:extLst>
          </p:cNvPr>
          <p:cNvSpPr txBox="1"/>
          <p:nvPr/>
        </p:nvSpPr>
        <p:spPr>
          <a:xfrm>
            <a:off x="7502769" y="1932076"/>
            <a:ext cx="4408386" cy="369332"/>
          </a:xfrm>
          <a:prstGeom prst="rect">
            <a:avLst/>
          </a:prstGeom>
          <a:noFill/>
        </p:spPr>
        <p:txBody>
          <a:bodyPr wrap="non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Plot 2:</a:t>
            </a:r>
            <a:r>
              <a:rPr lang="en-US" sz="1800" dirty="0">
                <a:solidFill>
                  <a:schemeClr val="bg1"/>
                </a:solidFill>
                <a:latin typeface="Times New Roman" panose="02020603050405020304" pitchFamily="18" charset="0"/>
                <a:cs typeface="Times New Roman" panose="02020603050405020304" pitchFamily="18" charset="0"/>
              </a:rPr>
              <a:t> </a:t>
            </a:r>
            <a:r>
              <a:rPr lang="en-IN" b="1" i="0" dirty="0">
                <a:solidFill>
                  <a:srgbClr val="CCCCCC"/>
                </a:solidFill>
                <a:effectLst/>
                <a:latin typeface="Times New Roman" panose="02020603050405020304" pitchFamily="18" charset="0"/>
                <a:cs typeface="Times New Roman" panose="02020603050405020304" pitchFamily="18" charset="0"/>
              </a:rPr>
              <a:t>SHAP Waterfall Plot for Instance 1</a:t>
            </a:r>
            <a:endParaRPr lang="en-IN"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EBF690F8-5AC6-1DF3-D7F8-1FDDA227B26D}"/>
              </a:ext>
            </a:extLst>
          </p:cNvPr>
          <p:cNvSpPr txBox="1"/>
          <p:nvPr/>
        </p:nvSpPr>
        <p:spPr>
          <a:xfrm>
            <a:off x="564596" y="6325310"/>
            <a:ext cx="5869200" cy="163121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Key </a:t>
            </a:r>
            <a:r>
              <a:rPr lang="en-IN" sz="2000" dirty="0">
                <a:solidFill>
                  <a:schemeClr val="bg1"/>
                </a:solidFill>
                <a:latin typeface="Times New Roman" panose="02020603050405020304" pitchFamily="18" charset="0"/>
                <a:cs typeface="Times New Roman" panose="02020603050405020304" pitchFamily="18" charset="0"/>
              </a:rPr>
              <a:t>Insights:</a:t>
            </a: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Cultural Fit Sentiment and JD Transcript Sentiment Gap are the most impactful features.</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Features like Reason Length and Resume Transcript Similarity also significantly influence outcomes.</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BFDE2010-F305-7CBA-DD3C-22D668E3FDA9}"/>
              </a:ext>
            </a:extLst>
          </p:cNvPr>
          <p:cNvSpPr txBox="1"/>
          <p:nvPr/>
        </p:nvSpPr>
        <p:spPr>
          <a:xfrm>
            <a:off x="7502769" y="6328680"/>
            <a:ext cx="6811108" cy="163121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Key </a:t>
            </a:r>
            <a:r>
              <a:rPr lang="en-IN" sz="2000" dirty="0">
                <a:solidFill>
                  <a:schemeClr val="bg1"/>
                </a:solidFill>
                <a:latin typeface="Times New Roman" panose="02020603050405020304" pitchFamily="18" charset="0"/>
                <a:cs typeface="Times New Roman" panose="02020603050405020304" pitchFamily="18" charset="0"/>
              </a:rPr>
              <a:t>Insights:</a:t>
            </a: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Cultural Fit Sentiment</a:t>
            </a:r>
            <a:r>
              <a:rPr lang="en-US" sz="2000" dirty="0">
                <a:solidFill>
                  <a:schemeClr val="bg1"/>
                </a:solidFill>
                <a:latin typeface="Times New Roman" panose="02020603050405020304" pitchFamily="18" charset="0"/>
                <a:cs typeface="Times New Roman" panose="02020603050405020304" pitchFamily="18" charset="0"/>
              </a:rPr>
              <a:t> is the most impactful feature, contributing significantly to the model's prediction.</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Negative contributions from features such as </a:t>
            </a:r>
            <a:r>
              <a:rPr lang="en-US" sz="2000" b="1" dirty="0">
                <a:solidFill>
                  <a:schemeClr val="bg1"/>
                </a:solidFill>
                <a:latin typeface="Times New Roman" panose="02020603050405020304" pitchFamily="18" charset="0"/>
                <a:cs typeface="Times New Roman" panose="02020603050405020304" pitchFamily="18" charset="0"/>
              </a:rPr>
              <a:t>Sentiment</a:t>
            </a:r>
            <a:r>
              <a:rPr lang="en-US" sz="2000" dirty="0">
                <a:solidFill>
                  <a:schemeClr val="bg1"/>
                </a:solidFill>
                <a:latin typeface="Times New Roman" panose="02020603050405020304" pitchFamily="18" charset="0"/>
                <a:cs typeface="Times New Roman" panose="02020603050405020304" pitchFamily="18" charset="0"/>
              </a:rPr>
              <a:t> and </a:t>
            </a:r>
            <a:r>
              <a:rPr lang="en-US" sz="2000" b="1" dirty="0">
                <a:solidFill>
                  <a:schemeClr val="bg1"/>
                </a:solidFill>
                <a:latin typeface="Times New Roman" panose="02020603050405020304" pitchFamily="18" charset="0"/>
                <a:cs typeface="Times New Roman" panose="02020603050405020304" pitchFamily="18" charset="0"/>
              </a:rPr>
              <a:t>Clarity Score</a:t>
            </a:r>
            <a:r>
              <a:rPr lang="en-US" sz="2000" dirty="0">
                <a:solidFill>
                  <a:schemeClr val="bg1"/>
                </a:solidFill>
                <a:latin typeface="Times New Roman" panose="02020603050405020304" pitchFamily="18" charset="0"/>
                <a:cs typeface="Times New Roman" panose="02020603050405020304" pitchFamily="18" charset="0"/>
              </a:rPr>
              <a:t> slightly offset the positive impacts.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5"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64595" y="407479"/>
            <a:ext cx="7556421" cy="624152"/>
          </a:xfrm>
          <a:prstGeom prst="rect">
            <a:avLst/>
          </a:prstGeom>
          <a:noFill/>
          <a:ln/>
        </p:spPr>
        <p:txBody>
          <a:bodyPr wrap="square" lIns="0" tIns="0" rIns="0" bIns="0" rtlCol="0" anchor="t"/>
          <a:lstStyle/>
          <a:p>
            <a:pPr marL="0" indent="0">
              <a:lnSpc>
                <a:spcPts val="5850"/>
              </a:lnSpc>
              <a:buNone/>
            </a:pPr>
            <a:r>
              <a:rPr lang="en-IN" sz="4800" b="0" i="0" dirty="0">
                <a:solidFill>
                  <a:srgbClr val="FF8AAF"/>
                </a:solidFill>
                <a:effectLst/>
                <a:latin typeface="Times New Roman" panose="02020603050405020304" pitchFamily="18" charset="0"/>
                <a:cs typeface="Times New Roman" panose="02020603050405020304" pitchFamily="18" charset="0"/>
              </a:rPr>
              <a:t>Post Model Analysis:</a:t>
            </a:r>
            <a:endParaRPr lang="en-US" sz="4650" dirty="0">
              <a:solidFill>
                <a:srgbClr val="FF8AA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CA0EB0D-A38D-FBE0-3CBF-E69BC7C4887C}"/>
              </a:ext>
            </a:extLst>
          </p:cNvPr>
          <p:cNvSpPr/>
          <p:nvPr/>
        </p:nvSpPr>
        <p:spPr>
          <a:xfrm>
            <a:off x="12766042" y="6927446"/>
            <a:ext cx="1793631" cy="1198129"/>
          </a:xfrm>
          <a:prstGeom prst="rect">
            <a:avLst/>
          </a:prstGeom>
          <a:solidFill>
            <a:srgbClr val="0D0726"/>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BF322A99-5696-BA66-9857-74271F239265}"/>
              </a:ext>
            </a:extLst>
          </p:cNvPr>
          <p:cNvPicPr>
            <a:picLocks noChangeAspect="1"/>
          </p:cNvPicPr>
          <p:nvPr/>
        </p:nvPicPr>
        <p:blipFill>
          <a:blip r:embed="rId3"/>
          <a:stretch>
            <a:fillRect/>
          </a:stretch>
        </p:blipFill>
        <p:spPr>
          <a:xfrm>
            <a:off x="4080467" y="5938289"/>
            <a:ext cx="4202932" cy="2187285"/>
          </a:xfrm>
          <a:prstGeom prst="rect">
            <a:avLst/>
          </a:prstGeom>
        </p:spPr>
      </p:pic>
      <p:sp>
        <p:nvSpPr>
          <p:cNvPr id="14" name="TextBox 13">
            <a:extLst>
              <a:ext uri="{FF2B5EF4-FFF2-40B4-BE49-F238E27FC236}">
                <a16:creationId xmlns:a16="http://schemas.microsoft.com/office/drawing/2014/main" id="{6F8C9CAB-89F0-9A00-0C7A-487EDA2A1A3E}"/>
              </a:ext>
            </a:extLst>
          </p:cNvPr>
          <p:cNvSpPr txBox="1"/>
          <p:nvPr/>
        </p:nvSpPr>
        <p:spPr>
          <a:xfrm>
            <a:off x="8576208" y="6012087"/>
            <a:ext cx="5730634" cy="2308324"/>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Plot 5:</a:t>
            </a:r>
            <a:r>
              <a:rPr lang="en-IN" sz="2400" b="1"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2D Partial Dependence Plot </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It visualizes interactions between the features </a:t>
            </a:r>
            <a:r>
              <a:rPr lang="en-US" dirty="0" err="1">
                <a:solidFill>
                  <a:schemeClr val="bg1"/>
                </a:solidFill>
                <a:latin typeface="Times New Roman" panose="02020603050405020304" pitchFamily="18" charset="0"/>
                <a:cs typeface="Times New Roman" panose="02020603050405020304" pitchFamily="18" charset="0"/>
              </a:rPr>
              <a:t>job_fit_score</a:t>
            </a:r>
            <a:r>
              <a:rPr lang="en-US" dirty="0">
                <a:solidFill>
                  <a:schemeClr val="bg1"/>
                </a:solidFill>
                <a:latin typeface="Times New Roman" panose="02020603050405020304" pitchFamily="18" charset="0"/>
                <a:cs typeface="Times New Roman" panose="02020603050405020304" pitchFamily="18" charset="0"/>
              </a:rPr>
              <a:t> and sentiment.</a:t>
            </a:r>
            <a:endParaRPr lang="en-IN"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This plot helps in understanding the combined influence of two features on the model’s prediction.</a:t>
            </a:r>
          </a:p>
          <a:p>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CA23D959-8998-CF0A-080E-4803749168D0}"/>
              </a:ext>
            </a:extLst>
          </p:cNvPr>
          <p:cNvPicPr>
            <a:picLocks noChangeAspect="1"/>
          </p:cNvPicPr>
          <p:nvPr/>
        </p:nvPicPr>
        <p:blipFill>
          <a:blip r:embed="rId4"/>
          <a:stretch>
            <a:fillRect/>
          </a:stretch>
        </p:blipFill>
        <p:spPr>
          <a:xfrm>
            <a:off x="564595" y="1080650"/>
            <a:ext cx="4099927" cy="2368101"/>
          </a:xfrm>
          <a:prstGeom prst="rect">
            <a:avLst/>
          </a:prstGeom>
        </p:spPr>
      </p:pic>
      <p:sp>
        <p:nvSpPr>
          <p:cNvPr id="6" name="TextBox 5">
            <a:extLst>
              <a:ext uri="{FF2B5EF4-FFF2-40B4-BE49-F238E27FC236}">
                <a16:creationId xmlns:a16="http://schemas.microsoft.com/office/drawing/2014/main" id="{A875973B-F211-060D-9741-5F4DEBCC365D}"/>
              </a:ext>
            </a:extLst>
          </p:cNvPr>
          <p:cNvSpPr txBox="1"/>
          <p:nvPr/>
        </p:nvSpPr>
        <p:spPr>
          <a:xfrm>
            <a:off x="6734100" y="3560003"/>
            <a:ext cx="7748589" cy="3046988"/>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Plot 4:</a:t>
            </a:r>
            <a:r>
              <a:rPr lang="en-IN" sz="2400" b="1"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Partial Dependence Plot    </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It shows the marginal effect of a feature on the predicted outcome, averaged over all observations in the dataset.</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You can use this plot to understand how the model prediction varies as the value of the feature changes, while keeping other features constant.</a:t>
            </a:r>
            <a:endParaRPr lang="en-IN"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AFE85B3C-B9EE-6D4C-D8AC-EFDBBA55EE62}"/>
              </a:ext>
            </a:extLst>
          </p:cNvPr>
          <p:cNvPicPr>
            <a:picLocks noChangeAspect="1"/>
          </p:cNvPicPr>
          <p:nvPr/>
        </p:nvPicPr>
        <p:blipFill>
          <a:blip r:embed="rId5"/>
          <a:stretch>
            <a:fillRect/>
          </a:stretch>
        </p:blipFill>
        <p:spPr>
          <a:xfrm>
            <a:off x="2107779" y="3560003"/>
            <a:ext cx="4282075" cy="2267035"/>
          </a:xfrm>
          <a:prstGeom prst="rect">
            <a:avLst/>
          </a:prstGeom>
        </p:spPr>
      </p:pic>
      <p:sp>
        <p:nvSpPr>
          <p:cNvPr id="18" name="TextBox 17">
            <a:extLst>
              <a:ext uri="{FF2B5EF4-FFF2-40B4-BE49-F238E27FC236}">
                <a16:creationId xmlns:a16="http://schemas.microsoft.com/office/drawing/2014/main" id="{683632FA-C570-B029-967F-E1B034B9A357}"/>
              </a:ext>
            </a:extLst>
          </p:cNvPr>
          <p:cNvSpPr txBox="1"/>
          <p:nvPr/>
        </p:nvSpPr>
        <p:spPr>
          <a:xfrm>
            <a:off x="4921756" y="1063351"/>
            <a:ext cx="9525764" cy="2123658"/>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Plot 3:</a:t>
            </a:r>
            <a:r>
              <a:rPr lang="en-IN" sz="2400" b="1"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Dependence Plot   </a:t>
            </a:r>
          </a:p>
          <a:p>
            <a:pPr marL="742950" lvl="1"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SHAP value for </a:t>
            </a:r>
            <a:r>
              <a:rPr lang="en-US" dirty="0" err="1">
                <a:solidFill>
                  <a:schemeClr val="bg1"/>
                </a:solidFill>
                <a:latin typeface="Times New Roman" panose="02020603050405020304" pitchFamily="18" charset="0"/>
                <a:cs typeface="Times New Roman" panose="02020603050405020304" pitchFamily="18" charset="0"/>
              </a:rPr>
              <a:t>resume_transcript_similarity</a:t>
            </a:r>
            <a:r>
              <a:rPr lang="en-US" dirty="0">
                <a:solidFill>
                  <a:schemeClr val="bg1"/>
                </a:solidFill>
                <a:latin typeface="Times New Roman" panose="02020603050405020304" pitchFamily="18" charset="0"/>
                <a:cs typeface="Times New Roman" panose="02020603050405020304" pitchFamily="18" charset="0"/>
              </a:rPr>
              <a:t> demonstrates a positive correlation with the feature value.</a:t>
            </a: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When </a:t>
            </a:r>
            <a:r>
              <a:rPr lang="en-US" dirty="0" err="1">
                <a:solidFill>
                  <a:schemeClr val="bg1"/>
                </a:solidFill>
                <a:latin typeface="Times New Roman" panose="02020603050405020304" pitchFamily="18" charset="0"/>
                <a:cs typeface="Times New Roman" panose="02020603050405020304" pitchFamily="18" charset="0"/>
              </a:rPr>
              <a:t>resume_transcript_similarity</a:t>
            </a:r>
            <a:r>
              <a:rPr lang="en-US" dirty="0">
                <a:solidFill>
                  <a:schemeClr val="bg1"/>
                </a:solidFill>
                <a:latin typeface="Times New Roman" panose="02020603050405020304" pitchFamily="18" charset="0"/>
                <a:cs typeface="Times New Roman" panose="02020603050405020304" pitchFamily="18" charset="0"/>
              </a:rPr>
              <a:t> exceeds approximately 0.5, its SHAP value increases sharply, indicating a stronger contribution to the model's prediction.</a:t>
            </a: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This suggests that a higher similarity between the resume and transcript positively impacts the prediction, especially beyond the threshold of 0.5.</a:t>
            </a:r>
          </a:p>
        </p:txBody>
      </p:sp>
    </p:spTree>
    <p:extLst>
      <p:ext uri="{BB962C8B-B14F-4D97-AF65-F5344CB8AC3E}">
        <p14:creationId xmlns:p14="http://schemas.microsoft.com/office/powerpoint/2010/main" val="416568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676</TotalTime>
  <Words>970</Words>
  <Application>Microsoft Office PowerPoint</Application>
  <PresentationFormat>Custom</PresentationFormat>
  <Paragraphs>198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Yaswanth kumar Yallapu</cp:lastModifiedBy>
  <cp:revision>20</cp:revision>
  <dcterms:created xsi:type="dcterms:W3CDTF">2025-02-08T04:18:14Z</dcterms:created>
  <dcterms:modified xsi:type="dcterms:W3CDTF">2025-02-08T21:58:31Z</dcterms:modified>
</cp:coreProperties>
</file>