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1" r:id="rId5"/>
    <p:sldId id="263" r:id="rId6"/>
    <p:sldId id="283" r:id="rId7"/>
    <p:sldId id="281" r:id="rId8"/>
    <p:sldId id="285" r:id="rId9"/>
    <p:sldId id="282" r:id="rId10"/>
    <p:sldId id="265" r:id="rId11"/>
    <p:sldId id="269" r:id="rId12"/>
    <p:sldId id="273" r:id="rId13"/>
    <p:sldId id="278"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3840A"/>
    <a:srgbClr val="29F733"/>
    <a:srgbClr val="319F9C"/>
    <a:srgbClr val="E63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510" autoAdjust="0"/>
    <p:restoredTop sz="94624" autoAdjust="0"/>
  </p:normalViewPr>
  <p:slideViewPr>
    <p:cSldViewPr>
      <p:cViewPr varScale="1">
        <p:scale>
          <a:sx n="69" d="100"/>
          <a:sy n="69" d="100"/>
        </p:scale>
        <p:origin x="-13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6T22:56:23.927" idx="1">
    <p:pos x="10" y="1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2B2D5F-15BA-44C7-889E-48059427AC7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DAB667-B9DC-4E8A-921B-7DA1332D2991}"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52B2D5F-15BA-44C7-889E-48059427AC7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DAB667-B9DC-4E8A-921B-7DA1332D2991}"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52B2D5F-15BA-44C7-889E-48059427AC7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DAB667-B9DC-4E8A-921B-7DA1332D2991}"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52B2D5F-15BA-44C7-889E-48059427AC7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DAB667-B9DC-4E8A-921B-7DA1332D29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52B2D5F-15BA-44C7-889E-48059427AC7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DAB667-B9DC-4E8A-921B-7DA1332D2991}"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52B2D5F-15BA-44C7-889E-48059427AC7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DAB667-B9DC-4E8A-921B-7DA1332D2991}"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B52B2D5F-15BA-44C7-889E-48059427AC73}"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DDAB667-B9DC-4E8A-921B-7DA1332D2991}"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2B2D5F-15BA-44C7-889E-48059427AC73}"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DDAB667-B9DC-4E8A-921B-7DA1332D2991}"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B2D5F-15BA-44C7-889E-48059427AC73}"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DDAB667-B9DC-4E8A-921B-7DA1332D2991}"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52B2D5F-15BA-44C7-889E-48059427AC7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DAB667-B9DC-4E8A-921B-7DA1332D2991}"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52B2D5F-15BA-44C7-889E-48059427AC7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DAB667-B9DC-4E8A-921B-7DA1332D2991}"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2B2D5F-15BA-44C7-889E-48059427AC73}" type="datetimeFigureOut">
              <a:rPr lang="en-US" smtClean="0"/>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AB667-B9DC-4E8A-921B-7DA1332D2991}"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9.png"/><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8382000" cy="1066800"/>
          </a:xfrm>
        </p:spPr>
        <p:txBody>
          <a:bodyPr>
            <a:no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Institute of Aeronautical Engineering (IARE)</a:t>
            </a:r>
            <a:br>
              <a:rPr lang="en-US" sz="2400" dirty="0">
                <a:solidFill>
                  <a:srgbClr val="FF0000"/>
                </a:solidFill>
                <a:latin typeface="Times New Roman" panose="02020603050405020304" pitchFamily="18" charset="0"/>
                <a:cs typeface="Times New Roman" panose="02020603050405020304" pitchFamily="18" charset="0"/>
              </a:rPr>
            </a:br>
            <a:r>
              <a:rPr lang="en-US" sz="1200" dirty="0">
                <a:solidFill>
                  <a:srgbClr val="0070C0"/>
                </a:solidFill>
                <a:latin typeface="Times New Roman" panose="02020603050405020304" pitchFamily="18" charset="0"/>
                <a:cs typeface="Times New Roman" panose="02020603050405020304" pitchFamily="18" charset="0"/>
              </a:rPr>
              <a:t>(A</a:t>
            </a:r>
            <a:r>
              <a:rPr lang="en-IN" altLang="en-US" sz="1200" dirty="0">
                <a:solidFill>
                  <a:srgbClr val="0070C0"/>
                </a:solidFill>
                <a:latin typeface="Times New Roman" panose="02020603050405020304" pitchFamily="18" charset="0"/>
                <a:cs typeface="Times New Roman" panose="02020603050405020304" pitchFamily="18" charset="0"/>
              </a:rPr>
              <a:t>utonomous Institute NAAC Accrediation with “A” Grade Accredited by NBA Affiliation Statusw from JNTUH)</a:t>
            </a:r>
            <a:br>
              <a:rPr lang="en-US" sz="1200" dirty="0">
                <a:solidFill>
                  <a:schemeClr val="tx1"/>
                </a:solidFill>
              </a:rPr>
            </a:br>
            <a:r>
              <a:rPr lang="en-US" sz="1600" dirty="0" smtClean="0">
                <a:solidFill>
                  <a:srgbClr val="13840A"/>
                </a:solidFill>
                <a:latin typeface="Times New Roman" panose="02020603050405020304" pitchFamily="18" charset="0"/>
                <a:cs typeface="Times New Roman" panose="02020603050405020304" pitchFamily="18" charset="0"/>
              </a:rPr>
              <a:t>DEPARTMENT OF ELECTRICAL AND ELECTRONICS ENGINEERING</a:t>
            </a:r>
            <a:br>
              <a:rPr lang="en-US" sz="1600" dirty="0" smtClean="0">
                <a:solidFill>
                  <a:srgbClr val="29F733"/>
                </a:solidFill>
                <a:latin typeface="Times New Roman" panose="02020603050405020304" pitchFamily="18" charset="0"/>
                <a:cs typeface="Times New Roman" panose="02020603050405020304" pitchFamily="18" charset="0"/>
              </a:rPr>
            </a:br>
            <a:endParaRPr lang="en-US" sz="1600" dirty="0">
              <a:solidFill>
                <a:srgbClr val="29F733"/>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4800" y="2286000"/>
            <a:ext cx="8610600" cy="4267200"/>
          </a:xfrm>
        </p:spPr>
        <p:txBody>
          <a:bodyPr>
            <a:normAutofit/>
          </a:bodyPr>
          <a:lstStyle/>
          <a:p>
            <a:pPr algn="ctr"/>
            <a:endParaRPr lang="en-US" sz="1600" dirty="0">
              <a:solidFill>
                <a:schemeClr val="tx1"/>
              </a:solidFill>
              <a:latin typeface="Aharoni" pitchFamily="2" charset="-79"/>
              <a:cs typeface="Aharoni" pitchFamily="2" charset="-79"/>
            </a:endParaRPr>
          </a:p>
          <a:p>
            <a:pPr algn="ctr"/>
            <a:endParaRPr lang="en-US" sz="1600" dirty="0">
              <a:solidFill>
                <a:schemeClr val="tx1"/>
              </a:solidFill>
              <a:latin typeface="Aharoni" pitchFamily="2" charset="-79"/>
              <a:cs typeface="Aharoni" pitchFamily="2" charset="-79"/>
            </a:endParaRPr>
          </a:p>
          <a:p>
            <a:pPr algn="ctr"/>
            <a:endParaRPr lang="en-US" sz="1600" dirty="0">
              <a:solidFill>
                <a:schemeClr val="tx1"/>
              </a:solidFill>
              <a:latin typeface="Aharoni" pitchFamily="2" charset="-79"/>
              <a:cs typeface="Aharoni" pitchFamily="2" charset="-79"/>
            </a:endParaRPr>
          </a:p>
          <a:p>
            <a:pPr algn="ctr"/>
            <a:r>
              <a:rPr lang="en-US" sz="1600" dirty="0">
                <a:solidFill>
                  <a:schemeClr val="tx1"/>
                </a:solidFill>
                <a:latin typeface="Aharoni" pitchFamily="2" charset="-79"/>
                <a:cs typeface="Aharoni" pitchFamily="2" charset="-79"/>
              </a:rPr>
              <a:t>A</a:t>
            </a:r>
            <a:endParaRPr lang="en-US" sz="1600" dirty="0">
              <a:solidFill>
                <a:schemeClr val="tx1"/>
              </a:solidFill>
              <a:latin typeface="Aharoni" pitchFamily="2" charset="-79"/>
              <a:cs typeface="Aharoni" pitchFamily="2" charset="-79"/>
            </a:endParaRPr>
          </a:p>
          <a:p>
            <a:pPr algn="ctr"/>
            <a:r>
              <a:rPr lang="en-US" sz="1600" dirty="0">
                <a:solidFill>
                  <a:schemeClr val="tx1"/>
                </a:solidFill>
                <a:latin typeface="Aharoni" pitchFamily="2" charset="-79"/>
                <a:cs typeface="Aharoni" pitchFamily="2" charset="-79"/>
              </a:rPr>
              <a:t>Project Report</a:t>
            </a:r>
            <a:endParaRPr lang="en-US" sz="1600" dirty="0">
              <a:solidFill>
                <a:schemeClr val="tx1"/>
              </a:solidFill>
              <a:latin typeface="Aharoni" pitchFamily="2" charset="-79"/>
              <a:cs typeface="Aharoni" pitchFamily="2" charset="-79"/>
            </a:endParaRPr>
          </a:p>
          <a:p>
            <a:pPr algn="ctr"/>
            <a:r>
              <a:rPr lang="en-US" sz="1600" dirty="0">
                <a:solidFill>
                  <a:schemeClr val="tx1"/>
                </a:solidFill>
                <a:latin typeface="Aharoni" pitchFamily="2" charset="-79"/>
                <a:cs typeface="Aharoni" pitchFamily="2" charset="-79"/>
              </a:rPr>
              <a:t>on</a:t>
            </a:r>
            <a:endParaRPr lang="en-US" sz="1600" dirty="0">
              <a:solidFill>
                <a:schemeClr val="tx1"/>
              </a:solidFill>
              <a:latin typeface="Aharoni" pitchFamily="2" charset="-79"/>
              <a:cs typeface="Aharoni" pitchFamily="2" charset="-79"/>
            </a:endParaRPr>
          </a:p>
          <a:p>
            <a:r>
              <a:rPr lang="en-US" sz="2300" b="1" dirty="0" smtClean="0">
                <a:solidFill>
                  <a:schemeClr val="tx1"/>
                </a:solidFill>
                <a:latin typeface="Times New Roman" panose="02020603050405020304" pitchFamily="18" charset="0"/>
                <a:cs typeface="Times New Roman" panose="02020603050405020304" pitchFamily="18" charset="0"/>
              </a:rPr>
              <a:t>  </a:t>
            </a:r>
            <a:endParaRPr lang="en-US" sz="2300" b="1" dirty="0" smtClean="0">
              <a:solidFill>
                <a:schemeClr val="tx1"/>
              </a:solidFill>
              <a:latin typeface="Times New Roman" panose="02020603050405020304" pitchFamily="18" charset="0"/>
              <a:cs typeface="Times New Roman" panose="02020603050405020304" pitchFamily="18" charset="0"/>
            </a:endParaRPr>
          </a:p>
          <a:p>
            <a:r>
              <a:rPr lang="en-US" sz="2300" b="1"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“Transmission Line Fault Detection Using Android Application </a:t>
            </a:r>
            <a:endParaRPr lang="en-US" sz="2000" b="1" dirty="0" smtClean="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Via Bluetooth ”</a:t>
            </a:r>
            <a:endParaRPr lang="en-US" sz="2000" b="1" dirty="0" smtClean="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1"/>
                </a:solidFill>
              </a:ln>
            </a:endParaRPr>
          </a:p>
        </p:txBody>
      </p:sp>
      <p:pic>
        <p:nvPicPr>
          <p:cNvPr id="7" name="Picture 6"/>
          <p:cNvPicPr>
            <a:picLocks noChangeAspect="1"/>
          </p:cNvPicPr>
          <p:nvPr/>
        </p:nvPicPr>
        <p:blipFill>
          <a:blip r:embed="rId1"/>
          <a:stretch>
            <a:fillRect/>
          </a:stretch>
        </p:blipFill>
        <p:spPr>
          <a:xfrm>
            <a:off x="3955415" y="1524000"/>
            <a:ext cx="1371600" cy="1470660"/>
          </a:xfrm>
          <a:prstGeom prst="rect">
            <a:avLst/>
          </a:prstGeom>
        </p:spPr>
      </p:pic>
    </p:spTree>
  </p:cSld>
  <p:clrMapOvr>
    <a:masterClrMapping/>
  </p:clrMapOvr>
  <p:transition spd="slow" advTm="30000">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19200"/>
          </a:xfrm>
        </p:spPr>
        <p:txBody>
          <a:bodyPr anchor="b">
            <a:normAutofit/>
          </a:bodyPr>
          <a:lstStyle/>
          <a:p>
            <a:r>
              <a:rPr sz="4000" b="1" dirty="0">
                <a:solidFill>
                  <a:srgbClr val="92D050"/>
                </a:solidFill>
                <a:latin typeface="Times New Roman" panose="02020603050405020304" pitchFamily="18" charset="0"/>
                <a:cs typeface="Times New Roman" panose="02020603050405020304" pitchFamily="18" charset="0"/>
              </a:rPr>
              <a:t>APPLICATIONS</a:t>
            </a:r>
            <a:endParaRPr lang="en-US" sz="4000" b="1"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133600"/>
            <a:ext cx="8229600" cy="4572000"/>
          </a:xfrm>
        </p:spPr>
        <p:txBody>
          <a:bodyPr>
            <a:normAutofit/>
          </a:bodyPr>
          <a:lstStyle/>
          <a:p>
            <a:pPr>
              <a:buFont typeface="Wingdings" panose="05000000000000000000" pitchFamily="2" charset="2"/>
              <a:buChar char="v"/>
            </a:pPr>
            <a:r>
              <a:rPr lang="en-IN" altLang="en-US" dirty="0"/>
              <a:t>Used in transmission line.</a:t>
            </a:r>
            <a:endParaRPr lang="en-IN" altLang="en-US" dirty="0"/>
          </a:p>
          <a:p>
            <a:pPr>
              <a:buFont typeface="Wingdings" panose="05000000000000000000" pitchFamily="2" charset="2"/>
              <a:buChar char="v"/>
            </a:pPr>
            <a:r>
              <a:rPr lang="en-IN" altLang="en-US" dirty="0">
                <a:latin typeface="Times New Roman" panose="02020603050405020304" pitchFamily="18" charset="0"/>
                <a:cs typeface="Times New Roman" panose="02020603050405020304" pitchFamily="18" charset="0"/>
              </a:rPr>
              <a:t>Used in textile mills.</a:t>
            </a:r>
            <a:endParaRPr lang="en-IN"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altLang="en-US" dirty="0">
                <a:latin typeface="Times New Roman" panose="02020603050405020304" pitchFamily="18" charset="0"/>
                <a:cs typeface="Times New Roman" panose="02020603050405020304" pitchFamily="18" charset="0"/>
              </a:rPr>
              <a:t>Used infood industry.</a:t>
            </a: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transition spd="med" advTm="30000">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B0F0"/>
                </a:solidFill>
                <a:latin typeface="Times New Roman" panose="02020603050405020304" pitchFamily="18" charset="0"/>
                <a:cs typeface="Times New Roman" panose="02020603050405020304" pitchFamily="18" charset="0"/>
              </a:rPr>
              <a:t>CONCLUSION</a:t>
            </a:r>
            <a:endParaRPr lang="en-US" sz="400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l">
              <a:buFont typeface="Wingdings" panose="05000000000000000000" pitchFamily="2" charset="2"/>
              <a:buNone/>
            </a:pP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Microcontroller and Bluetooth based fault detection system is a reliable technique for monitoring and controlling the electric distribution system, the microcontroller works up to 100 ⁰C temperature. For Short distance data transmission Bluetooth technology is a reliable and robust one. Any kind of fault occurring</a:t>
            </a:r>
            <a:r>
              <a:rPr lang="en-IN" altLang="en-US" sz="2400" dirty="0">
                <a:latin typeface="Times New Roman" panose="02020603050405020304" pitchFamily="18" charset="0"/>
                <a:cs typeface="Times New Roman" panose="02020603050405020304" pitchFamily="18" charset="0"/>
              </a:rPr>
              <a:t> in the distribution system results the Bluetooth modules to send instant messages automatically to the nearest user. Bluetooth based microcontroller Fault detection system will serve as a reliable, easy and cost effective solution for monitoring and controlling the electric distribution system.</a:t>
            </a: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700405" y="641350"/>
            <a:ext cx="8053070" cy="54851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0576513">
            <a:off x="685800" y="2130425"/>
            <a:ext cx="7772400" cy="1470025"/>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9600" b="1" i="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anose="02020603050405020304" pitchFamily="18" charset="0"/>
                <a:cs typeface="Times New Roman" panose="02020603050405020304" pitchFamily="18" charset="0"/>
              </a:rPr>
              <a:t>THANK YOU</a:t>
            </a:r>
            <a:endParaRPr lang="en-US" sz="9600" b="1" i="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rot="20526643">
            <a:off x="1562246" y="3683927"/>
            <a:ext cx="6400800" cy="17526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8800" b="1" i="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anose="02020603050405020304" pitchFamily="18" charset="0"/>
                <a:cs typeface="Times New Roman" panose="02020603050405020304" pitchFamily="18" charset="0"/>
              </a:rPr>
              <a:t>ALL</a:t>
            </a:r>
            <a:endParaRPr lang="en-US" sz="8800" b="1" i="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med" advTm="10000">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ABSTRACT</a:t>
            </a:r>
            <a:endParaRPr lang="en-US" sz="4000" b="1"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p:cNvSpPr/>
          <p:nvPr>
            <p:ph idx="1"/>
          </p:nvPr>
        </p:nvSpPr>
        <p:spPr/>
        <p:txBody>
          <a:bodyPr>
            <a:noAutofit/>
          </a:bodyPr>
          <a:p>
            <a:pPr marL="0" indent="0" algn="just">
              <a:buNone/>
            </a:pPr>
            <a:r>
              <a:rPr lang="en-IN" altLang="en-US" sz="1600"/>
              <a:t>	</a:t>
            </a:r>
            <a:r>
              <a:rPr lang="en-US" sz="1600"/>
              <a:t>Technological advancement and its incorporation is playing significant in human life. In </a:t>
            </a:r>
            <a:endParaRPr lang="en-US" sz="1600"/>
          </a:p>
          <a:p>
            <a:pPr marL="0" indent="0" algn="just">
              <a:buNone/>
            </a:pPr>
            <a:r>
              <a:rPr lang="en-US" sz="1600"/>
              <a:t>present days, the demand on the electric power for the household, commercial and industrial </a:t>
            </a:r>
            <a:endParaRPr lang="en-US" sz="1600"/>
          </a:p>
          <a:p>
            <a:pPr marL="0" indent="0" algn="just">
              <a:buNone/>
            </a:pPr>
            <a:r>
              <a:rPr lang="en-US" sz="1600"/>
              <a:t>loads is increasing. Also, the management of electric power distribution system is becoming </a:t>
            </a:r>
            <a:endParaRPr lang="en-US" sz="1600"/>
          </a:p>
          <a:p>
            <a:pPr marL="0" indent="0" algn="just">
              <a:buNone/>
            </a:pPr>
            <a:r>
              <a:rPr lang="en-US" sz="1600"/>
              <a:t>more complex. Bluetooth based fault detection is a newly developing concept in the power </a:t>
            </a:r>
            <a:endParaRPr lang="en-US" sz="1600"/>
          </a:p>
          <a:p>
            <a:pPr marL="0" indent="0" algn="just">
              <a:buNone/>
            </a:pPr>
            <a:r>
              <a:rPr lang="en-US" sz="1600"/>
              <a:t>system fault detection. This is a part of smart grid. The system is designed to detect the </a:t>
            </a:r>
            <a:endParaRPr lang="en-US" sz="1600"/>
          </a:p>
          <a:p>
            <a:pPr marL="0" indent="0" algn="just">
              <a:buNone/>
            </a:pPr>
            <a:r>
              <a:rPr lang="en-US" sz="1600"/>
              <a:t>transmission line fault for the user to easily recognize the current condition of the distribution line. </a:t>
            </a:r>
            <a:endParaRPr lang="en-US" sz="1600"/>
          </a:p>
          <a:p>
            <a:pPr marL="0" indent="0" algn="just">
              <a:buNone/>
            </a:pPr>
            <a:r>
              <a:rPr lang="en-IN" altLang="en-US" sz="1600"/>
              <a:t>	</a:t>
            </a:r>
            <a:r>
              <a:rPr lang="en-US" sz="1600"/>
              <a:t>The ultimate objective is to monitor the distribution line status continuously and hence to guard </a:t>
            </a:r>
            <a:endParaRPr lang="en-US" sz="1600"/>
          </a:p>
          <a:p>
            <a:pPr marL="0" indent="0" algn="just">
              <a:buNone/>
            </a:pPr>
            <a:r>
              <a:rPr lang="en-US" sz="1600"/>
              <a:t>the fault of distribution line due to the constraints such as overvoltage, under voltage, SLG, DLG </a:t>
            </a:r>
            <a:endParaRPr lang="en-US" sz="1600"/>
          </a:p>
          <a:p>
            <a:pPr marL="0" indent="0" algn="just">
              <a:buNone/>
            </a:pPr>
            <a:r>
              <a:rPr lang="en-US" sz="1600"/>
              <a:t>faults. If any of these does occurs then a user can easily detect the fault. </a:t>
            </a:r>
            <a:endParaRPr lang="en-US" sz="1600"/>
          </a:p>
        </p:txBody>
      </p:sp>
    </p:spTree>
  </p:cSld>
  <p:clrMapOvr>
    <a:masterClrMapping/>
  </p:clrMapOvr>
  <p:transition spd="med" advTm="30000">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anose="02020603050405020304" pitchFamily="18" charset="0"/>
                <a:cs typeface="Times New Roman" panose="02020603050405020304" pitchFamily="18" charset="0"/>
              </a:rPr>
              <a:t>BLOCK DIAGRAM</a:t>
            </a:r>
            <a:endParaRPr lang="en-US" b="1" dirty="0">
              <a:solidFill>
                <a:srgbClr val="7030A0"/>
              </a:solidFill>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idx="1"/>
          </p:nvPr>
        </p:nvPicPr>
        <p:blipFill>
          <a:blip r:embed="rId1"/>
          <a:stretch>
            <a:fillRect/>
          </a:stretch>
        </p:blipFill>
        <p:spPr>
          <a:xfrm>
            <a:off x="685800" y="1447800"/>
            <a:ext cx="7489825" cy="3008630"/>
          </a:xfrm>
          <a:prstGeom prst="rect">
            <a:avLst/>
          </a:prstGeom>
        </p:spPr>
      </p:pic>
      <p:sp>
        <p:nvSpPr>
          <p:cNvPr id="6" name="Text Box 5"/>
          <p:cNvSpPr txBox="1"/>
          <p:nvPr/>
        </p:nvSpPr>
        <p:spPr>
          <a:xfrm>
            <a:off x="1219200" y="4800600"/>
            <a:ext cx="6807835" cy="19069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IN" altLang="en-US" sz="2800"/>
              <a:t>COMPONENTS</a:t>
            </a:r>
            <a:endParaRPr lang="en-IN" altLang="en-US"/>
          </a:p>
          <a:p>
            <a:r>
              <a:rPr lang="en-IN" altLang="en-US"/>
              <a:t>1.TRANSFORMERS</a:t>
            </a:r>
            <a:endParaRPr lang="en-IN" altLang="en-US"/>
          </a:p>
          <a:p>
            <a:r>
              <a:rPr lang="en-IN" altLang="en-US"/>
              <a:t>2.BRIDGE RECTIFIER</a:t>
            </a:r>
            <a:endParaRPr lang="en-IN" altLang="en-US"/>
          </a:p>
          <a:p>
            <a:r>
              <a:rPr lang="en-IN" altLang="en-US"/>
              <a:t>3.8052 MICROCONTROLLER</a:t>
            </a:r>
            <a:endParaRPr lang="en-IN" altLang="en-US"/>
          </a:p>
          <a:p>
            <a:r>
              <a:rPr lang="en-IN" altLang="en-US"/>
              <a:t>4.BLUETOOTH MODULE</a:t>
            </a:r>
            <a:endParaRPr lang="en-IN" altLang="en-US"/>
          </a:p>
          <a:p>
            <a:r>
              <a:rPr lang="en-IN" altLang="en-US"/>
              <a:t>5.ANDROID APPLICATION APP</a:t>
            </a:r>
            <a:endParaRPr lang="en-I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C00000"/>
                </a:solidFill>
                <a:latin typeface="Times New Roman" panose="02020603050405020304" pitchFamily="18" charset="0"/>
                <a:cs typeface="Times New Roman" panose="02020603050405020304" pitchFamily="18" charset="0"/>
              </a:rPr>
              <a:t>COMPONENTS</a:t>
            </a:r>
            <a:endParaRPr lang="en-US"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1600200"/>
            <a:ext cx="8350250" cy="4526280"/>
          </a:xfrm>
        </p:spPr>
        <p:txBody>
          <a:bodyPr>
            <a:normAutofit lnSpcReduction="10000"/>
          </a:bodyPr>
          <a:lstStyle/>
          <a:p>
            <a:pPr marL="0" indent="0">
              <a:buFont typeface="Wingdings" panose="05000000000000000000" pitchFamily="2" charset="2"/>
              <a:buChar char="Ø"/>
            </a:pPr>
            <a:r>
              <a:rPr lang="en-IN" altLang="en-US" sz="3600" dirty="0">
                <a:latin typeface="Times New Roman" panose="02020603050405020304" pitchFamily="18" charset="0"/>
                <a:cs typeface="Times New Roman" panose="02020603050405020304" pitchFamily="18" charset="0"/>
              </a:rPr>
              <a:t>Bridge Rectifier</a:t>
            </a:r>
            <a:r>
              <a:rPr lang="en-US" sz="3600"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I</a:t>
            </a:r>
            <a:r>
              <a:rPr lang="en-IN" altLang="en-US" sz="3600" dirty="0">
                <a:latin typeface="Times New Roman" panose="02020603050405020304" pitchFamily="18" charset="0"/>
                <a:cs typeface="Times New Roman" panose="02020603050405020304" pitchFamily="18" charset="0"/>
              </a:rPr>
              <a:t>CE (Integrated Circuit)</a:t>
            </a:r>
            <a:r>
              <a:rPr lang="en-US" sz="3600"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3600" dirty="0">
                <a:latin typeface="Times New Roman" panose="02020603050405020304" pitchFamily="18" charset="0"/>
                <a:cs typeface="Times New Roman" panose="02020603050405020304" pitchFamily="18" charset="0"/>
              </a:rPr>
              <a:t>Transformer</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Android application	</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Connecting wires</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Bluetooth </a:t>
            </a:r>
            <a:r>
              <a:rPr lang="en-IN" altLang="en-US" sz="3600" dirty="0">
                <a:latin typeface="Times New Roman" panose="02020603050405020304" pitchFamily="18" charset="0"/>
                <a:cs typeface="Times New Roman" panose="02020603050405020304" pitchFamily="18" charset="0"/>
              </a:rPr>
              <a:t>Module</a:t>
            </a:r>
            <a:endParaRPr lang="en-US" sz="36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Microcontroller</a:t>
            </a:r>
            <a:r>
              <a:rPr lang="en-IN" altLang="en-US" sz="3600" dirty="0">
                <a:latin typeface="Times New Roman" panose="02020603050405020304" pitchFamily="18" charset="0"/>
                <a:cs typeface="Times New Roman" panose="02020603050405020304" pitchFamily="18" charset="0"/>
              </a:rPr>
              <a:t>(8052)</a:t>
            </a:r>
            <a:endParaRPr lang="en-IN" altLang="en-US" sz="3600" dirty="0">
              <a:latin typeface="Times New Roman" panose="02020603050405020304" pitchFamily="18" charset="0"/>
              <a:cs typeface="Times New Roman" panose="02020603050405020304" pitchFamily="18" charset="0"/>
            </a:endParaRPr>
          </a:p>
        </p:txBody>
      </p:sp>
      <p:pic>
        <p:nvPicPr>
          <p:cNvPr id="8" name="Picture 2" descr="C:\Users\student\Downloads\16x2-LCD-Module-Pinouts.png"/>
          <p:cNvPicPr>
            <a:picLocks noChangeAspect="1" noChangeArrowheads="1"/>
          </p:cNvPicPr>
          <p:nvPr/>
        </p:nvPicPr>
        <p:blipFill>
          <a:blip r:embed="rId1"/>
          <a:srcRect/>
          <a:stretch>
            <a:fillRect/>
          </a:stretch>
        </p:blipFill>
        <p:spPr bwMode="auto">
          <a:xfrm rot="10800000" flipV="1">
            <a:off x="6019800" y="5185410"/>
            <a:ext cx="990600" cy="637540"/>
          </a:xfrm>
          <a:prstGeom prst="rect">
            <a:avLst/>
          </a:prstGeom>
          <a:noFill/>
        </p:spPr>
      </p:pic>
      <p:pic>
        <p:nvPicPr>
          <p:cNvPr id="9" name="Picture 2" descr="C:\Users\student\Downloads\download (7).jpg"/>
          <p:cNvPicPr>
            <a:picLocks noChangeAspect="1" noChangeArrowheads="1"/>
          </p:cNvPicPr>
          <p:nvPr/>
        </p:nvPicPr>
        <p:blipFill>
          <a:blip r:embed="rId2"/>
          <a:srcRect/>
          <a:stretch>
            <a:fillRect/>
          </a:stretch>
        </p:blipFill>
        <p:spPr bwMode="auto">
          <a:xfrm>
            <a:off x="6019800" y="4038600"/>
            <a:ext cx="990600" cy="621665"/>
          </a:xfrm>
          <a:prstGeom prst="rect">
            <a:avLst/>
          </a:prstGeom>
          <a:noFill/>
        </p:spPr>
      </p:pic>
      <p:sp>
        <p:nvSpPr>
          <p:cNvPr id="5122" name="AutoShape 2" descr="Image result for bluetooth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pic>
        <p:nvPicPr>
          <p:cNvPr id="14" name="Picture 13" descr="123.jpg"/>
          <p:cNvPicPr>
            <a:picLocks noChangeAspect="1"/>
          </p:cNvPicPr>
          <p:nvPr/>
        </p:nvPicPr>
        <p:blipFill>
          <a:blip r:embed="rId3"/>
          <a:stretch>
            <a:fillRect/>
          </a:stretch>
        </p:blipFill>
        <p:spPr>
          <a:xfrm>
            <a:off x="6014720" y="3352800"/>
            <a:ext cx="995680" cy="740410"/>
          </a:xfrm>
          <a:prstGeom prst="rect">
            <a:avLst/>
          </a:prstGeom>
        </p:spPr>
      </p:pic>
      <p:pic>
        <p:nvPicPr>
          <p:cNvPr id="15" name="Picture 14" descr="1233.jpg"/>
          <p:cNvPicPr>
            <a:picLocks noChangeAspect="1"/>
          </p:cNvPicPr>
          <p:nvPr/>
        </p:nvPicPr>
        <p:blipFill>
          <a:blip r:embed="rId4"/>
          <a:stretch>
            <a:fillRect/>
          </a:stretch>
        </p:blipFill>
        <p:spPr>
          <a:xfrm>
            <a:off x="6019800" y="4660900"/>
            <a:ext cx="990600" cy="524510"/>
          </a:xfrm>
          <a:prstGeom prst="rect">
            <a:avLst/>
          </a:prstGeom>
        </p:spPr>
      </p:pic>
      <p:pic>
        <p:nvPicPr>
          <p:cNvPr id="100" name="Content Placeholder 99"/>
          <p:cNvPicPr>
            <a:picLocks noChangeAspect="1"/>
          </p:cNvPicPr>
          <p:nvPr>
            <p:ph sz="half" idx="2"/>
          </p:nvPr>
        </p:nvPicPr>
        <p:blipFill>
          <a:blip r:embed="rId5"/>
          <a:stretch>
            <a:fillRect/>
          </a:stretch>
        </p:blipFill>
        <p:spPr>
          <a:xfrm>
            <a:off x="5985510" y="1480185"/>
            <a:ext cx="1011555" cy="685800"/>
          </a:xfrm>
          <a:prstGeom prst="rect">
            <a:avLst/>
          </a:prstGeom>
          <a:noFill/>
          <a:ln w="9525">
            <a:noFill/>
          </a:ln>
        </p:spPr>
      </p:pic>
      <p:pic>
        <p:nvPicPr>
          <p:cNvPr id="101" name="Picture 100"/>
          <p:cNvPicPr/>
          <p:nvPr/>
        </p:nvPicPr>
        <p:blipFill>
          <a:blip r:embed="rId6"/>
          <a:stretch>
            <a:fillRect/>
          </a:stretch>
        </p:blipFill>
        <p:spPr>
          <a:xfrm>
            <a:off x="5985510" y="2687955"/>
            <a:ext cx="1024890" cy="665480"/>
          </a:xfrm>
          <a:prstGeom prst="rect">
            <a:avLst/>
          </a:prstGeom>
          <a:noFill/>
          <a:ln w="9525">
            <a:noFill/>
          </a:ln>
        </p:spPr>
      </p:pic>
      <p:pic>
        <p:nvPicPr>
          <p:cNvPr id="102" name="Picture 101"/>
          <p:cNvPicPr/>
          <p:nvPr/>
        </p:nvPicPr>
        <p:blipFill>
          <a:blip r:embed="rId7"/>
          <a:stretch>
            <a:fillRect/>
          </a:stretch>
        </p:blipFill>
        <p:spPr>
          <a:xfrm>
            <a:off x="5984875" y="1981200"/>
            <a:ext cx="1012190" cy="705485"/>
          </a:xfrm>
          <a:prstGeom prst="rect">
            <a:avLst/>
          </a:prstGeom>
          <a:noFill/>
          <a:ln w="9525">
            <a:noFill/>
          </a:ln>
        </p:spPr>
      </p:pic>
    </p:spTree>
  </p:cSld>
  <p:clrMapOvr>
    <a:masterClrMapping/>
  </p:clrMapOvr>
  <p:transition spd="med" advTm="30000">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dirty="0">
                <a:solidFill>
                  <a:srgbClr val="C00000"/>
                </a:solidFill>
                <a:latin typeface="Times New Roman" panose="02020603050405020304" pitchFamily="18" charset="0"/>
                <a:cs typeface="Times New Roman" panose="02020603050405020304" pitchFamily="18" charset="0"/>
                <a:sym typeface="+mn-ea"/>
              </a:rPr>
              <a:t>INTRODUCTION</a:t>
            </a:r>
            <a:endParaRPr lang="en-IN" altLang="en-US" b="1" dirty="0">
              <a:solidFill>
                <a:srgbClr val="C0000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normAutofit fontScale="70000"/>
          </a:bodyPr>
          <a:p>
            <a:pPr marL="0" indent="0">
              <a:buNone/>
            </a:pPr>
            <a:r>
              <a:rPr lang="en-IN" altLang="en-US"/>
              <a:t>	P</a:t>
            </a:r>
            <a:r>
              <a:rPr lang="en-US"/>
              <a:t>rotection system’s main function is to clear faults from the power system at high speed to</a:t>
            </a:r>
            <a:r>
              <a:rPr lang="en-IN" altLang="en-US"/>
              <a:t> </a:t>
            </a:r>
            <a:r>
              <a:rPr lang="en-US"/>
              <a:t>ensure safety, minimize equipment damage and maintain power system stability[2]. Protection of power systems requires an understanding of system faults, their </a:t>
            </a:r>
            <a:r>
              <a:rPr lang="en-IN" altLang="en-US"/>
              <a:t>d</a:t>
            </a:r>
            <a:r>
              <a:rPr lang="en-US"/>
              <a:t>etection, and safe isolation of the faulted device. By taking an inventory of all the essential electrical loads</a:t>
            </a:r>
            <a:r>
              <a:rPr lang="en-IN" altLang="en-US"/>
              <a:t> </a:t>
            </a:r>
            <a:r>
              <a:rPr lang="en-US"/>
              <a:t>and doing a basic electrical load evaluation [2], an idea regarding how much power our system needs to</a:t>
            </a:r>
            <a:r>
              <a:rPr lang="en-IN" altLang="en-US"/>
              <a:t> </a:t>
            </a:r>
            <a:r>
              <a:rPr lang="en-US"/>
              <a:t>produce has been obtained. </a:t>
            </a:r>
            <a:endParaRPr lang="en-US"/>
          </a:p>
          <a:p>
            <a:pPr marL="0" indent="0">
              <a:buNone/>
            </a:pPr>
            <a:r>
              <a:rPr lang="en-IN" altLang="en-US"/>
              <a:t>	</a:t>
            </a:r>
            <a:r>
              <a:rPr lang="en-US"/>
              <a:t>We are also aware about the power fluctuation situations also that means what voltage minimum / maximum we are getting from the A.C supply mains. In doing this project we would be using concepts of microcontrollers, Bluetooth Module and Android Application.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a:solidFill>
                  <a:srgbClr val="00B0F0"/>
                </a:solidFill>
                <a:latin typeface="Times New Roman" panose="02020603050405020304" pitchFamily="18" charset="0"/>
                <a:cs typeface="Times New Roman" panose="02020603050405020304" pitchFamily="18" charset="0"/>
              </a:rPr>
              <a:t>TYPES OF FAULT</a:t>
            </a:r>
            <a:endParaRPr lang="en-US" sz="400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buFont typeface="Wingdings" panose="05000000000000000000" charset="0"/>
              <a:buChar char="Ø"/>
            </a:pPr>
            <a:r>
              <a:rPr lang="en-GB" sz="3600">
                <a:latin typeface="Times New Roman" panose="02020603050405020304" pitchFamily="18" charset="0"/>
                <a:cs typeface="Times New Roman" panose="02020603050405020304" pitchFamily="18" charset="0"/>
              </a:rPr>
              <a:t>Single line</a:t>
            </a:r>
            <a:r>
              <a:rPr lang="en-IN" altLang="en-GB" sz="3600">
                <a:latin typeface="Times New Roman" panose="02020603050405020304" pitchFamily="18" charset="0"/>
                <a:cs typeface="Times New Roman" panose="02020603050405020304" pitchFamily="18" charset="0"/>
              </a:rPr>
              <a:t>-</a:t>
            </a:r>
            <a:r>
              <a:rPr lang="en-GB" sz="3600">
                <a:latin typeface="Times New Roman" panose="02020603050405020304" pitchFamily="18" charset="0"/>
                <a:cs typeface="Times New Roman" panose="02020603050405020304" pitchFamily="18" charset="0"/>
              </a:rPr>
              <a:t>to</a:t>
            </a:r>
            <a:r>
              <a:rPr lang="en-IN" altLang="en-GB" sz="3600">
                <a:latin typeface="Times New Roman" panose="02020603050405020304" pitchFamily="18" charset="0"/>
                <a:cs typeface="Times New Roman" panose="02020603050405020304" pitchFamily="18" charset="0"/>
              </a:rPr>
              <a:t>-</a:t>
            </a:r>
            <a:r>
              <a:rPr lang="en-GB" sz="3600">
                <a:latin typeface="Times New Roman" panose="02020603050405020304" pitchFamily="18" charset="0"/>
                <a:cs typeface="Times New Roman" panose="02020603050405020304" pitchFamily="18" charset="0"/>
              </a:rPr>
              <a:t>ground fault.</a:t>
            </a:r>
            <a:endParaRPr lang="en-GB" sz="36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3600">
                <a:latin typeface="Times New Roman" panose="02020603050405020304" pitchFamily="18" charset="0"/>
                <a:cs typeface="Times New Roman" panose="02020603050405020304" pitchFamily="18" charset="0"/>
              </a:rPr>
              <a:t>Double line</a:t>
            </a:r>
            <a:r>
              <a:rPr lang="en-IN" altLang="en-GB" sz="3600">
                <a:latin typeface="Times New Roman" panose="02020603050405020304" pitchFamily="18" charset="0"/>
                <a:cs typeface="Times New Roman" panose="02020603050405020304" pitchFamily="18" charset="0"/>
              </a:rPr>
              <a:t>-</a:t>
            </a:r>
            <a:r>
              <a:rPr lang="en-GB" sz="3600">
                <a:latin typeface="Times New Roman" panose="02020603050405020304" pitchFamily="18" charset="0"/>
                <a:cs typeface="Times New Roman" panose="02020603050405020304" pitchFamily="18" charset="0"/>
              </a:rPr>
              <a:t>to</a:t>
            </a:r>
            <a:r>
              <a:rPr lang="en-IN" altLang="en-GB" sz="3600">
                <a:latin typeface="Times New Roman" panose="02020603050405020304" pitchFamily="18" charset="0"/>
                <a:cs typeface="Times New Roman" panose="02020603050405020304" pitchFamily="18" charset="0"/>
              </a:rPr>
              <a:t>-</a:t>
            </a:r>
            <a:r>
              <a:rPr lang="en-GB" sz="3600">
                <a:latin typeface="Times New Roman" panose="02020603050405020304" pitchFamily="18" charset="0"/>
                <a:cs typeface="Times New Roman" panose="02020603050405020304" pitchFamily="18" charset="0"/>
              </a:rPr>
              <a:t>ground fault.</a:t>
            </a:r>
            <a:endParaRPr lang="en-GB" sz="36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3600">
                <a:latin typeface="Times New Roman" panose="02020603050405020304" pitchFamily="18" charset="0"/>
                <a:cs typeface="Times New Roman" panose="02020603050405020304" pitchFamily="18" charset="0"/>
              </a:rPr>
              <a:t>Line</a:t>
            </a:r>
            <a:r>
              <a:rPr lang="en-IN" altLang="en-GB" sz="3600">
                <a:latin typeface="Times New Roman" panose="02020603050405020304" pitchFamily="18" charset="0"/>
                <a:cs typeface="Times New Roman" panose="02020603050405020304" pitchFamily="18" charset="0"/>
              </a:rPr>
              <a:t>-</a:t>
            </a:r>
            <a:r>
              <a:rPr lang="en-GB" sz="3600">
                <a:latin typeface="Times New Roman" panose="02020603050405020304" pitchFamily="18" charset="0"/>
                <a:cs typeface="Times New Roman" panose="02020603050405020304" pitchFamily="18" charset="0"/>
              </a:rPr>
              <a:t>to</a:t>
            </a:r>
            <a:r>
              <a:rPr lang="en-IN" altLang="en-GB" sz="3600">
                <a:latin typeface="Times New Roman" panose="02020603050405020304" pitchFamily="18" charset="0"/>
                <a:cs typeface="Times New Roman" panose="02020603050405020304" pitchFamily="18" charset="0"/>
              </a:rPr>
              <a:t>-</a:t>
            </a:r>
            <a:r>
              <a:rPr lang="en-GB" sz="3600">
                <a:latin typeface="Times New Roman" panose="02020603050405020304" pitchFamily="18" charset="0"/>
                <a:cs typeface="Times New Roman" panose="02020603050405020304" pitchFamily="18" charset="0"/>
              </a:rPr>
              <a:t>line fault.</a:t>
            </a:r>
            <a:endParaRPr lang="en-GB" sz="36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3600">
                <a:latin typeface="Times New Roman" panose="02020603050405020304" pitchFamily="18" charset="0"/>
                <a:cs typeface="Times New Roman" panose="02020603050405020304" pitchFamily="18" charset="0"/>
              </a:rPr>
              <a:t>Lower voltage fault.</a:t>
            </a:r>
            <a:endParaRPr lang="en-GB" sz="36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3600">
                <a:latin typeface="Times New Roman" panose="02020603050405020304" pitchFamily="18" charset="0"/>
                <a:cs typeface="Times New Roman" panose="02020603050405020304" pitchFamily="18" charset="0"/>
              </a:rPr>
              <a:t>Over voltage fault.</a:t>
            </a:r>
            <a:endParaRPr lang="en-GB"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sym typeface="+mn-ea"/>
              </a:rPr>
              <a:t>HARDWARE  </a:t>
            </a:r>
            <a:r>
              <a:rPr lang="en-GB">
                <a:sym typeface="+mn-ea"/>
              </a:rPr>
              <a:t>IMPLEMENTATION</a:t>
            </a:r>
            <a:endParaRPr lang="en-US"/>
          </a:p>
        </p:txBody>
      </p:sp>
      <p:sp>
        <p:nvSpPr>
          <p:cNvPr id="3" name="Content Placeholder 2"/>
          <p:cNvSpPr>
            <a:spLocks noGrp="1"/>
          </p:cNvSpPr>
          <p:nvPr>
            <p:ph idx="1"/>
          </p:nvPr>
        </p:nvSpPr>
        <p:spPr/>
        <p:txBody>
          <a:bodyPr>
            <a:noAutofit/>
          </a:bodyPr>
          <a:lstStyle/>
          <a:p>
            <a:pPr marL="0" indent="0">
              <a:buNone/>
            </a:pPr>
            <a:r>
              <a:rPr lang="en-GB" sz="1600"/>
              <a:t>In reference to figure 4, the transmitting and receiving side can be described as follows:
</a:t>
            </a:r>
            <a:r>
              <a:rPr lang="en-IN" altLang="en-GB" sz="2000"/>
              <a:t>1.</a:t>
            </a:r>
            <a:r>
              <a:rPr lang="en-GB" sz="2000"/>
              <a:t>Transmitting</a:t>
            </a:r>
            <a:r>
              <a:rPr lang="en-GB" sz="800"/>
              <a:t> </a:t>
            </a:r>
            <a:r>
              <a:rPr lang="en-GB" sz="2000"/>
              <a:t>side</a:t>
            </a:r>
            <a:r>
              <a:rPr lang="en-IN" altLang="en-GB" sz="2000"/>
              <a:t>:</a:t>
            </a:r>
            <a:r>
              <a:rPr lang="en-GB" sz="800"/>
              <a:t>
</a:t>
            </a:r>
            <a:r>
              <a:rPr lang="en-IN" altLang="en-GB" sz="800"/>
              <a:t>	</a:t>
            </a:r>
            <a:r>
              <a:rPr lang="en-GB" sz="1600"/>
              <a:t>Heart of the project is the microcontroller ATMEGA 16. In general the normal distribution phase voltage is 220 V, in this project we used a step</a:t>
            </a:r>
            <a:r>
              <a:rPr lang="en-IN" altLang="en-GB" sz="1600"/>
              <a:t> </a:t>
            </a:r>
            <a:r>
              <a:rPr lang="en-GB" sz="1600"/>
              <a:t>down transformer 220/12 V for converting the phase voltage from 220 V to 12 V. Then, a bridge rectifier has beenused for converting the 12 V ac to 12 V dc; after that, applied voltage divider converts the 12 V to 5 V because the microcontroller works at maximum 5 V. By this Process the three distribution phase is connected into three microcontroller pins. At cases, when the distribution side is in load shedding protection of transformer must be ensured, which is why the microcontroller power is given from an external power source (5 V battery) backup and also the Bluetooth module power is given from external power source(4V battery). Bluetooth module communicates with atmeg16 through UART. RXD of Bluetooth module is connected with TXD of atmega16 and TXD of</a:t>
            </a:r>
            <a:r>
              <a:rPr lang="en-IN" altLang="en-GB" sz="1600"/>
              <a:t> </a:t>
            </a:r>
            <a:r>
              <a:rPr lang="en-GB" sz="1600"/>
              <a:t>Bluetooth module is connected to RXD of atmega16.</a:t>
            </a:r>
            <a:endParaRPr lang="en-GB" sz="1600"/>
          </a:p>
          <a:p>
            <a:pPr marL="0" indent="0">
              <a:buNone/>
            </a:pPr>
            <a:r>
              <a:rPr lang="en-IN" altLang="en-GB" sz="2000"/>
              <a:t>2.</a:t>
            </a:r>
            <a:r>
              <a:rPr lang="en-GB" sz="2000"/>
              <a:t>Receiving side</a:t>
            </a:r>
            <a:r>
              <a:rPr lang="en-IN" altLang="en-GB" sz="2000"/>
              <a:t>:</a:t>
            </a:r>
            <a:endParaRPr lang="en-GB" sz="2000"/>
          </a:p>
          <a:p>
            <a:pPr marL="0" indent="0">
              <a:buNone/>
            </a:pPr>
            <a:r>
              <a:rPr lang="en-IN" altLang="en-GB" sz="2000"/>
              <a:t>	</a:t>
            </a:r>
            <a:r>
              <a:rPr lang="en-GB" sz="1600"/>
              <a:t> In receiver Side an Android Phone is connected with Transmitting side via Bluetooth Module CI</a:t>
            </a:r>
            <a:r>
              <a:rPr lang="en-IN" altLang="en-GB" sz="1600"/>
              <a:t> </a:t>
            </a:r>
            <a:r>
              <a:rPr lang="en-GB" sz="1600"/>
              <a:t>Android Apps[6]. At first we connect the android phone with 06 and the password of the HC-06 is 1234 then android 
                The communication protocol is UART and baud rate is  apps shows the data which is send by transmitting side. 9600[4</a:t>
            </a:r>
            <a:r>
              <a:rPr lang="en-IN" altLang="en-GB" sz="1600"/>
              <a:t>].</a:t>
            </a:r>
            <a:endParaRPr lang="en-IN" altLang="en-GB"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 FUTURE PROSPECTS</a:t>
            </a:r>
            <a:endParaRPr lang="en-US">
              <a:solidFill>
                <a:srgbClr val="FF0000"/>
              </a:solidFill>
            </a:endParaRPr>
          </a:p>
        </p:txBody>
      </p:sp>
      <p:sp>
        <p:nvSpPr>
          <p:cNvPr id="3" name="Content Placeholder 2"/>
          <p:cNvSpPr>
            <a:spLocks noGrp="1"/>
          </p:cNvSpPr>
          <p:nvPr>
            <p:ph idx="1"/>
          </p:nvPr>
        </p:nvSpPr>
        <p:spPr/>
        <p:txBody>
          <a:bodyPr>
            <a:normAutofit lnSpcReduction="20000"/>
          </a:bodyPr>
          <a:p>
            <a:pPr marL="0" indent="0">
              <a:buNone/>
            </a:pPr>
            <a:r>
              <a:rPr lang="en-IN" altLang="en-US"/>
              <a:t>	</a:t>
            </a:r>
            <a:r>
              <a:rPr lang="en-US"/>
              <a:t>In view of a wide and Short range of possibilities on the basis of Bluetooth based fault Detection system,a few has been depicted below:</a:t>
            </a:r>
            <a:endParaRPr lang="en-US"/>
          </a:p>
          <a:p>
            <a:pPr marL="0" indent="0">
              <a:buNone/>
            </a:pPr>
            <a:r>
              <a:rPr lang="en-US"/>
              <a:t>1. Fault detection of a Generator and motor.</a:t>
            </a:r>
            <a:endParaRPr lang="en-US"/>
          </a:p>
          <a:p>
            <a:pPr marL="0" indent="0">
              <a:buNone/>
            </a:pPr>
            <a:r>
              <a:rPr lang="en-US"/>
              <a:t>2. Improvements to human-machine interface.</a:t>
            </a:r>
            <a:endParaRPr lang="en-US"/>
          </a:p>
          <a:p>
            <a:pPr marL="0" indent="0">
              <a:buNone/>
            </a:pPr>
            <a:r>
              <a:rPr lang="en-US"/>
              <a:t>3. Improvements in computer-based protection of Indu</a:t>
            </a:r>
            <a:r>
              <a:rPr lang="en-IN" altLang="en-US"/>
              <a:t> </a:t>
            </a:r>
            <a:r>
              <a:rPr lang="en-US"/>
              <a:t>stry automation.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B050"/>
                </a:solidFill>
                <a:latin typeface="Times New Roman" panose="02020603050405020304" pitchFamily="18" charset="0"/>
                <a:cs typeface="Times New Roman" panose="02020603050405020304" pitchFamily="18" charset="0"/>
              </a:rPr>
              <a:t>ADVANTAGES</a:t>
            </a:r>
            <a:endParaRPr lang="en-US" sz="40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229600" cy="4678363"/>
          </a:xfrm>
        </p:spPr>
        <p:txBody>
          <a:bodyPr>
            <a:normAutofit/>
          </a:bodyPr>
          <a:lstStyle/>
          <a:p>
            <a:pPr>
              <a:buFont typeface="Wingdings" panose="05000000000000000000" charset="0"/>
              <a:buChar char="v"/>
            </a:pPr>
            <a:r>
              <a:rPr lang="en-IN" altLang="en-US" sz="2800" dirty="0">
                <a:latin typeface="Times New Roman" panose="02020603050405020304" pitchFamily="18" charset="0"/>
                <a:cs typeface="Times New Roman" panose="02020603050405020304" pitchFamily="18" charset="0"/>
              </a:rPr>
              <a:t>Devices are enable by wireless communication.</a:t>
            </a:r>
            <a:endParaRPr lang="en-IN" altLang="en-US" sz="2800"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IN" altLang="en-US" sz="2800" dirty="0">
                <a:latin typeface="Times New Roman" panose="02020603050405020304" pitchFamily="18" charset="0"/>
                <a:cs typeface="Times New Roman" panose="02020603050405020304" pitchFamily="18" charset="0"/>
              </a:rPr>
              <a:t>Coverage area is large compared to existing system.</a:t>
            </a:r>
            <a:endParaRPr lang="en-IN" altLang="en-US" sz="2800"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IN" altLang="en-US" sz="2800" dirty="0">
                <a:latin typeface="Times New Roman" panose="02020603050405020304" pitchFamily="18" charset="0"/>
                <a:cs typeface="Times New Roman" panose="02020603050405020304" pitchFamily="18" charset="0"/>
              </a:rPr>
              <a:t>Less number of components and manual obsevartion. so it is economically reliable and lowcost.</a:t>
            </a:r>
            <a:endParaRPr lang="en-IN" altLang="en-US" sz="2800" dirty="0">
              <a:latin typeface="Times New Roman" panose="02020603050405020304" pitchFamily="18" charset="0"/>
              <a:cs typeface="Times New Roman" panose="02020603050405020304" pitchFamily="18" charset="0"/>
            </a:endParaRPr>
          </a:p>
        </p:txBody>
      </p:sp>
    </p:spTree>
  </p:cSld>
  <p:clrMapOvr>
    <a:masterClrMapping/>
  </p:clrMapOvr>
  <p:transition spd="med" advTm="30000">
    <p:wipe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4980</Words>
  <Application>WPS Presentation</Application>
  <PresentationFormat>On-screen Show (4:3)</PresentationFormat>
  <Paragraphs>88</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Times New Roman</vt:lpstr>
      <vt:lpstr>Arial Rounded MT Bold</vt:lpstr>
      <vt:lpstr>Aharoni</vt:lpstr>
      <vt:lpstr>Segoe Print</vt:lpstr>
      <vt:lpstr>Calibri</vt:lpstr>
      <vt:lpstr>Microsoft YaHei</vt:lpstr>
      <vt:lpstr>Arial Unicode MS</vt:lpstr>
      <vt:lpstr>Wingdings</vt:lpstr>
      <vt:lpstr>Office Theme</vt:lpstr>
      <vt:lpstr>SAI SPURTHI INSTITUTE OF TECHNOLOGY (AN ISO 9001:2011 CERTIFIED INSTITUTION &amp;ACCREDITED BY NAAC-UGC) B.GANGARAM,SATHUPALLY-507303,KHAMMAM(Dist).TELANGANA DEPARTMENT OF ELECTRICAL AND ELECTRONICS ENGINEERING </vt:lpstr>
      <vt:lpstr>ABSTRACT</vt:lpstr>
      <vt:lpstr>BLOCK DIAGRAM</vt:lpstr>
      <vt:lpstr>COMPONENTS</vt:lpstr>
      <vt:lpstr>PowerPoint 演示文稿</vt:lpstr>
      <vt:lpstr>TYPES OF FAULT</vt:lpstr>
      <vt:lpstr>PowerPoint 演示文稿</vt:lpstr>
      <vt:lpstr>PowerPoint 演示文稿</vt:lpstr>
      <vt:lpstr>ADVANTAGES</vt:lpstr>
      <vt:lpstr>APPLICATIONS</vt:lpstr>
      <vt:lpstr>CONCLUSION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 SPURTHI INSTITUTE OF TECHNOLOGY (AN ISO 9001:2011 CERTIFIED INSTITUTION &amp;ACCREDITED BY NAAC-UGC) B.GANGARAM,SATHUPALLY-507303,KHAMMAM(Dist).TELANGANA DEPARTMENT OF ELECTRICAL AND ELECTRONICS ENGINEERING</dc:title>
  <dc:creator>shekar</dc:creator>
  <cp:lastModifiedBy>pc</cp:lastModifiedBy>
  <cp:revision>31</cp:revision>
  <dcterms:created xsi:type="dcterms:W3CDTF">2018-09-27T06:27:00Z</dcterms:created>
  <dcterms:modified xsi:type="dcterms:W3CDTF">2021-10-06T18:15:19Z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D834BD630A644C17811FAF5D74ECDEED</vt:lpwstr>
  </property>
  <property fmtid="{D5CDD505-2E9C-101B-9397-08002B2CF9AE}" pid="3" name="KSOProductBuildVer">
    <vt:lpwstr>1033-11.2.0.10307</vt:lpwstr>
  </property>
</Properties>
</file>