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Kotha" userId="a29c6968d6f58e7b" providerId="LiveId" clId="{F6B0B1F8-24BC-47E3-AEB5-11DAC7FA1E47}"/>
    <pc:docChg chg="custSel addSld delSld modSld">
      <pc:chgData name="Meghana Kotha" userId="a29c6968d6f58e7b" providerId="LiveId" clId="{F6B0B1F8-24BC-47E3-AEB5-11DAC7FA1E47}" dt="2022-12-17T06:11:53.740" v="167" actId="2711"/>
      <pc:docMkLst>
        <pc:docMk/>
      </pc:docMkLst>
      <pc:sldChg chg="modSp mod">
        <pc:chgData name="Meghana Kotha" userId="a29c6968d6f58e7b" providerId="LiveId" clId="{F6B0B1F8-24BC-47E3-AEB5-11DAC7FA1E47}" dt="2022-12-17T06:11:24.124" v="165"/>
        <pc:sldMkLst>
          <pc:docMk/>
          <pc:sldMk cId="3462780713" sldId="256"/>
        </pc:sldMkLst>
        <pc:spChg chg="mod">
          <ac:chgData name="Meghana Kotha" userId="a29c6968d6f58e7b" providerId="LiveId" clId="{F6B0B1F8-24BC-47E3-AEB5-11DAC7FA1E47}" dt="2022-12-17T06:11:24.124" v="165"/>
          <ac:spMkLst>
            <pc:docMk/>
            <pc:sldMk cId="3462780713" sldId="256"/>
            <ac:spMk id="2" creationId="{87FF1EC0-E1EF-FA08-7EDE-60FDEC48B3A3}"/>
          </ac:spMkLst>
        </pc:spChg>
        <pc:spChg chg="mod">
          <ac:chgData name="Meghana Kotha" userId="a29c6968d6f58e7b" providerId="LiveId" clId="{F6B0B1F8-24BC-47E3-AEB5-11DAC7FA1E47}" dt="2022-12-17T06:11:24.124" v="165"/>
          <ac:spMkLst>
            <pc:docMk/>
            <pc:sldMk cId="3462780713" sldId="256"/>
            <ac:spMk id="3" creationId="{E96B1033-D327-C0C3-7588-875F03070021}"/>
          </ac:spMkLst>
        </pc:spChg>
      </pc:sldChg>
      <pc:sldChg chg="modSp mod">
        <pc:chgData name="Meghana Kotha" userId="a29c6968d6f58e7b" providerId="LiveId" clId="{F6B0B1F8-24BC-47E3-AEB5-11DAC7FA1E47}" dt="2022-12-17T06:11:24.281" v="166" actId="27636"/>
        <pc:sldMkLst>
          <pc:docMk/>
          <pc:sldMk cId="1248709975" sldId="257"/>
        </pc:sldMkLst>
        <pc:spChg chg="mod">
          <ac:chgData name="Meghana Kotha" userId="a29c6968d6f58e7b" providerId="LiveId" clId="{F6B0B1F8-24BC-47E3-AEB5-11DAC7FA1E47}" dt="2022-12-17T06:11:24.281" v="166" actId="27636"/>
          <ac:spMkLst>
            <pc:docMk/>
            <pc:sldMk cId="1248709975" sldId="257"/>
            <ac:spMk id="3" creationId="{3036B29C-5EB2-62A0-B6EF-0A6F3879B667}"/>
          </ac:spMkLst>
        </pc:spChg>
      </pc:sldChg>
      <pc:sldChg chg="modSp mod">
        <pc:chgData name="Meghana Kotha" userId="a29c6968d6f58e7b" providerId="LiveId" clId="{F6B0B1F8-24BC-47E3-AEB5-11DAC7FA1E47}" dt="2022-12-17T06:03:32.701" v="150" actId="27636"/>
        <pc:sldMkLst>
          <pc:docMk/>
          <pc:sldMk cId="2231206437" sldId="259"/>
        </pc:sldMkLst>
        <pc:spChg chg="mod">
          <ac:chgData name="Meghana Kotha" userId="a29c6968d6f58e7b" providerId="LiveId" clId="{F6B0B1F8-24BC-47E3-AEB5-11DAC7FA1E47}" dt="2022-12-17T06:03:32.701" v="150" actId="27636"/>
          <ac:spMkLst>
            <pc:docMk/>
            <pc:sldMk cId="2231206437" sldId="259"/>
            <ac:spMk id="3" creationId="{B8C874FB-6690-9181-1A69-6325F1622C1F}"/>
          </ac:spMkLst>
        </pc:spChg>
      </pc:sldChg>
      <pc:sldChg chg="modSp mod">
        <pc:chgData name="Meghana Kotha" userId="a29c6968d6f58e7b" providerId="LiveId" clId="{F6B0B1F8-24BC-47E3-AEB5-11DAC7FA1E47}" dt="2022-12-17T06:03:32.746" v="151" actId="27636"/>
        <pc:sldMkLst>
          <pc:docMk/>
          <pc:sldMk cId="1087830827" sldId="260"/>
        </pc:sldMkLst>
        <pc:spChg chg="mod">
          <ac:chgData name="Meghana Kotha" userId="a29c6968d6f58e7b" providerId="LiveId" clId="{F6B0B1F8-24BC-47E3-AEB5-11DAC7FA1E47}" dt="2022-12-17T06:03:32.746" v="151" actId="27636"/>
          <ac:spMkLst>
            <pc:docMk/>
            <pc:sldMk cId="1087830827" sldId="260"/>
            <ac:spMk id="3" creationId="{94D60F16-90C5-14FD-350A-EB1460B17EDC}"/>
          </ac:spMkLst>
        </pc:spChg>
      </pc:sldChg>
      <pc:sldChg chg="modSp mod">
        <pc:chgData name="Meghana Kotha" userId="a29c6968d6f58e7b" providerId="LiveId" clId="{F6B0B1F8-24BC-47E3-AEB5-11DAC7FA1E47}" dt="2022-12-17T06:11:53.740" v="167" actId="2711"/>
        <pc:sldMkLst>
          <pc:docMk/>
          <pc:sldMk cId="741289637" sldId="261"/>
        </pc:sldMkLst>
        <pc:spChg chg="mod">
          <ac:chgData name="Meghana Kotha" userId="a29c6968d6f58e7b" providerId="LiveId" clId="{F6B0B1F8-24BC-47E3-AEB5-11DAC7FA1E47}" dt="2022-12-17T06:11:53.740" v="167" actId="2711"/>
          <ac:spMkLst>
            <pc:docMk/>
            <pc:sldMk cId="741289637" sldId="261"/>
            <ac:spMk id="3" creationId="{04A90724-86B6-834D-ABB1-FA811C1FB09B}"/>
          </ac:spMkLst>
        </pc:spChg>
      </pc:sldChg>
      <pc:sldChg chg="delSp modSp new mod">
        <pc:chgData name="Meghana Kotha" userId="a29c6968d6f58e7b" providerId="LiveId" clId="{F6B0B1F8-24BC-47E3-AEB5-11DAC7FA1E47}" dt="2022-12-17T06:11:24.124" v="165"/>
        <pc:sldMkLst>
          <pc:docMk/>
          <pc:sldMk cId="1887280830" sldId="262"/>
        </pc:sldMkLst>
        <pc:spChg chg="mod">
          <ac:chgData name="Meghana Kotha" userId="a29c6968d6f58e7b" providerId="LiveId" clId="{F6B0B1F8-24BC-47E3-AEB5-11DAC7FA1E47}" dt="2022-12-17T06:11:24.124" v="165"/>
          <ac:spMkLst>
            <pc:docMk/>
            <pc:sldMk cId="1887280830" sldId="262"/>
            <ac:spMk id="2" creationId="{52F6141D-9577-118A-3585-E7610AC7745C}"/>
          </ac:spMkLst>
        </pc:spChg>
        <pc:spChg chg="del mod">
          <ac:chgData name="Meghana Kotha" userId="a29c6968d6f58e7b" providerId="LiveId" clId="{F6B0B1F8-24BC-47E3-AEB5-11DAC7FA1E47}" dt="2022-12-17T05:59:07.973" v="101" actId="478"/>
          <ac:spMkLst>
            <pc:docMk/>
            <pc:sldMk cId="1887280830" sldId="262"/>
            <ac:spMk id="3" creationId="{F1848430-16C3-9F98-4B44-9BEF95B9B9E4}"/>
          </ac:spMkLst>
        </pc:spChg>
      </pc:sldChg>
      <pc:sldChg chg="addSp delSp modSp new mod">
        <pc:chgData name="Meghana Kotha" userId="a29c6968d6f58e7b" providerId="LiveId" clId="{F6B0B1F8-24BC-47E3-AEB5-11DAC7FA1E47}" dt="2022-12-17T06:11:24.124" v="165"/>
        <pc:sldMkLst>
          <pc:docMk/>
          <pc:sldMk cId="3962721403" sldId="263"/>
        </pc:sldMkLst>
        <pc:spChg chg="mod">
          <ac:chgData name="Meghana Kotha" userId="a29c6968d6f58e7b" providerId="LiveId" clId="{F6B0B1F8-24BC-47E3-AEB5-11DAC7FA1E47}" dt="2022-12-17T06:11:24.124" v="165"/>
          <ac:spMkLst>
            <pc:docMk/>
            <pc:sldMk cId="3962721403" sldId="263"/>
            <ac:spMk id="2" creationId="{81E32BBE-2889-2F02-71B4-E7A0373DC39F}"/>
          </ac:spMkLst>
        </pc:spChg>
        <pc:spChg chg="del">
          <ac:chgData name="Meghana Kotha" userId="a29c6968d6f58e7b" providerId="LiveId" clId="{F6B0B1F8-24BC-47E3-AEB5-11DAC7FA1E47}" dt="2022-12-17T05:59:42.545" v="103" actId="22"/>
          <ac:spMkLst>
            <pc:docMk/>
            <pc:sldMk cId="3962721403" sldId="263"/>
            <ac:spMk id="3" creationId="{12AC6DF3-916B-D1C8-7DE4-CAD99F72B51E}"/>
          </ac:spMkLst>
        </pc:spChg>
        <pc:spChg chg="add del mod">
          <ac:chgData name="Meghana Kotha" userId="a29c6968d6f58e7b" providerId="LiveId" clId="{F6B0B1F8-24BC-47E3-AEB5-11DAC7FA1E47}" dt="2022-12-17T06:01:24.616" v="128" actId="478"/>
          <ac:spMkLst>
            <pc:docMk/>
            <pc:sldMk cId="3962721403" sldId="263"/>
            <ac:spMk id="7" creationId="{80A1DF2F-003F-948C-1248-6462F32BE7F9}"/>
          </ac:spMkLst>
        </pc:spChg>
        <pc:picChg chg="add del mod ord">
          <ac:chgData name="Meghana Kotha" userId="a29c6968d6f58e7b" providerId="LiveId" clId="{F6B0B1F8-24BC-47E3-AEB5-11DAC7FA1E47}" dt="2022-12-17T06:00:27.399" v="113" actId="478"/>
          <ac:picMkLst>
            <pc:docMk/>
            <pc:sldMk cId="3962721403" sldId="263"/>
            <ac:picMk id="5" creationId="{5A9E1F28-6B9B-7D8C-4B89-2CB09F07F5BA}"/>
          </ac:picMkLst>
        </pc:picChg>
        <pc:picChg chg="add mod">
          <ac:chgData name="Meghana Kotha" userId="a29c6968d6f58e7b" providerId="LiveId" clId="{F6B0B1F8-24BC-47E3-AEB5-11DAC7FA1E47}" dt="2022-12-17T06:03:52.427" v="153" actId="1036"/>
          <ac:picMkLst>
            <pc:docMk/>
            <pc:sldMk cId="3962721403" sldId="263"/>
            <ac:picMk id="9" creationId="{279B5CFD-B64A-A32F-E18F-C3255F4A1065}"/>
          </ac:picMkLst>
        </pc:picChg>
      </pc:sldChg>
      <pc:sldChg chg="modSp new del">
        <pc:chgData name="Meghana Kotha" userId="a29c6968d6f58e7b" providerId="LiveId" clId="{F6B0B1F8-24BC-47E3-AEB5-11DAC7FA1E47}" dt="2022-12-17T06:03:57.223" v="154" actId="47"/>
        <pc:sldMkLst>
          <pc:docMk/>
          <pc:sldMk cId="3804043004" sldId="264"/>
        </pc:sldMkLst>
        <pc:spChg chg="mod">
          <ac:chgData name="Meghana Kotha" userId="a29c6968d6f58e7b" providerId="LiveId" clId="{F6B0B1F8-24BC-47E3-AEB5-11DAC7FA1E47}" dt="2022-12-17T06:03:32.453" v="148"/>
          <ac:spMkLst>
            <pc:docMk/>
            <pc:sldMk cId="3804043004" sldId="264"/>
            <ac:spMk id="2" creationId="{86C009FF-2D9E-D329-2E23-7177D61D537D}"/>
          </ac:spMkLst>
        </pc:spChg>
        <pc:spChg chg="mod">
          <ac:chgData name="Meghana Kotha" userId="a29c6968d6f58e7b" providerId="LiveId" clId="{F6B0B1F8-24BC-47E3-AEB5-11DAC7FA1E47}" dt="2022-12-17T06:03:32.453" v="148"/>
          <ac:spMkLst>
            <pc:docMk/>
            <pc:sldMk cId="3804043004" sldId="264"/>
            <ac:spMk id="3" creationId="{522A674C-8576-64F3-A207-2C900200B9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68BA77-ABCD-482D-9D92-D7A6BCD82E8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0FAAEA4-ED08-4BFC-8125-4A70DD74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EC0-E1EF-FA08-7EDE-60FDEC48B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BI CAPSTONE-1</a:t>
            </a:r>
            <a:br>
              <a:rPr lang="en-US" dirty="0"/>
            </a:br>
            <a:r>
              <a:rPr lang="en-US" dirty="0"/>
              <a:t>UNIVERSAL MARKETING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B1033-D327-C0C3-7588-875F03070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-YASWANTH</a:t>
            </a:r>
          </a:p>
        </p:txBody>
      </p:sp>
    </p:spTree>
    <p:extLst>
      <p:ext uri="{BB962C8B-B14F-4D97-AF65-F5344CB8AC3E}">
        <p14:creationId xmlns:p14="http://schemas.microsoft.com/office/powerpoint/2010/main" val="34627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6655-2483-E7D0-8480-49366D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40332" cy="416110"/>
          </a:xfrm>
        </p:spPr>
        <p:txBody>
          <a:bodyPr>
            <a:normAutofit fontScale="90000"/>
          </a:bodyPr>
          <a:lstStyle/>
          <a:p>
            <a:r>
              <a:rPr lang="en-IN" dirty="0"/>
              <a:t>DAX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B29C-5EB2-62A0-B6EF-0A6F3879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507" y="911224"/>
            <a:ext cx="10515600" cy="5764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1)In the Calendar table, add a column named "Weekend"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If the day name is weekdays equals "N" otherwise "Y“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--week end = </a:t>
            </a:r>
            <a:r>
              <a:rPr lang="en-US" sz="1600" b="0" dirty="0">
                <a:solidFill>
                  <a:srgbClr val="3165BB"/>
                </a:solidFill>
                <a:effectLst/>
                <a:latin typeface="+mj-lt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+mj-lt"/>
              </a:rPr>
              <a:t>'Calendar'[name of day]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"Sunday"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|| </a:t>
            </a:r>
            <a:r>
              <a:rPr lang="en-US" sz="1600" b="0" dirty="0">
                <a:solidFill>
                  <a:srgbClr val="001080"/>
                </a:solidFill>
                <a:effectLst/>
                <a:latin typeface="+mj-lt"/>
              </a:rPr>
              <a:t>'Calendar'[name of day]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"Saturday"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"Y"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"N"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 algn="l">
              <a:buNone/>
            </a:pPr>
            <a:endParaRPr lang="en-US" sz="16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2)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 In the </a:t>
            </a:r>
            <a:r>
              <a:rPr lang="en-US" sz="1600" b="1" i="0" dirty="0">
                <a:effectLst/>
                <a:latin typeface="+mj-lt"/>
                <a:cs typeface="Arial" panose="020B0604020202020204" pitchFamily="34" charset="0"/>
              </a:rPr>
              <a:t>Calendar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 table, add a column named "</a:t>
            </a:r>
            <a:r>
              <a:rPr lang="en-US" sz="1600" b="1" i="1" dirty="0">
                <a:effectLst/>
                <a:latin typeface="+mj-lt"/>
                <a:cs typeface="Arial" panose="020B0604020202020204" pitchFamily="34" charset="0"/>
              </a:rPr>
              <a:t>End of Month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"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Returns the last date of the current month for each row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--end of month = </a:t>
            </a:r>
            <a:r>
              <a:rPr lang="en-US" sz="1600" b="0" dirty="0">
                <a:solidFill>
                  <a:srgbClr val="3165BB"/>
                </a:solidFill>
                <a:effectLst/>
                <a:latin typeface="+mj-lt"/>
              </a:rPr>
              <a:t>ENDOFMONTH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('Calendar'[date])</a:t>
            </a:r>
          </a:p>
          <a:p>
            <a:pPr marL="0" indent="0" algn="l">
              <a:buNone/>
            </a:pPr>
            <a:endParaRPr lang="en-US" sz="16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3)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 In the </a:t>
            </a:r>
            <a:r>
              <a:rPr lang="en-US" sz="1600" b="1" i="0" dirty="0">
                <a:effectLst/>
                <a:latin typeface="+mj-lt"/>
                <a:cs typeface="Arial" panose="020B0604020202020204" pitchFamily="34" charset="0"/>
              </a:rPr>
              <a:t>Customers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 table, add a column named "</a:t>
            </a:r>
            <a:r>
              <a:rPr lang="en-US" sz="1600" b="1" i="1" dirty="0">
                <a:effectLst/>
                <a:latin typeface="+mj-lt"/>
                <a:cs typeface="Arial" panose="020B0604020202020204" pitchFamily="34" charset="0"/>
              </a:rPr>
              <a:t>Current Age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“</a:t>
            </a:r>
          </a:p>
          <a:p>
            <a:pPr marL="0" indent="0" algn="l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         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Calculates current customer ages using the "</a:t>
            </a:r>
            <a:r>
              <a:rPr lang="en-US" sz="1600" b="0" i="1" dirty="0">
                <a:effectLst/>
                <a:latin typeface="+mj-lt"/>
                <a:cs typeface="Arial" panose="020B0604020202020204" pitchFamily="34" charset="0"/>
              </a:rPr>
              <a:t>birthdate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" column and the TODAY() function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-- 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Current Age = </a:t>
            </a:r>
            <a:r>
              <a:rPr lang="en-US" sz="1600" b="0" dirty="0">
                <a:solidFill>
                  <a:srgbClr val="3165BB"/>
                </a:solidFill>
                <a:effectLst/>
                <a:latin typeface="+mj-lt"/>
              </a:rPr>
              <a:t>YEAR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+mj-lt"/>
              </a:rPr>
              <a:t>TODAY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()) - </a:t>
            </a:r>
            <a:r>
              <a:rPr lang="en-US" sz="1600" b="0" dirty="0">
                <a:solidFill>
                  <a:srgbClr val="001080"/>
                </a:solidFill>
                <a:effectLst/>
                <a:latin typeface="+mj-lt"/>
              </a:rPr>
              <a:t>Customers[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+mj-lt"/>
              </a:rPr>
              <a:t>Birth_year</a:t>
            </a:r>
            <a:r>
              <a:rPr lang="en-US" sz="1600" b="0" dirty="0">
                <a:solidFill>
                  <a:srgbClr val="001080"/>
                </a:solidFill>
                <a:effectLst/>
                <a:latin typeface="+mj-lt"/>
              </a:rPr>
              <a:t>]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16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4) In the </a:t>
            </a:r>
            <a:r>
              <a:rPr lang="en-US" sz="1600" b="1" i="0" dirty="0">
                <a:effectLst/>
                <a:latin typeface="+mj-lt"/>
                <a:cs typeface="Arial" panose="020B0604020202020204" pitchFamily="34" charset="0"/>
              </a:rPr>
              <a:t>Customers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 table, add a column named "</a:t>
            </a:r>
            <a:r>
              <a:rPr lang="en-US" sz="1600" b="1" i="1" dirty="0">
                <a:effectLst/>
                <a:latin typeface="+mj-lt"/>
                <a:cs typeface="Arial" panose="020B0604020202020204" pitchFamily="34" charset="0"/>
              </a:rPr>
              <a:t>Priority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"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Equals "</a:t>
            </a:r>
            <a:r>
              <a:rPr lang="en-US" sz="1600" b="1" i="1" dirty="0">
                <a:effectLst/>
                <a:latin typeface="+mj-lt"/>
                <a:cs typeface="Arial" panose="020B0604020202020204" pitchFamily="34" charset="0"/>
              </a:rPr>
              <a:t>High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" for customers who own homes and have Golden membership cards (otherwise "</a:t>
            </a:r>
            <a:r>
              <a:rPr lang="en-US" sz="1600" b="1" i="1" dirty="0">
                <a:effectLst/>
                <a:latin typeface="+mj-lt"/>
                <a:cs typeface="Arial" panose="020B0604020202020204" pitchFamily="34" charset="0"/>
              </a:rPr>
              <a:t>Standard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")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--priority = </a:t>
            </a:r>
            <a:r>
              <a:rPr lang="en-US" sz="1600" b="0" dirty="0">
                <a:solidFill>
                  <a:srgbClr val="3165BB"/>
                </a:solidFill>
                <a:effectLst/>
                <a:latin typeface="+mj-lt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+mj-lt"/>
              </a:rPr>
              <a:t>Customers[homeowner]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"Y"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&amp;&amp; </a:t>
            </a:r>
            <a:r>
              <a:rPr lang="en-US" sz="1600" b="0" dirty="0">
                <a:solidFill>
                  <a:srgbClr val="001080"/>
                </a:solidFill>
                <a:effectLst/>
                <a:latin typeface="+mj-lt"/>
              </a:rPr>
              <a:t>Customers[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+mj-lt"/>
              </a:rPr>
              <a:t>member_card</a:t>
            </a:r>
            <a:r>
              <a:rPr lang="en-US" sz="1600" b="0" dirty="0">
                <a:solidFill>
                  <a:srgbClr val="001080"/>
                </a:solidFill>
                <a:effectLst/>
                <a:latin typeface="+mj-lt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"Golden"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"High"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+mj-lt"/>
              </a:rPr>
              <a:t>"Standard"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 algn="l">
              <a:buNone/>
            </a:pPr>
            <a:endParaRPr lang="en-US" sz="16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5)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 In the </a:t>
            </a:r>
            <a:r>
              <a:rPr lang="en-US" sz="1600" b="1" i="0" dirty="0">
                <a:effectLst/>
                <a:latin typeface="+mj-lt"/>
                <a:cs typeface="Arial" panose="020B0604020202020204" pitchFamily="34" charset="0"/>
              </a:rPr>
              <a:t>Customers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 table, add a column named "</a:t>
            </a:r>
            <a:r>
              <a:rPr lang="en-US" sz="1600" b="1" i="1" dirty="0">
                <a:effectLst/>
                <a:latin typeface="+mj-lt"/>
                <a:cs typeface="Arial" panose="020B0604020202020204" pitchFamily="34" charset="0"/>
              </a:rPr>
              <a:t>Short Country</a:t>
            </a: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"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  <a:latin typeface="+mj-lt"/>
                <a:cs typeface="Arial" panose="020B0604020202020204" pitchFamily="34" charset="0"/>
              </a:rPr>
              <a:t>       Returns the first three characters of the customer country, and converts to all uppercase</a:t>
            </a:r>
          </a:p>
          <a:p>
            <a:pPr marL="457200" lvl="1" indent="0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--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+mj-lt"/>
              </a:rPr>
              <a:t>Short_country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latin typeface="+mj-lt"/>
              </a:rPr>
              <a:t>UPPER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+mj-lt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(Customers[Country], </a:t>
            </a:r>
            <a:r>
              <a:rPr lang="en-US" sz="1600" b="0" dirty="0">
                <a:solidFill>
                  <a:srgbClr val="09885A"/>
                </a:solidFill>
                <a:effectLst/>
                <a:latin typeface="+mj-lt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) )</a:t>
            </a: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652C-1B38-F142-2922-877F64CF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42043"/>
            <a:ext cx="10750118" cy="5981654"/>
          </a:xfrm>
        </p:spPr>
        <p:txBody>
          <a:bodyPr/>
          <a:lstStyle/>
          <a:p>
            <a:pPr marL="0" indent="0" algn="l">
              <a:buNone/>
            </a:pPr>
            <a:endParaRPr lang="en-US" sz="18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6) In the </a:t>
            </a:r>
            <a:r>
              <a:rPr lang="en-US" sz="1800" b="1" i="0" dirty="0">
                <a:effectLst/>
                <a:latin typeface="+mj-lt"/>
                <a:cs typeface="Arial" panose="020B0604020202020204" pitchFamily="34" charset="0"/>
              </a:rPr>
              <a:t>Customers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 table, add a column named "</a:t>
            </a:r>
            <a:r>
              <a:rPr lang="en-US" sz="1800" b="1" i="1" dirty="0">
                <a:effectLst/>
                <a:latin typeface="+mj-lt"/>
                <a:cs typeface="Arial" panose="020B0604020202020204" pitchFamily="34" charset="0"/>
              </a:rPr>
              <a:t>House Number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"</a:t>
            </a:r>
          </a:p>
          <a:p>
            <a:pPr marL="457200" lvl="1" indent="0" algn="l">
              <a:buNone/>
            </a:pP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Extracts all characters/numbers before the first space in the "</a:t>
            </a:r>
            <a:r>
              <a:rPr lang="en-US" sz="1800" b="0" i="1" dirty="0" err="1">
                <a:effectLst/>
                <a:latin typeface="+mj-lt"/>
                <a:cs typeface="Arial" panose="020B0604020202020204" pitchFamily="34" charset="0"/>
              </a:rPr>
              <a:t>customer_address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" column (</a:t>
            </a:r>
            <a:r>
              <a:rPr lang="en-US" sz="1800" b="1" i="1" dirty="0">
                <a:effectLst/>
                <a:latin typeface="+mj-lt"/>
                <a:cs typeface="Arial" panose="020B0604020202020204" pitchFamily="34" charset="0"/>
              </a:rPr>
              <a:t>hint:</a:t>
            </a:r>
            <a:r>
              <a:rPr lang="en-US" sz="1800" b="0" i="1" dirty="0">
                <a:effectLst/>
                <a:latin typeface="+mj-lt"/>
                <a:cs typeface="Arial" panose="020B0604020202020204" pitchFamily="34" charset="0"/>
              </a:rPr>
              <a:t> use SEARCH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--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House number = </a:t>
            </a:r>
            <a:r>
              <a:rPr lang="en-US" sz="1800" b="0" dirty="0">
                <a:solidFill>
                  <a:srgbClr val="3165BB"/>
                </a:solidFill>
                <a:effectLst/>
                <a:latin typeface="+mj-lt"/>
              </a:rPr>
              <a:t>LEFT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+mj-lt"/>
              </a:rPr>
              <a:t>Customers[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+mj-lt"/>
              </a:rPr>
              <a:t>customer_address</a:t>
            </a:r>
            <a:r>
              <a:rPr lang="en-US" sz="1800" b="0" dirty="0">
                <a:solidFill>
                  <a:srgbClr val="001080"/>
                </a:solidFill>
                <a:effectLst/>
                <a:latin typeface="+mj-lt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1800" b="0" dirty="0">
                <a:solidFill>
                  <a:srgbClr val="3165BB"/>
                </a:solidFill>
                <a:effectLst/>
                <a:latin typeface="+mj-lt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+mj-lt"/>
              </a:rPr>
              <a:t>Customers[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+mj-lt"/>
              </a:rPr>
              <a:t>customer_address</a:t>
            </a:r>
            <a:r>
              <a:rPr lang="en-US" sz="1800" b="0" dirty="0">
                <a:solidFill>
                  <a:srgbClr val="001080"/>
                </a:solidFill>
                <a:effectLst/>
                <a:latin typeface="+mj-lt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))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7)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 In the </a:t>
            </a:r>
            <a:r>
              <a:rPr lang="en-US" sz="1800" b="1" i="0" dirty="0">
                <a:effectLst/>
                <a:latin typeface="+mj-lt"/>
                <a:cs typeface="Arial" panose="020B0604020202020204" pitchFamily="34" charset="0"/>
              </a:rPr>
              <a:t>Products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 table, add a column named "</a:t>
            </a:r>
            <a:r>
              <a:rPr lang="en-US" sz="1800" b="1" i="1" dirty="0">
                <a:effectLst/>
                <a:latin typeface="+mj-lt"/>
                <a:cs typeface="Arial" panose="020B0604020202020204" pitchFamily="34" charset="0"/>
              </a:rPr>
              <a:t>Price Tier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"</a:t>
            </a:r>
          </a:p>
          <a:p>
            <a:pPr marL="457200" lvl="1" indent="0" algn="l">
              <a:buNone/>
            </a:pP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Equals "</a:t>
            </a:r>
            <a:r>
              <a:rPr lang="en-US" sz="1800" b="1" i="1" dirty="0">
                <a:effectLst/>
                <a:latin typeface="+mj-lt"/>
                <a:cs typeface="Arial" panose="020B0604020202020204" pitchFamily="34" charset="0"/>
              </a:rPr>
              <a:t>High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" if the retail price is &gt;</a:t>
            </a:r>
            <a:r>
              <a:rPr lang="en-US" sz="1800" b="1" i="0" dirty="0">
                <a:effectLst/>
                <a:latin typeface="+mj-lt"/>
                <a:cs typeface="Arial" panose="020B0604020202020204" pitchFamily="34" charset="0"/>
              </a:rPr>
              <a:t>$3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, "</a:t>
            </a:r>
            <a:r>
              <a:rPr lang="en-US" sz="1800" b="1" i="1" dirty="0">
                <a:effectLst/>
                <a:latin typeface="+mj-lt"/>
                <a:cs typeface="Arial" panose="020B0604020202020204" pitchFamily="34" charset="0"/>
              </a:rPr>
              <a:t>Mid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" if the retail price is &gt;</a:t>
            </a:r>
            <a:r>
              <a:rPr lang="en-US" sz="1800" b="1" i="0" dirty="0">
                <a:effectLst/>
                <a:latin typeface="+mj-lt"/>
                <a:cs typeface="Arial" panose="020B0604020202020204" pitchFamily="34" charset="0"/>
              </a:rPr>
              <a:t>$1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, and "</a:t>
            </a:r>
            <a:r>
              <a:rPr lang="en-US" sz="1800" b="1" i="1" dirty="0">
                <a:effectLst/>
                <a:latin typeface="+mj-lt"/>
                <a:cs typeface="Arial" panose="020B0604020202020204" pitchFamily="34" charset="0"/>
              </a:rPr>
              <a:t>Low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" otherwise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--Price tier = </a:t>
            </a:r>
            <a:r>
              <a:rPr lang="en-US" sz="1800" b="0" dirty="0">
                <a:solidFill>
                  <a:srgbClr val="3165BB"/>
                </a:solidFill>
                <a:effectLst/>
                <a:latin typeface="+mj-lt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(Products[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product_retail_price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] &lt; </a:t>
            </a:r>
            <a:r>
              <a:rPr lang="en-US" sz="1800" b="0" dirty="0">
                <a:solidFill>
                  <a:srgbClr val="09885A"/>
                </a:solidFill>
                <a:effectLst/>
                <a:latin typeface="+mj-lt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"Low"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3165BB"/>
                </a:solidFill>
                <a:effectLst/>
                <a:latin typeface="+mj-lt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(Products[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product_retail_price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] &lt; </a:t>
            </a:r>
            <a:r>
              <a:rPr lang="en-US" sz="1800" b="0" dirty="0">
                <a:solidFill>
                  <a:srgbClr val="09885A"/>
                </a:solidFill>
                <a:effectLst/>
                <a:latin typeface="+mj-lt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"Mid"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"High"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))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8)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 In the </a:t>
            </a:r>
            <a:r>
              <a:rPr lang="en-US" sz="1800" b="1" i="0" dirty="0">
                <a:effectLst/>
                <a:latin typeface="+mj-lt"/>
                <a:cs typeface="Arial" panose="020B0604020202020204" pitchFamily="34" charset="0"/>
              </a:rPr>
              <a:t>Stores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 table, add a column named "</a:t>
            </a:r>
            <a:r>
              <a:rPr lang="en-US" sz="1800" b="1" i="1" dirty="0" err="1">
                <a:effectLst/>
                <a:latin typeface="+mj-lt"/>
                <a:cs typeface="Arial" panose="020B0604020202020204" pitchFamily="34" charset="0"/>
              </a:rPr>
              <a:t>Years_Since_Remodel</a:t>
            </a: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"</a:t>
            </a:r>
          </a:p>
          <a:p>
            <a:pPr marL="457200" lvl="1" indent="0" algn="l">
              <a:buNone/>
            </a:pPr>
            <a:r>
              <a:rPr lang="en-US" sz="1800" b="0" i="0" dirty="0">
                <a:effectLst/>
                <a:latin typeface="+mj-lt"/>
                <a:cs typeface="Arial" panose="020B0604020202020204" pitchFamily="34" charset="0"/>
              </a:rPr>
              <a:t> Calculates the number of years between the current date (TODAY()) and the last remodel date</a:t>
            </a:r>
          </a:p>
          <a:p>
            <a:pPr marL="457200" lvl="1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--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years since remodel = </a:t>
            </a:r>
            <a:r>
              <a:rPr lang="en-US" sz="1800" b="0" dirty="0">
                <a:solidFill>
                  <a:srgbClr val="3165BB"/>
                </a:solidFill>
                <a:effectLst/>
                <a:latin typeface="+mj-lt"/>
              </a:rPr>
              <a:t>YEAR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dirty="0">
                <a:solidFill>
                  <a:srgbClr val="3165BB"/>
                </a:solidFill>
                <a:effectLst/>
                <a:latin typeface="+mj-lt"/>
              </a:rPr>
              <a:t>TODAY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()) - </a:t>
            </a:r>
            <a:r>
              <a:rPr lang="en-US" sz="1800" b="0" dirty="0">
                <a:solidFill>
                  <a:srgbClr val="3165BB"/>
                </a:solidFill>
                <a:effectLst/>
                <a:latin typeface="+mj-lt"/>
              </a:rPr>
              <a:t>YEAR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(Stores[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last_remodel_date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])</a:t>
            </a:r>
          </a:p>
          <a:p>
            <a:pPr marL="457200" lvl="1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l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2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74FB-6690-9181-1A69-6325F162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301841"/>
            <a:ext cx="10705730" cy="58751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In the 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REPORT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 view, add the following 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measures 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Assign to tables as you see fit, and use a matrix to match the "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" values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)</a:t>
            </a:r>
            <a:endParaRPr lang="en-US" sz="1400" dirty="0">
              <a:latin typeface="+mj-lt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1)Create new measures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Quantity Sold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and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Quantity Returned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 to calculate the sum of quantity from each data table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 total Quantity Sold =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833,489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and total Quantity Returned =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8,289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--Quantity Sold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Transactions_data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</a:rPr>
              <a:t>[quantity]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--Quantity Returned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Return_data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</a:rPr>
              <a:t>[quantity]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2)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Create new measures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Total Transactions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 and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Total Returns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the count of rows from each data table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269,720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transactions and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7,087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returns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--Total Transactions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COUNTROWS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Transactions_data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--Total Returns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COUNTROWS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Return_data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3)Create a new measure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Return Rate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the ratio of quantity returned to quantity sold (format as %)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 an overall return rate of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0.99%</a:t>
            </a:r>
            <a:endParaRPr lang="en-US" sz="14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Return Rate = 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</a:rPr>
              <a:t>[Quantity Returned]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/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</a:rPr>
              <a:t>[Quantity Sold]</a:t>
            </a:r>
            <a:endParaRPr lang="en-US" sz="1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4)Create a new measure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Weekend Transactions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transactions on weekends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76,608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total weekend transactions</a:t>
            </a:r>
            <a:endParaRPr lang="en-US" sz="14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Weekend Transactions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COUNTROWS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Transactions_data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), 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</a:rPr>
              <a:t>'Calendar'[week end]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+mj-lt"/>
              </a:rPr>
              <a:t>"Y"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5)Create a new measure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% Weekend Transactions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weekend transactions as a percentage of total transactions (format as %)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28.4% 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weekend transactions</a:t>
            </a:r>
          </a:p>
          <a:p>
            <a:pPr marL="457200" lvl="1" indent="0">
              <a:buNone/>
            </a:pPr>
            <a:r>
              <a:rPr lang="en-US" sz="1400" i="1" dirty="0"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% Weekend Transactions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DIVIDE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COUNTROWS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Transactions_data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),'Calendar'[week end]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+mj-lt"/>
              </a:rPr>
              <a:t>"Y"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), [Total Transactions],</a:t>
            </a:r>
            <a:r>
              <a:rPr lang="en-US" sz="1400" b="0" dirty="0">
                <a:solidFill>
                  <a:srgbClr val="A31515"/>
                </a:solidFill>
                <a:effectLst/>
                <a:latin typeface="+mj-lt"/>
              </a:rPr>
              <a:t>"ABC"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12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F16-90C5-14FD-350A-EB1460B1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4" y="787893"/>
            <a:ext cx="10821140" cy="52822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6)Create new measures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All Transactions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and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All Returns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grand total transactions and returns (regardless of filter context)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 see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269,720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transactions and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7,087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returns across all rows (test with </a:t>
            </a:r>
            <a:r>
              <a:rPr lang="en-US" sz="1400" b="0" i="1" dirty="0" err="1">
                <a:effectLst/>
                <a:latin typeface="+mj-lt"/>
                <a:cs typeface="Arial" panose="020B0604020202020204" pitchFamily="34" charset="0"/>
              </a:rPr>
              <a:t>product_brand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 on rows)</a:t>
            </a:r>
            <a:endParaRPr lang="en-US" sz="14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All Transactions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COUNTROWS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Transactions_data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All Returns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COUNTROWS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Return_data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7)Create a new measure to </a:t>
            </a:r>
            <a:r>
              <a:rPr lang="en-US" sz="1400" b="0" i="0" dirty="0" err="1">
                <a:effectLst/>
                <a:latin typeface="+mj-lt"/>
                <a:cs typeface="Arial" panose="020B0604020202020204" pitchFamily="34" charset="0"/>
              </a:rPr>
              <a:t>calcul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 ate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Total Revenue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based on transaction quantity and product retail price, and format as $ (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hint: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you'll need an iterator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)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 a total revenue of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$1,764,546</a:t>
            </a:r>
            <a:endParaRPr lang="en-US" sz="14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--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Total_revenue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SUMX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Transactions_data,Transactions_data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[quantity]*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RELATED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(Products[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product_retail_price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]))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8)Create a new measure to calculate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Total Cost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 based on transaction quantity and product cost, and format as $ (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hint: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you'll need an iterator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)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 a total cost of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$711,728</a:t>
            </a:r>
          </a:p>
          <a:p>
            <a:pPr marL="457200" lvl="1" indent="0">
              <a:buNone/>
            </a:pPr>
            <a:r>
              <a:rPr lang="en-US" sz="1400" b="1" i="1" dirty="0"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Total cost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SUMX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Transactions_data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Transactions_data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</a:rPr>
              <a:t>[quantity]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*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RELATED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</a:rPr>
              <a:t>Products[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+mj-lt"/>
              </a:rPr>
              <a:t>product_cost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))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9)Create a new measure named 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Total Profit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total revenue minus total cost, and format as $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 a total profit of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$1,052,819</a:t>
            </a:r>
            <a:endParaRPr lang="en-US" sz="14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lvl="1" indent="0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Total profit = 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Total_revenue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]-[Total cost]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10)Create a new measure to calculate 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Profit Margin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by dividing total profit by total revenue calculate total revenue (format as %)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 an overall profit margin of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59.67%</a:t>
            </a:r>
          </a:p>
          <a:p>
            <a:pPr marL="457200" lvl="1" indent="0">
              <a:buNone/>
            </a:pPr>
            <a:r>
              <a:rPr lang="en-US" sz="1400" b="1" i="1" dirty="0"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Profit Margin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</a:rPr>
              <a:t>DIVIDE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</a:rPr>
              <a:t>[Total profit]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</a:rPr>
              <a:t>[</a:t>
            </a:r>
            <a:r>
              <a:rPr lang="en-US" sz="1400" b="0" dirty="0" err="1">
                <a:solidFill>
                  <a:srgbClr val="68349C"/>
                </a:solidFill>
                <a:effectLst/>
                <a:latin typeface="+mj-lt"/>
              </a:rPr>
              <a:t>Total_revenue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l">
              <a:buNone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3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0724-86B6-834D-ABB1-FA811C1F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363985"/>
            <a:ext cx="10515600" cy="59017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11)Create a new measure named 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Unique Products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the number of unique product names in the 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Products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 table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1,560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unique products</a:t>
            </a:r>
          </a:p>
          <a:p>
            <a:pPr marL="457200" lvl="1" indent="0">
              <a:buNone/>
            </a:pPr>
            <a:r>
              <a:rPr lang="en-US" sz="1400" i="1" dirty="0"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Unique products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DISTINCTCOUNT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(Products[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product_name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])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12)Create a new measure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YTD Revenue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year-to-date total revenue, and format as $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Create a matrix with "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Start of Month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" on rows; you should see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$872,924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in YTD Revenue in September 1998</a:t>
            </a:r>
            <a:endParaRPr lang="en-US" sz="14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YTD Revenue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Total_revenue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],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DATESYTD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('Calendar'[date]))</a:t>
            </a:r>
          </a:p>
          <a:p>
            <a:pPr marL="0" indent="0" algn="l">
              <a:buNone/>
            </a:pPr>
            <a:r>
              <a:rPr lang="en-US" sz="1400" dirty="0">
                <a:latin typeface="+mj-lt"/>
                <a:cs typeface="Arial" panose="020B0604020202020204" pitchFamily="34" charset="0"/>
              </a:rPr>
              <a:t>13)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Create a new measure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60-Day Revenue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to calculate a running revenue total over a 60-day period, and format as $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Create a matrix with "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date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" on rows; you should see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$97,570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in 60-Day Revenue on 4/14/1997</a:t>
            </a:r>
          </a:p>
          <a:p>
            <a:pPr marL="457200" lvl="1" indent="0">
              <a:buNone/>
            </a:pPr>
            <a:r>
              <a:rPr lang="en-US" sz="1400" i="1" dirty="0"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60-day Revenue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[</a:t>
            </a:r>
            <a:r>
              <a:rPr lang="en-US" sz="1400" b="0" dirty="0" err="1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Total_revenue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DATESINPERIOD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  <a:cs typeface="Arial" panose="020B0604020202020204" pitchFamily="34" charset="0"/>
              </a:rPr>
              <a:t>'Calendar'[date]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MAX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  <a:cs typeface="Arial" panose="020B0604020202020204" pitchFamily="34" charset="0"/>
              </a:rPr>
              <a:t>'Calendar'[date]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),-</a:t>
            </a:r>
            <a:r>
              <a:rPr lang="en-US" sz="1400" b="0" dirty="0">
                <a:solidFill>
                  <a:srgbClr val="09885A"/>
                </a:solidFill>
                <a:effectLst/>
                <a:latin typeface="+mj-lt"/>
                <a:cs typeface="Arial" panose="020B0604020202020204" pitchFamily="34" charset="0"/>
              </a:rPr>
              <a:t>60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DAY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))</a:t>
            </a:r>
            <a:endParaRPr lang="en-US" sz="1400" b="0" i="0" dirty="0">
              <a:effectLst/>
              <a:latin typeface="+mj-lt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14)Create new measures named  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Last Month Transactions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",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Last Month Revenue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", 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Last Month Profit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", and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Last Month Returns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Create a matrix with "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Start of Month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" on rows to confirm accuracy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--Last month revenue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[</a:t>
            </a:r>
            <a:r>
              <a:rPr lang="en-US" sz="1400" b="0" dirty="0" err="1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Total_revenue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DATEADD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  <a:cs typeface="Arial" panose="020B0604020202020204" pitchFamily="34" charset="0"/>
              </a:rPr>
              <a:t>'Calendar'[date]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,-</a:t>
            </a:r>
            <a:r>
              <a:rPr lang="en-US" sz="1400" b="0" dirty="0">
                <a:solidFill>
                  <a:srgbClr val="09885A"/>
                </a:solidFill>
                <a:effectLst/>
                <a:latin typeface="+mj-lt"/>
                <a:cs typeface="Arial" panose="020B0604020202020204" pitchFamily="34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MONTH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))</a:t>
            </a:r>
          </a:p>
          <a:p>
            <a:pPr marL="457200" lvl="1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--Last month profit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[Total profit]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DATEADD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  <a:cs typeface="Arial" panose="020B0604020202020204" pitchFamily="34" charset="0"/>
              </a:rPr>
              <a:t>'Calendar'[date]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,-</a:t>
            </a:r>
            <a:r>
              <a:rPr lang="en-US" sz="1400" b="0" dirty="0">
                <a:solidFill>
                  <a:srgbClr val="09885A"/>
                </a:solidFill>
                <a:effectLst/>
                <a:latin typeface="+mj-lt"/>
                <a:cs typeface="Arial" panose="020B0604020202020204" pitchFamily="34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MONTH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Last month transactions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[Total transactions]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DATEADD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  <a:cs typeface="Arial" panose="020B0604020202020204" pitchFamily="34" charset="0"/>
              </a:rPr>
              <a:t>'Calendar'[date]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,-</a:t>
            </a:r>
            <a:r>
              <a:rPr lang="en-US" sz="1400" b="0" dirty="0">
                <a:solidFill>
                  <a:srgbClr val="09885A"/>
                </a:solidFill>
                <a:effectLst/>
                <a:latin typeface="+mj-lt"/>
                <a:cs typeface="Arial" panose="020B0604020202020204" pitchFamily="34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MONTH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Last month returns = 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[Total returns]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DATEADD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+mj-lt"/>
                <a:cs typeface="Arial" panose="020B0604020202020204" pitchFamily="34" charset="0"/>
              </a:rPr>
              <a:t>'Calendar'[date]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,-</a:t>
            </a:r>
            <a:r>
              <a:rPr lang="en-US" sz="1400" b="0" dirty="0">
                <a:solidFill>
                  <a:srgbClr val="09885A"/>
                </a:solidFill>
                <a:effectLst/>
                <a:latin typeface="+mj-lt"/>
                <a:cs typeface="Arial" panose="020B0604020202020204" pitchFamily="34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lang="en-US" sz="1400" b="0" dirty="0">
                <a:solidFill>
                  <a:srgbClr val="3165BB"/>
                </a:solidFill>
                <a:effectLst/>
                <a:latin typeface="+mj-lt"/>
                <a:cs typeface="Arial" panose="020B0604020202020204" pitchFamily="34" charset="0"/>
              </a:rPr>
              <a:t>MONTH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))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15)Create a new measure named "</a:t>
            </a:r>
            <a:r>
              <a:rPr lang="en-US" sz="1400" b="1" i="0" dirty="0">
                <a:effectLst/>
                <a:latin typeface="+mj-lt"/>
                <a:cs typeface="Arial" panose="020B0604020202020204" pitchFamily="34" charset="0"/>
              </a:rPr>
              <a:t>Revenue Target</a:t>
            </a:r>
            <a:r>
              <a:rPr lang="en-US" sz="1400" b="0" i="0" dirty="0">
                <a:effectLst/>
                <a:latin typeface="+mj-lt"/>
                <a:cs typeface="Arial" panose="020B0604020202020204" pitchFamily="34" charset="0"/>
              </a:rPr>
              <a:t>" based on a 5% lift over the previous month revenue, and format as $</a:t>
            </a:r>
          </a:p>
          <a:p>
            <a:pPr marL="457200" lvl="1" indent="0" algn="l">
              <a:buNone/>
            </a:pP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Spot check: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You should see a Revenue Target of </a:t>
            </a:r>
            <a:r>
              <a:rPr lang="en-US" sz="1400" b="1" i="1" dirty="0">
                <a:effectLst/>
                <a:latin typeface="+mj-lt"/>
                <a:cs typeface="Arial" panose="020B0604020202020204" pitchFamily="34" charset="0"/>
              </a:rPr>
              <a:t>$99,223</a:t>
            </a:r>
            <a:r>
              <a:rPr lang="en-US" sz="1400" b="0" i="1" dirty="0">
                <a:effectLst/>
                <a:latin typeface="+mj-lt"/>
                <a:cs typeface="Arial" panose="020B0604020202020204" pitchFamily="34" charset="0"/>
              </a:rPr>
              <a:t> in March 1998</a:t>
            </a:r>
          </a:p>
          <a:p>
            <a:pPr lvl="1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Revenue target = </a:t>
            </a:r>
            <a:r>
              <a:rPr lang="en-US" sz="1400" b="0" dirty="0">
                <a:solidFill>
                  <a:srgbClr val="68349C"/>
                </a:solidFill>
                <a:effectLst/>
                <a:latin typeface="+mj-lt"/>
                <a:cs typeface="Arial" panose="020B0604020202020204" pitchFamily="34" charset="0"/>
              </a:rPr>
              <a:t>[Last month revenue]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*</a:t>
            </a:r>
            <a:r>
              <a:rPr lang="en-US" sz="1400" b="0" dirty="0">
                <a:solidFill>
                  <a:srgbClr val="09885A"/>
                </a:solidFill>
                <a:effectLst/>
                <a:latin typeface="+mj-lt"/>
                <a:cs typeface="Arial" panose="020B0604020202020204" pitchFamily="34" charset="0"/>
              </a:rPr>
              <a:t>1.05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2BBE-2889-2F02-71B4-E7A0373D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B5CFD-B64A-A32F-E18F-C3255F4A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59220"/>
            <a:ext cx="10739232" cy="47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2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141D-9577-118A-3585-E7610AC7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728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</TotalTime>
  <Words>1453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Rockwell</vt:lpstr>
      <vt:lpstr>Rockwell Condensed</vt:lpstr>
      <vt:lpstr>Wingdings</vt:lpstr>
      <vt:lpstr>Wood Type</vt:lpstr>
      <vt:lpstr>POWER BI CAPSTONE-1 UNIVERSAL MARKETING DATA</vt:lpstr>
      <vt:lpstr>DAX MEASURES</vt:lpstr>
      <vt:lpstr>PowerPoint Presentation</vt:lpstr>
      <vt:lpstr>PowerPoint Presentation</vt:lpstr>
      <vt:lpstr>PowerPoint Presentation</vt:lpstr>
      <vt:lpstr>PowerPoint Presentation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Kotha</dc:creator>
  <cp:lastModifiedBy>Meghana Kotha</cp:lastModifiedBy>
  <cp:revision>1</cp:revision>
  <dcterms:created xsi:type="dcterms:W3CDTF">2022-12-16T09:10:29Z</dcterms:created>
  <dcterms:modified xsi:type="dcterms:W3CDTF">2022-12-17T06:12:20Z</dcterms:modified>
</cp:coreProperties>
</file>