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69" r:id="rId2"/>
    <p:sldId id="263" r:id="rId3"/>
    <p:sldId id="264" r:id="rId4"/>
    <p:sldId id="265" r:id="rId5"/>
    <p:sldId id="266" r:id="rId6"/>
    <p:sldId id="267" r:id="rId7"/>
    <p:sldId id="270" r:id="rId8"/>
    <p:sldId id="271" r:id="rId9"/>
    <p:sldId id="272" r:id="rId10"/>
    <p:sldId id="273"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580" autoAdjust="0"/>
    <p:restoredTop sz="94660"/>
  </p:normalViewPr>
  <p:slideViewPr>
    <p:cSldViewPr snapToGrid="0">
      <p:cViewPr>
        <p:scale>
          <a:sx n="73" d="100"/>
          <a:sy n="73" d="100"/>
        </p:scale>
        <p:origin x="-75" y="-48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48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9175-BCEB-4ABE-A92A-750199ECB87C}" type="datetimeFigureOut">
              <a:rPr lang="en-IN" smtClean="0"/>
              <a:t>22-07-2020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05DC3-31E4-4802-B7B2-F95A2CEBD129}" type="slidenum">
              <a:rPr lang="en-IN" smtClean="0"/>
              <a:t>‹#›</a:t>
            </a:fld>
            <a:endParaRPr lang="en-IN"/>
          </a:p>
        </p:txBody>
      </p:sp>
    </p:spTree>
    <p:extLst>
      <p:ext uri="{BB962C8B-B14F-4D97-AF65-F5344CB8AC3E}">
        <p14:creationId xmlns:p14="http://schemas.microsoft.com/office/powerpoint/2010/main" val="167993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923918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13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860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115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03257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06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757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330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13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userDrawn="1"/>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83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02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1869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600" dirty="0" smtClean="0"/>
              <a:t>Computer organization and architecture</a:t>
            </a:r>
            <a:endParaRPr lang="en-IN" sz="6600" dirty="0"/>
          </a:p>
        </p:txBody>
      </p:sp>
      <p:sp>
        <p:nvSpPr>
          <p:cNvPr id="3" name="Subtitle 2"/>
          <p:cNvSpPr>
            <a:spLocks noGrp="1"/>
          </p:cNvSpPr>
          <p:nvPr>
            <p:ph type="subTitle" idx="1"/>
          </p:nvPr>
        </p:nvSpPr>
        <p:spPr/>
        <p:txBody>
          <a:bodyPr/>
          <a:lstStyle/>
          <a:p>
            <a:r>
              <a:rPr lang="en-IN" b="1" dirty="0" smtClean="0"/>
              <a:t>Session – 2</a:t>
            </a:r>
            <a:endParaRPr lang="en-IN" b="1"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86227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675" y="239428"/>
            <a:ext cx="9601200" cy="1485900"/>
          </a:xfrm>
        </p:spPr>
        <p:txBody>
          <a:bodyPr/>
          <a:lstStyle/>
          <a:p>
            <a:r>
              <a:rPr lang="en-IN" dirty="0" smtClean="0"/>
              <a:t>Contd.,</a:t>
            </a:r>
            <a:endParaRPr lang="en-IN" dirty="0"/>
          </a:p>
        </p:txBody>
      </p:sp>
      <p:sp>
        <p:nvSpPr>
          <p:cNvPr id="3" name="Content Placeholder 2"/>
          <p:cNvSpPr>
            <a:spLocks noGrp="1"/>
          </p:cNvSpPr>
          <p:nvPr>
            <p:ph idx="1"/>
          </p:nvPr>
        </p:nvSpPr>
        <p:spPr>
          <a:xfrm>
            <a:off x="1630392" y="1276709"/>
            <a:ext cx="9601200" cy="3581400"/>
          </a:xfrm>
        </p:spPr>
        <p:txBody>
          <a:bodyPr>
            <a:normAutofit fontScale="92500" lnSpcReduction="20000"/>
          </a:bodyPr>
          <a:lstStyle/>
          <a:p>
            <a:pPr algn="just"/>
            <a:r>
              <a:rPr lang="en-IN" u="sng" dirty="0" smtClean="0">
                <a:solidFill>
                  <a:srgbClr val="002060"/>
                </a:solidFill>
              </a:rPr>
              <a:t>Register (Load and Store)</a:t>
            </a:r>
          </a:p>
          <a:p>
            <a:pPr algn="just"/>
            <a:r>
              <a:rPr lang="en-IN" dirty="0"/>
              <a:t>This ISA will demand the operands to be moved to the registers and only then the operation can be carried out. </a:t>
            </a:r>
            <a:endParaRPr lang="en-IN" dirty="0" smtClean="0"/>
          </a:p>
          <a:p>
            <a:pPr algn="just"/>
            <a:r>
              <a:rPr lang="en-IN" dirty="0" smtClean="0"/>
              <a:t>For </a:t>
            </a:r>
            <a:r>
              <a:rPr lang="en-IN" dirty="0"/>
              <a:t>an instance, if you want to add two numbers, first, the two numbers (operands) should be stored in the registers and then the ALU can be fed with the input. </a:t>
            </a:r>
            <a:endParaRPr lang="en-IN" dirty="0" smtClean="0"/>
          </a:p>
          <a:p>
            <a:pPr algn="just"/>
            <a:r>
              <a:rPr lang="en-IN" dirty="0" smtClean="0"/>
              <a:t>LOAD </a:t>
            </a:r>
            <a:r>
              <a:rPr lang="en-IN" dirty="0"/>
              <a:t>is used to move the data from the memory location to registers and STORE does it reverse. </a:t>
            </a:r>
            <a:endParaRPr lang="en-IN" dirty="0" smtClean="0"/>
          </a:p>
          <a:p>
            <a:pPr algn="just"/>
            <a:r>
              <a:rPr lang="en-IN" dirty="0" smtClean="0"/>
              <a:t>Anything </a:t>
            </a:r>
            <a:r>
              <a:rPr lang="en-IN" dirty="0"/>
              <a:t>and everything in this approach shall be done through the registers and no direct memory access is encouraged. </a:t>
            </a:r>
            <a:endParaRPr lang="en-IN" dirty="0" smtClean="0"/>
          </a:p>
          <a:p>
            <a:pPr algn="just"/>
            <a:r>
              <a:rPr lang="en-IN" dirty="0" smtClean="0"/>
              <a:t>This </a:t>
            </a:r>
            <a:r>
              <a:rPr lang="en-IN" dirty="0"/>
              <a:t>is what is referred as “RISC” </a:t>
            </a:r>
            <a:r>
              <a:rPr lang="en-IN" dirty="0" smtClean="0"/>
              <a:t>architecture. </a:t>
            </a:r>
          </a:p>
          <a:p>
            <a:pPr algn="just"/>
            <a:r>
              <a:rPr lang="en-IN" dirty="0" smtClean="0"/>
              <a:t>It </a:t>
            </a:r>
            <a:r>
              <a:rPr lang="en-IN" dirty="0"/>
              <a:t>can be represented as 2-address or 3 - address instruction based on the requirement.</a:t>
            </a:r>
            <a:endParaRPr lang="en-IN" u="sng" dirty="0">
              <a:solidFill>
                <a:srgbClr val="002060"/>
              </a:solidFill>
            </a:endParaRPr>
          </a:p>
        </p:txBody>
      </p:sp>
      <p:pic>
        <p:nvPicPr>
          <p:cNvPr id="5" name="Picture 4"/>
          <p:cNvPicPr>
            <a:picLocks noChangeAspect="1"/>
          </p:cNvPicPr>
          <p:nvPr/>
        </p:nvPicPr>
        <p:blipFill>
          <a:blip r:embed="rId2"/>
          <a:stretch>
            <a:fillRect/>
          </a:stretch>
        </p:blipFill>
        <p:spPr>
          <a:xfrm>
            <a:off x="2941233" y="4746775"/>
            <a:ext cx="7286625" cy="1781175"/>
          </a:xfrm>
          <a:prstGeom prst="rect">
            <a:avLst/>
          </a:prstGeom>
        </p:spPr>
      </p:pic>
      <p:sp>
        <p:nvSpPr>
          <p:cNvPr id="7" name="Slide Number Placeholder 6"/>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62744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5" y="0"/>
            <a:ext cx="9601200" cy="728932"/>
          </a:xfrm>
        </p:spPr>
        <p:txBody>
          <a:bodyPr/>
          <a:lstStyle/>
          <a:p>
            <a:r>
              <a:rPr lang="en-IN" dirty="0" smtClean="0"/>
              <a:t>Contd.,</a:t>
            </a:r>
            <a:endParaRPr lang="en-IN" dirty="0"/>
          </a:p>
        </p:txBody>
      </p:sp>
      <p:sp>
        <p:nvSpPr>
          <p:cNvPr id="3" name="Content Placeholder 2"/>
          <p:cNvSpPr>
            <a:spLocks noGrp="1"/>
          </p:cNvSpPr>
          <p:nvPr>
            <p:ph idx="1"/>
          </p:nvPr>
        </p:nvSpPr>
        <p:spPr>
          <a:xfrm>
            <a:off x="1069676" y="914400"/>
            <a:ext cx="9601200" cy="3581400"/>
          </a:xfrm>
        </p:spPr>
        <p:txBody>
          <a:bodyPr/>
          <a:lstStyle/>
          <a:p>
            <a:r>
              <a:rPr lang="en-IN" b="1" u="sng" dirty="0"/>
              <a:t>Expression to be implemented with all the four ISA types: R = A *B </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20561" y="1493850"/>
            <a:ext cx="7541356" cy="5044973"/>
          </a:xfrm>
          <a:prstGeom prst="rect">
            <a:avLst/>
          </a:prstGeom>
          <a:noFill/>
          <a:ln>
            <a:noFill/>
          </a:ln>
        </p:spPr>
      </p:pic>
      <p:sp>
        <p:nvSpPr>
          <p:cNvPr id="7" name="Slide Number Placeholder 6"/>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751889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ISA – Instruction Set Architecture</a:t>
            </a:r>
            <a:endParaRPr lang="en-IN" dirty="0"/>
          </a:p>
        </p:txBody>
      </p:sp>
      <p:sp>
        <p:nvSpPr>
          <p:cNvPr id="3" name="Content Placeholder 2"/>
          <p:cNvSpPr>
            <a:spLocks noGrp="1"/>
          </p:cNvSpPr>
          <p:nvPr>
            <p:ph idx="1"/>
          </p:nvPr>
        </p:nvSpPr>
        <p:spPr>
          <a:xfrm>
            <a:off x="1476103" y="1746068"/>
            <a:ext cx="9601200" cy="3581400"/>
          </a:xfrm>
        </p:spPr>
        <p:txBody>
          <a:bodyPr/>
          <a:lstStyle/>
          <a:p>
            <a:r>
              <a:rPr lang="en-IN" dirty="0"/>
              <a:t>Instruction Set Architecture, ISA, is an interface between the hardware and software and it is indeed playing the role of an instructor to instruct the hardware about what to be done through the software instructions. </a:t>
            </a:r>
            <a:endParaRPr lang="en-IN" dirty="0" smtClean="0"/>
          </a:p>
          <a:p>
            <a:r>
              <a:rPr lang="en-IN" dirty="0" smtClean="0"/>
              <a:t>In </a:t>
            </a:r>
            <a:r>
              <a:rPr lang="en-IN" dirty="0"/>
              <a:t>other words, ISA helps to utilize the hardware to its complete ability through the software instructions. </a:t>
            </a:r>
            <a:endParaRPr lang="en-IN" dirty="0" smtClean="0"/>
          </a:p>
          <a:p>
            <a:r>
              <a:rPr lang="en-IN" dirty="0" smtClean="0"/>
              <a:t>It </a:t>
            </a:r>
            <a:r>
              <a:rPr lang="en-IN" dirty="0"/>
              <a:t>is a mediator and acts as a frontier amid the software and hardware. </a:t>
            </a:r>
            <a:endParaRPr lang="en-IN" dirty="0" smtClean="0"/>
          </a:p>
          <a:p>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60223" y="4107179"/>
            <a:ext cx="4423954" cy="2440577"/>
          </a:xfrm>
          <a:prstGeom prst="rect">
            <a:avLst/>
          </a:prstGeom>
          <a:noFill/>
          <a:ln>
            <a:noFill/>
          </a:ln>
        </p:spPr>
      </p:pic>
      <p:sp>
        <p:nvSpPr>
          <p:cNvPr id="7" name="Slide Number Placeholder 6"/>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95121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1371600" y="1837509"/>
            <a:ext cx="9601200" cy="4029891"/>
          </a:xfrm>
        </p:spPr>
        <p:txBody>
          <a:bodyPr>
            <a:normAutofit lnSpcReduction="10000"/>
          </a:bodyPr>
          <a:lstStyle/>
          <a:p>
            <a:r>
              <a:rPr lang="en-IN" dirty="0"/>
              <a:t>ISA helps in defining the operations, modes of operation supported, addressing, storage related inputs, how to use, perhaps, how to access the operands through instructions etc. </a:t>
            </a:r>
          </a:p>
          <a:p>
            <a:r>
              <a:rPr lang="en-IN" dirty="0"/>
              <a:t>In short, or more precisely, one could say that, a processor is detailed through the instruction set architecture. </a:t>
            </a:r>
            <a:endParaRPr lang="en-IN" dirty="0" smtClean="0"/>
          </a:p>
          <a:p>
            <a:r>
              <a:rPr lang="en-IN" dirty="0" smtClean="0"/>
              <a:t>There </a:t>
            </a:r>
            <a:r>
              <a:rPr lang="en-IN" dirty="0"/>
              <a:t>are many processors and there could be many ISAs. </a:t>
            </a:r>
            <a:endParaRPr lang="en-IN" dirty="0" smtClean="0"/>
          </a:p>
          <a:p>
            <a:r>
              <a:rPr lang="en-IN" dirty="0" smtClean="0"/>
              <a:t>The </a:t>
            </a:r>
            <a:r>
              <a:rPr lang="en-IN" dirty="0"/>
              <a:t>ISA would support multiple instructions and instruction types based on the processor selected. </a:t>
            </a:r>
            <a:endParaRPr lang="en-IN" dirty="0" smtClean="0"/>
          </a:p>
          <a:p>
            <a:r>
              <a:rPr lang="en-IN" dirty="0" smtClean="0"/>
              <a:t>The </a:t>
            </a:r>
            <a:r>
              <a:rPr lang="en-IN" dirty="0"/>
              <a:t>instructions specified by the ISA shall be well interpreted by the processor and corresponding action shall be initiated. ISA is a collection of instructions and formats supported for the processor. Through ISA, i.e. instructions one can access the resources. </a:t>
            </a:r>
          </a:p>
          <a:p>
            <a:pPr marL="0" indent="0">
              <a:buNone/>
            </a:pPr>
            <a:endParaRPr lang="en-IN" dirty="0"/>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456225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Where, </a:t>
            </a:r>
          </a:p>
          <a:p>
            <a:pPr lvl="1"/>
            <a:r>
              <a:rPr lang="en-IN" dirty="0"/>
              <a:t>A has the result of the operation </a:t>
            </a:r>
          </a:p>
          <a:p>
            <a:pPr lvl="1"/>
            <a:r>
              <a:rPr lang="en-IN" dirty="0"/>
              <a:t>B and C are the operands which are to be added. (B and C are called registers, which has values inside) </a:t>
            </a:r>
          </a:p>
          <a:p>
            <a:pPr lvl="1"/>
            <a:r>
              <a:rPr lang="en-IN" dirty="0"/>
              <a:t>“+” is the operation, i.e. addition. </a:t>
            </a:r>
          </a:p>
          <a:p>
            <a:pPr lvl="1"/>
            <a:r>
              <a:rPr lang="en-IN" dirty="0"/>
              <a:t>“=” is the assignment operation, after the expression is evaluated, the result shall be assigned to A. </a:t>
            </a:r>
            <a:endParaRPr lang="en-IN" dirty="0" smtClean="0"/>
          </a:p>
          <a:p>
            <a:r>
              <a:rPr lang="en-IN" b="1" dirty="0">
                <a:solidFill>
                  <a:srgbClr val="002060"/>
                </a:solidFill>
              </a:rPr>
              <a:t>The same addition expression mentioned above shall be accomplished through the instruction ADD A, B, C where B and C are the source registers with A being the destination register. </a:t>
            </a:r>
          </a:p>
          <a:p>
            <a:pPr lvl="1"/>
            <a:endParaRPr lang="en-IN" dirty="0"/>
          </a:p>
          <a:p>
            <a:endParaRPr lang="en-IN" dirty="0"/>
          </a:p>
        </p:txBody>
      </p:sp>
      <p:sp>
        <p:nvSpPr>
          <p:cNvPr id="5" name="TextBox 4"/>
          <p:cNvSpPr txBox="1"/>
          <p:nvPr/>
        </p:nvSpPr>
        <p:spPr>
          <a:xfrm>
            <a:off x="4191000" y="1533253"/>
            <a:ext cx="3962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A = B + C  (ADD A, B, C) </a:t>
            </a:r>
            <a:endParaRPr lang="en-IN" dirty="0"/>
          </a:p>
        </p:txBody>
      </p:sp>
      <p:sp>
        <p:nvSpPr>
          <p:cNvPr id="7" name="Slide Number Placeholder 6"/>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69654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1528354" y="1937656"/>
            <a:ext cx="10054045" cy="4062549"/>
          </a:xfrm>
        </p:spPr>
        <p:txBody>
          <a:bodyPr>
            <a:normAutofit fontScale="92500" lnSpcReduction="10000"/>
          </a:bodyPr>
          <a:lstStyle/>
          <a:p>
            <a:r>
              <a:rPr lang="en-IN" dirty="0"/>
              <a:t>Now, it is ISA’s role shall come here in deciding the following very important considerations. </a:t>
            </a:r>
          </a:p>
          <a:p>
            <a:pPr lvl="1"/>
            <a:r>
              <a:rPr lang="en-IN" dirty="0"/>
              <a:t>What is the operation to be performed? </a:t>
            </a:r>
          </a:p>
          <a:p>
            <a:pPr lvl="1"/>
            <a:r>
              <a:rPr lang="en-IN" dirty="0"/>
              <a:t>Where to store the operands? </a:t>
            </a:r>
          </a:p>
          <a:p>
            <a:pPr lvl="1"/>
            <a:r>
              <a:rPr lang="en-IN" dirty="0"/>
              <a:t>Where to store the result of the operation? </a:t>
            </a:r>
          </a:p>
          <a:p>
            <a:pPr lvl="1"/>
            <a:r>
              <a:rPr lang="en-IN" dirty="0"/>
              <a:t>How many operands are needed to perform (this) operation? </a:t>
            </a:r>
          </a:p>
          <a:p>
            <a:pPr lvl="1"/>
            <a:r>
              <a:rPr lang="en-IN" dirty="0"/>
              <a:t>Does the ISA support the operation specified? (For an instance 8085 does not support multiplication and division). </a:t>
            </a:r>
          </a:p>
          <a:p>
            <a:pPr lvl="1"/>
            <a:r>
              <a:rPr lang="en-IN" dirty="0"/>
              <a:t>What is the type of the operation? (it can be classified, reader shall be introduced to this)</a:t>
            </a:r>
          </a:p>
          <a:p>
            <a:pPr lvl="1"/>
            <a:r>
              <a:rPr lang="en-IN" dirty="0"/>
              <a:t>What is the format of the operation? </a:t>
            </a:r>
          </a:p>
          <a:p>
            <a:pPr lvl="1"/>
            <a:r>
              <a:rPr lang="en-IN" dirty="0"/>
              <a:t>Size of the operands. </a:t>
            </a:r>
          </a:p>
          <a:p>
            <a:pPr lvl="1"/>
            <a:r>
              <a:rPr lang="en-IN" dirty="0"/>
              <a:t>What are the addressing modes supported? How to address the operands? </a:t>
            </a:r>
          </a:p>
          <a:p>
            <a:pPr lvl="1"/>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03614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ISA – An understanding </a:t>
            </a:r>
            <a:endParaRPr lang="en-IN" dirty="0"/>
          </a:p>
        </p:txBody>
      </p:sp>
      <p:sp>
        <p:nvSpPr>
          <p:cNvPr id="3" name="Content Placeholder 2"/>
          <p:cNvSpPr>
            <a:spLocks noGrp="1"/>
          </p:cNvSpPr>
          <p:nvPr>
            <p:ph idx="1"/>
          </p:nvPr>
        </p:nvSpPr>
        <p:spPr>
          <a:xfrm>
            <a:off x="1371600" y="1680754"/>
            <a:ext cx="9601200" cy="4186646"/>
          </a:xfrm>
        </p:spPr>
        <p:txBody>
          <a:bodyPr/>
          <a:lstStyle/>
          <a:p>
            <a:r>
              <a:rPr lang="en-IN" dirty="0"/>
              <a:t>Some call it classes, some call it types. </a:t>
            </a:r>
            <a:endParaRPr lang="en-IN" dirty="0" smtClean="0"/>
          </a:p>
          <a:p>
            <a:r>
              <a:rPr lang="en-IN" dirty="0" smtClean="0"/>
              <a:t>We </a:t>
            </a:r>
            <a:r>
              <a:rPr lang="en-IN" dirty="0"/>
              <a:t>can retain the term types of ISA for the discussion purpose. There are four types of ISA. </a:t>
            </a:r>
            <a:endParaRPr lang="en-IN" dirty="0" smtClean="0"/>
          </a:p>
          <a:p>
            <a:r>
              <a:rPr lang="en-IN" dirty="0" smtClean="0"/>
              <a:t>They </a:t>
            </a:r>
            <a:r>
              <a:rPr lang="en-IN" dirty="0"/>
              <a:t>are listed as follows, one after another. </a:t>
            </a:r>
          </a:p>
          <a:p>
            <a:pPr lvl="1"/>
            <a:r>
              <a:rPr lang="en-IN" i="0" dirty="0"/>
              <a:t>Accumulator</a:t>
            </a:r>
          </a:p>
          <a:p>
            <a:pPr lvl="1"/>
            <a:r>
              <a:rPr lang="en-IN" i="0" dirty="0"/>
              <a:t>Stack</a:t>
            </a:r>
          </a:p>
          <a:p>
            <a:pPr lvl="1"/>
            <a:r>
              <a:rPr lang="en-IN" i="0" dirty="0"/>
              <a:t>Register (General purpose)</a:t>
            </a:r>
          </a:p>
          <a:p>
            <a:pPr lvl="1"/>
            <a:r>
              <a:rPr lang="en-IN" i="0" dirty="0"/>
              <a:t>Register (Load and Store)</a:t>
            </a:r>
          </a:p>
        </p:txBody>
      </p:sp>
      <p:sp>
        <p:nvSpPr>
          <p:cNvPr id="6" name="Slide Number Placeholder 5"/>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629672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b="1" u="sng" dirty="0" smtClean="0">
                <a:solidFill>
                  <a:srgbClr val="002060"/>
                </a:solidFill>
              </a:rPr>
              <a:t>Accumulator:</a:t>
            </a:r>
          </a:p>
          <a:p>
            <a:r>
              <a:rPr lang="en-IN" dirty="0"/>
              <a:t>This is normally referred as 1-address type of </a:t>
            </a:r>
            <a:r>
              <a:rPr lang="en-IN" dirty="0" smtClean="0"/>
              <a:t>ISA and it is also a register. </a:t>
            </a:r>
          </a:p>
          <a:p>
            <a:r>
              <a:rPr lang="en-IN" dirty="0" smtClean="0"/>
              <a:t>In </a:t>
            </a:r>
            <a:r>
              <a:rPr lang="en-IN" dirty="0"/>
              <a:t>this </a:t>
            </a:r>
            <a:r>
              <a:rPr lang="en-IN" dirty="0" smtClean="0"/>
              <a:t>approach, </a:t>
            </a:r>
            <a:r>
              <a:rPr lang="en-IN" dirty="0"/>
              <a:t>the content from a memory location or a specified register shall be added with the content available in the accumulator register and the result obtained shall also be stored back into the accumulator. </a:t>
            </a:r>
            <a:endParaRPr lang="en-IN" dirty="0" smtClean="0"/>
          </a:p>
          <a:p>
            <a:r>
              <a:rPr lang="en-IN" dirty="0" smtClean="0"/>
              <a:t>Here</a:t>
            </a:r>
            <a:r>
              <a:rPr lang="en-IN" dirty="0"/>
              <a:t>, in this approach, accumulator is the main component and carries more focus. This approach is accumulator </a:t>
            </a:r>
            <a:r>
              <a:rPr lang="en-IN" dirty="0" smtClean="0"/>
              <a:t>centric.</a:t>
            </a:r>
          </a:p>
          <a:p>
            <a:endParaRPr lang="en-IN" dirty="0"/>
          </a:p>
        </p:txBody>
      </p:sp>
      <p:pic>
        <p:nvPicPr>
          <p:cNvPr id="7" name="Picture 6"/>
          <p:cNvPicPr>
            <a:picLocks noChangeAspect="1"/>
          </p:cNvPicPr>
          <p:nvPr/>
        </p:nvPicPr>
        <p:blipFill>
          <a:blip r:embed="rId2"/>
          <a:stretch>
            <a:fillRect/>
          </a:stretch>
        </p:blipFill>
        <p:spPr>
          <a:xfrm>
            <a:off x="4683306" y="5124314"/>
            <a:ext cx="3295650" cy="981075"/>
          </a:xfrm>
          <a:prstGeom prst="rect">
            <a:avLst/>
          </a:prstGeom>
        </p:spPr>
      </p:pic>
      <p:sp>
        <p:nvSpPr>
          <p:cNvPr id="6" name="Slide Number Placeholder 5"/>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305088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72" y="280358"/>
            <a:ext cx="9601200" cy="1485900"/>
          </a:xfrm>
        </p:spPr>
        <p:txBody>
          <a:bodyPr/>
          <a:lstStyle/>
          <a:p>
            <a:r>
              <a:rPr lang="en-IN" dirty="0" smtClean="0"/>
              <a:t>Contd., </a:t>
            </a:r>
            <a:endParaRPr lang="en-IN" dirty="0"/>
          </a:p>
        </p:txBody>
      </p:sp>
      <p:sp>
        <p:nvSpPr>
          <p:cNvPr id="3" name="Content Placeholder 2"/>
          <p:cNvSpPr>
            <a:spLocks noGrp="1"/>
          </p:cNvSpPr>
          <p:nvPr>
            <p:ph sz="half" idx="1"/>
          </p:nvPr>
        </p:nvSpPr>
        <p:spPr>
          <a:xfrm>
            <a:off x="1406106" y="1975448"/>
            <a:ext cx="4753154" cy="3994031"/>
          </a:xfrm>
        </p:spPr>
        <p:txBody>
          <a:bodyPr>
            <a:normAutofit fontScale="85000" lnSpcReduction="10000"/>
          </a:bodyPr>
          <a:lstStyle/>
          <a:p>
            <a:pPr algn="just"/>
            <a:r>
              <a:rPr lang="en-IN" b="1" u="sng" dirty="0">
                <a:solidFill>
                  <a:srgbClr val="002060"/>
                </a:solidFill>
              </a:rPr>
              <a:t>Stack: </a:t>
            </a:r>
            <a:endParaRPr lang="en-IN" u="sng" dirty="0">
              <a:solidFill>
                <a:srgbClr val="002060"/>
              </a:solidFill>
            </a:endParaRPr>
          </a:p>
          <a:p>
            <a:pPr algn="just"/>
            <a:r>
              <a:rPr lang="en-IN" dirty="0"/>
              <a:t>This is often regarded as 0 address instruction. </a:t>
            </a:r>
            <a:endParaRPr lang="en-IN" dirty="0" smtClean="0"/>
          </a:p>
          <a:p>
            <a:pPr algn="just"/>
            <a:r>
              <a:rPr lang="en-IN" dirty="0" smtClean="0"/>
              <a:t>Here</a:t>
            </a:r>
            <a:r>
              <a:rPr lang="en-IN" dirty="0"/>
              <a:t>, the user </a:t>
            </a:r>
            <a:r>
              <a:rPr lang="en-IN" dirty="0" smtClean="0"/>
              <a:t>need </a:t>
            </a:r>
            <a:r>
              <a:rPr lang="en-IN" dirty="0"/>
              <a:t>not have to mention any operand and the instruction is operand less. </a:t>
            </a:r>
            <a:endParaRPr lang="en-IN" dirty="0" smtClean="0"/>
          </a:p>
          <a:p>
            <a:pPr algn="just"/>
            <a:r>
              <a:rPr lang="en-IN" dirty="0" smtClean="0"/>
              <a:t>Means</a:t>
            </a:r>
            <a:r>
              <a:rPr lang="en-IN" dirty="0"/>
              <a:t>, a PUSH instruction shall push the content into the stack and POP shall pop the content out from the stack to a register. </a:t>
            </a:r>
            <a:endParaRPr lang="en-IN" dirty="0" smtClean="0"/>
          </a:p>
          <a:p>
            <a:pPr algn="just"/>
            <a:r>
              <a:rPr lang="en-IN" dirty="0" smtClean="0"/>
              <a:t>The </a:t>
            </a:r>
            <a:r>
              <a:rPr lang="en-IN" dirty="0"/>
              <a:t>contents shall be added to the stack through the reference to the top of the stack. </a:t>
            </a:r>
            <a:endParaRPr lang="en-IN" dirty="0" smtClean="0"/>
          </a:p>
          <a:p>
            <a:pPr algn="just"/>
            <a:r>
              <a:rPr lang="en-IN" dirty="0" smtClean="0"/>
              <a:t>The </a:t>
            </a:r>
            <a:r>
              <a:rPr lang="en-IN" dirty="0"/>
              <a:t>instructions to be remembered are “PUSH and POP”.  This is a very simple approach and effective too. </a:t>
            </a:r>
          </a:p>
        </p:txBody>
      </p:sp>
      <p:pic>
        <p:nvPicPr>
          <p:cNvPr id="5" name="Picture 4"/>
          <p:cNvPicPr>
            <a:picLocks noChangeAspect="1"/>
          </p:cNvPicPr>
          <p:nvPr/>
        </p:nvPicPr>
        <p:blipFill>
          <a:blip r:embed="rId2"/>
          <a:stretch>
            <a:fillRect/>
          </a:stretch>
        </p:blipFill>
        <p:spPr>
          <a:xfrm>
            <a:off x="7090914" y="194097"/>
            <a:ext cx="4171714" cy="6474125"/>
          </a:xfrm>
          <a:prstGeom prst="rect">
            <a:avLst/>
          </a:prstGeom>
        </p:spPr>
      </p:pic>
      <p:sp>
        <p:nvSpPr>
          <p:cNvPr id="7" name="Slide Number Placeholder 6"/>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130598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r>
              <a:rPr lang="en-IN" dirty="0" smtClean="0"/>
              <a:t>Contd., </a:t>
            </a:r>
            <a:endParaRPr lang="en-IN" dirty="0"/>
          </a:p>
        </p:txBody>
      </p:sp>
      <p:sp>
        <p:nvSpPr>
          <p:cNvPr id="3" name="Content Placeholder 2"/>
          <p:cNvSpPr>
            <a:spLocks noGrp="1"/>
          </p:cNvSpPr>
          <p:nvPr>
            <p:ph sz="half" idx="1"/>
          </p:nvPr>
        </p:nvSpPr>
        <p:spPr>
          <a:xfrm>
            <a:off x="1164566" y="2202655"/>
            <a:ext cx="4447786" cy="3581401"/>
          </a:xfrm>
        </p:spPr>
        <p:txBody>
          <a:bodyPr>
            <a:normAutofit fontScale="85000" lnSpcReduction="20000"/>
          </a:bodyPr>
          <a:lstStyle/>
          <a:p>
            <a:pPr algn="just"/>
            <a:r>
              <a:rPr lang="en-IN" u="sng" dirty="0" smtClean="0">
                <a:solidFill>
                  <a:srgbClr val="002060"/>
                </a:solidFill>
              </a:rPr>
              <a:t>Register: (general purpose approach)</a:t>
            </a:r>
          </a:p>
          <a:p>
            <a:pPr algn="just"/>
            <a:r>
              <a:rPr lang="en-IN" dirty="0"/>
              <a:t>This is an approach where, general purpose registers shall be involved in the operation. </a:t>
            </a:r>
            <a:endParaRPr lang="en-IN" dirty="0" smtClean="0"/>
          </a:p>
          <a:p>
            <a:pPr algn="just"/>
            <a:r>
              <a:rPr lang="en-IN" dirty="0" smtClean="0"/>
              <a:t>Here</a:t>
            </a:r>
            <a:r>
              <a:rPr lang="en-IN" dirty="0"/>
              <a:t>, in this approach the contents from the registers (operands) shall be used and when the result is available shall be stored in another register. </a:t>
            </a:r>
            <a:endParaRPr lang="en-IN" dirty="0" smtClean="0"/>
          </a:p>
          <a:p>
            <a:pPr algn="just"/>
            <a:r>
              <a:rPr lang="en-IN" dirty="0" smtClean="0"/>
              <a:t>It </a:t>
            </a:r>
            <a:r>
              <a:rPr lang="en-IN" dirty="0"/>
              <a:t>could even be accumulator to store the result. </a:t>
            </a:r>
            <a:endParaRPr lang="en-IN" dirty="0" smtClean="0"/>
          </a:p>
          <a:p>
            <a:pPr algn="just"/>
            <a:r>
              <a:rPr lang="en-IN" dirty="0" smtClean="0"/>
              <a:t>Here</a:t>
            </a:r>
            <a:r>
              <a:rPr lang="en-IN" dirty="0"/>
              <a:t>, there are two options. One, there can be 2 operands. </a:t>
            </a:r>
            <a:endParaRPr lang="en-IN" dirty="0" smtClean="0"/>
          </a:p>
          <a:p>
            <a:pPr algn="just"/>
            <a:r>
              <a:rPr lang="en-IN" dirty="0" smtClean="0"/>
              <a:t>Secondly</a:t>
            </a:r>
            <a:r>
              <a:rPr lang="en-IN" dirty="0"/>
              <a:t>, there can be three operands. </a:t>
            </a:r>
            <a:endParaRPr lang="en-IN" u="sng" dirty="0">
              <a:solidFill>
                <a:srgbClr val="002060"/>
              </a:solidFill>
            </a:endParaRPr>
          </a:p>
        </p:txBody>
      </p:sp>
      <p:pic>
        <p:nvPicPr>
          <p:cNvPr id="5" name="Picture 4"/>
          <p:cNvPicPr>
            <a:picLocks noChangeAspect="1"/>
          </p:cNvPicPr>
          <p:nvPr/>
        </p:nvPicPr>
        <p:blipFill>
          <a:blip r:embed="rId2"/>
          <a:stretch>
            <a:fillRect/>
          </a:stretch>
        </p:blipFill>
        <p:spPr>
          <a:xfrm>
            <a:off x="5828012" y="3112788"/>
            <a:ext cx="6280207" cy="2175205"/>
          </a:xfrm>
          <a:prstGeom prst="rect">
            <a:avLst/>
          </a:prstGeom>
        </p:spPr>
      </p:pic>
      <p:sp>
        <p:nvSpPr>
          <p:cNvPr id="7" name="Slide Number Placeholder 6"/>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466523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2487</TotalTime>
  <Words>928</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Crop</vt:lpstr>
      <vt:lpstr>Computer organization and architecture</vt:lpstr>
      <vt:lpstr>ISA – Instruction Set Architecture</vt:lpstr>
      <vt:lpstr>Contd., </vt:lpstr>
      <vt:lpstr>Contd.,</vt:lpstr>
      <vt:lpstr>Contd., </vt:lpstr>
      <vt:lpstr>Types of ISA – An understanding </vt:lpstr>
      <vt:lpstr>Contd.,</vt:lpstr>
      <vt:lpstr>Contd., </vt:lpstr>
      <vt:lpstr>Contd., </vt:lpstr>
      <vt:lpstr>Contd.,</vt:lpstr>
      <vt:lpstr>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Shriram K V</dc:creator>
  <cp:lastModifiedBy>Prashant R. Nair</cp:lastModifiedBy>
  <cp:revision>123</cp:revision>
  <dcterms:created xsi:type="dcterms:W3CDTF">2018-04-30T01:39:56Z</dcterms:created>
  <dcterms:modified xsi:type="dcterms:W3CDTF">2020-07-22T12:47:29Z</dcterms:modified>
</cp:coreProperties>
</file>