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23"/>
  </p:notesMasterIdLst>
  <p:sldIdLst>
    <p:sldId id="278" r:id="rId2"/>
    <p:sldId id="277" r:id="rId3"/>
    <p:sldId id="291" r:id="rId4"/>
    <p:sldId id="280" r:id="rId5"/>
    <p:sldId id="281" r:id="rId6"/>
    <p:sldId id="282" r:id="rId7"/>
    <p:sldId id="283" r:id="rId8"/>
    <p:sldId id="285" r:id="rId9"/>
    <p:sldId id="286" r:id="rId10"/>
    <p:sldId id="288" r:id="rId11"/>
    <p:sldId id="289" r:id="rId12"/>
    <p:sldId id="292" r:id="rId13"/>
    <p:sldId id="294" r:id="rId14"/>
    <p:sldId id="295" r:id="rId15"/>
    <p:sldId id="296" r:id="rId16"/>
    <p:sldId id="297" r:id="rId17"/>
    <p:sldId id="298" r:id="rId18"/>
    <p:sldId id="299" r:id="rId19"/>
    <p:sldId id="300" r:id="rId20"/>
    <p:sldId id="301" r:id="rId21"/>
    <p:sldId id="30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5580" autoAdjust="0"/>
    <p:restoredTop sz="94660"/>
  </p:normalViewPr>
  <p:slideViewPr>
    <p:cSldViewPr snapToGrid="0">
      <p:cViewPr>
        <p:scale>
          <a:sx n="73" d="100"/>
          <a:sy n="73" d="100"/>
        </p:scale>
        <p:origin x="-75" y="-489"/>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0" d="100"/>
          <a:sy n="70" d="100"/>
        </p:scale>
        <p:origin x="-2481" y="-6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1B9175-BCEB-4ABE-A92A-750199ECB87C}" type="datetimeFigureOut">
              <a:rPr lang="en-IN" smtClean="0"/>
              <a:t>23-07-2020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205DC3-31E4-4802-B7B2-F95A2CEBD129}" type="slidenum">
              <a:rPr lang="en-IN" smtClean="0"/>
              <a:t>‹#›</a:t>
            </a:fld>
            <a:endParaRPr lang="en-IN"/>
          </a:p>
        </p:txBody>
      </p:sp>
    </p:spTree>
    <p:extLst>
      <p:ext uri="{BB962C8B-B14F-4D97-AF65-F5344CB8AC3E}">
        <p14:creationId xmlns:p14="http://schemas.microsoft.com/office/powerpoint/2010/main" val="1679935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79239185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91314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848602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961155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67032576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30621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
        <p:nvSpPr>
          <p:cNvPr id="7" name="Title 6"/>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87575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103306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741347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userDrawn="1"/>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37836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30228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1818692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6600" dirty="0" smtClean="0"/>
              <a:t>Computer organization and architecture</a:t>
            </a:r>
            <a:endParaRPr lang="en-IN" sz="6600" dirty="0"/>
          </a:p>
        </p:txBody>
      </p:sp>
      <p:sp>
        <p:nvSpPr>
          <p:cNvPr id="3" name="Subtitle 2"/>
          <p:cNvSpPr>
            <a:spLocks noGrp="1"/>
          </p:cNvSpPr>
          <p:nvPr>
            <p:ph type="subTitle" idx="1"/>
          </p:nvPr>
        </p:nvSpPr>
        <p:spPr/>
        <p:txBody>
          <a:bodyPr/>
          <a:lstStyle/>
          <a:p>
            <a:r>
              <a:rPr lang="en-IN" b="1" dirty="0" smtClean="0"/>
              <a:t>Session – 3</a:t>
            </a:r>
            <a:endParaRPr lang="en-IN" b="1"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1</a:t>
            </a:fld>
            <a:endParaRPr lang="en-US" dirty="0"/>
          </a:p>
        </p:txBody>
      </p:sp>
    </p:spTree>
    <p:extLst>
      <p:ext uri="{BB962C8B-B14F-4D97-AF65-F5344CB8AC3E}">
        <p14:creationId xmlns:p14="http://schemas.microsoft.com/office/powerpoint/2010/main" val="15609826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13536" y="2849504"/>
            <a:ext cx="8361229" cy="2098226"/>
          </a:xfrm>
        </p:spPr>
        <p:txBody>
          <a:bodyPr>
            <a:noAutofit/>
          </a:bodyPr>
          <a:lstStyle/>
          <a:p>
            <a:r>
              <a:rPr lang="en-IN" sz="5400" b="1" dirty="0"/>
              <a:t>Harvard and Von-Neumann Architecture – Let’s uncover the jargons</a:t>
            </a:r>
            <a:endParaRPr lang="en-IN" sz="5400" dirty="0"/>
          </a:p>
        </p:txBody>
      </p:sp>
      <p:sp>
        <p:nvSpPr>
          <p:cNvPr id="4" name="Subtitle 3"/>
          <p:cNvSpPr>
            <a:spLocks noGrp="1"/>
          </p:cNvSpPr>
          <p:nvPr>
            <p:ph type="subTitle" idx="1"/>
          </p:nvPr>
        </p:nvSpPr>
        <p:spPr>
          <a:xfrm>
            <a:off x="2550510" y="5440022"/>
            <a:ext cx="6831673" cy="1086237"/>
          </a:xfrm>
        </p:spPr>
        <p:txBody>
          <a:bodyPr/>
          <a:lstStyle/>
          <a:p>
            <a:r>
              <a:rPr lang="en-IN" dirty="0" smtClean="0"/>
              <a:t>Recap </a:t>
            </a:r>
            <a:r>
              <a:rPr lang="en-IN" dirty="0"/>
              <a:t>from previous semester.</a:t>
            </a:r>
          </a:p>
          <a:p>
            <a:endParaRPr lang="en-IN"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10</a:t>
            </a:fld>
            <a:endParaRPr lang="en-US" dirty="0"/>
          </a:p>
        </p:txBody>
      </p:sp>
    </p:spTree>
    <p:extLst>
      <p:ext uri="{BB962C8B-B14F-4D97-AF65-F5344CB8AC3E}">
        <p14:creationId xmlns:p14="http://schemas.microsoft.com/office/powerpoint/2010/main" val="18787593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178391" y="594201"/>
            <a:ext cx="5112385" cy="1249045"/>
          </a:xfrm>
          <a:prstGeom prst="rect">
            <a:avLst/>
          </a:prstGeom>
          <a:noFill/>
          <a:ln>
            <a:noFill/>
          </a:ln>
        </p:spPr>
      </p:pic>
      <p:sp>
        <p:nvSpPr>
          <p:cNvPr id="5" name="Rectangle 4"/>
          <p:cNvSpPr/>
          <p:nvPr/>
        </p:nvSpPr>
        <p:spPr>
          <a:xfrm>
            <a:off x="950415" y="2007729"/>
            <a:ext cx="5686172" cy="369332"/>
          </a:xfrm>
          <a:prstGeom prst="rect">
            <a:avLst/>
          </a:prstGeom>
        </p:spPr>
        <p:txBody>
          <a:bodyPr wrap="none">
            <a:spAutoFit/>
          </a:bodyPr>
          <a:lstStyle/>
          <a:p>
            <a:r>
              <a:rPr lang="en-IN" dirty="0" smtClean="0">
                <a:effectLst/>
                <a:latin typeface="Arial Unicode MS" panose="020B0604020202020204" pitchFamily="34" charset="-128"/>
                <a:cs typeface="Miriam Fixed"/>
              </a:rPr>
              <a:t>Harvard Architecture – A diagrammatic representation</a:t>
            </a:r>
            <a:endParaRPr lang="en-IN" dirty="0"/>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8499994" y="594201"/>
            <a:ext cx="2369185" cy="1249045"/>
          </a:xfrm>
          <a:prstGeom prst="rect">
            <a:avLst/>
          </a:prstGeom>
          <a:noFill/>
          <a:ln>
            <a:noFill/>
          </a:ln>
        </p:spPr>
      </p:pic>
      <p:sp>
        <p:nvSpPr>
          <p:cNvPr id="7" name="Rectangle 6"/>
          <p:cNvSpPr/>
          <p:nvPr/>
        </p:nvSpPr>
        <p:spPr>
          <a:xfrm>
            <a:off x="6636587" y="1914971"/>
            <a:ext cx="6096000" cy="729430"/>
          </a:xfrm>
          <a:prstGeom prst="rect">
            <a:avLst/>
          </a:prstGeom>
        </p:spPr>
        <p:txBody>
          <a:bodyPr>
            <a:spAutoFit/>
          </a:bodyPr>
          <a:lstStyle/>
          <a:p>
            <a:pPr algn="ctr">
              <a:lnSpc>
                <a:spcPct val="115000"/>
              </a:lnSpc>
              <a:spcAft>
                <a:spcPts val="1000"/>
              </a:spcAft>
            </a:pPr>
            <a:r>
              <a:rPr lang="en-IN" dirty="0" smtClean="0">
                <a:effectLst/>
                <a:latin typeface="Arial Unicode MS" panose="020B0604020202020204" pitchFamily="34" charset="-128"/>
                <a:ea typeface="Calibri" panose="020F0502020204030204" pitchFamily="34" charset="0"/>
                <a:cs typeface="Miriam Fixed"/>
              </a:rPr>
              <a:t>Von Neumann Architecture – A diagrammatic representation.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p:cNvPicPr>
            <a:picLocks noChangeAspect="1"/>
          </p:cNvPicPr>
          <p:nvPr/>
        </p:nvPicPr>
        <p:blipFill>
          <a:blip r:embed="rId4"/>
          <a:stretch>
            <a:fillRect/>
          </a:stretch>
        </p:blipFill>
        <p:spPr>
          <a:xfrm>
            <a:off x="4015145" y="2808884"/>
            <a:ext cx="4484849" cy="3898967"/>
          </a:xfrm>
          <a:prstGeom prst="rect">
            <a:avLst/>
          </a:prstGeom>
        </p:spPr>
      </p:pic>
      <p:sp>
        <p:nvSpPr>
          <p:cNvPr id="9" name="Slide Number Placeholder 8"/>
          <p:cNvSpPr>
            <a:spLocks noGrp="1"/>
          </p:cNvSpPr>
          <p:nvPr>
            <p:ph type="sldNum" sz="quarter" idx="12"/>
          </p:nvPr>
        </p:nvSpPr>
        <p:spPr/>
        <p:txBody>
          <a:bodyPr/>
          <a:lstStyle/>
          <a:p>
            <a:fld id="{69E57DC2-970A-4B3E-BB1C-7A09969E49DF}" type="slidenum">
              <a:rPr lang="en-US" smtClean="0"/>
              <a:t>11</a:t>
            </a:fld>
            <a:endParaRPr lang="en-US" dirty="0"/>
          </a:p>
        </p:txBody>
      </p:sp>
    </p:spTree>
    <p:extLst>
      <p:ext uri="{BB962C8B-B14F-4D97-AF65-F5344CB8AC3E}">
        <p14:creationId xmlns:p14="http://schemas.microsoft.com/office/powerpoint/2010/main" val="6561278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t>Addressing modes</a:t>
            </a:r>
            <a:endParaRPr lang="en-IN"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12</a:t>
            </a:fld>
            <a:endParaRPr lang="en-US" dirty="0"/>
          </a:p>
        </p:txBody>
      </p:sp>
    </p:spTree>
    <p:extLst>
      <p:ext uri="{BB962C8B-B14F-4D97-AF65-F5344CB8AC3E}">
        <p14:creationId xmlns:p14="http://schemas.microsoft.com/office/powerpoint/2010/main" val="1417941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a:t>
            </a:r>
            <a:endParaRPr lang="en-US" dirty="0"/>
          </a:p>
        </p:txBody>
      </p:sp>
      <p:sp>
        <p:nvSpPr>
          <p:cNvPr id="3" name="Content Placeholder 2"/>
          <p:cNvSpPr>
            <a:spLocks noGrp="1"/>
          </p:cNvSpPr>
          <p:nvPr>
            <p:ph idx="1"/>
          </p:nvPr>
        </p:nvSpPr>
        <p:spPr/>
        <p:txBody>
          <a:bodyPr/>
          <a:lstStyle/>
          <a:p>
            <a:pPr>
              <a:spcBef>
                <a:spcPct val="50000"/>
              </a:spcBef>
            </a:pPr>
            <a:r>
              <a:rPr lang="en-US" altLang="zh-TW" i="1" dirty="0">
                <a:solidFill>
                  <a:srgbClr val="0000FF"/>
                </a:solidFill>
                <a:latin typeface="Times New Roman" panose="02020603050405020304" pitchFamily="18" charset="0"/>
              </a:rPr>
              <a:t>Addressing mode</a:t>
            </a:r>
            <a:r>
              <a:rPr lang="en-US" altLang="zh-TW" dirty="0">
                <a:latin typeface="Times New Roman" panose="02020603050405020304" pitchFamily="18" charset="0"/>
              </a:rPr>
              <a:t>: The rule for interpreting or modifying the address field of an instruction.</a:t>
            </a:r>
          </a:p>
          <a:p>
            <a:pPr>
              <a:spcBef>
                <a:spcPct val="50000"/>
              </a:spcBef>
            </a:pPr>
            <a:r>
              <a:rPr lang="en-US" altLang="zh-TW" i="1" dirty="0">
                <a:solidFill>
                  <a:srgbClr val="0000FF"/>
                </a:solidFill>
                <a:latin typeface="Times New Roman" panose="02020603050405020304" pitchFamily="18" charset="0"/>
              </a:rPr>
              <a:t>Effective address</a:t>
            </a:r>
            <a:r>
              <a:rPr lang="en-US" altLang="zh-TW" dirty="0">
                <a:latin typeface="Times New Roman" panose="02020603050405020304" pitchFamily="18" charset="0"/>
              </a:rPr>
              <a:t>: The address of operand produced by the application of the rule for interpreting or modifying the address field of the instruction before the operand is actually referenced. </a:t>
            </a:r>
          </a:p>
          <a:p>
            <a:endParaRPr lang="en-US" dirty="0"/>
          </a:p>
        </p:txBody>
      </p:sp>
      <p:sp>
        <p:nvSpPr>
          <p:cNvPr id="6" name="Slide Number Placeholder 5"/>
          <p:cNvSpPr>
            <a:spLocks noGrp="1"/>
          </p:cNvSpPr>
          <p:nvPr>
            <p:ph type="sldNum" sz="quarter" idx="12"/>
          </p:nvPr>
        </p:nvSpPr>
        <p:spPr/>
        <p:txBody>
          <a:bodyPr/>
          <a:lstStyle/>
          <a:p>
            <a:fld id="{32AC6257-6B03-4380-BCA3-C92EE8A8E6A9}" type="slidenum">
              <a:rPr lang="en-US" smtClean="0"/>
              <a:t>13</a:t>
            </a:fld>
            <a:endParaRPr lang="en-US"/>
          </a:p>
        </p:txBody>
      </p:sp>
    </p:spTree>
    <p:extLst>
      <p:ext uri="{BB962C8B-B14F-4D97-AF65-F5344CB8AC3E}">
        <p14:creationId xmlns:p14="http://schemas.microsoft.com/office/powerpoint/2010/main" val="34044591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Addressing Modes </a:t>
            </a:r>
            <a:br>
              <a:rPr lang="en-US" dirty="0" smtClean="0"/>
            </a:br>
            <a:r>
              <a:rPr lang="en-US" sz="2000" i="1" dirty="0" smtClean="0"/>
              <a:t>How do I travel to the destiny?</a:t>
            </a:r>
            <a:endParaRPr lang="en-US" i="1" dirty="0"/>
          </a:p>
        </p:txBody>
      </p:sp>
      <p:sp>
        <p:nvSpPr>
          <p:cNvPr id="3" name="Content Placeholder 2"/>
          <p:cNvSpPr>
            <a:spLocks noGrp="1"/>
          </p:cNvSpPr>
          <p:nvPr>
            <p:ph idx="1"/>
          </p:nvPr>
        </p:nvSpPr>
        <p:spPr/>
        <p:txBody>
          <a:bodyPr>
            <a:normAutofit fontScale="92500" lnSpcReduction="20000"/>
          </a:bodyPr>
          <a:lstStyle/>
          <a:p>
            <a:r>
              <a:rPr lang="en-US" dirty="0" smtClean="0"/>
              <a:t>Common addressing modes are: </a:t>
            </a:r>
            <a:endParaRPr lang="en-US" dirty="0"/>
          </a:p>
          <a:p>
            <a:pPr lvl="2"/>
            <a:r>
              <a:rPr lang="en-US" sz="3200" dirty="0" smtClean="0">
                <a:solidFill>
                  <a:srgbClr val="002060"/>
                </a:solidFill>
              </a:rPr>
              <a:t>Immediate </a:t>
            </a:r>
            <a:endParaRPr lang="en-US" sz="3200" dirty="0">
              <a:solidFill>
                <a:srgbClr val="002060"/>
              </a:solidFill>
            </a:endParaRPr>
          </a:p>
          <a:p>
            <a:pPr lvl="2"/>
            <a:r>
              <a:rPr lang="en-US" sz="3200" dirty="0">
                <a:solidFill>
                  <a:srgbClr val="002060"/>
                </a:solidFill>
              </a:rPr>
              <a:t>Direct</a:t>
            </a:r>
          </a:p>
          <a:p>
            <a:pPr lvl="2"/>
            <a:r>
              <a:rPr lang="en-US" sz="3200" dirty="0">
                <a:solidFill>
                  <a:srgbClr val="002060"/>
                </a:solidFill>
              </a:rPr>
              <a:t>Indirect</a:t>
            </a:r>
          </a:p>
          <a:p>
            <a:pPr lvl="2"/>
            <a:r>
              <a:rPr lang="en-US" sz="3200" dirty="0">
                <a:solidFill>
                  <a:srgbClr val="002060"/>
                </a:solidFill>
              </a:rPr>
              <a:t>Register</a:t>
            </a:r>
          </a:p>
          <a:p>
            <a:pPr lvl="2"/>
            <a:r>
              <a:rPr lang="en-US" sz="3200" dirty="0">
                <a:solidFill>
                  <a:srgbClr val="002060"/>
                </a:solidFill>
              </a:rPr>
              <a:t>Register Indirect</a:t>
            </a:r>
          </a:p>
          <a:p>
            <a:pPr lvl="2"/>
            <a:r>
              <a:rPr lang="en-US" sz="3200" dirty="0"/>
              <a:t>Displacement (Indexed) </a:t>
            </a:r>
          </a:p>
          <a:p>
            <a:pPr lvl="2"/>
            <a:r>
              <a:rPr lang="en-US" sz="3200" dirty="0"/>
              <a:t>Stack</a:t>
            </a:r>
          </a:p>
          <a:p>
            <a:endParaRPr lang="en-US" dirty="0"/>
          </a:p>
        </p:txBody>
      </p:sp>
      <p:sp>
        <p:nvSpPr>
          <p:cNvPr id="6" name="Slide Number Placeholder 5"/>
          <p:cNvSpPr>
            <a:spLocks noGrp="1"/>
          </p:cNvSpPr>
          <p:nvPr>
            <p:ph type="sldNum" sz="quarter" idx="12"/>
          </p:nvPr>
        </p:nvSpPr>
        <p:spPr/>
        <p:txBody>
          <a:bodyPr/>
          <a:lstStyle/>
          <a:p>
            <a:fld id="{32AC6257-6B03-4380-BCA3-C92EE8A8E6A9}" type="slidenum">
              <a:rPr lang="en-US" smtClean="0"/>
              <a:t>14</a:t>
            </a:fld>
            <a:endParaRPr lang="en-US"/>
          </a:p>
        </p:txBody>
      </p:sp>
    </p:spTree>
    <p:extLst>
      <p:ext uri="{BB962C8B-B14F-4D97-AF65-F5344CB8AC3E}">
        <p14:creationId xmlns:p14="http://schemas.microsoft.com/office/powerpoint/2010/main" val="6820035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Immediate Addressing</a:t>
            </a:r>
            <a:endParaRPr lang="en-US" dirty="0"/>
          </a:p>
        </p:txBody>
      </p:sp>
      <p:pic>
        <p:nvPicPr>
          <p:cNvPr id="12" name="Content Placeholder 11"/>
          <p:cNvPicPr>
            <a:picLocks noGrp="1" noChangeAspect="1"/>
          </p:cNvPicPr>
          <p:nvPr>
            <p:ph idx="1"/>
          </p:nvPr>
        </p:nvPicPr>
        <p:blipFill>
          <a:blip r:embed="rId2"/>
          <a:stretch>
            <a:fillRect/>
          </a:stretch>
        </p:blipFill>
        <p:spPr>
          <a:xfrm>
            <a:off x="2101200" y="2084832"/>
            <a:ext cx="8248650" cy="2314575"/>
          </a:xfrm>
          <a:prstGeom prst="rect">
            <a:avLst/>
          </a:prstGeom>
        </p:spPr>
      </p:pic>
      <p:sp>
        <p:nvSpPr>
          <p:cNvPr id="6" name="Slide Number Placeholder 5"/>
          <p:cNvSpPr>
            <a:spLocks noGrp="1"/>
          </p:cNvSpPr>
          <p:nvPr>
            <p:ph type="sldNum" sz="quarter" idx="12"/>
          </p:nvPr>
        </p:nvSpPr>
        <p:spPr/>
        <p:txBody>
          <a:bodyPr/>
          <a:lstStyle/>
          <a:p>
            <a:fld id="{AD83CC3B-4648-4E63-90E1-2A769B19F81D}" type="slidenum">
              <a:rPr lang="en-US" smtClean="0"/>
              <a:t>15</a:t>
            </a:fld>
            <a:endParaRPr lang="en-US"/>
          </a:p>
        </p:txBody>
      </p:sp>
      <p:grpSp>
        <p:nvGrpSpPr>
          <p:cNvPr id="14" name="Group 13"/>
          <p:cNvGrpSpPr>
            <a:grpSpLocks/>
          </p:cNvGrpSpPr>
          <p:nvPr/>
        </p:nvGrpSpPr>
        <p:grpSpPr bwMode="auto">
          <a:xfrm>
            <a:off x="3734594" y="5456935"/>
            <a:ext cx="4722812" cy="604837"/>
            <a:chOff x="1105" y="1441"/>
            <a:chExt cx="2975" cy="381"/>
          </a:xfrm>
          <a:solidFill>
            <a:schemeClr val="bg2">
              <a:lumMod val="75000"/>
            </a:schemeClr>
          </a:solidFill>
        </p:grpSpPr>
        <p:sp>
          <p:nvSpPr>
            <p:cNvPr id="16" name="Rectangle 15"/>
            <p:cNvSpPr>
              <a:spLocks noChangeArrowheads="1"/>
            </p:cNvSpPr>
            <p:nvPr/>
          </p:nvSpPr>
          <p:spPr bwMode="auto">
            <a:xfrm>
              <a:off x="1105" y="1441"/>
              <a:ext cx="2975" cy="381"/>
            </a:xfrm>
            <a:prstGeom prst="rect">
              <a:avLst/>
            </a:prstGeom>
            <a:ln>
              <a:headEnd/>
              <a:tailEnd/>
            </a:ln>
            <a:extLst/>
          </p:spPr>
          <p:style>
            <a:lnRef idx="2">
              <a:schemeClr val="dk1"/>
            </a:lnRef>
            <a:fillRef idx="1">
              <a:schemeClr val="lt1"/>
            </a:fillRef>
            <a:effectRef idx="0">
              <a:schemeClr val="dk1"/>
            </a:effectRef>
            <a:fontRef idx="minor">
              <a:schemeClr val="dk1"/>
            </a:fontRef>
          </p:style>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dirty="0" smtClean="0"/>
                <a:t>OPCODE	OPERAND</a:t>
              </a:r>
              <a:endParaRPr lang="en-US" dirty="0"/>
            </a:p>
          </p:txBody>
        </p:sp>
        <p:sp>
          <p:nvSpPr>
            <p:cNvPr id="17" name="Line 6"/>
            <p:cNvSpPr>
              <a:spLocks noChangeShapeType="1"/>
            </p:cNvSpPr>
            <p:nvPr/>
          </p:nvSpPr>
          <p:spPr bwMode="auto">
            <a:xfrm>
              <a:off x="2061" y="1446"/>
              <a:ext cx="0" cy="375"/>
            </a:xfrm>
            <a:prstGeom prst="line">
              <a:avLst/>
            </a:prstGeom>
            <a:ln>
              <a:headEnd/>
              <a:tailEnd/>
            </a:ln>
            <a:extLst/>
          </p:spPr>
          <p:style>
            <a:lnRef idx="2">
              <a:schemeClr val="dk1"/>
            </a:lnRef>
            <a:fillRef idx="1">
              <a:schemeClr val="lt1"/>
            </a:fillRef>
            <a:effectRef idx="0">
              <a:schemeClr val="dk1"/>
            </a:effectRef>
            <a:fontRef idx="minor">
              <a:schemeClr val="dk1"/>
            </a:fontRef>
          </p:style>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grpSp>
      <p:sp>
        <p:nvSpPr>
          <p:cNvPr id="15" name="Rectangle 14"/>
          <p:cNvSpPr>
            <a:spLocks noChangeArrowheads="1"/>
          </p:cNvSpPr>
          <p:nvPr/>
        </p:nvSpPr>
        <p:spPr bwMode="auto">
          <a:xfrm>
            <a:off x="5106194" y="4999735"/>
            <a:ext cx="1514839"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solidFill>
                  <a:srgbClr val="002060"/>
                </a:solidFill>
              </a:rPr>
              <a:t>Instruction</a:t>
            </a:r>
          </a:p>
        </p:txBody>
      </p:sp>
    </p:spTree>
    <p:extLst>
      <p:ext uri="{BB962C8B-B14F-4D97-AF65-F5344CB8AC3E}">
        <p14:creationId xmlns:p14="http://schemas.microsoft.com/office/powerpoint/2010/main" val="10923319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179" y="0"/>
            <a:ext cx="10515600" cy="1325563"/>
          </a:xfrm>
        </p:spPr>
        <p:txBody>
          <a:bodyPr/>
          <a:lstStyle/>
          <a:p>
            <a:r>
              <a:rPr lang="en-US" dirty="0" smtClean="0"/>
              <a:t>Direct Addressing Mode.</a:t>
            </a:r>
            <a:endParaRPr lang="en-US" dirty="0"/>
          </a:p>
        </p:txBody>
      </p:sp>
      <p:pic>
        <p:nvPicPr>
          <p:cNvPr id="9" name="Content Placeholder 8"/>
          <p:cNvPicPr>
            <a:picLocks noGrp="1" noChangeAspect="1"/>
          </p:cNvPicPr>
          <p:nvPr>
            <p:ph idx="1"/>
          </p:nvPr>
        </p:nvPicPr>
        <p:blipFill>
          <a:blip r:embed="rId2"/>
          <a:stretch>
            <a:fillRect/>
          </a:stretch>
        </p:blipFill>
        <p:spPr>
          <a:xfrm>
            <a:off x="1843087" y="959877"/>
            <a:ext cx="8505825" cy="2838450"/>
          </a:xfrm>
          <a:prstGeom prst="rect">
            <a:avLst/>
          </a:prstGeom>
        </p:spPr>
      </p:pic>
      <p:sp>
        <p:nvSpPr>
          <p:cNvPr id="6" name="Slide Number Placeholder 5"/>
          <p:cNvSpPr>
            <a:spLocks noGrp="1"/>
          </p:cNvSpPr>
          <p:nvPr>
            <p:ph type="sldNum" sz="quarter" idx="12"/>
          </p:nvPr>
        </p:nvSpPr>
        <p:spPr/>
        <p:txBody>
          <a:bodyPr/>
          <a:lstStyle/>
          <a:p>
            <a:fld id="{32AC6257-6B03-4380-BCA3-C92EE8A8E6A9}" type="slidenum">
              <a:rPr lang="en-US" smtClean="0"/>
              <a:t>16</a:t>
            </a:fld>
            <a:endParaRPr lang="en-US"/>
          </a:p>
        </p:txBody>
      </p:sp>
      <p:pic>
        <p:nvPicPr>
          <p:cNvPr id="10" name="Picture 9"/>
          <p:cNvPicPr>
            <a:picLocks noChangeAspect="1"/>
          </p:cNvPicPr>
          <p:nvPr/>
        </p:nvPicPr>
        <p:blipFill>
          <a:blip r:embed="rId3"/>
          <a:stretch>
            <a:fillRect/>
          </a:stretch>
        </p:blipFill>
        <p:spPr>
          <a:xfrm>
            <a:off x="4081819" y="3905884"/>
            <a:ext cx="4528781" cy="2815591"/>
          </a:xfrm>
          <a:prstGeom prst="rect">
            <a:avLst/>
          </a:prstGeom>
        </p:spPr>
      </p:pic>
    </p:spTree>
    <p:extLst>
      <p:ext uri="{BB962C8B-B14F-4D97-AF65-F5344CB8AC3E}">
        <p14:creationId xmlns:p14="http://schemas.microsoft.com/office/powerpoint/2010/main" val="30887451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Indirect Addressing mode.. </a:t>
            </a:r>
            <a:endParaRPr lang="en-US" dirty="0"/>
          </a:p>
        </p:txBody>
      </p:sp>
      <p:sp>
        <p:nvSpPr>
          <p:cNvPr id="6" name="Slide Number Placeholder 5"/>
          <p:cNvSpPr>
            <a:spLocks noGrp="1"/>
          </p:cNvSpPr>
          <p:nvPr>
            <p:ph type="sldNum" sz="quarter" idx="12"/>
          </p:nvPr>
        </p:nvSpPr>
        <p:spPr/>
        <p:txBody>
          <a:bodyPr/>
          <a:lstStyle/>
          <a:p>
            <a:fld id="{32AC6257-6B03-4380-BCA3-C92EE8A8E6A9}" type="slidenum">
              <a:rPr lang="en-US" smtClean="0"/>
              <a:t>17</a:t>
            </a:fld>
            <a:endParaRPr lang="en-US"/>
          </a:p>
        </p:txBody>
      </p:sp>
      <p:pic>
        <p:nvPicPr>
          <p:cNvPr id="7" name="Picture 6"/>
          <p:cNvPicPr>
            <a:picLocks noChangeAspect="1"/>
          </p:cNvPicPr>
          <p:nvPr/>
        </p:nvPicPr>
        <p:blipFill>
          <a:blip r:embed="rId2"/>
          <a:stretch>
            <a:fillRect/>
          </a:stretch>
        </p:blipFill>
        <p:spPr>
          <a:xfrm>
            <a:off x="2169996" y="1455169"/>
            <a:ext cx="7636135" cy="2087740"/>
          </a:xfrm>
          <a:prstGeom prst="rect">
            <a:avLst/>
          </a:prstGeom>
        </p:spPr>
      </p:pic>
      <p:pic>
        <p:nvPicPr>
          <p:cNvPr id="26" name="Picture 25"/>
          <p:cNvPicPr>
            <a:picLocks noChangeAspect="1"/>
          </p:cNvPicPr>
          <p:nvPr/>
        </p:nvPicPr>
        <p:blipFill>
          <a:blip r:embed="rId3"/>
          <a:stretch>
            <a:fillRect/>
          </a:stretch>
        </p:blipFill>
        <p:spPr>
          <a:xfrm>
            <a:off x="3706220" y="3704001"/>
            <a:ext cx="4779560" cy="2540936"/>
          </a:xfrm>
          <a:prstGeom prst="rect">
            <a:avLst/>
          </a:prstGeom>
        </p:spPr>
      </p:pic>
    </p:spTree>
    <p:extLst>
      <p:ext uri="{BB962C8B-B14F-4D97-AF65-F5344CB8AC3E}">
        <p14:creationId xmlns:p14="http://schemas.microsoft.com/office/powerpoint/2010/main" val="38659254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Addressing Mode. </a:t>
            </a:r>
            <a:endParaRPr lang="en-US" dirty="0"/>
          </a:p>
        </p:txBody>
      </p:sp>
      <p:pic>
        <p:nvPicPr>
          <p:cNvPr id="7" name="Content Placeholder 6"/>
          <p:cNvPicPr>
            <a:picLocks noGrp="1" noChangeAspect="1"/>
          </p:cNvPicPr>
          <p:nvPr>
            <p:ph idx="1"/>
          </p:nvPr>
        </p:nvPicPr>
        <p:blipFill>
          <a:blip r:embed="rId2"/>
          <a:stretch>
            <a:fillRect/>
          </a:stretch>
        </p:blipFill>
        <p:spPr>
          <a:xfrm>
            <a:off x="2680718" y="1390467"/>
            <a:ext cx="6448425" cy="2209800"/>
          </a:xfrm>
          <a:prstGeom prst="rect">
            <a:avLst/>
          </a:prstGeom>
        </p:spPr>
      </p:pic>
      <p:sp>
        <p:nvSpPr>
          <p:cNvPr id="6" name="Slide Number Placeholder 5"/>
          <p:cNvSpPr>
            <a:spLocks noGrp="1"/>
          </p:cNvSpPr>
          <p:nvPr>
            <p:ph type="sldNum" sz="quarter" idx="12"/>
          </p:nvPr>
        </p:nvSpPr>
        <p:spPr/>
        <p:txBody>
          <a:bodyPr/>
          <a:lstStyle/>
          <a:p>
            <a:fld id="{32AC6257-6B03-4380-BCA3-C92EE8A8E6A9}" type="slidenum">
              <a:rPr lang="en-US" smtClean="0"/>
              <a:t>18</a:t>
            </a:fld>
            <a:endParaRPr lang="en-US"/>
          </a:p>
        </p:txBody>
      </p:sp>
      <p:pic>
        <p:nvPicPr>
          <p:cNvPr id="8" name="Picture 7"/>
          <p:cNvPicPr>
            <a:picLocks noChangeAspect="1"/>
          </p:cNvPicPr>
          <p:nvPr/>
        </p:nvPicPr>
        <p:blipFill>
          <a:blip r:embed="rId3"/>
          <a:stretch>
            <a:fillRect/>
          </a:stretch>
        </p:blipFill>
        <p:spPr>
          <a:xfrm>
            <a:off x="3581400" y="3746529"/>
            <a:ext cx="4762997" cy="2974946"/>
          </a:xfrm>
          <a:prstGeom prst="rect">
            <a:avLst/>
          </a:prstGeom>
        </p:spPr>
      </p:pic>
    </p:spTree>
    <p:extLst>
      <p:ext uri="{BB962C8B-B14F-4D97-AF65-F5344CB8AC3E}">
        <p14:creationId xmlns:p14="http://schemas.microsoft.com/office/powerpoint/2010/main" val="744743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Indirect Addressing </a:t>
            </a:r>
            <a:endParaRPr lang="en-US" dirty="0"/>
          </a:p>
        </p:txBody>
      </p:sp>
      <p:sp>
        <p:nvSpPr>
          <p:cNvPr id="3" name="Content Placeholder 2"/>
          <p:cNvSpPr>
            <a:spLocks noGrp="1"/>
          </p:cNvSpPr>
          <p:nvPr>
            <p:ph idx="1"/>
          </p:nvPr>
        </p:nvSpPr>
        <p:spPr>
          <a:xfrm>
            <a:off x="838200" y="1443485"/>
            <a:ext cx="10515600" cy="4351338"/>
          </a:xfrm>
        </p:spPr>
        <p:txBody>
          <a:bodyPr/>
          <a:lstStyle/>
          <a:p>
            <a:r>
              <a:rPr lang="en-US" dirty="0"/>
              <a:t>EA = (R</a:t>
            </a:r>
            <a:r>
              <a:rPr lang="en-US" dirty="0" smtClean="0"/>
              <a:t>)</a:t>
            </a:r>
          </a:p>
          <a:p>
            <a:r>
              <a:rPr lang="en-US" dirty="0"/>
              <a:t>Register indirect addressing is similar to indirect addressing, except that </a:t>
            </a:r>
            <a:r>
              <a:rPr lang="en-US" dirty="0" smtClean="0"/>
              <a:t>the address </a:t>
            </a:r>
            <a:r>
              <a:rPr lang="en-US" dirty="0"/>
              <a:t>field refers to a register instead of a memory location.</a:t>
            </a:r>
          </a:p>
          <a:p>
            <a:r>
              <a:rPr lang="en-US" dirty="0"/>
              <a:t>Operand is in memory cell pointed to by contents of register R</a:t>
            </a:r>
          </a:p>
          <a:p>
            <a:endParaRPr lang="en-US" dirty="0"/>
          </a:p>
        </p:txBody>
      </p:sp>
      <p:sp>
        <p:nvSpPr>
          <p:cNvPr id="6" name="Slide Number Placeholder 5"/>
          <p:cNvSpPr>
            <a:spLocks noGrp="1"/>
          </p:cNvSpPr>
          <p:nvPr>
            <p:ph type="sldNum" sz="quarter" idx="12"/>
          </p:nvPr>
        </p:nvSpPr>
        <p:spPr/>
        <p:txBody>
          <a:bodyPr/>
          <a:lstStyle/>
          <a:p>
            <a:fld id="{32AC6257-6B03-4380-BCA3-C92EE8A8E6A9}" type="slidenum">
              <a:rPr lang="en-US" smtClean="0"/>
              <a:t>19</a:t>
            </a:fld>
            <a:endParaRPr lang="en-US"/>
          </a:p>
        </p:txBody>
      </p:sp>
      <p:pic>
        <p:nvPicPr>
          <p:cNvPr id="7" name="Picture 6"/>
          <p:cNvPicPr>
            <a:picLocks noChangeAspect="1"/>
          </p:cNvPicPr>
          <p:nvPr/>
        </p:nvPicPr>
        <p:blipFill>
          <a:blip r:embed="rId2"/>
          <a:stretch>
            <a:fillRect/>
          </a:stretch>
        </p:blipFill>
        <p:spPr>
          <a:xfrm>
            <a:off x="2993979" y="3028731"/>
            <a:ext cx="6543675" cy="2954693"/>
          </a:xfrm>
          <a:prstGeom prst="rect">
            <a:avLst/>
          </a:prstGeom>
        </p:spPr>
      </p:pic>
    </p:spTree>
    <p:extLst>
      <p:ext uri="{BB962C8B-B14F-4D97-AF65-F5344CB8AC3E}">
        <p14:creationId xmlns:p14="http://schemas.microsoft.com/office/powerpoint/2010/main" val="3713022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p>
            <a:r>
              <a:rPr lang="en-IN" dirty="0" smtClean="0"/>
              <a:t>Instruction Execution Cycle and Terms Recap. </a:t>
            </a:r>
            <a:endParaRPr lang="en-IN" dirty="0"/>
          </a:p>
        </p:txBody>
      </p:sp>
      <p:sp>
        <p:nvSpPr>
          <p:cNvPr id="3" name="Content Placeholder 2"/>
          <p:cNvSpPr>
            <a:spLocks noGrp="1"/>
          </p:cNvSpPr>
          <p:nvPr>
            <p:ph sz="half" idx="1"/>
          </p:nvPr>
        </p:nvSpPr>
        <p:spPr/>
        <p:txBody>
          <a:bodyPr>
            <a:normAutofit fontScale="85000" lnSpcReduction="20000"/>
          </a:bodyPr>
          <a:lstStyle/>
          <a:p>
            <a:pPr algn="just"/>
            <a:r>
              <a:rPr lang="en-IN" dirty="0"/>
              <a:t>A program is nothing but collection of instructions and all the instructions gets pulled one after another from the memory (don’t worry which memory we are talking about, it is just memory). </a:t>
            </a:r>
            <a:endParaRPr lang="en-IN" dirty="0" smtClean="0"/>
          </a:p>
          <a:p>
            <a:pPr algn="just"/>
            <a:r>
              <a:rPr lang="en-IN" dirty="0" smtClean="0"/>
              <a:t>Then, </a:t>
            </a:r>
            <a:r>
              <a:rPr lang="en-IN" dirty="0"/>
              <a:t>the process of understanding what the instruction is all about begins. </a:t>
            </a:r>
            <a:endParaRPr lang="en-IN" dirty="0" smtClean="0"/>
          </a:p>
          <a:p>
            <a:pPr algn="just"/>
            <a:r>
              <a:rPr lang="en-IN" dirty="0" smtClean="0"/>
              <a:t>Followed </a:t>
            </a:r>
            <a:r>
              <a:rPr lang="en-IN" dirty="0"/>
              <a:t>by this, there would be computation and storing the result. </a:t>
            </a:r>
            <a:endParaRPr lang="en-IN" dirty="0" smtClean="0"/>
          </a:p>
          <a:p>
            <a:pPr algn="just"/>
            <a:r>
              <a:rPr lang="en-IN" dirty="0" smtClean="0"/>
              <a:t>One </a:t>
            </a:r>
            <a:r>
              <a:rPr lang="en-IN" dirty="0"/>
              <a:t>can simply call this as Fetch, Decode and Execute, which is more technical as well. </a:t>
            </a:r>
            <a:endParaRPr lang="en-IN" dirty="0" smtClean="0"/>
          </a:p>
          <a:p>
            <a:pPr algn="just"/>
            <a:r>
              <a:rPr lang="en-IN" dirty="0" smtClean="0"/>
              <a:t>But</a:t>
            </a:r>
            <a:r>
              <a:rPr lang="en-IN" dirty="0"/>
              <a:t>, to establish a better understanding it is needed to go with a deeper flow. </a:t>
            </a:r>
            <a:r>
              <a:rPr lang="en-IN" dirty="0" smtClean="0"/>
              <a:t> (see RHS)</a:t>
            </a:r>
            <a:endParaRPr lang="en-IN" dirty="0"/>
          </a:p>
        </p:txBody>
      </p:sp>
      <p:pic>
        <p:nvPicPr>
          <p:cNvPr id="5" name="Picture 4"/>
          <p:cNvPicPr>
            <a:picLocks noChangeAspect="1"/>
          </p:cNvPicPr>
          <p:nvPr/>
        </p:nvPicPr>
        <p:blipFill>
          <a:blip r:embed="rId2"/>
          <a:stretch>
            <a:fillRect/>
          </a:stretch>
        </p:blipFill>
        <p:spPr>
          <a:xfrm>
            <a:off x="6122508" y="1692551"/>
            <a:ext cx="5960999" cy="4423578"/>
          </a:xfrm>
          <a:prstGeom prst="rect">
            <a:avLst/>
          </a:prstGeom>
        </p:spPr>
      </p:pic>
      <p:sp>
        <p:nvSpPr>
          <p:cNvPr id="7" name="Slide Number Placeholder 6"/>
          <p:cNvSpPr>
            <a:spLocks noGrp="1"/>
          </p:cNvSpPr>
          <p:nvPr>
            <p:ph type="sldNum" sz="quarter" idx="12"/>
          </p:nvPr>
        </p:nvSpPr>
        <p:spPr/>
        <p:txBody>
          <a:bodyPr/>
          <a:lstStyle/>
          <a:p>
            <a:fld id="{69E57DC2-970A-4B3E-BB1C-7A09969E49DF}" type="slidenum">
              <a:rPr lang="en-US" smtClean="0"/>
              <a:t>2</a:t>
            </a:fld>
            <a:endParaRPr lang="en-US" dirty="0"/>
          </a:p>
        </p:txBody>
      </p:sp>
    </p:spTree>
    <p:extLst>
      <p:ext uri="{BB962C8B-B14F-4D97-AF65-F5344CB8AC3E}">
        <p14:creationId xmlns:p14="http://schemas.microsoft.com/office/powerpoint/2010/main" val="8506466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Displacement Addressing (indexed)</a:t>
            </a:r>
            <a:endParaRPr lang="en-US" dirty="0"/>
          </a:p>
        </p:txBody>
      </p:sp>
      <p:sp>
        <p:nvSpPr>
          <p:cNvPr id="3" name="Content Placeholder 2"/>
          <p:cNvSpPr>
            <a:spLocks noGrp="1"/>
          </p:cNvSpPr>
          <p:nvPr>
            <p:ph idx="1"/>
          </p:nvPr>
        </p:nvSpPr>
        <p:spPr>
          <a:xfrm>
            <a:off x="1233379" y="2608217"/>
            <a:ext cx="9601200" cy="3581400"/>
          </a:xfrm>
        </p:spPr>
        <p:txBody>
          <a:bodyPr/>
          <a:lstStyle/>
          <a:p>
            <a:r>
              <a:rPr lang="en-US" dirty="0">
                <a:solidFill>
                  <a:srgbClr val="002060"/>
                </a:solidFill>
              </a:rPr>
              <a:t>EA = A + (R)</a:t>
            </a:r>
          </a:p>
          <a:p>
            <a:r>
              <a:rPr lang="en-US" dirty="0">
                <a:solidFill>
                  <a:srgbClr val="002060"/>
                </a:solidFill>
              </a:rPr>
              <a:t>Address field hold two values</a:t>
            </a:r>
          </a:p>
          <a:p>
            <a:pPr lvl="1"/>
            <a:r>
              <a:rPr lang="en-US" dirty="0">
                <a:solidFill>
                  <a:srgbClr val="002060"/>
                </a:solidFill>
              </a:rPr>
              <a:t>A = base value</a:t>
            </a:r>
          </a:p>
          <a:p>
            <a:pPr lvl="1"/>
            <a:r>
              <a:rPr lang="en-US" dirty="0">
                <a:solidFill>
                  <a:srgbClr val="002060"/>
                </a:solidFill>
              </a:rPr>
              <a:t>R = register that holds displacement</a:t>
            </a:r>
          </a:p>
          <a:p>
            <a:pPr lvl="1"/>
            <a:r>
              <a:rPr lang="en-US" dirty="0">
                <a:solidFill>
                  <a:srgbClr val="002060"/>
                </a:solidFill>
              </a:rPr>
              <a:t>or vice </a:t>
            </a:r>
            <a:r>
              <a:rPr lang="en-US" dirty="0" smtClean="0">
                <a:solidFill>
                  <a:srgbClr val="002060"/>
                </a:solidFill>
              </a:rPr>
              <a:t>versa</a:t>
            </a:r>
          </a:p>
          <a:p>
            <a:r>
              <a:rPr lang="en-US" dirty="0">
                <a:solidFill>
                  <a:srgbClr val="002060"/>
                </a:solidFill>
              </a:rPr>
              <a:t>A very powerful mode of addressing combines the capabilities of direct addressing and register indirect addressing, which is broadly categorized as displacement addressing</a:t>
            </a:r>
          </a:p>
          <a:p>
            <a:pPr lvl="1"/>
            <a:endParaRPr lang="en-US" dirty="0">
              <a:solidFill>
                <a:srgbClr val="002060"/>
              </a:solidFill>
            </a:endParaRPr>
          </a:p>
        </p:txBody>
      </p:sp>
      <p:sp>
        <p:nvSpPr>
          <p:cNvPr id="6" name="Slide Number Placeholder 5"/>
          <p:cNvSpPr>
            <a:spLocks noGrp="1"/>
          </p:cNvSpPr>
          <p:nvPr>
            <p:ph type="sldNum" sz="quarter" idx="12"/>
          </p:nvPr>
        </p:nvSpPr>
        <p:spPr/>
        <p:txBody>
          <a:bodyPr/>
          <a:lstStyle/>
          <a:p>
            <a:fld id="{32AC6257-6B03-4380-BCA3-C92EE8A8E6A9}" type="slidenum">
              <a:rPr lang="en-US" smtClean="0"/>
              <a:t>20</a:t>
            </a:fld>
            <a:endParaRPr lang="en-US"/>
          </a:p>
        </p:txBody>
      </p:sp>
      <p:pic>
        <p:nvPicPr>
          <p:cNvPr id="7" name="Picture 6"/>
          <p:cNvPicPr>
            <a:picLocks noChangeAspect="1"/>
          </p:cNvPicPr>
          <p:nvPr/>
        </p:nvPicPr>
        <p:blipFill>
          <a:blip r:embed="rId2"/>
          <a:stretch>
            <a:fillRect/>
          </a:stretch>
        </p:blipFill>
        <p:spPr>
          <a:xfrm>
            <a:off x="7142594" y="1606796"/>
            <a:ext cx="4660284" cy="2705747"/>
          </a:xfrm>
          <a:prstGeom prst="rect">
            <a:avLst/>
          </a:prstGeom>
        </p:spPr>
      </p:pic>
    </p:spTree>
    <p:extLst>
      <p:ext uri="{BB962C8B-B14F-4D97-AF65-F5344CB8AC3E}">
        <p14:creationId xmlns:p14="http://schemas.microsoft.com/office/powerpoint/2010/main" val="35916222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 addressing mode.. </a:t>
            </a:r>
            <a:endParaRPr lang="en-US" dirty="0"/>
          </a:p>
        </p:txBody>
      </p:sp>
      <p:sp>
        <p:nvSpPr>
          <p:cNvPr id="8" name="Content Placeholder 7"/>
          <p:cNvSpPr>
            <a:spLocks noGrp="1"/>
          </p:cNvSpPr>
          <p:nvPr>
            <p:ph idx="1"/>
          </p:nvPr>
        </p:nvSpPr>
        <p:spPr/>
        <p:txBody>
          <a:bodyPr/>
          <a:lstStyle/>
          <a:p>
            <a:r>
              <a:rPr lang="en-US" dirty="0"/>
              <a:t>Operand is (implicitly) on top of stack</a:t>
            </a:r>
          </a:p>
          <a:p>
            <a:r>
              <a:rPr lang="en-US" dirty="0"/>
              <a:t>e.g. </a:t>
            </a:r>
          </a:p>
          <a:p>
            <a:pPr lvl="1"/>
            <a:r>
              <a:rPr lang="en-US" dirty="0"/>
              <a:t>ADD	Pop top two items from stack	</a:t>
            </a:r>
            <a:r>
              <a:rPr lang="en-US" dirty="0" smtClean="0"/>
              <a:t>and </a:t>
            </a:r>
            <a:r>
              <a:rPr lang="en-US" dirty="0"/>
              <a:t>add</a:t>
            </a:r>
          </a:p>
          <a:p>
            <a:endParaRPr lang="en-US" dirty="0"/>
          </a:p>
        </p:txBody>
      </p:sp>
      <p:sp>
        <p:nvSpPr>
          <p:cNvPr id="6" name="Slide Number Placeholder 5"/>
          <p:cNvSpPr>
            <a:spLocks noGrp="1"/>
          </p:cNvSpPr>
          <p:nvPr>
            <p:ph type="sldNum" sz="quarter" idx="12"/>
          </p:nvPr>
        </p:nvSpPr>
        <p:spPr/>
        <p:txBody>
          <a:bodyPr/>
          <a:lstStyle/>
          <a:p>
            <a:fld id="{32AC6257-6B03-4380-BCA3-C92EE8A8E6A9}" type="slidenum">
              <a:rPr lang="en-US" smtClean="0"/>
              <a:t>21</a:t>
            </a:fld>
            <a:endParaRPr lang="en-US"/>
          </a:p>
        </p:txBody>
      </p:sp>
    </p:spTree>
    <p:extLst>
      <p:ext uri="{BB962C8B-B14F-4D97-AF65-F5344CB8AC3E}">
        <p14:creationId xmlns:p14="http://schemas.microsoft.com/office/powerpoint/2010/main" val="9794651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Some fundamental terms for recap…</a:t>
            </a:r>
            <a:endParaRPr lang="en-IN" dirty="0"/>
          </a:p>
        </p:txBody>
      </p:sp>
      <p:sp>
        <p:nvSpPr>
          <p:cNvPr id="5" name="Content Placeholder 4"/>
          <p:cNvSpPr>
            <a:spLocks noGrp="1"/>
          </p:cNvSpPr>
          <p:nvPr>
            <p:ph idx="1"/>
          </p:nvPr>
        </p:nvSpPr>
        <p:spPr/>
        <p:txBody>
          <a:bodyPr>
            <a:normAutofit fontScale="85000" lnSpcReduction="10000"/>
          </a:bodyPr>
          <a:lstStyle/>
          <a:p>
            <a:pPr algn="just"/>
            <a:r>
              <a:rPr lang="en-IN" b="1" dirty="0"/>
              <a:t>Program counter: </a:t>
            </a:r>
            <a:r>
              <a:rPr lang="en-IN" dirty="0"/>
              <a:t>A register which holds the address of the next instruction (subsequent instruction) to be executed. This enables faster execution. Program counter is a register and it cannot be accessed by the programmer. Or, the programmer does not know the address of the program counter. It is purposefully hidden from the programmers view. </a:t>
            </a:r>
          </a:p>
          <a:p>
            <a:pPr algn="just"/>
            <a:r>
              <a:rPr lang="en-IN" b="1" dirty="0"/>
              <a:t>Stack and Stack Pointer</a:t>
            </a:r>
            <a:r>
              <a:rPr lang="en-IN" dirty="0"/>
              <a:t>: Stack is a temporary storage area where the values can be stored.  For an instance when a function is called like add (3,4), the arguments 3,4 would be kept in the stack (the operation is called pushing) and it is a temporary storage area. Once the function call is done and result is ready, the result will be again kept on the top of the stack. Once the execution is complete, the stack can be cleaned (the operation is referred to as popping). Stack pointer is a register used to point the stack.  </a:t>
            </a:r>
          </a:p>
          <a:p>
            <a:pPr algn="just"/>
            <a:r>
              <a:rPr lang="en-IN" b="1" i="1" dirty="0" smtClean="0"/>
              <a:t>Bus</a:t>
            </a:r>
            <a:r>
              <a:rPr lang="en-IN" b="1" i="1" dirty="0"/>
              <a:t>: </a:t>
            </a:r>
            <a:r>
              <a:rPr lang="en-IN" dirty="0"/>
              <a:t>The channel through with the information flows. The data could be the address or the data from a particular location. If the bus carries the data, it is called data bus and in case addresses go through the bus, it is referred as address bus. There are control signals to be sent for controlling actions and in that case, the bus is referred as control bus. </a:t>
            </a:r>
          </a:p>
          <a:p>
            <a:endParaRPr lang="en-IN" dirty="0"/>
          </a:p>
        </p:txBody>
      </p:sp>
      <p:sp>
        <p:nvSpPr>
          <p:cNvPr id="6" name="Slide Number Placeholder 5"/>
          <p:cNvSpPr>
            <a:spLocks noGrp="1"/>
          </p:cNvSpPr>
          <p:nvPr>
            <p:ph type="sldNum" sz="quarter" idx="12"/>
          </p:nvPr>
        </p:nvSpPr>
        <p:spPr/>
        <p:txBody>
          <a:bodyPr/>
          <a:lstStyle/>
          <a:p>
            <a:fld id="{69E57DC2-970A-4B3E-BB1C-7A09969E49DF}" type="slidenum">
              <a:rPr lang="en-US" smtClean="0"/>
              <a:t>3</a:t>
            </a:fld>
            <a:endParaRPr lang="en-US" dirty="0"/>
          </a:p>
        </p:txBody>
      </p:sp>
    </p:spTree>
    <p:extLst>
      <p:ext uri="{BB962C8B-B14F-4D97-AF65-F5344CB8AC3E}">
        <p14:creationId xmlns:p14="http://schemas.microsoft.com/office/powerpoint/2010/main" val="20590092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CISC vs. RISC</a:t>
            </a:r>
            <a:endParaRPr lang="en-IN" dirty="0"/>
          </a:p>
        </p:txBody>
      </p:sp>
      <p:sp>
        <p:nvSpPr>
          <p:cNvPr id="3" name="Subtitle 2"/>
          <p:cNvSpPr>
            <a:spLocks noGrp="1"/>
          </p:cNvSpPr>
          <p:nvPr>
            <p:ph type="subTitle" idx="1"/>
          </p:nvPr>
        </p:nvSpPr>
        <p:spPr/>
        <p:txBody>
          <a:bodyPr/>
          <a:lstStyle/>
          <a:p>
            <a:r>
              <a:rPr lang="en-IN" dirty="0" smtClean="0"/>
              <a:t>Recap from previous semester.</a:t>
            </a:r>
            <a:endParaRPr lang="en-IN"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4</a:t>
            </a:fld>
            <a:endParaRPr lang="en-US" dirty="0"/>
          </a:p>
        </p:txBody>
      </p:sp>
    </p:spTree>
    <p:extLst>
      <p:ext uri="{BB962C8B-B14F-4D97-AF65-F5344CB8AC3E}">
        <p14:creationId xmlns:p14="http://schemas.microsoft.com/office/powerpoint/2010/main" val="39958792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457732" y="366545"/>
            <a:ext cx="3191906" cy="737637"/>
          </a:xfrm>
          <a:prstGeom prst="rect">
            <a:avLst/>
          </a:prstGeom>
          <a:noFill/>
          <a:ln>
            <a:noFill/>
          </a:ln>
        </p:spPr>
      </p:pic>
      <p:sp>
        <p:nvSpPr>
          <p:cNvPr id="5" name="Rectangle 4"/>
          <p:cNvSpPr/>
          <p:nvPr/>
        </p:nvSpPr>
        <p:spPr>
          <a:xfrm>
            <a:off x="1929018" y="1302589"/>
            <a:ext cx="2313454" cy="369332"/>
          </a:xfrm>
          <a:prstGeom prst="rect">
            <a:avLst/>
          </a:prstGeom>
        </p:spPr>
        <p:txBody>
          <a:bodyPr wrap="none">
            <a:spAutoFit/>
          </a:bodyPr>
          <a:lstStyle/>
          <a:p>
            <a:r>
              <a:rPr lang="en-IN" dirty="0" smtClean="0">
                <a:effectLst/>
                <a:latin typeface="Arial Unicode MS" panose="020B0604020202020204" pitchFamily="34" charset="-128"/>
                <a:cs typeface="Miriam Fixed"/>
              </a:rPr>
              <a:t>The CISC </a:t>
            </a:r>
            <a:r>
              <a:rPr lang="en-IN" dirty="0" smtClean="0">
                <a:effectLst/>
                <a:latin typeface="Arial Unicode MS" panose="020B0604020202020204" pitchFamily="34" charset="-128"/>
                <a:cs typeface="Miriam Fixed"/>
              </a:rPr>
              <a:t>Approach </a:t>
            </a:r>
            <a:endParaRPr lang="en-IN" dirty="0"/>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5630714" y="3210022"/>
            <a:ext cx="4898390" cy="2234242"/>
          </a:xfrm>
          <a:prstGeom prst="rect">
            <a:avLst/>
          </a:prstGeom>
          <a:noFill/>
          <a:ln>
            <a:noFill/>
          </a:ln>
        </p:spPr>
      </p:pic>
      <p:sp>
        <p:nvSpPr>
          <p:cNvPr id="7" name="Rectangle 6"/>
          <p:cNvSpPr/>
          <p:nvPr/>
        </p:nvSpPr>
        <p:spPr>
          <a:xfrm>
            <a:off x="4649638" y="5751781"/>
            <a:ext cx="9376913" cy="954107"/>
          </a:xfrm>
          <a:prstGeom prst="rect">
            <a:avLst/>
          </a:prstGeom>
        </p:spPr>
        <p:txBody>
          <a:bodyPr wrap="square">
            <a:spAutoFit/>
          </a:bodyPr>
          <a:lstStyle/>
          <a:p>
            <a:pPr algn="just">
              <a:spcAft>
                <a:spcPts val="0"/>
              </a:spcAft>
            </a:pPr>
            <a:r>
              <a:rPr lang="en-IN" sz="1400" b="1" dirty="0" smtClean="0">
                <a:effectLst/>
                <a:latin typeface="Arial Unicode MS" panose="020B0604020202020204" pitchFamily="34" charset="-128"/>
                <a:ea typeface="Calibri" panose="020F0502020204030204" pitchFamily="34" charset="0"/>
                <a:cs typeface="Miriam Fixed"/>
              </a:rPr>
              <a:t>LOAD $R1, @Location 1000; Here, Register R1 is loaded with content from 1000. </a:t>
            </a:r>
            <a:endParaRPr lang="en-IN" sz="1400" b="1"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0"/>
              </a:spcAft>
            </a:pPr>
            <a:r>
              <a:rPr lang="en-IN" sz="1400" b="1" dirty="0" smtClean="0">
                <a:effectLst/>
                <a:latin typeface="Arial Unicode MS" panose="020B0604020202020204" pitchFamily="34" charset="-128"/>
                <a:ea typeface="Calibri" panose="020F0502020204030204" pitchFamily="34" charset="0"/>
                <a:cs typeface="Miriam Fixed"/>
              </a:rPr>
              <a:t>LOAD $R2, @Location 1200; Here, Register R2 is loaded with content from 1200.</a:t>
            </a:r>
            <a:endParaRPr lang="en-IN" sz="1400" b="1"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0"/>
              </a:spcAft>
            </a:pPr>
            <a:r>
              <a:rPr lang="en-IN" sz="1400" b="1" dirty="0" smtClean="0">
                <a:effectLst/>
                <a:latin typeface="Arial Unicode MS" panose="020B0604020202020204" pitchFamily="34" charset="-128"/>
                <a:ea typeface="Calibri" panose="020F0502020204030204" pitchFamily="34" charset="0"/>
                <a:cs typeface="Miriam Fixed"/>
              </a:rPr>
              <a:t>MUL R1, R2 		  ; Multiply the content from R1 and R2. Store result in R1</a:t>
            </a:r>
            <a:endParaRPr lang="en-IN" sz="1400" b="1"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0"/>
              </a:spcAft>
            </a:pPr>
            <a:r>
              <a:rPr lang="en-IN" sz="1400" b="1" dirty="0" smtClean="0">
                <a:effectLst/>
                <a:latin typeface="Arial Unicode MS" panose="020B0604020202020204" pitchFamily="34" charset="-128"/>
                <a:ea typeface="Calibri" panose="020F0502020204030204" pitchFamily="34" charset="0"/>
                <a:cs typeface="Miriam Fixed"/>
              </a:rPr>
              <a:t>STORE @Location 1300, R1; Store the result at 1300 from R1. </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718038" y="1698724"/>
            <a:ext cx="10421815" cy="369332"/>
          </a:xfrm>
          <a:prstGeom prst="rect">
            <a:avLst/>
          </a:prstGeom>
        </p:spPr>
        <p:txBody>
          <a:bodyPr wrap="square">
            <a:spAutoFit/>
          </a:bodyPr>
          <a:lstStyle/>
          <a:p>
            <a:pPr algn="just">
              <a:spcAft>
                <a:spcPts val="0"/>
              </a:spcAft>
            </a:pPr>
            <a:r>
              <a:rPr lang="en-IN" dirty="0" smtClean="0">
                <a:effectLst/>
                <a:latin typeface="Arial Unicode MS" panose="020B0604020202020204" pitchFamily="34" charset="-128"/>
                <a:ea typeface="Calibri" panose="020F0502020204030204" pitchFamily="34" charset="0"/>
                <a:cs typeface="Miriam Fixed"/>
              </a:rPr>
              <a:t>MUL R1, R2 ; Multiply the content from R1 and R2. Store result in R1</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6910251" y="2708031"/>
            <a:ext cx="3165734" cy="369332"/>
          </a:xfrm>
          <a:prstGeom prst="rect">
            <a:avLst/>
          </a:prstGeom>
          <a:noFill/>
        </p:spPr>
        <p:txBody>
          <a:bodyPr wrap="square" rtlCol="0">
            <a:spAutoFit/>
          </a:bodyPr>
          <a:lstStyle/>
          <a:p>
            <a:r>
              <a:rPr lang="en-IN" dirty="0" smtClean="0"/>
              <a:t>APPLE </a:t>
            </a:r>
            <a:r>
              <a:rPr lang="en-IN" dirty="0" smtClean="0"/>
              <a:t>COMPUTERS (Efficient)</a:t>
            </a:r>
            <a:endParaRPr lang="en-IN" dirty="0"/>
          </a:p>
        </p:txBody>
      </p:sp>
      <p:sp>
        <p:nvSpPr>
          <p:cNvPr id="10" name="TextBox 9"/>
          <p:cNvSpPr txBox="1"/>
          <p:nvPr/>
        </p:nvSpPr>
        <p:spPr>
          <a:xfrm>
            <a:off x="2060331" y="14098"/>
            <a:ext cx="2435470" cy="369332"/>
          </a:xfrm>
          <a:prstGeom prst="rect">
            <a:avLst/>
          </a:prstGeom>
          <a:noFill/>
        </p:spPr>
        <p:txBody>
          <a:bodyPr wrap="square" rtlCol="0">
            <a:spAutoFit/>
          </a:bodyPr>
          <a:lstStyle/>
          <a:p>
            <a:r>
              <a:rPr lang="en-IN" dirty="0" smtClean="0"/>
              <a:t>          INTEL</a:t>
            </a:r>
            <a:endParaRPr lang="en-IN" dirty="0"/>
          </a:p>
        </p:txBody>
      </p:sp>
      <p:sp>
        <p:nvSpPr>
          <p:cNvPr id="11" name="Slide Number Placeholder 10"/>
          <p:cNvSpPr>
            <a:spLocks noGrp="1"/>
          </p:cNvSpPr>
          <p:nvPr>
            <p:ph type="sldNum" sz="quarter" idx="12"/>
          </p:nvPr>
        </p:nvSpPr>
        <p:spPr/>
        <p:txBody>
          <a:bodyPr/>
          <a:lstStyle/>
          <a:p>
            <a:fld id="{69E57DC2-970A-4B3E-BB1C-7A09969E49DF}" type="slidenum">
              <a:rPr lang="en-US" smtClean="0"/>
              <a:t>5</a:t>
            </a:fld>
            <a:endParaRPr lang="en-US" dirty="0"/>
          </a:p>
        </p:txBody>
      </p:sp>
    </p:spTree>
    <p:extLst>
      <p:ext uri="{BB962C8B-B14F-4D97-AF65-F5344CB8AC3E}">
        <p14:creationId xmlns:p14="http://schemas.microsoft.com/office/powerpoint/2010/main" val="34807918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a:t>
            </a:r>
            <a:endParaRPr lang="en-IN" dirty="0"/>
          </a:p>
        </p:txBody>
      </p:sp>
      <p:sp>
        <p:nvSpPr>
          <p:cNvPr id="3" name="Content Placeholder 2"/>
          <p:cNvSpPr>
            <a:spLocks noGrp="1"/>
          </p:cNvSpPr>
          <p:nvPr>
            <p:ph idx="1"/>
          </p:nvPr>
        </p:nvSpPr>
        <p:spPr/>
        <p:txBody>
          <a:bodyPr/>
          <a:lstStyle/>
          <a:p>
            <a:r>
              <a:rPr lang="en-IN" i="1" dirty="0"/>
              <a:t>Intel believes in hardware bearing more responsibility, making the coding simple. I.e. the developers shall be writing minimal lines of code. Apple believes the other way round. The philosophy is, hardware has to be simple and software has to lift most of the responsibility. Means, the developers will have a tough job of writing more lines of code with this architectural approach</a:t>
            </a:r>
            <a:endParaRPr lang="en-IN" dirty="0"/>
          </a:p>
        </p:txBody>
      </p:sp>
      <p:sp>
        <p:nvSpPr>
          <p:cNvPr id="6" name="Slide Number Placeholder 5"/>
          <p:cNvSpPr>
            <a:spLocks noGrp="1"/>
          </p:cNvSpPr>
          <p:nvPr>
            <p:ph type="sldNum" sz="quarter" idx="12"/>
          </p:nvPr>
        </p:nvSpPr>
        <p:spPr/>
        <p:txBody>
          <a:bodyPr/>
          <a:lstStyle/>
          <a:p>
            <a:fld id="{69E57DC2-970A-4B3E-BB1C-7A09969E49DF}" type="slidenum">
              <a:rPr lang="en-US" smtClean="0"/>
              <a:t>6</a:t>
            </a:fld>
            <a:endParaRPr lang="en-US" dirty="0"/>
          </a:p>
        </p:txBody>
      </p:sp>
    </p:spTree>
    <p:extLst>
      <p:ext uri="{BB962C8B-B14F-4D97-AF65-F5344CB8AC3E}">
        <p14:creationId xmlns:p14="http://schemas.microsoft.com/office/powerpoint/2010/main" val="21691194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93850" y="0"/>
            <a:ext cx="8204300" cy="6858000"/>
          </a:xfrm>
          <a:prstGeom prst="rect">
            <a:avLst/>
          </a:prstGeom>
        </p:spPr>
      </p:pic>
      <p:sp>
        <p:nvSpPr>
          <p:cNvPr id="5" name="Slide Number Placeholder 4"/>
          <p:cNvSpPr>
            <a:spLocks noGrp="1"/>
          </p:cNvSpPr>
          <p:nvPr>
            <p:ph type="sldNum" sz="quarter" idx="12"/>
          </p:nvPr>
        </p:nvSpPr>
        <p:spPr/>
        <p:txBody>
          <a:bodyPr/>
          <a:lstStyle/>
          <a:p>
            <a:fld id="{69E57DC2-970A-4B3E-BB1C-7A09969E49DF}" type="slidenum">
              <a:rPr lang="en-US" smtClean="0"/>
              <a:t>7</a:t>
            </a:fld>
            <a:endParaRPr lang="en-US" dirty="0"/>
          </a:p>
        </p:txBody>
      </p:sp>
    </p:spTree>
    <p:extLst>
      <p:ext uri="{BB962C8B-B14F-4D97-AF65-F5344CB8AC3E}">
        <p14:creationId xmlns:p14="http://schemas.microsoft.com/office/powerpoint/2010/main" val="13206993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915125" y="2823623"/>
            <a:ext cx="8361229" cy="2098226"/>
          </a:xfrm>
        </p:spPr>
        <p:txBody>
          <a:bodyPr>
            <a:normAutofit fontScale="90000"/>
          </a:bodyPr>
          <a:lstStyle/>
          <a:p>
            <a:r>
              <a:rPr lang="en-IN" b="1" dirty="0"/>
              <a:t>Little Endian and Big Endian Formats – A Clear understanding.</a:t>
            </a:r>
            <a:endParaRPr lang="en-IN" dirty="0"/>
          </a:p>
        </p:txBody>
      </p:sp>
      <p:sp>
        <p:nvSpPr>
          <p:cNvPr id="5" name="Subtitle 4"/>
          <p:cNvSpPr>
            <a:spLocks noGrp="1"/>
          </p:cNvSpPr>
          <p:nvPr>
            <p:ph type="subTitle" idx="1"/>
          </p:nvPr>
        </p:nvSpPr>
        <p:spPr>
          <a:xfrm>
            <a:off x="2679904" y="4801668"/>
            <a:ext cx="6831673" cy="1086237"/>
          </a:xfrm>
        </p:spPr>
        <p:txBody>
          <a:bodyPr/>
          <a:lstStyle/>
          <a:p>
            <a:r>
              <a:rPr lang="en-IN" dirty="0" smtClean="0"/>
              <a:t>Recap </a:t>
            </a:r>
            <a:r>
              <a:rPr lang="en-IN" dirty="0"/>
              <a:t>from previous semester.</a:t>
            </a:r>
          </a:p>
          <a:p>
            <a:endParaRPr lang="en-IN"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8</a:t>
            </a:fld>
            <a:endParaRPr lang="en-US" dirty="0"/>
          </a:p>
        </p:txBody>
      </p:sp>
    </p:spTree>
    <p:extLst>
      <p:ext uri="{BB962C8B-B14F-4D97-AF65-F5344CB8AC3E}">
        <p14:creationId xmlns:p14="http://schemas.microsoft.com/office/powerpoint/2010/main" val="33091919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4887853" y="619951"/>
            <a:ext cx="2295525" cy="847725"/>
          </a:xfrm>
          <a:prstGeom prst="rect">
            <a:avLst/>
          </a:prstGeom>
          <a:noFill/>
          <a:ln>
            <a:noFill/>
          </a:ln>
        </p:spPr>
      </p:pic>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1051675" y="1135078"/>
            <a:ext cx="3072765" cy="2626360"/>
          </a:xfrm>
          <a:prstGeom prst="rect">
            <a:avLst/>
          </a:prstGeom>
          <a:noFill/>
          <a:ln>
            <a:noFill/>
          </a:ln>
        </p:spPr>
      </p:pic>
      <p:pic>
        <p:nvPicPr>
          <p:cNvPr id="7" name="Picture 6"/>
          <p:cNvPicPr/>
          <p:nvPr/>
        </p:nvPicPr>
        <p:blipFill>
          <a:blip r:embed="rId4">
            <a:extLst>
              <a:ext uri="{BEBA8EAE-BF5A-486C-A8C5-ECC9F3942E4B}">
                <a14:imgProps xmlns:a14="http://schemas.microsoft.com/office/drawing/2010/main">
                  <a14:imgLayer r:embed="rId5">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4430650" y="1810696"/>
            <a:ext cx="7603197" cy="1800573"/>
          </a:xfrm>
          <a:prstGeom prst="rect">
            <a:avLst/>
          </a:prstGeom>
          <a:noFill/>
          <a:ln>
            <a:noFill/>
          </a:ln>
        </p:spPr>
      </p:pic>
      <p:pic>
        <p:nvPicPr>
          <p:cNvPr id="8" name="Picture 7"/>
          <p:cNvPicPr/>
          <p:nvPr/>
        </p:nvPicPr>
        <p:blipFill>
          <a:blip r:embed="rId6">
            <a:extLst>
              <a:ext uri="{28A0092B-C50C-407E-A947-70E740481C1C}">
                <a14:useLocalDpi xmlns:a14="http://schemas.microsoft.com/office/drawing/2010/main" val="0"/>
              </a:ext>
            </a:extLst>
          </a:blip>
          <a:srcRect/>
          <a:stretch>
            <a:fillRect/>
          </a:stretch>
        </p:blipFill>
        <p:spPr bwMode="auto">
          <a:xfrm>
            <a:off x="7977770" y="4378151"/>
            <a:ext cx="3200400" cy="2075180"/>
          </a:xfrm>
          <a:prstGeom prst="rect">
            <a:avLst/>
          </a:prstGeom>
          <a:noFill/>
          <a:ln>
            <a:noFill/>
          </a:ln>
        </p:spPr>
      </p:pic>
      <p:pic>
        <p:nvPicPr>
          <p:cNvPr id="9" name="Picture 8"/>
          <p:cNvPicPr/>
          <p:nvPr/>
        </p:nvPicPr>
        <p:blipFill>
          <a:blip r:embed="rId7">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921262" y="4516489"/>
            <a:ext cx="5008880" cy="777875"/>
          </a:xfrm>
          <a:prstGeom prst="rect">
            <a:avLst/>
          </a:prstGeom>
          <a:noFill/>
          <a:ln>
            <a:noFill/>
          </a:ln>
        </p:spPr>
      </p:pic>
      <p:sp>
        <p:nvSpPr>
          <p:cNvPr id="10" name="TextBox 9"/>
          <p:cNvSpPr txBox="1"/>
          <p:nvPr/>
        </p:nvSpPr>
        <p:spPr>
          <a:xfrm>
            <a:off x="2485422" y="4008819"/>
            <a:ext cx="1639018" cy="369332"/>
          </a:xfrm>
          <a:prstGeom prst="rect">
            <a:avLst/>
          </a:prstGeom>
          <a:noFill/>
        </p:spPr>
        <p:txBody>
          <a:bodyPr wrap="square" rtlCol="0">
            <a:spAutoFit/>
          </a:bodyPr>
          <a:lstStyle/>
          <a:p>
            <a:r>
              <a:rPr lang="en-IN" dirty="0" smtClean="0"/>
              <a:t>The advantage!</a:t>
            </a:r>
            <a:endParaRPr lang="en-IN" dirty="0"/>
          </a:p>
        </p:txBody>
      </p:sp>
      <p:graphicFrame>
        <p:nvGraphicFramePr>
          <p:cNvPr id="13" name="Table 12"/>
          <p:cNvGraphicFramePr>
            <a:graphicFrameLocks noGrp="1"/>
          </p:cNvGraphicFramePr>
          <p:nvPr>
            <p:extLst/>
          </p:nvPr>
        </p:nvGraphicFramePr>
        <p:xfrm>
          <a:off x="860877" y="5450912"/>
          <a:ext cx="5490845" cy="1102360"/>
        </p:xfrm>
        <a:graphic>
          <a:graphicData uri="http://schemas.openxmlformats.org/drawingml/2006/table">
            <a:tbl>
              <a:tblPr firstRow="1" firstCol="1" bandRow="1">
                <a:tableStyleId>{5C22544A-7EE6-4342-B048-85BDC9FD1C3A}</a:tableStyleId>
              </a:tblPr>
              <a:tblGrid>
                <a:gridCol w="610870"/>
                <a:gridCol w="2059940"/>
                <a:gridCol w="2820035"/>
              </a:tblGrid>
              <a:tr h="287020">
                <a:tc>
                  <a:txBody>
                    <a:bodyPr/>
                    <a:lstStyle/>
                    <a:p>
                      <a:pPr>
                        <a:spcAft>
                          <a:spcPts val="0"/>
                        </a:spcAft>
                      </a:pPr>
                      <a:r>
                        <a:rPr lang="en-IN" sz="1100" dirty="0">
                          <a:effectLst/>
                        </a:rPr>
                        <a:t>S.NO</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IN" sz="1100">
                          <a:effectLst/>
                        </a:rPr>
                        <a:t>Little Endian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IN" sz="1100">
                          <a:effectLst/>
                        </a:rPr>
                        <a:t>Big Endian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71780">
                <a:tc>
                  <a:txBody>
                    <a:bodyPr/>
                    <a:lstStyle/>
                    <a:p>
                      <a:pPr>
                        <a:spcAft>
                          <a:spcPts val="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IN" sz="1100">
                          <a:effectLst/>
                        </a:rPr>
                        <a:t>MS Paint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IN" sz="1100">
                          <a:effectLst/>
                        </a:rPr>
                        <a:t>JPEG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71780">
                <a:tc>
                  <a:txBody>
                    <a:bodyPr/>
                    <a:lstStyle/>
                    <a:p>
                      <a:pPr>
                        <a:spcAft>
                          <a:spcPts val="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IN" sz="1100" dirty="0">
                          <a:effectLst/>
                        </a:rPr>
                        <a:t>RTF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IN" sz="1100">
                          <a:effectLst/>
                        </a:rPr>
                        <a:t>Adobe Photoshop</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71780">
                <a:tc>
                  <a:txBody>
                    <a:bodyPr/>
                    <a:lstStyle/>
                    <a:p>
                      <a:pPr>
                        <a:spcAft>
                          <a:spcPts val="0"/>
                        </a:spcAft>
                      </a:pPr>
                      <a:r>
                        <a:rPr lang="en-IN" sz="11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IN" sz="1100">
                          <a:effectLst/>
                        </a:rPr>
                        <a:t>BMP</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en-IN" sz="1100" dirty="0">
                          <a:effectLst/>
                        </a:rPr>
                        <a:t>Mac Paint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14" name="TextBox 13"/>
          <p:cNvSpPr txBox="1"/>
          <p:nvPr/>
        </p:nvSpPr>
        <p:spPr>
          <a:xfrm>
            <a:off x="5184476" y="147206"/>
            <a:ext cx="2173856" cy="369332"/>
          </a:xfrm>
          <a:prstGeom prst="rect">
            <a:avLst/>
          </a:prstGeom>
          <a:noFill/>
        </p:spPr>
        <p:txBody>
          <a:bodyPr wrap="square" rtlCol="0">
            <a:spAutoFit/>
          </a:bodyPr>
          <a:lstStyle/>
          <a:p>
            <a:r>
              <a:rPr lang="en-IN" dirty="0" smtClean="0"/>
              <a:t>AN EMPTY ARRAY</a:t>
            </a:r>
            <a:endParaRPr lang="en-IN" dirty="0"/>
          </a:p>
        </p:txBody>
      </p:sp>
      <p:sp>
        <p:nvSpPr>
          <p:cNvPr id="5" name="Slide Number Placeholder 4"/>
          <p:cNvSpPr>
            <a:spLocks noGrp="1"/>
          </p:cNvSpPr>
          <p:nvPr>
            <p:ph type="sldNum" sz="quarter" idx="12"/>
          </p:nvPr>
        </p:nvSpPr>
        <p:spPr/>
        <p:txBody>
          <a:bodyPr/>
          <a:lstStyle/>
          <a:p>
            <a:fld id="{69E57DC2-970A-4B3E-BB1C-7A09969E49DF}" type="slidenum">
              <a:rPr lang="en-US" smtClean="0"/>
              <a:t>9</a:t>
            </a:fld>
            <a:endParaRPr lang="en-US" dirty="0"/>
          </a:p>
        </p:txBody>
      </p:sp>
    </p:spTree>
    <p:extLst>
      <p:ext uri="{BB962C8B-B14F-4D97-AF65-F5344CB8AC3E}">
        <p14:creationId xmlns:p14="http://schemas.microsoft.com/office/powerpoint/2010/main" val="2118198998"/>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2517</TotalTime>
  <Words>806</Words>
  <Application>Microsoft Office PowerPoint</Application>
  <PresentationFormat>Custom</PresentationFormat>
  <Paragraphs>99</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Crop</vt:lpstr>
      <vt:lpstr>Computer organization and architecture</vt:lpstr>
      <vt:lpstr>Instruction Execution Cycle and Terms Recap. </vt:lpstr>
      <vt:lpstr>Some fundamental terms for recap…</vt:lpstr>
      <vt:lpstr>CISC vs. RISC</vt:lpstr>
      <vt:lpstr>PowerPoint Presentation</vt:lpstr>
      <vt:lpstr>So…</vt:lpstr>
      <vt:lpstr>PowerPoint Presentation</vt:lpstr>
      <vt:lpstr>Little Endian and Big Endian Formats – A Clear understanding.</vt:lpstr>
      <vt:lpstr>PowerPoint Presentation</vt:lpstr>
      <vt:lpstr>Harvard and Von-Neumann Architecture – Let’s uncover the jargons</vt:lpstr>
      <vt:lpstr>PowerPoint Presentation</vt:lpstr>
      <vt:lpstr>Addressing modes</vt:lpstr>
      <vt:lpstr>Remember</vt:lpstr>
      <vt:lpstr>Addressing Modes  How do I travel to the destiny?</vt:lpstr>
      <vt:lpstr>Immediate Addressing</vt:lpstr>
      <vt:lpstr>Direct Addressing Mode.</vt:lpstr>
      <vt:lpstr>Indirect Addressing mode.. </vt:lpstr>
      <vt:lpstr>Register Addressing Mode. </vt:lpstr>
      <vt:lpstr>Register Indirect Addressing </vt:lpstr>
      <vt:lpstr>Displacement Addressing (indexed)</vt:lpstr>
      <vt:lpstr>Stack addressing mode..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organization and architecture</dc:title>
  <dc:creator>Shriram K V</dc:creator>
  <cp:lastModifiedBy>Prashant R. Nair</cp:lastModifiedBy>
  <cp:revision>126</cp:revision>
  <dcterms:created xsi:type="dcterms:W3CDTF">2018-04-30T01:39:56Z</dcterms:created>
  <dcterms:modified xsi:type="dcterms:W3CDTF">2020-07-23T10:29:09Z</dcterms:modified>
</cp:coreProperties>
</file>