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2"/>
  </p:notesMasterIdLst>
  <p:sldIdLst>
    <p:sldId id="310" r:id="rId2"/>
    <p:sldId id="308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21" r:id="rId11"/>
    <p:sldId id="318" r:id="rId12"/>
    <p:sldId id="319" r:id="rId13"/>
    <p:sldId id="320" r:id="rId14"/>
    <p:sldId id="322" r:id="rId15"/>
    <p:sldId id="323" r:id="rId16"/>
    <p:sldId id="330" r:id="rId17"/>
    <p:sldId id="325" r:id="rId18"/>
    <p:sldId id="326" r:id="rId19"/>
    <p:sldId id="328" r:id="rId20"/>
    <p:sldId id="32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580" autoAdjust="0"/>
    <p:restoredTop sz="94660"/>
  </p:normalViewPr>
  <p:slideViewPr>
    <p:cSldViewPr snapToGrid="0">
      <p:cViewPr>
        <p:scale>
          <a:sx n="73" d="100"/>
          <a:sy n="73" d="100"/>
        </p:scale>
        <p:origin x="-75" y="-4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481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B9175-BCEB-4ABE-A92A-750199ECB87C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5DC3-31E4-4802-B7B2-F95A2CEBD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05DC3-31E4-4802-B7B2-F95A2CEBD1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7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05DC3-31E4-4802-B7B2-F95A2CEBD12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3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05DC3-31E4-4802-B7B2-F95A2CEBD12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4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9239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1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0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0325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7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0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4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 userDrawn="1"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78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22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18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DESIGN RULES – part 1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Session 5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840" y="0"/>
            <a:ext cx="9601200" cy="148590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Let us learn what R Type instructions are all about!!! Fun Ride!!!!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6046" y="3469337"/>
            <a:ext cx="41757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For R Type Instruction Remember the following stuff: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OPCODE IS ALWAYS 0.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“add” and “sub” both are R type instructions. Opcode for both of them is 0.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Compiler would differentiate the operations based on the function field (Operation code).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3" y="1912559"/>
            <a:ext cx="7844483" cy="45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0"/>
            <a:ext cx="9601200" cy="4415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Contd.,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0" y="89082"/>
            <a:ext cx="9601200" cy="3581400"/>
          </a:xfrm>
        </p:spPr>
        <p:txBody>
          <a:bodyPr/>
          <a:lstStyle/>
          <a:p>
            <a:r>
              <a:rPr lang="en-IN" dirty="0" smtClean="0"/>
              <a:t>A Simple Home Work!! (Not really folks)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20" y="0"/>
            <a:ext cx="3647758" cy="829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745536"/>
            <a:ext cx="10316528" cy="602805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 this as well…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640" y="2397760"/>
            <a:ext cx="9601200" cy="23266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 and </a:t>
            </a:r>
            <a:r>
              <a:rPr lang="en-US" dirty="0" smtClean="0">
                <a:solidFill>
                  <a:srgbClr val="FF0000"/>
                </a:solidFill>
              </a:rPr>
              <a:t>computer the same when we look at a number? </a:t>
            </a:r>
          </a:p>
          <a:p>
            <a:pPr lvl="1"/>
            <a:r>
              <a:rPr lang="en-US" dirty="0" smtClean="0"/>
              <a:t>No, Not at all. We are unique! 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Humans are capable of thinking everything as base 10 (Decimal).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Computers know only  binary (0s and 1s)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25 base 10  = = 11001 base 2. (16 8 4 2 1)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240" y="5198795"/>
            <a:ext cx="60960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registers</a:t>
            </a:r>
            <a:r>
              <a:rPr lang="en-US" dirty="0">
                <a:solidFill>
                  <a:srgbClr val="FF0000"/>
                </a:solidFill>
              </a:rPr>
              <a:t> $s0 to $s7 map onto registers 16 to 23</a:t>
            </a:r>
            <a:r>
              <a:rPr lang="en-US" dirty="0"/>
              <a:t>, and </a:t>
            </a:r>
            <a:r>
              <a:rPr lang="en-US" b="1" dirty="0"/>
              <a:t>registers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$t0 to $t7 map onto registers 8 to 15.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Lets learn I Type Instructions (Once this is done, we are half done)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103" y="2678512"/>
            <a:ext cx="6466155" cy="33554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50480" y="3063578"/>
            <a:ext cx="43992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Load Word and Store Word are the two instructions to be referred under this category.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70C0"/>
                </a:solidFill>
              </a:rPr>
              <a:t>Load </a:t>
            </a:r>
            <a:r>
              <a:rPr lang="en-IN" dirty="0">
                <a:solidFill>
                  <a:srgbClr val="0070C0"/>
                </a:solidFill>
              </a:rPr>
              <a:t>-&gt; Loads the data from the memory location specified to the register.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Store -&gt; Takes the value from the register and stores in the specified memory location.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 instance: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520" y="1428750"/>
            <a:ext cx="10281920" cy="4318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lw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$to, 32 ($s1)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32 is referred to be immediate value.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(value being part of instruction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immediately enforced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Assuming $s1 has 500, 500 + 32 = 532 will be the address to look for data. Content of 532 will be retrieved and stored at $t0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71" y="3322320"/>
            <a:ext cx="8167069" cy="3289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179" y="24312"/>
            <a:ext cx="3651821" cy="82912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Lets also know this…</a:t>
            </a:r>
            <a:br>
              <a:rPr lang="en-IN" dirty="0" smtClean="0"/>
            </a:br>
            <a:r>
              <a:rPr lang="en-IN" dirty="0" smtClean="0"/>
              <a:t>Why we need load and store?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or C P 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 for an instance support single data elements and complex data elements as well, which include array, structure and union.  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How can a computer represent and access such large structures? (Worthy question right</a:t>
            </a:r>
            <a:r>
              <a:rPr lang="en-US" dirty="0" smtClean="0">
                <a:solidFill>
                  <a:srgbClr val="0070C0"/>
                </a:solidFill>
              </a:rPr>
              <a:t>??) From COA perspective? </a:t>
            </a:r>
          </a:p>
          <a:p>
            <a:pPr algn="just"/>
            <a:r>
              <a:rPr lang="en-US" dirty="0" smtClean="0"/>
              <a:t>There are limited registers only made available in the processor. </a:t>
            </a:r>
          </a:p>
          <a:p>
            <a:pPr lvl="1" algn="just"/>
            <a:r>
              <a:rPr lang="en-US" dirty="0" smtClean="0"/>
              <a:t>Hence, naturally, very limited information / data can be stored in the registers. </a:t>
            </a:r>
          </a:p>
          <a:p>
            <a:pPr lvl="1" algn="just"/>
            <a:r>
              <a:rPr lang="en-US" dirty="0" smtClean="0"/>
              <a:t>But, a computer may have to handle so much data. Hence</a:t>
            </a:r>
            <a:r>
              <a:rPr lang="en-US" dirty="0"/>
              <a:t>, data structures </a:t>
            </a:r>
            <a:r>
              <a:rPr lang="en-US" dirty="0">
                <a:solidFill>
                  <a:srgbClr val="0070C0"/>
                </a:solidFill>
              </a:rPr>
              <a:t>(arrays and structures) are kept in memory</a:t>
            </a:r>
            <a:r>
              <a:rPr lang="en-US" dirty="0"/>
              <a:t>.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Arithmetic operations occur only on registers in MIPS instructions; </a:t>
            </a:r>
          </a:p>
          <a:p>
            <a:pPr algn="just"/>
            <a:r>
              <a:rPr lang="en-US" dirty="0"/>
              <a:t>Thus, </a:t>
            </a:r>
            <a:r>
              <a:rPr lang="en-US" dirty="0">
                <a:solidFill>
                  <a:srgbClr val="00B050"/>
                </a:solidFill>
              </a:rPr>
              <a:t>MIPS must include instructions that transfer data between memory and registers</a:t>
            </a:r>
            <a:r>
              <a:rPr lang="en-US" dirty="0"/>
              <a:t>. </a:t>
            </a:r>
            <a:r>
              <a:rPr lang="en-US" dirty="0">
                <a:solidFill>
                  <a:srgbClr val="0070C0"/>
                </a:solidFill>
              </a:rPr>
              <a:t>Such instructions are called </a:t>
            </a:r>
            <a:r>
              <a:rPr lang="en-US" b="1" dirty="0">
                <a:solidFill>
                  <a:srgbClr val="0070C0"/>
                </a:solidFill>
              </a:rPr>
              <a:t>data transfer instructions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  <a:p>
            <a:pPr algn="just"/>
            <a:r>
              <a:rPr lang="en-US" dirty="0"/>
              <a:t>To access a word in memory, the instruction must supply the memory </a:t>
            </a:r>
            <a:r>
              <a:rPr lang="en-US" b="1" dirty="0"/>
              <a:t>address.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data transfer instruction that copies </a:t>
            </a:r>
            <a:r>
              <a:rPr lang="en-US" b="1" dirty="0">
                <a:solidFill>
                  <a:srgbClr val="00B0F0"/>
                </a:solidFill>
              </a:rPr>
              <a:t>data from memory to a register is traditionally called </a:t>
            </a:r>
            <a:r>
              <a:rPr lang="en-US" b="1" dirty="0" smtClean="0">
                <a:solidFill>
                  <a:srgbClr val="00B0F0"/>
                </a:solidFill>
              </a:rPr>
              <a:t>load</a:t>
            </a:r>
            <a:r>
              <a:rPr lang="en-US" dirty="0"/>
              <a:t> </a:t>
            </a:r>
            <a:r>
              <a:rPr lang="en-US" dirty="0" smtClean="0"/>
              <a:t>and vice-versa is referred as store. Hence, we need load and store. </a:t>
            </a:r>
            <a:endParaRPr lang="en-US" dirty="0"/>
          </a:p>
          <a:p>
            <a:pPr lvl="1" algn="just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much important is I TYPE Instruction (</a:t>
            </a:r>
            <a:r>
              <a:rPr lang="en-IN" dirty="0" err="1" smtClean="0"/>
              <a:t>addi</a:t>
            </a:r>
            <a:r>
              <a:rPr lang="en-IN" dirty="0" smtClean="0"/>
              <a:t>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a program will use a constant in an operation—for example, </a:t>
            </a:r>
            <a:r>
              <a:rPr lang="en-US" b="1" dirty="0">
                <a:solidFill>
                  <a:srgbClr val="0070C0"/>
                </a:solidFill>
              </a:rPr>
              <a:t>incrementing an index to point to the next element of an </a:t>
            </a:r>
            <a:r>
              <a:rPr lang="en-US" b="1" dirty="0" smtClean="0">
                <a:solidFill>
                  <a:srgbClr val="0070C0"/>
                </a:solidFill>
              </a:rPr>
              <a:t>array.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An example is precise in this situation: 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423" y="3598769"/>
            <a:ext cx="3818400" cy="2933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 </a:t>
            </a:r>
            <a:br>
              <a:rPr lang="en-US" dirty="0" smtClean="0"/>
            </a:br>
            <a:r>
              <a:rPr lang="en-US" dirty="0" smtClean="0"/>
              <a:t>An Example Again…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520" y="2350122"/>
            <a:ext cx="10912522" cy="35353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292A-5AD3-4915-A842-1ED5CEC0F8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6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292A-5AD3-4915-A842-1ED5CEC0F80B}" type="slidenum">
              <a:rPr lang="en-US" smtClean="0"/>
              <a:t>18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704" y="284657"/>
            <a:ext cx="8765051" cy="3027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49" y="2966908"/>
            <a:ext cx="8474053" cy="2359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2893564" y="5938298"/>
            <a:ext cx="174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* 4 = 32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477" y="5477890"/>
            <a:ext cx="271379" cy="22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9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871" y="0"/>
            <a:ext cx="9194215" cy="16654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292A-5AD3-4915-A842-1ED5CEC0F80B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6338" y="1918243"/>
            <a:ext cx="5247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there is a single operation in the C statement, now two of the </a:t>
            </a:r>
            <a:r>
              <a:rPr lang="en-US" dirty="0" smtClean="0"/>
              <a:t>operands are </a:t>
            </a:r>
            <a:r>
              <a:rPr lang="en-US" dirty="0"/>
              <a:t>in memory, so we need even more MIPS instructions.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first </a:t>
            </a:r>
            <a:r>
              <a:rPr lang="en-US" dirty="0" smtClean="0"/>
              <a:t>two instructions </a:t>
            </a:r>
            <a:r>
              <a:rPr lang="en-US" dirty="0"/>
              <a:t>are the same as the prior example, except this time we use </a:t>
            </a:r>
            <a:r>
              <a:rPr lang="en-US" dirty="0" smtClean="0"/>
              <a:t>the proper </a:t>
            </a:r>
            <a:r>
              <a:rPr lang="en-US" dirty="0"/>
              <a:t>offset for byte addressing in the load word instruction to select A[8</a:t>
            </a:r>
            <a:r>
              <a:rPr lang="en-US" dirty="0" smtClean="0"/>
              <a:t>], and </a:t>
            </a:r>
            <a:r>
              <a:rPr lang="en-US" dirty="0"/>
              <a:t>the add instruction places the sum in $t0: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49" y="3922977"/>
            <a:ext cx="5888889" cy="1785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ight Arrow 1"/>
          <p:cNvSpPr/>
          <p:nvPr/>
        </p:nvSpPr>
        <p:spPr>
          <a:xfrm>
            <a:off x="5056241" y="5299390"/>
            <a:ext cx="1173708" cy="477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14670" y="4880612"/>
            <a:ext cx="1843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 the equivalent binary for this.. Work out now.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733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us learn the instructions. But, with some design rules in place.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question that anyone can answer is to be asked. </a:t>
            </a:r>
          </a:p>
          <a:p>
            <a:r>
              <a:rPr lang="en-US" dirty="0" smtClean="0"/>
              <a:t>Can I speak with you in Latin and will you understand (Assuming you do not know Latin)? </a:t>
            </a:r>
          </a:p>
          <a:p>
            <a:r>
              <a:rPr lang="en-US" dirty="0" smtClean="0"/>
              <a:t>Answer is overt. And yes, you wont understand. </a:t>
            </a:r>
          </a:p>
          <a:p>
            <a:r>
              <a:rPr lang="en-US" dirty="0" smtClean="0"/>
              <a:t>Hence, it is important to communicate to someone in the language he/she understands. </a:t>
            </a:r>
          </a:p>
          <a:p>
            <a:r>
              <a:rPr lang="en-US" dirty="0" smtClean="0"/>
              <a:t>What is computer’s language? 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Undoubtedly, it is instructions.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All instructions are grouped under one housing unit called Instruction Set. What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see in this chapter?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So, what next?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 should learn how to talk to a computer and how computer could interpret it as well.  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 can cite this as “Secret of Computing”.  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 far.. So good.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647824"/>
            <a:ext cx="6187772" cy="49214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15250" y="2457449"/>
            <a:ext cx="4286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Add, Sub and </a:t>
            </a:r>
            <a:r>
              <a:rPr lang="en-IN" dirty="0" err="1" smtClean="0">
                <a:solidFill>
                  <a:srgbClr val="FF0000"/>
                </a:solidFill>
              </a:rPr>
              <a:t>Addi</a:t>
            </a:r>
            <a:r>
              <a:rPr lang="en-IN" dirty="0" smtClean="0">
                <a:solidFill>
                  <a:srgbClr val="FF0000"/>
                </a:solidFill>
              </a:rPr>
              <a:t> are arithmetic.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7030A0"/>
                </a:solidFill>
              </a:rPr>
              <a:t>LW and SW are Data transfer Instructions.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For add, sub = R Type = Data in registers.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For </a:t>
            </a:r>
            <a:r>
              <a:rPr lang="en-IN" dirty="0" err="1" smtClean="0">
                <a:solidFill>
                  <a:schemeClr val="accent3">
                    <a:lumMod val="50000"/>
                  </a:schemeClr>
                </a:solidFill>
              </a:rPr>
              <a:t>Addi</a:t>
            </a: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 = Constant addition, to save time.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For Load = Data moved to register from memory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For Store = Data moved to memory from register.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MIPS writing / representation notations (This is like the coding guidelines)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6098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can take / cite some addition operation in this section to get the understanding constructed, solid. </a:t>
            </a:r>
          </a:p>
          <a:p>
            <a:r>
              <a:rPr lang="en-US" dirty="0" smtClean="0"/>
              <a:t>Addition is the operation which we shall talk about as it is much easier and straight forward than anything else. </a:t>
            </a:r>
          </a:p>
          <a:p>
            <a:r>
              <a:rPr lang="en-US" dirty="0" smtClean="0"/>
              <a:t>The instruction could be – add x, y, z </a:t>
            </a:r>
          </a:p>
          <a:p>
            <a:pPr lvl="1"/>
            <a:r>
              <a:rPr lang="en-US" dirty="0" smtClean="0"/>
              <a:t>What this does? </a:t>
            </a:r>
          </a:p>
          <a:p>
            <a:pPr lvl="1"/>
            <a:r>
              <a:rPr lang="en-US" dirty="0" smtClean="0"/>
              <a:t>Simple, add y and z. Store the result in X.  </a:t>
            </a:r>
            <a:endParaRPr lang="en-US" dirty="0"/>
          </a:p>
          <a:p>
            <a:pPr lvl="1"/>
            <a:r>
              <a:rPr lang="en-US" dirty="0" smtClean="0"/>
              <a:t>This is called MIPS representation. </a:t>
            </a:r>
          </a:p>
          <a:p>
            <a:r>
              <a:rPr lang="en-US" dirty="0" smtClean="0"/>
              <a:t>Can we have any other notation to represent MIPS? </a:t>
            </a:r>
          </a:p>
          <a:p>
            <a:pPr lvl="1"/>
            <a:r>
              <a:rPr lang="en-US" dirty="0" smtClean="0"/>
              <a:t>Come on. Not possible. </a:t>
            </a:r>
          </a:p>
          <a:p>
            <a:pPr lvl="1"/>
            <a:r>
              <a:rPr lang="en-US" dirty="0" smtClean="0"/>
              <a:t>Extremely inflexible when it comes to MIPS. </a:t>
            </a:r>
          </a:p>
          <a:p>
            <a:pPr lvl="1"/>
            <a:r>
              <a:rPr lang="en-US" dirty="0" smtClean="0"/>
              <a:t>Each operation will have 3 operands for sure. (means X, Y, Z) </a:t>
            </a:r>
          </a:p>
          <a:p>
            <a:pPr lvl="1"/>
            <a:r>
              <a:rPr lang="en-US" dirty="0" smtClean="0"/>
              <a:t>Also, each operation could only perform one operation. </a:t>
            </a:r>
          </a:p>
          <a:p>
            <a:pPr lvl="2"/>
            <a:r>
              <a:rPr lang="en-US" dirty="0" smtClean="0"/>
              <a:t>Means, it is addition. Only addition.  </a:t>
            </a:r>
          </a:p>
          <a:p>
            <a:pPr lvl="2"/>
            <a:r>
              <a:rPr lang="en-US" sz="2400" b="1" i="1" u="sng" dirty="0" smtClean="0">
                <a:solidFill>
                  <a:srgbClr val="0070C0"/>
                </a:solidFill>
              </a:rPr>
              <a:t>MSD is a batsman. No bowler. One action! </a:t>
            </a:r>
            <a:endParaRPr lang="en-US" sz="2400" b="1" i="1" u="sng" dirty="0">
              <a:solidFill>
                <a:srgbClr val="0070C0"/>
              </a:solidFill>
            </a:endParaRPr>
          </a:p>
          <a:p>
            <a:endParaRPr lang="en-US" b="1" i="1" u="sng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345" y="63933"/>
            <a:ext cx="9601200" cy="1485900"/>
          </a:xfrm>
        </p:spPr>
        <p:txBody>
          <a:bodyPr/>
          <a:lstStyle/>
          <a:p>
            <a:r>
              <a:rPr lang="en-IN" dirty="0" smtClean="0"/>
              <a:t>Lets add some fun…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65631"/>
            <a:ext cx="9601200" cy="3581400"/>
          </a:xfrm>
        </p:spPr>
        <p:txBody>
          <a:bodyPr/>
          <a:lstStyle/>
          <a:p>
            <a:r>
              <a:rPr lang="en-IN" dirty="0" smtClean="0"/>
              <a:t>Challenge – add the values at  Q R S T registers and place the result in P. </a:t>
            </a:r>
          </a:p>
          <a:p>
            <a:r>
              <a:rPr lang="en-IN" dirty="0" smtClean="0"/>
              <a:t>How MIPS could do this? </a:t>
            </a:r>
          </a:p>
          <a:p>
            <a:r>
              <a:rPr lang="en-IN" dirty="0" smtClean="0"/>
              <a:t>Considering the restrictions thrown in the previous slide, we should get a solution. 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29899"/>
            <a:ext cx="9405118" cy="14786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5782" y="44796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Minion-Regular"/>
              </a:rPr>
              <a:t>Thus, </a:t>
            </a:r>
            <a:r>
              <a:rPr lang="en-US" dirty="0" smtClean="0">
                <a:latin typeface="Minion-Regular"/>
              </a:rPr>
              <a:t>we require 3 instructions to add 4 numbers (Costly, huh??) </a:t>
            </a:r>
            <a:endParaRPr lang="en-US" dirty="0">
              <a:latin typeface="Minion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Minion-Regular"/>
              </a:rPr>
              <a:t>MIPS guidelines say, each line can have one instruction, the max.  </a:t>
            </a:r>
            <a:endParaRPr lang="en-US" dirty="0">
              <a:latin typeface="Minion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Minion-Regular"/>
              </a:rPr>
              <a:t>Comments always terminate at end of the </a:t>
            </a:r>
            <a:r>
              <a:rPr lang="en-US" dirty="0" smtClean="0">
                <a:latin typeface="Minion-Regular"/>
              </a:rPr>
              <a:t>line. </a:t>
            </a:r>
          </a:p>
          <a:p>
            <a:pPr algn="just"/>
            <a:endParaRPr lang="en-US" dirty="0">
              <a:latin typeface="Minion-Regular"/>
            </a:endParaRPr>
          </a:p>
          <a:p>
            <a:pPr algn="just"/>
            <a:r>
              <a:rPr lang="en-US" dirty="0" smtClean="0">
                <a:latin typeface="Minion-Regular"/>
              </a:rPr>
              <a:t>			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Minion-Regular"/>
              </a:rPr>
              <a:t>Just, MIPS things. 	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Fantastic Four – Design Rules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637" y="1477241"/>
            <a:ext cx="9601200" cy="3581400"/>
          </a:xfrm>
        </p:spPr>
        <p:txBody>
          <a:bodyPr/>
          <a:lstStyle/>
          <a:p>
            <a:r>
              <a:rPr lang="en-IN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 1 – Keep it simple. (Referred as Simplicity offers Regularity) </a:t>
            </a:r>
          </a:p>
          <a:p>
            <a:r>
              <a:rPr lang="en-IN" dirty="0" smtClean="0"/>
              <a:t>It is all simple with MIPS. We can now do something interesting. </a:t>
            </a:r>
          </a:p>
          <a:p>
            <a:endParaRPr lang="en-IN" dirty="0" smtClean="0"/>
          </a:p>
          <a:p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96242" y="2954626"/>
            <a:ext cx="10775374" cy="1848284"/>
            <a:chOff x="1687367" y="3813607"/>
            <a:chExt cx="10775374" cy="18482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7367" y="4765530"/>
              <a:ext cx="2601204" cy="896361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>
            <a:xfrm>
              <a:off x="4063999" y="3890962"/>
              <a:ext cx="3011055" cy="1634836"/>
            </a:xfrm>
            <a:custGeom>
              <a:avLst/>
              <a:gdLst>
                <a:gd name="connsiteX0" fmla="*/ 0 w 4008582"/>
                <a:gd name="connsiteY0" fmla="*/ 1838036 h 2826327"/>
                <a:gd name="connsiteX1" fmla="*/ 0 w 4008582"/>
                <a:gd name="connsiteY1" fmla="*/ 1838036 h 2826327"/>
                <a:gd name="connsiteX2" fmla="*/ 18473 w 4008582"/>
                <a:gd name="connsiteY2" fmla="*/ 1745673 h 2826327"/>
                <a:gd name="connsiteX3" fmla="*/ 36945 w 4008582"/>
                <a:gd name="connsiteY3" fmla="*/ 1699491 h 2826327"/>
                <a:gd name="connsiteX4" fmla="*/ 46182 w 4008582"/>
                <a:gd name="connsiteY4" fmla="*/ 1671782 h 2826327"/>
                <a:gd name="connsiteX5" fmla="*/ 73891 w 4008582"/>
                <a:gd name="connsiteY5" fmla="*/ 1597891 h 2826327"/>
                <a:gd name="connsiteX6" fmla="*/ 83127 w 4008582"/>
                <a:gd name="connsiteY6" fmla="*/ 1560945 h 2826327"/>
                <a:gd name="connsiteX7" fmla="*/ 120073 w 4008582"/>
                <a:gd name="connsiteY7" fmla="*/ 1487054 h 2826327"/>
                <a:gd name="connsiteX8" fmla="*/ 157018 w 4008582"/>
                <a:gd name="connsiteY8" fmla="*/ 1385454 h 2826327"/>
                <a:gd name="connsiteX9" fmla="*/ 212436 w 4008582"/>
                <a:gd name="connsiteY9" fmla="*/ 1320800 h 2826327"/>
                <a:gd name="connsiteX10" fmla="*/ 240145 w 4008582"/>
                <a:gd name="connsiteY10" fmla="*/ 1311563 h 2826327"/>
                <a:gd name="connsiteX11" fmla="*/ 304800 w 4008582"/>
                <a:gd name="connsiteY11" fmla="*/ 1256145 h 2826327"/>
                <a:gd name="connsiteX12" fmla="*/ 341745 w 4008582"/>
                <a:gd name="connsiteY12" fmla="*/ 1219200 h 2826327"/>
                <a:gd name="connsiteX13" fmla="*/ 369455 w 4008582"/>
                <a:gd name="connsiteY13" fmla="*/ 1200727 h 2826327"/>
                <a:gd name="connsiteX14" fmla="*/ 406400 w 4008582"/>
                <a:gd name="connsiteY14" fmla="*/ 1173018 h 2826327"/>
                <a:gd name="connsiteX15" fmla="*/ 434109 w 4008582"/>
                <a:gd name="connsiteY15" fmla="*/ 1145309 h 2826327"/>
                <a:gd name="connsiteX16" fmla="*/ 461818 w 4008582"/>
                <a:gd name="connsiteY16" fmla="*/ 1126836 h 2826327"/>
                <a:gd name="connsiteX17" fmla="*/ 526473 w 4008582"/>
                <a:gd name="connsiteY17" fmla="*/ 1071418 h 2826327"/>
                <a:gd name="connsiteX18" fmla="*/ 665018 w 4008582"/>
                <a:gd name="connsiteY18" fmla="*/ 1016000 h 2826327"/>
                <a:gd name="connsiteX19" fmla="*/ 738909 w 4008582"/>
                <a:gd name="connsiteY19" fmla="*/ 979054 h 2826327"/>
                <a:gd name="connsiteX20" fmla="*/ 803564 w 4008582"/>
                <a:gd name="connsiteY20" fmla="*/ 942109 h 2826327"/>
                <a:gd name="connsiteX21" fmla="*/ 895927 w 4008582"/>
                <a:gd name="connsiteY21" fmla="*/ 905163 h 2826327"/>
                <a:gd name="connsiteX22" fmla="*/ 979055 w 4008582"/>
                <a:gd name="connsiteY22" fmla="*/ 868218 h 2826327"/>
                <a:gd name="connsiteX23" fmla="*/ 1062182 w 4008582"/>
                <a:gd name="connsiteY23" fmla="*/ 840509 h 2826327"/>
                <a:gd name="connsiteX24" fmla="*/ 1136073 w 4008582"/>
                <a:gd name="connsiteY24" fmla="*/ 803563 h 2826327"/>
                <a:gd name="connsiteX25" fmla="*/ 1283855 w 4008582"/>
                <a:gd name="connsiteY25" fmla="*/ 757382 h 2826327"/>
                <a:gd name="connsiteX26" fmla="*/ 1348509 w 4008582"/>
                <a:gd name="connsiteY26" fmla="*/ 720436 h 2826327"/>
                <a:gd name="connsiteX27" fmla="*/ 1413164 w 4008582"/>
                <a:gd name="connsiteY27" fmla="*/ 701963 h 2826327"/>
                <a:gd name="connsiteX28" fmla="*/ 1487055 w 4008582"/>
                <a:gd name="connsiteY28" fmla="*/ 665018 h 2826327"/>
                <a:gd name="connsiteX29" fmla="*/ 1533236 w 4008582"/>
                <a:gd name="connsiteY29" fmla="*/ 646545 h 2826327"/>
                <a:gd name="connsiteX30" fmla="*/ 1579418 w 4008582"/>
                <a:gd name="connsiteY30" fmla="*/ 609600 h 2826327"/>
                <a:gd name="connsiteX31" fmla="*/ 1616364 w 4008582"/>
                <a:gd name="connsiteY31" fmla="*/ 591127 h 2826327"/>
                <a:gd name="connsiteX32" fmla="*/ 1644073 w 4008582"/>
                <a:gd name="connsiteY32" fmla="*/ 572654 h 2826327"/>
                <a:gd name="connsiteX33" fmla="*/ 1745673 w 4008582"/>
                <a:gd name="connsiteY33" fmla="*/ 535709 h 2826327"/>
                <a:gd name="connsiteX34" fmla="*/ 1810327 w 4008582"/>
                <a:gd name="connsiteY34" fmla="*/ 498763 h 2826327"/>
                <a:gd name="connsiteX35" fmla="*/ 1884218 w 4008582"/>
                <a:gd name="connsiteY35" fmla="*/ 461818 h 2826327"/>
                <a:gd name="connsiteX36" fmla="*/ 1948873 w 4008582"/>
                <a:gd name="connsiteY36" fmla="*/ 434109 h 2826327"/>
                <a:gd name="connsiteX37" fmla="*/ 2096655 w 4008582"/>
                <a:gd name="connsiteY37" fmla="*/ 350982 h 2826327"/>
                <a:gd name="connsiteX38" fmla="*/ 2170545 w 4008582"/>
                <a:gd name="connsiteY38" fmla="*/ 314036 h 2826327"/>
                <a:gd name="connsiteX39" fmla="*/ 2299855 w 4008582"/>
                <a:gd name="connsiteY39" fmla="*/ 267854 h 2826327"/>
                <a:gd name="connsiteX40" fmla="*/ 2438400 w 4008582"/>
                <a:gd name="connsiteY40" fmla="*/ 230909 h 2826327"/>
                <a:gd name="connsiteX41" fmla="*/ 2503055 w 4008582"/>
                <a:gd name="connsiteY41" fmla="*/ 203200 h 2826327"/>
                <a:gd name="connsiteX42" fmla="*/ 2567709 w 4008582"/>
                <a:gd name="connsiteY42" fmla="*/ 184727 h 2826327"/>
                <a:gd name="connsiteX43" fmla="*/ 2687782 w 4008582"/>
                <a:gd name="connsiteY43" fmla="*/ 138545 h 2826327"/>
                <a:gd name="connsiteX44" fmla="*/ 2752436 w 4008582"/>
                <a:gd name="connsiteY44" fmla="*/ 120073 h 2826327"/>
                <a:gd name="connsiteX45" fmla="*/ 2789382 w 4008582"/>
                <a:gd name="connsiteY45" fmla="*/ 110836 h 2826327"/>
                <a:gd name="connsiteX46" fmla="*/ 2863273 w 4008582"/>
                <a:gd name="connsiteY46" fmla="*/ 73891 h 2826327"/>
                <a:gd name="connsiteX47" fmla="*/ 2890982 w 4008582"/>
                <a:gd name="connsiteY47" fmla="*/ 55418 h 2826327"/>
                <a:gd name="connsiteX48" fmla="*/ 2955636 w 4008582"/>
                <a:gd name="connsiteY48" fmla="*/ 36945 h 2826327"/>
                <a:gd name="connsiteX49" fmla="*/ 2983345 w 4008582"/>
                <a:gd name="connsiteY49" fmla="*/ 18473 h 2826327"/>
                <a:gd name="connsiteX50" fmla="*/ 3038764 w 4008582"/>
                <a:gd name="connsiteY50" fmla="*/ 0 h 2826327"/>
                <a:gd name="connsiteX51" fmla="*/ 3195782 w 4008582"/>
                <a:gd name="connsiteY51" fmla="*/ 9236 h 2826327"/>
                <a:gd name="connsiteX52" fmla="*/ 3251200 w 4008582"/>
                <a:gd name="connsiteY52" fmla="*/ 83127 h 2826327"/>
                <a:gd name="connsiteX53" fmla="*/ 3269673 w 4008582"/>
                <a:gd name="connsiteY53" fmla="*/ 147782 h 2826327"/>
                <a:gd name="connsiteX54" fmla="*/ 3297382 w 4008582"/>
                <a:gd name="connsiteY54" fmla="*/ 221673 h 2826327"/>
                <a:gd name="connsiteX55" fmla="*/ 3343564 w 4008582"/>
                <a:gd name="connsiteY55" fmla="*/ 350982 h 2826327"/>
                <a:gd name="connsiteX56" fmla="*/ 3371273 w 4008582"/>
                <a:gd name="connsiteY56" fmla="*/ 526473 h 2826327"/>
                <a:gd name="connsiteX57" fmla="*/ 3380509 w 4008582"/>
                <a:gd name="connsiteY57" fmla="*/ 563418 h 2826327"/>
                <a:gd name="connsiteX58" fmla="*/ 3398982 w 4008582"/>
                <a:gd name="connsiteY58" fmla="*/ 618836 h 2826327"/>
                <a:gd name="connsiteX59" fmla="*/ 3417455 w 4008582"/>
                <a:gd name="connsiteY59" fmla="*/ 655782 h 2826327"/>
                <a:gd name="connsiteX60" fmla="*/ 3426691 w 4008582"/>
                <a:gd name="connsiteY60" fmla="*/ 720436 h 2826327"/>
                <a:gd name="connsiteX61" fmla="*/ 3445164 w 4008582"/>
                <a:gd name="connsiteY61" fmla="*/ 775854 h 2826327"/>
                <a:gd name="connsiteX62" fmla="*/ 3454400 w 4008582"/>
                <a:gd name="connsiteY62" fmla="*/ 812800 h 2826327"/>
                <a:gd name="connsiteX63" fmla="*/ 3463636 w 4008582"/>
                <a:gd name="connsiteY63" fmla="*/ 840509 h 2826327"/>
                <a:gd name="connsiteX64" fmla="*/ 3472873 w 4008582"/>
                <a:gd name="connsiteY64" fmla="*/ 886691 h 2826327"/>
                <a:gd name="connsiteX65" fmla="*/ 3491345 w 4008582"/>
                <a:gd name="connsiteY65" fmla="*/ 923636 h 2826327"/>
                <a:gd name="connsiteX66" fmla="*/ 3509818 w 4008582"/>
                <a:gd name="connsiteY66" fmla="*/ 969818 h 2826327"/>
                <a:gd name="connsiteX67" fmla="*/ 3519055 w 4008582"/>
                <a:gd name="connsiteY67" fmla="*/ 1016000 h 2826327"/>
                <a:gd name="connsiteX68" fmla="*/ 3528291 w 4008582"/>
                <a:gd name="connsiteY68" fmla="*/ 1043709 h 2826327"/>
                <a:gd name="connsiteX69" fmla="*/ 3537527 w 4008582"/>
                <a:gd name="connsiteY69" fmla="*/ 1080654 h 2826327"/>
                <a:gd name="connsiteX70" fmla="*/ 3565236 w 4008582"/>
                <a:gd name="connsiteY70" fmla="*/ 1136073 h 2826327"/>
                <a:gd name="connsiteX71" fmla="*/ 3602182 w 4008582"/>
                <a:gd name="connsiteY71" fmla="*/ 1265382 h 2826327"/>
                <a:gd name="connsiteX72" fmla="*/ 3639127 w 4008582"/>
                <a:gd name="connsiteY72" fmla="*/ 1394691 h 2826327"/>
                <a:gd name="connsiteX73" fmla="*/ 3657600 w 4008582"/>
                <a:gd name="connsiteY73" fmla="*/ 1496291 h 2826327"/>
                <a:gd name="connsiteX74" fmla="*/ 3666836 w 4008582"/>
                <a:gd name="connsiteY74" fmla="*/ 1542473 h 2826327"/>
                <a:gd name="connsiteX75" fmla="*/ 3713018 w 4008582"/>
                <a:gd name="connsiteY75" fmla="*/ 1681018 h 2826327"/>
                <a:gd name="connsiteX76" fmla="*/ 3749964 w 4008582"/>
                <a:gd name="connsiteY76" fmla="*/ 1810327 h 2826327"/>
                <a:gd name="connsiteX77" fmla="*/ 3759200 w 4008582"/>
                <a:gd name="connsiteY77" fmla="*/ 1874982 h 2826327"/>
                <a:gd name="connsiteX78" fmla="*/ 3777673 w 4008582"/>
                <a:gd name="connsiteY78" fmla="*/ 1939636 h 2826327"/>
                <a:gd name="connsiteX79" fmla="*/ 3786909 w 4008582"/>
                <a:gd name="connsiteY79" fmla="*/ 1995054 h 2826327"/>
                <a:gd name="connsiteX80" fmla="*/ 3805382 w 4008582"/>
                <a:gd name="connsiteY80" fmla="*/ 2059709 h 2826327"/>
                <a:gd name="connsiteX81" fmla="*/ 3814618 w 4008582"/>
                <a:gd name="connsiteY81" fmla="*/ 2096654 h 2826327"/>
                <a:gd name="connsiteX82" fmla="*/ 3833091 w 4008582"/>
                <a:gd name="connsiteY82" fmla="*/ 2262909 h 2826327"/>
                <a:gd name="connsiteX83" fmla="*/ 3842327 w 4008582"/>
                <a:gd name="connsiteY83" fmla="*/ 2309091 h 2826327"/>
                <a:gd name="connsiteX84" fmla="*/ 3916218 w 4008582"/>
                <a:gd name="connsiteY84" fmla="*/ 2512291 h 2826327"/>
                <a:gd name="connsiteX85" fmla="*/ 3934691 w 4008582"/>
                <a:gd name="connsiteY85" fmla="*/ 2595418 h 2826327"/>
                <a:gd name="connsiteX86" fmla="*/ 3962400 w 4008582"/>
                <a:gd name="connsiteY86" fmla="*/ 2660073 h 2826327"/>
                <a:gd name="connsiteX87" fmla="*/ 3980873 w 4008582"/>
                <a:gd name="connsiteY87" fmla="*/ 2715491 h 2826327"/>
                <a:gd name="connsiteX88" fmla="*/ 4008582 w 4008582"/>
                <a:gd name="connsiteY88" fmla="*/ 2770909 h 2826327"/>
                <a:gd name="connsiteX89" fmla="*/ 3990109 w 4008582"/>
                <a:gd name="connsiteY89" fmla="*/ 2826327 h 2826327"/>
                <a:gd name="connsiteX90" fmla="*/ 3870036 w 4008582"/>
                <a:gd name="connsiteY90" fmla="*/ 2752436 h 2826327"/>
                <a:gd name="connsiteX91" fmla="*/ 3731491 w 4008582"/>
                <a:gd name="connsiteY91" fmla="*/ 2715491 h 2826327"/>
                <a:gd name="connsiteX92" fmla="*/ 3528291 w 4008582"/>
                <a:gd name="connsiteY92" fmla="*/ 2669309 h 2826327"/>
                <a:gd name="connsiteX93" fmla="*/ 3463636 w 4008582"/>
                <a:gd name="connsiteY93" fmla="*/ 2660073 h 2826327"/>
                <a:gd name="connsiteX94" fmla="*/ 3334327 w 4008582"/>
                <a:gd name="connsiteY94" fmla="*/ 2641600 h 2826327"/>
                <a:gd name="connsiteX95" fmla="*/ 2623127 w 4008582"/>
                <a:gd name="connsiteY95" fmla="*/ 2660073 h 2826327"/>
                <a:gd name="connsiteX96" fmla="*/ 2558473 w 4008582"/>
                <a:gd name="connsiteY96" fmla="*/ 2669309 h 2826327"/>
                <a:gd name="connsiteX97" fmla="*/ 2401455 w 4008582"/>
                <a:gd name="connsiteY97" fmla="*/ 2687782 h 2826327"/>
                <a:gd name="connsiteX98" fmla="*/ 2004291 w 4008582"/>
                <a:gd name="connsiteY98" fmla="*/ 2678545 h 2826327"/>
                <a:gd name="connsiteX99" fmla="*/ 1939636 w 4008582"/>
                <a:gd name="connsiteY99" fmla="*/ 2669309 h 2826327"/>
                <a:gd name="connsiteX100" fmla="*/ 1865745 w 4008582"/>
                <a:gd name="connsiteY100" fmla="*/ 2660073 h 2826327"/>
                <a:gd name="connsiteX101" fmla="*/ 1690255 w 4008582"/>
                <a:gd name="connsiteY101" fmla="*/ 2623127 h 2826327"/>
                <a:gd name="connsiteX102" fmla="*/ 1588655 w 4008582"/>
                <a:gd name="connsiteY102" fmla="*/ 2595418 h 2826327"/>
                <a:gd name="connsiteX103" fmla="*/ 1440873 w 4008582"/>
                <a:gd name="connsiteY103" fmla="*/ 2567709 h 2826327"/>
                <a:gd name="connsiteX104" fmla="*/ 1311564 w 4008582"/>
                <a:gd name="connsiteY104" fmla="*/ 2521527 h 2826327"/>
                <a:gd name="connsiteX105" fmla="*/ 1228436 w 4008582"/>
                <a:gd name="connsiteY105" fmla="*/ 2493818 h 2826327"/>
                <a:gd name="connsiteX106" fmla="*/ 1145309 w 4008582"/>
                <a:gd name="connsiteY106" fmla="*/ 2475345 h 2826327"/>
                <a:gd name="connsiteX107" fmla="*/ 1080655 w 4008582"/>
                <a:gd name="connsiteY107" fmla="*/ 2447636 h 2826327"/>
                <a:gd name="connsiteX108" fmla="*/ 1016000 w 4008582"/>
                <a:gd name="connsiteY108" fmla="*/ 2429163 h 2826327"/>
                <a:gd name="connsiteX109" fmla="*/ 895927 w 4008582"/>
                <a:gd name="connsiteY109" fmla="*/ 2382982 h 2826327"/>
                <a:gd name="connsiteX110" fmla="*/ 868218 w 4008582"/>
                <a:gd name="connsiteY110" fmla="*/ 2373745 h 2826327"/>
                <a:gd name="connsiteX111" fmla="*/ 831273 w 4008582"/>
                <a:gd name="connsiteY111" fmla="*/ 2364509 h 2826327"/>
                <a:gd name="connsiteX112" fmla="*/ 775855 w 4008582"/>
                <a:gd name="connsiteY112" fmla="*/ 2309091 h 2826327"/>
                <a:gd name="connsiteX113" fmla="*/ 748145 w 4008582"/>
                <a:gd name="connsiteY113" fmla="*/ 2299854 h 2826327"/>
                <a:gd name="connsiteX114" fmla="*/ 720436 w 4008582"/>
                <a:gd name="connsiteY114" fmla="*/ 2281382 h 2826327"/>
                <a:gd name="connsiteX115" fmla="*/ 609600 w 4008582"/>
                <a:gd name="connsiteY115" fmla="*/ 2225963 h 2826327"/>
                <a:gd name="connsiteX116" fmla="*/ 581891 w 4008582"/>
                <a:gd name="connsiteY116" fmla="*/ 2207491 h 2826327"/>
                <a:gd name="connsiteX117" fmla="*/ 517236 w 4008582"/>
                <a:gd name="connsiteY117" fmla="*/ 2152073 h 2826327"/>
                <a:gd name="connsiteX118" fmla="*/ 452582 w 4008582"/>
                <a:gd name="connsiteY118" fmla="*/ 2124363 h 2826327"/>
                <a:gd name="connsiteX119" fmla="*/ 360218 w 4008582"/>
                <a:gd name="connsiteY119" fmla="*/ 2068945 h 2826327"/>
                <a:gd name="connsiteX120" fmla="*/ 295564 w 4008582"/>
                <a:gd name="connsiteY120" fmla="*/ 2022763 h 2826327"/>
                <a:gd name="connsiteX121" fmla="*/ 267855 w 4008582"/>
                <a:gd name="connsiteY121" fmla="*/ 1995054 h 2826327"/>
                <a:gd name="connsiteX122" fmla="*/ 175491 w 4008582"/>
                <a:gd name="connsiteY122" fmla="*/ 1930400 h 2826327"/>
                <a:gd name="connsiteX123" fmla="*/ 147782 w 4008582"/>
                <a:gd name="connsiteY123" fmla="*/ 1911927 h 2826327"/>
                <a:gd name="connsiteX124" fmla="*/ 120073 w 4008582"/>
                <a:gd name="connsiteY124" fmla="*/ 1893454 h 2826327"/>
                <a:gd name="connsiteX125" fmla="*/ 92364 w 4008582"/>
                <a:gd name="connsiteY125" fmla="*/ 1884218 h 2826327"/>
                <a:gd name="connsiteX126" fmla="*/ 0 w 4008582"/>
                <a:gd name="connsiteY126" fmla="*/ 1838036 h 282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008582" h="2826327">
                  <a:moveTo>
                    <a:pt x="0" y="1838036"/>
                  </a:moveTo>
                  <a:lnTo>
                    <a:pt x="0" y="1838036"/>
                  </a:lnTo>
                  <a:cubicBezTo>
                    <a:pt x="6158" y="1807248"/>
                    <a:pt x="10383" y="1776010"/>
                    <a:pt x="18473" y="1745673"/>
                  </a:cubicBezTo>
                  <a:cubicBezTo>
                    <a:pt x="22745" y="1729653"/>
                    <a:pt x="31123" y="1715015"/>
                    <a:pt x="36945" y="1699491"/>
                  </a:cubicBezTo>
                  <a:cubicBezTo>
                    <a:pt x="40364" y="1690375"/>
                    <a:pt x="43507" y="1681143"/>
                    <a:pt x="46182" y="1671782"/>
                  </a:cubicBezTo>
                  <a:cubicBezTo>
                    <a:pt x="62951" y="1613091"/>
                    <a:pt x="45192" y="1655287"/>
                    <a:pt x="73891" y="1597891"/>
                  </a:cubicBezTo>
                  <a:cubicBezTo>
                    <a:pt x="76970" y="1585576"/>
                    <a:pt x="78245" y="1572663"/>
                    <a:pt x="83127" y="1560945"/>
                  </a:cubicBezTo>
                  <a:cubicBezTo>
                    <a:pt x="93718" y="1535526"/>
                    <a:pt x="111365" y="1513179"/>
                    <a:pt x="120073" y="1487054"/>
                  </a:cubicBezTo>
                  <a:cubicBezTo>
                    <a:pt x="128696" y="1461185"/>
                    <a:pt x="144164" y="1411162"/>
                    <a:pt x="157018" y="1385454"/>
                  </a:cubicBezTo>
                  <a:cubicBezTo>
                    <a:pt x="167866" y="1363759"/>
                    <a:pt x="194762" y="1333425"/>
                    <a:pt x="212436" y="1320800"/>
                  </a:cubicBezTo>
                  <a:cubicBezTo>
                    <a:pt x="220358" y="1315141"/>
                    <a:pt x="230909" y="1314642"/>
                    <a:pt x="240145" y="1311563"/>
                  </a:cubicBezTo>
                  <a:cubicBezTo>
                    <a:pt x="373235" y="1178477"/>
                    <a:pt x="206323" y="1340554"/>
                    <a:pt x="304800" y="1256145"/>
                  </a:cubicBezTo>
                  <a:cubicBezTo>
                    <a:pt x="318023" y="1244811"/>
                    <a:pt x="328522" y="1230534"/>
                    <a:pt x="341745" y="1219200"/>
                  </a:cubicBezTo>
                  <a:cubicBezTo>
                    <a:pt x="350174" y="1211976"/>
                    <a:pt x="360422" y="1207179"/>
                    <a:pt x="369455" y="1200727"/>
                  </a:cubicBezTo>
                  <a:cubicBezTo>
                    <a:pt x="381981" y="1191780"/>
                    <a:pt x="394712" y="1183036"/>
                    <a:pt x="406400" y="1173018"/>
                  </a:cubicBezTo>
                  <a:cubicBezTo>
                    <a:pt x="416318" y="1164517"/>
                    <a:pt x="424074" y="1153671"/>
                    <a:pt x="434109" y="1145309"/>
                  </a:cubicBezTo>
                  <a:cubicBezTo>
                    <a:pt x="442637" y="1138202"/>
                    <a:pt x="453390" y="1134060"/>
                    <a:pt x="461818" y="1126836"/>
                  </a:cubicBezTo>
                  <a:cubicBezTo>
                    <a:pt x="501391" y="1092916"/>
                    <a:pt x="487601" y="1092621"/>
                    <a:pt x="526473" y="1071418"/>
                  </a:cubicBezTo>
                  <a:cubicBezTo>
                    <a:pt x="679029" y="988206"/>
                    <a:pt x="526176" y="1071538"/>
                    <a:pt x="665018" y="1016000"/>
                  </a:cubicBezTo>
                  <a:cubicBezTo>
                    <a:pt x="690586" y="1005773"/>
                    <a:pt x="714611" y="992013"/>
                    <a:pt x="738909" y="979054"/>
                  </a:cubicBezTo>
                  <a:cubicBezTo>
                    <a:pt x="760811" y="967373"/>
                    <a:pt x="781105" y="952678"/>
                    <a:pt x="803564" y="942109"/>
                  </a:cubicBezTo>
                  <a:cubicBezTo>
                    <a:pt x="833567" y="927990"/>
                    <a:pt x="865366" y="918031"/>
                    <a:pt x="895927" y="905163"/>
                  </a:cubicBezTo>
                  <a:cubicBezTo>
                    <a:pt x="923873" y="893396"/>
                    <a:pt x="950794" y="879208"/>
                    <a:pt x="979055" y="868218"/>
                  </a:cubicBezTo>
                  <a:cubicBezTo>
                    <a:pt x="1006277" y="857632"/>
                    <a:pt x="1035174" y="851630"/>
                    <a:pt x="1062182" y="840509"/>
                  </a:cubicBezTo>
                  <a:cubicBezTo>
                    <a:pt x="1087645" y="830024"/>
                    <a:pt x="1110844" y="814601"/>
                    <a:pt x="1136073" y="803563"/>
                  </a:cubicBezTo>
                  <a:cubicBezTo>
                    <a:pt x="1201182" y="775078"/>
                    <a:pt x="1215864" y="774379"/>
                    <a:pt x="1283855" y="757382"/>
                  </a:cubicBezTo>
                  <a:cubicBezTo>
                    <a:pt x="1305406" y="745067"/>
                    <a:pt x="1325694" y="730214"/>
                    <a:pt x="1348509" y="720436"/>
                  </a:cubicBezTo>
                  <a:cubicBezTo>
                    <a:pt x="1369111" y="711607"/>
                    <a:pt x="1392353" y="710287"/>
                    <a:pt x="1413164" y="701963"/>
                  </a:cubicBezTo>
                  <a:cubicBezTo>
                    <a:pt x="1438732" y="691736"/>
                    <a:pt x="1461487" y="675245"/>
                    <a:pt x="1487055" y="665018"/>
                  </a:cubicBezTo>
                  <a:cubicBezTo>
                    <a:pt x="1502449" y="658860"/>
                    <a:pt x="1519019" y="655075"/>
                    <a:pt x="1533236" y="646545"/>
                  </a:cubicBezTo>
                  <a:cubicBezTo>
                    <a:pt x="1550140" y="636402"/>
                    <a:pt x="1563015" y="620535"/>
                    <a:pt x="1579418" y="609600"/>
                  </a:cubicBezTo>
                  <a:cubicBezTo>
                    <a:pt x="1590875" y="601962"/>
                    <a:pt x="1604409" y="597958"/>
                    <a:pt x="1616364" y="591127"/>
                  </a:cubicBezTo>
                  <a:cubicBezTo>
                    <a:pt x="1626002" y="585619"/>
                    <a:pt x="1634144" y="577618"/>
                    <a:pt x="1644073" y="572654"/>
                  </a:cubicBezTo>
                  <a:cubicBezTo>
                    <a:pt x="1743189" y="523097"/>
                    <a:pt x="1633591" y="587440"/>
                    <a:pt x="1745673" y="535709"/>
                  </a:cubicBezTo>
                  <a:cubicBezTo>
                    <a:pt x="1768210" y="525307"/>
                    <a:pt x="1788425" y="510444"/>
                    <a:pt x="1810327" y="498763"/>
                  </a:cubicBezTo>
                  <a:cubicBezTo>
                    <a:pt x="1834625" y="485804"/>
                    <a:pt x="1859264" y="473463"/>
                    <a:pt x="1884218" y="461818"/>
                  </a:cubicBezTo>
                  <a:cubicBezTo>
                    <a:pt x="1905466" y="451903"/>
                    <a:pt x="1928085" y="444955"/>
                    <a:pt x="1948873" y="434109"/>
                  </a:cubicBezTo>
                  <a:cubicBezTo>
                    <a:pt x="1998982" y="407965"/>
                    <a:pt x="2046958" y="377901"/>
                    <a:pt x="2096655" y="350982"/>
                  </a:cubicBezTo>
                  <a:cubicBezTo>
                    <a:pt x="2120868" y="337866"/>
                    <a:pt x="2144067" y="321601"/>
                    <a:pt x="2170545" y="314036"/>
                  </a:cubicBezTo>
                  <a:cubicBezTo>
                    <a:pt x="2339256" y="265832"/>
                    <a:pt x="2129329" y="328755"/>
                    <a:pt x="2299855" y="267854"/>
                  </a:cubicBezTo>
                  <a:cubicBezTo>
                    <a:pt x="2417214" y="225941"/>
                    <a:pt x="2310716" y="273470"/>
                    <a:pt x="2438400" y="230909"/>
                  </a:cubicBezTo>
                  <a:cubicBezTo>
                    <a:pt x="2460644" y="223494"/>
                    <a:pt x="2480974" y="211086"/>
                    <a:pt x="2503055" y="203200"/>
                  </a:cubicBezTo>
                  <a:cubicBezTo>
                    <a:pt x="2524163" y="195661"/>
                    <a:pt x="2546601" y="192266"/>
                    <a:pt x="2567709" y="184727"/>
                  </a:cubicBezTo>
                  <a:cubicBezTo>
                    <a:pt x="2720983" y="129986"/>
                    <a:pt x="2551389" y="180512"/>
                    <a:pt x="2687782" y="138545"/>
                  </a:cubicBezTo>
                  <a:cubicBezTo>
                    <a:pt x="2709205" y="131953"/>
                    <a:pt x="2730812" y="125970"/>
                    <a:pt x="2752436" y="120073"/>
                  </a:cubicBezTo>
                  <a:cubicBezTo>
                    <a:pt x="2764683" y="116733"/>
                    <a:pt x="2777664" y="115718"/>
                    <a:pt x="2789382" y="110836"/>
                  </a:cubicBezTo>
                  <a:cubicBezTo>
                    <a:pt x="2814801" y="100245"/>
                    <a:pt x="2840361" y="89166"/>
                    <a:pt x="2863273" y="73891"/>
                  </a:cubicBezTo>
                  <a:cubicBezTo>
                    <a:pt x="2872509" y="67733"/>
                    <a:pt x="2881053" y="60382"/>
                    <a:pt x="2890982" y="55418"/>
                  </a:cubicBezTo>
                  <a:cubicBezTo>
                    <a:pt x="2904229" y="48795"/>
                    <a:pt x="2943804" y="39903"/>
                    <a:pt x="2955636" y="36945"/>
                  </a:cubicBezTo>
                  <a:cubicBezTo>
                    <a:pt x="2964872" y="30788"/>
                    <a:pt x="2973201" y="22981"/>
                    <a:pt x="2983345" y="18473"/>
                  </a:cubicBezTo>
                  <a:cubicBezTo>
                    <a:pt x="3001139" y="10565"/>
                    <a:pt x="3038764" y="0"/>
                    <a:pt x="3038764" y="0"/>
                  </a:cubicBezTo>
                  <a:cubicBezTo>
                    <a:pt x="3091103" y="3079"/>
                    <a:pt x="3144778" y="-2908"/>
                    <a:pt x="3195782" y="9236"/>
                  </a:cubicBezTo>
                  <a:cubicBezTo>
                    <a:pt x="3218384" y="14617"/>
                    <a:pt x="3243974" y="63255"/>
                    <a:pt x="3251200" y="83127"/>
                  </a:cubicBezTo>
                  <a:cubicBezTo>
                    <a:pt x="3258860" y="104192"/>
                    <a:pt x="3262585" y="126518"/>
                    <a:pt x="3269673" y="147782"/>
                  </a:cubicBezTo>
                  <a:cubicBezTo>
                    <a:pt x="3277991" y="172737"/>
                    <a:pt x="3289064" y="196718"/>
                    <a:pt x="3297382" y="221673"/>
                  </a:cubicBezTo>
                  <a:cubicBezTo>
                    <a:pt x="3340982" y="352471"/>
                    <a:pt x="3287479" y="220116"/>
                    <a:pt x="3343564" y="350982"/>
                  </a:cubicBezTo>
                  <a:cubicBezTo>
                    <a:pt x="3354402" y="426849"/>
                    <a:pt x="3357050" y="462469"/>
                    <a:pt x="3371273" y="526473"/>
                  </a:cubicBezTo>
                  <a:cubicBezTo>
                    <a:pt x="3374027" y="538865"/>
                    <a:pt x="3376861" y="551259"/>
                    <a:pt x="3380509" y="563418"/>
                  </a:cubicBezTo>
                  <a:cubicBezTo>
                    <a:pt x="3386104" y="582069"/>
                    <a:pt x="3390274" y="601420"/>
                    <a:pt x="3398982" y="618836"/>
                  </a:cubicBezTo>
                  <a:lnTo>
                    <a:pt x="3417455" y="655782"/>
                  </a:lnTo>
                  <a:cubicBezTo>
                    <a:pt x="3420534" y="677333"/>
                    <a:pt x="3421796" y="699223"/>
                    <a:pt x="3426691" y="720436"/>
                  </a:cubicBezTo>
                  <a:cubicBezTo>
                    <a:pt x="3431069" y="739409"/>
                    <a:pt x="3440442" y="756963"/>
                    <a:pt x="3445164" y="775854"/>
                  </a:cubicBezTo>
                  <a:cubicBezTo>
                    <a:pt x="3448243" y="788169"/>
                    <a:pt x="3450913" y="800594"/>
                    <a:pt x="3454400" y="812800"/>
                  </a:cubicBezTo>
                  <a:cubicBezTo>
                    <a:pt x="3457075" y="822161"/>
                    <a:pt x="3461275" y="831064"/>
                    <a:pt x="3463636" y="840509"/>
                  </a:cubicBezTo>
                  <a:cubicBezTo>
                    <a:pt x="3467444" y="855739"/>
                    <a:pt x="3467909" y="871798"/>
                    <a:pt x="3472873" y="886691"/>
                  </a:cubicBezTo>
                  <a:cubicBezTo>
                    <a:pt x="3477227" y="899753"/>
                    <a:pt x="3485753" y="911054"/>
                    <a:pt x="3491345" y="923636"/>
                  </a:cubicBezTo>
                  <a:cubicBezTo>
                    <a:pt x="3498079" y="938787"/>
                    <a:pt x="3505054" y="953937"/>
                    <a:pt x="3509818" y="969818"/>
                  </a:cubicBezTo>
                  <a:cubicBezTo>
                    <a:pt x="3514329" y="984855"/>
                    <a:pt x="3515247" y="1000770"/>
                    <a:pt x="3519055" y="1016000"/>
                  </a:cubicBezTo>
                  <a:cubicBezTo>
                    <a:pt x="3521416" y="1025445"/>
                    <a:pt x="3525616" y="1034348"/>
                    <a:pt x="3528291" y="1043709"/>
                  </a:cubicBezTo>
                  <a:cubicBezTo>
                    <a:pt x="3531778" y="1055915"/>
                    <a:pt x="3532813" y="1068868"/>
                    <a:pt x="3537527" y="1080654"/>
                  </a:cubicBezTo>
                  <a:cubicBezTo>
                    <a:pt x="3545197" y="1099830"/>
                    <a:pt x="3558413" y="1116579"/>
                    <a:pt x="3565236" y="1136073"/>
                  </a:cubicBezTo>
                  <a:cubicBezTo>
                    <a:pt x="3580045" y="1178384"/>
                    <a:pt x="3589867" y="1222279"/>
                    <a:pt x="3602182" y="1265382"/>
                  </a:cubicBezTo>
                  <a:cubicBezTo>
                    <a:pt x="3602185" y="1265394"/>
                    <a:pt x="3639125" y="1394679"/>
                    <a:pt x="3639127" y="1394691"/>
                  </a:cubicBezTo>
                  <a:cubicBezTo>
                    <a:pt x="3655140" y="1506771"/>
                    <a:pt x="3640180" y="1417898"/>
                    <a:pt x="3657600" y="1496291"/>
                  </a:cubicBezTo>
                  <a:cubicBezTo>
                    <a:pt x="3661005" y="1511616"/>
                    <a:pt x="3662325" y="1527436"/>
                    <a:pt x="3666836" y="1542473"/>
                  </a:cubicBezTo>
                  <a:cubicBezTo>
                    <a:pt x="3680824" y="1589100"/>
                    <a:pt x="3697624" y="1634836"/>
                    <a:pt x="3713018" y="1681018"/>
                  </a:cubicBezTo>
                  <a:cubicBezTo>
                    <a:pt x="3736803" y="1847504"/>
                    <a:pt x="3701582" y="1640988"/>
                    <a:pt x="3749964" y="1810327"/>
                  </a:cubicBezTo>
                  <a:cubicBezTo>
                    <a:pt x="3755945" y="1831260"/>
                    <a:pt x="3754638" y="1853695"/>
                    <a:pt x="3759200" y="1874982"/>
                  </a:cubicBezTo>
                  <a:cubicBezTo>
                    <a:pt x="3763896" y="1896898"/>
                    <a:pt x="3772633" y="1917796"/>
                    <a:pt x="3777673" y="1939636"/>
                  </a:cubicBezTo>
                  <a:cubicBezTo>
                    <a:pt x="3781884" y="1957884"/>
                    <a:pt x="3783236" y="1976690"/>
                    <a:pt x="3786909" y="1995054"/>
                  </a:cubicBezTo>
                  <a:cubicBezTo>
                    <a:pt x="3796536" y="2043191"/>
                    <a:pt x="3793641" y="2018618"/>
                    <a:pt x="3805382" y="2059709"/>
                  </a:cubicBezTo>
                  <a:cubicBezTo>
                    <a:pt x="3808869" y="2071915"/>
                    <a:pt x="3811539" y="2084339"/>
                    <a:pt x="3814618" y="2096654"/>
                  </a:cubicBezTo>
                  <a:cubicBezTo>
                    <a:pt x="3823075" y="2198137"/>
                    <a:pt x="3818940" y="2185074"/>
                    <a:pt x="3833091" y="2262909"/>
                  </a:cubicBezTo>
                  <a:cubicBezTo>
                    <a:pt x="3835899" y="2278355"/>
                    <a:pt x="3837363" y="2294198"/>
                    <a:pt x="3842327" y="2309091"/>
                  </a:cubicBezTo>
                  <a:cubicBezTo>
                    <a:pt x="3865118" y="2377465"/>
                    <a:pt x="3900583" y="2441935"/>
                    <a:pt x="3916218" y="2512291"/>
                  </a:cubicBezTo>
                  <a:cubicBezTo>
                    <a:pt x="3922376" y="2540000"/>
                    <a:pt x="3926224" y="2568325"/>
                    <a:pt x="3934691" y="2595418"/>
                  </a:cubicBezTo>
                  <a:cubicBezTo>
                    <a:pt x="3941685" y="2617798"/>
                    <a:pt x="3953983" y="2638188"/>
                    <a:pt x="3962400" y="2660073"/>
                  </a:cubicBezTo>
                  <a:cubicBezTo>
                    <a:pt x="3969390" y="2678247"/>
                    <a:pt x="3973641" y="2697412"/>
                    <a:pt x="3980873" y="2715491"/>
                  </a:cubicBezTo>
                  <a:cubicBezTo>
                    <a:pt x="3980880" y="2715508"/>
                    <a:pt x="4003960" y="2761665"/>
                    <a:pt x="4008582" y="2770909"/>
                  </a:cubicBezTo>
                  <a:lnTo>
                    <a:pt x="3990109" y="2826327"/>
                  </a:lnTo>
                  <a:cubicBezTo>
                    <a:pt x="3968154" y="2811691"/>
                    <a:pt x="3906739" y="2765783"/>
                    <a:pt x="3870036" y="2752436"/>
                  </a:cubicBezTo>
                  <a:cubicBezTo>
                    <a:pt x="3813480" y="2731870"/>
                    <a:pt x="3790303" y="2733869"/>
                    <a:pt x="3731491" y="2715491"/>
                  </a:cubicBezTo>
                  <a:cubicBezTo>
                    <a:pt x="3574586" y="2666459"/>
                    <a:pt x="3753566" y="2701491"/>
                    <a:pt x="3528291" y="2669309"/>
                  </a:cubicBezTo>
                  <a:lnTo>
                    <a:pt x="3463636" y="2660073"/>
                  </a:lnTo>
                  <a:lnTo>
                    <a:pt x="3334327" y="2641600"/>
                  </a:lnTo>
                  <a:lnTo>
                    <a:pt x="2623127" y="2660073"/>
                  </a:lnTo>
                  <a:cubicBezTo>
                    <a:pt x="2601371" y="2660850"/>
                    <a:pt x="2580094" y="2666765"/>
                    <a:pt x="2558473" y="2669309"/>
                  </a:cubicBezTo>
                  <a:cubicBezTo>
                    <a:pt x="2364678" y="2692107"/>
                    <a:pt x="2552864" y="2666151"/>
                    <a:pt x="2401455" y="2687782"/>
                  </a:cubicBezTo>
                  <a:lnTo>
                    <a:pt x="2004291" y="2678545"/>
                  </a:lnTo>
                  <a:cubicBezTo>
                    <a:pt x="1982538" y="2677675"/>
                    <a:pt x="1961215" y="2672186"/>
                    <a:pt x="1939636" y="2669309"/>
                  </a:cubicBezTo>
                  <a:lnTo>
                    <a:pt x="1865745" y="2660073"/>
                  </a:lnTo>
                  <a:cubicBezTo>
                    <a:pt x="1680675" y="2598381"/>
                    <a:pt x="1888578" y="2660902"/>
                    <a:pt x="1690255" y="2623127"/>
                  </a:cubicBezTo>
                  <a:cubicBezTo>
                    <a:pt x="1655771" y="2616559"/>
                    <a:pt x="1622710" y="2603932"/>
                    <a:pt x="1588655" y="2595418"/>
                  </a:cubicBezTo>
                  <a:cubicBezTo>
                    <a:pt x="1511334" y="2576088"/>
                    <a:pt x="1512874" y="2577995"/>
                    <a:pt x="1440873" y="2567709"/>
                  </a:cubicBezTo>
                  <a:cubicBezTo>
                    <a:pt x="1334569" y="2522151"/>
                    <a:pt x="1418883" y="2555064"/>
                    <a:pt x="1311564" y="2521527"/>
                  </a:cubicBezTo>
                  <a:cubicBezTo>
                    <a:pt x="1283685" y="2512815"/>
                    <a:pt x="1256579" y="2501635"/>
                    <a:pt x="1228436" y="2493818"/>
                  </a:cubicBezTo>
                  <a:cubicBezTo>
                    <a:pt x="1201087" y="2486221"/>
                    <a:pt x="1172402" y="2483812"/>
                    <a:pt x="1145309" y="2475345"/>
                  </a:cubicBezTo>
                  <a:cubicBezTo>
                    <a:pt x="1122929" y="2468351"/>
                    <a:pt x="1102736" y="2455522"/>
                    <a:pt x="1080655" y="2447636"/>
                  </a:cubicBezTo>
                  <a:cubicBezTo>
                    <a:pt x="1059547" y="2440097"/>
                    <a:pt x="1037156" y="2436567"/>
                    <a:pt x="1016000" y="2429163"/>
                  </a:cubicBezTo>
                  <a:cubicBezTo>
                    <a:pt x="975525" y="2414997"/>
                    <a:pt x="936079" y="2398039"/>
                    <a:pt x="895927" y="2382982"/>
                  </a:cubicBezTo>
                  <a:cubicBezTo>
                    <a:pt x="886811" y="2379563"/>
                    <a:pt x="877579" y="2376420"/>
                    <a:pt x="868218" y="2373745"/>
                  </a:cubicBezTo>
                  <a:cubicBezTo>
                    <a:pt x="856012" y="2370258"/>
                    <a:pt x="843588" y="2367588"/>
                    <a:pt x="831273" y="2364509"/>
                  </a:cubicBezTo>
                  <a:cubicBezTo>
                    <a:pt x="812800" y="2346036"/>
                    <a:pt x="796476" y="2325130"/>
                    <a:pt x="775855" y="2309091"/>
                  </a:cubicBezTo>
                  <a:cubicBezTo>
                    <a:pt x="768170" y="2303113"/>
                    <a:pt x="756853" y="2304208"/>
                    <a:pt x="748145" y="2299854"/>
                  </a:cubicBezTo>
                  <a:cubicBezTo>
                    <a:pt x="738216" y="2294890"/>
                    <a:pt x="730231" y="2286606"/>
                    <a:pt x="720436" y="2281382"/>
                  </a:cubicBezTo>
                  <a:cubicBezTo>
                    <a:pt x="683989" y="2261944"/>
                    <a:pt x="643969" y="2248875"/>
                    <a:pt x="609600" y="2225963"/>
                  </a:cubicBezTo>
                  <a:cubicBezTo>
                    <a:pt x="600364" y="2219806"/>
                    <a:pt x="590419" y="2214597"/>
                    <a:pt x="581891" y="2207491"/>
                  </a:cubicBezTo>
                  <a:cubicBezTo>
                    <a:pt x="536545" y="2169704"/>
                    <a:pt x="572588" y="2186668"/>
                    <a:pt x="517236" y="2152073"/>
                  </a:cubicBezTo>
                  <a:cubicBezTo>
                    <a:pt x="472685" y="2124228"/>
                    <a:pt x="492574" y="2141502"/>
                    <a:pt x="452582" y="2124363"/>
                  </a:cubicBezTo>
                  <a:cubicBezTo>
                    <a:pt x="412811" y="2107319"/>
                    <a:pt x="399627" y="2095218"/>
                    <a:pt x="360218" y="2068945"/>
                  </a:cubicBezTo>
                  <a:cubicBezTo>
                    <a:pt x="338278" y="2054319"/>
                    <a:pt x="315626" y="2039959"/>
                    <a:pt x="295564" y="2022763"/>
                  </a:cubicBezTo>
                  <a:cubicBezTo>
                    <a:pt x="285647" y="2014262"/>
                    <a:pt x="277773" y="2003555"/>
                    <a:pt x="267855" y="1995054"/>
                  </a:cubicBezTo>
                  <a:cubicBezTo>
                    <a:pt x="243922" y="1974540"/>
                    <a:pt x="199335" y="1946296"/>
                    <a:pt x="175491" y="1930400"/>
                  </a:cubicBezTo>
                  <a:lnTo>
                    <a:pt x="147782" y="1911927"/>
                  </a:lnTo>
                  <a:cubicBezTo>
                    <a:pt x="138546" y="1905769"/>
                    <a:pt x="130604" y="1896964"/>
                    <a:pt x="120073" y="1893454"/>
                  </a:cubicBezTo>
                  <a:lnTo>
                    <a:pt x="92364" y="1884218"/>
                  </a:lnTo>
                  <a:cubicBezTo>
                    <a:pt x="57410" y="1860915"/>
                    <a:pt x="15394" y="1845733"/>
                    <a:pt x="0" y="1838036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This is C Programming approach…</a:t>
              </a:r>
              <a:endParaRPr lang="en-IN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0156" y="4688175"/>
              <a:ext cx="1926533" cy="837623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9451686" y="3813607"/>
              <a:ext cx="3011055" cy="1634836"/>
            </a:xfrm>
            <a:custGeom>
              <a:avLst/>
              <a:gdLst>
                <a:gd name="connsiteX0" fmla="*/ 0 w 4008582"/>
                <a:gd name="connsiteY0" fmla="*/ 1838036 h 2826327"/>
                <a:gd name="connsiteX1" fmla="*/ 0 w 4008582"/>
                <a:gd name="connsiteY1" fmla="*/ 1838036 h 2826327"/>
                <a:gd name="connsiteX2" fmla="*/ 18473 w 4008582"/>
                <a:gd name="connsiteY2" fmla="*/ 1745673 h 2826327"/>
                <a:gd name="connsiteX3" fmla="*/ 36945 w 4008582"/>
                <a:gd name="connsiteY3" fmla="*/ 1699491 h 2826327"/>
                <a:gd name="connsiteX4" fmla="*/ 46182 w 4008582"/>
                <a:gd name="connsiteY4" fmla="*/ 1671782 h 2826327"/>
                <a:gd name="connsiteX5" fmla="*/ 73891 w 4008582"/>
                <a:gd name="connsiteY5" fmla="*/ 1597891 h 2826327"/>
                <a:gd name="connsiteX6" fmla="*/ 83127 w 4008582"/>
                <a:gd name="connsiteY6" fmla="*/ 1560945 h 2826327"/>
                <a:gd name="connsiteX7" fmla="*/ 120073 w 4008582"/>
                <a:gd name="connsiteY7" fmla="*/ 1487054 h 2826327"/>
                <a:gd name="connsiteX8" fmla="*/ 157018 w 4008582"/>
                <a:gd name="connsiteY8" fmla="*/ 1385454 h 2826327"/>
                <a:gd name="connsiteX9" fmla="*/ 212436 w 4008582"/>
                <a:gd name="connsiteY9" fmla="*/ 1320800 h 2826327"/>
                <a:gd name="connsiteX10" fmla="*/ 240145 w 4008582"/>
                <a:gd name="connsiteY10" fmla="*/ 1311563 h 2826327"/>
                <a:gd name="connsiteX11" fmla="*/ 304800 w 4008582"/>
                <a:gd name="connsiteY11" fmla="*/ 1256145 h 2826327"/>
                <a:gd name="connsiteX12" fmla="*/ 341745 w 4008582"/>
                <a:gd name="connsiteY12" fmla="*/ 1219200 h 2826327"/>
                <a:gd name="connsiteX13" fmla="*/ 369455 w 4008582"/>
                <a:gd name="connsiteY13" fmla="*/ 1200727 h 2826327"/>
                <a:gd name="connsiteX14" fmla="*/ 406400 w 4008582"/>
                <a:gd name="connsiteY14" fmla="*/ 1173018 h 2826327"/>
                <a:gd name="connsiteX15" fmla="*/ 434109 w 4008582"/>
                <a:gd name="connsiteY15" fmla="*/ 1145309 h 2826327"/>
                <a:gd name="connsiteX16" fmla="*/ 461818 w 4008582"/>
                <a:gd name="connsiteY16" fmla="*/ 1126836 h 2826327"/>
                <a:gd name="connsiteX17" fmla="*/ 526473 w 4008582"/>
                <a:gd name="connsiteY17" fmla="*/ 1071418 h 2826327"/>
                <a:gd name="connsiteX18" fmla="*/ 665018 w 4008582"/>
                <a:gd name="connsiteY18" fmla="*/ 1016000 h 2826327"/>
                <a:gd name="connsiteX19" fmla="*/ 738909 w 4008582"/>
                <a:gd name="connsiteY19" fmla="*/ 979054 h 2826327"/>
                <a:gd name="connsiteX20" fmla="*/ 803564 w 4008582"/>
                <a:gd name="connsiteY20" fmla="*/ 942109 h 2826327"/>
                <a:gd name="connsiteX21" fmla="*/ 895927 w 4008582"/>
                <a:gd name="connsiteY21" fmla="*/ 905163 h 2826327"/>
                <a:gd name="connsiteX22" fmla="*/ 979055 w 4008582"/>
                <a:gd name="connsiteY22" fmla="*/ 868218 h 2826327"/>
                <a:gd name="connsiteX23" fmla="*/ 1062182 w 4008582"/>
                <a:gd name="connsiteY23" fmla="*/ 840509 h 2826327"/>
                <a:gd name="connsiteX24" fmla="*/ 1136073 w 4008582"/>
                <a:gd name="connsiteY24" fmla="*/ 803563 h 2826327"/>
                <a:gd name="connsiteX25" fmla="*/ 1283855 w 4008582"/>
                <a:gd name="connsiteY25" fmla="*/ 757382 h 2826327"/>
                <a:gd name="connsiteX26" fmla="*/ 1348509 w 4008582"/>
                <a:gd name="connsiteY26" fmla="*/ 720436 h 2826327"/>
                <a:gd name="connsiteX27" fmla="*/ 1413164 w 4008582"/>
                <a:gd name="connsiteY27" fmla="*/ 701963 h 2826327"/>
                <a:gd name="connsiteX28" fmla="*/ 1487055 w 4008582"/>
                <a:gd name="connsiteY28" fmla="*/ 665018 h 2826327"/>
                <a:gd name="connsiteX29" fmla="*/ 1533236 w 4008582"/>
                <a:gd name="connsiteY29" fmla="*/ 646545 h 2826327"/>
                <a:gd name="connsiteX30" fmla="*/ 1579418 w 4008582"/>
                <a:gd name="connsiteY30" fmla="*/ 609600 h 2826327"/>
                <a:gd name="connsiteX31" fmla="*/ 1616364 w 4008582"/>
                <a:gd name="connsiteY31" fmla="*/ 591127 h 2826327"/>
                <a:gd name="connsiteX32" fmla="*/ 1644073 w 4008582"/>
                <a:gd name="connsiteY32" fmla="*/ 572654 h 2826327"/>
                <a:gd name="connsiteX33" fmla="*/ 1745673 w 4008582"/>
                <a:gd name="connsiteY33" fmla="*/ 535709 h 2826327"/>
                <a:gd name="connsiteX34" fmla="*/ 1810327 w 4008582"/>
                <a:gd name="connsiteY34" fmla="*/ 498763 h 2826327"/>
                <a:gd name="connsiteX35" fmla="*/ 1884218 w 4008582"/>
                <a:gd name="connsiteY35" fmla="*/ 461818 h 2826327"/>
                <a:gd name="connsiteX36" fmla="*/ 1948873 w 4008582"/>
                <a:gd name="connsiteY36" fmla="*/ 434109 h 2826327"/>
                <a:gd name="connsiteX37" fmla="*/ 2096655 w 4008582"/>
                <a:gd name="connsiteY37" fmla="*/ 350982 h 2826327"/>
                <a:gd name="connsiteX38" fmla="*/ 2170545 w 4008582"/>
                <a:gd name="connsiteY38" fmla="*/ 314036 h 2826327"/>
                <a:gd name="connsiteX39" fmla="*/ 2299855 w 4008582"/>
                <a:gd name="connsiteY39" fmla="*/ 267854 h 2826327"/>
                <a:gd name="connsiteX40" fmla="*/ 2438400 w 4008582"/>
                <a:gd name="connsiteY40" fmla="*/ 230909 h 2826327"/>
                <a:gd name="connsiteX41" fmla="*/ 2503055 w 4008582"/>
                <a:gd name="connsiteY41" fmla="*/ 203200 h 2826327"/>
                <a:gd name="connsiteX42" fmla="*/ 2567709 w 4008582"/>
                <a:gd name="connsiteY42" fmla="*/ 184727 h 2826327"/>
                <a:gd name="connsiteX43" fmla="*/ 2687782 w 4008582"/>
                <a:gd name="connsiteY43" fmla="*/ 138545 h 2826327"/>
                <a:gd name="connsiteX44" fmla="*/ 2752436 w 4008582"/>
                <a:gd name="connsiteY44" fmla="*/ 120073 h 2826327"/>
                <a:gd name="connsiteX45" fmla="*/ 2789382 w 4008582"/>
                <a:gd name="connsiteY45" fmla="*/ 110836 h 2826327"/>
                <a:gd name="connsiteX46" fmla="*/ 2863273 w 4008582"/>
                <a:gd name="connsiteY46" fmla="*/ 73891 h 2826327"/>
                <a:gd name="connsiteX47" fmla="*/ 2890982 w 4008582"/>
                <a:gd name="connsiteY47" fmla="*/ 55418 h 2826327"/>
                <a:gd name="connsiteX48" fmla="*/ 2955636 w 4008582"/>
                <a:gd name="connsiteY48" fmla="*/ 36945 h 2826327"/>
                <a:gd name="connsiteX49" fmla="*/ 2983345 w 4008582"/>
                <a:gd name="connsiteY49" fmla="*/ 18473 h 2826327"/>
                <a:gd name="connsiteX50" fmla="*/ 3038764 w 4008582"/>
                <a:gd name="connsiteY50" fmla="*/ 0 h 2826327"/>
                <a:gd name="connsiteX51" fmla="*/ 3195782 w 4008582"/>
                <a:gd name="connsiteY51" fmla="*/ 9236 h 2826327"/>
                <a:gd name="connsiteX52" fmla="*/ 3251200 w 4008582"/>
                <a:gd name="connsiteY52" fmla="*/ 83127 h 2826327"/>
                <a:gd name="connsiteX53" fmla="*/ 3269673 w 4008582"/>
                <a:gd name="connsiteY53" fmla="*/ 147782 h 2826327"/>
                <a:gd name="connsiteX54" fmla="*/ 3297382 w 4008582"/>
                <a:gd name="connsiteY54" fmla="*/ 221673 h 2826327"/>
                <a:gd name="connsiteX55" fmla="*/ 3343564 w 4008582"/>
                <a:gd name="connsiteY55" fmla="*/ 350982 h 2826327"/>
                <a:gd name="connsiteX56" fmla="*/ 3371273 w 4008582"/>
                <a:gd name="connsiteY56" fmla="*/ 526473 h 2826327"/>
                <a:gd name="connsiteX57" fmla="*/ 3380509 w 4008582"/>
                <a:gd name="connsiteY57" fmla="*/ 563418 h 2826327"/>
                <a:gd name="connsiteX58" fmla="*/ 3398982 w 4008582"/>
                <a:gd name="connsiteY58" fmla="*/ 618836 h 2826327"/>
                <a:gd name="connsiteX59" fmla="*/ 3417455 w 4008582"/>
                <a:gd name="connsiteY59" fmla="*/ 655782 h 2826327"/>
                <a:gd name="connsiteX60" fmla="*/ 3426691 w 4008582"/>
                <a:gd name="connsiteY60" fmla="*/ 720436 h 2826327"/>
                <a:gd name="connsiteX61" fmla="*/ 3445164 w 4008582"/>
                <a:gd name="connsiteY61" fmla="*/ 775854 h 2826327"/>
                <a:gd name="connsiteX62" fmla="*/ 3454400 w 4008582"/>
                <a:gd name="connsiteY62" fmla="*/ 812800 h 2826327"/>
                <a:gd name="connsiteX63" fmla="*/ 3463636 w 4008582"/>
                <a:gd name="connsiteY63" fmla="*/ 840509 h 2826327"/>
                <a:gd name="connsiteX64" fmla="*/ 3472873 w 4008582"/>
                <a:gd name="connsiteY64" fmla="*/ 886691 h 2826327"/>
                <a:gd name="connsiteX65" fmla="*/ 3491345 w 4008582"/>
                <a:gd name="connsiteY65" fmla="*/ 923636 h 2826327"/>
                <a:gd name="connsiteX66" fmla="*/ 3509818 w 4008582"/>
                <a:gd name="connsiteY66" fmla="*/ 969818 h 2826327"/>
                <a:gd name="connsiteX67" fmla="*/ 3519055 w 4008582"/>
                <a:gd name="connsiteY67" fmla="*/ 1016000 h 2826327"/>
                <a:gd name="connsiteX68" fmla="*/ 3528291 w 4008582"/>
                <a:gd name="connsiteY68" fmla="*/ 1043709 h 2826327"/>
                <a:gd name="connsiteX69" fmla="*/ 3537527 w 4008582"/>
                <a:gd name="connsiteY69" fmla="*/ 1080654 h 2826327"/>
                <a:gd name="connsiteX70" fmla="*/ 3565236 w 4008582"/>
                <a:gd name="connsiteY70" fmla="*/ 1136073 h 2826327"/>
                <a:gd name="connsiteX71" fmla="*/ 3602182 w 4008582"/>
                <a:gd name="connsiteY71" fmla="*/ 1265382 h 2826327"/>
                <a:gd name="connsiteX72" fmla="*/ 3639127 w 4008582"/>
                <a:gd name="connsiteY72" fmla="*/ 1394691 h 2826327"/>
                <a:gd name="connsiteX73" fmla="*/ 3657600 w 4008582"/>
                <a:gd name="connsiteY73" fmla="*/ 1496291 h 2826327"/>
                <a:gd name="connsiteX74" fmla="*/ 3666836 w 4008582"/>
                <a:gd name="connsiteY74" fmla="*/ 1542473 h 2826327"/>
                <a:gd name="connsiteX75" fmla="*/ 3713018 w 4008582"/>
                <a:gd name="connsiteY75" fmla="*/ 1681018 h 2826327"/>
                <a:gd name="connsiteX76" fmla="*/ 3749964 w 4008582"/>
                <a:gd name="connsiteY76" fmla="*/ 1810327 h 2826327"/>
                <a:gd name="connsiteX77" fmla="*/ 3759200 w 4008582"/>
                <a:gd name="connsiteY77" fmla="*/ 1874982 h 2826327"/>
                <a:gd name="connsiteX78" fmla="*/ 3777673 w 4008582"/>
                <a:gd name="connsiteY78" fmla="*/ 1939636 h 2826327"/>
                <a:gd name="connsiteX79" fmla="*/ 3786909 w 4008582"/>
                <a:gd name="connsiteY79" fmla="*/ 1995054 h 2826327"/>
                <a:gd name="connsiteX80" fmla="*/ 3805382 w 4008582"/>
                <a:gd name="connsiteY80" fmla="*/ 2059709 h 2826327"/>
                <a:gd name="connsiteX81" fmla="*/ 3814618 w 4008582"/>
                <a:gd name="connsiteY81" fmla="*/ 2096654 h 2826327"/>
                <a:gd name="connsiteX82" fmla="*/ 3833091 w 4008582"/>
                <a:gd name="connsiteY82" fmla="*/ 2262909 h 2826327"/>
                <a:gd name="connsiteX83" fmla="*/ 3842327 w 4008582"/>
                <a:gd name="connsiteY83" fmla="*/ 2309091 h 2826327"/>
                <a:gd name="connsiteX84" fmla="*/ 3916218 w 4008582"/>
                <a:gd name="connsiteY84" fmla="*/ 2512291 h 2826327"/>
                <a:gd name="connsiteX85" fmla="*/ 3934691 w 4008582"/>
                <a:gd name="connsiteY85" fmla="*/ 2595418 h 2826327"/>
                <a:gd name="connsiteX86" fmla="*/ 3962400 w 4008582"/>
                <a:gd name="connsiteY86" fmla="*/ 2660073 h 2826327"/>
                <a:gd name="connsiteX87" fmla="*/ 3980873 w 4008582"/>
                <a:gd name="connsiteY87" fmla="*/ 2715491 h 2826327"/>
                <a:gd name="connsiteX88" fmla="*/ 4008582 w 4008582"/>
                <a:gd name="connsiteY88" fmla="*/ 2770909 h 2826327"/>
                <a:gd name="connsiteX89" fmla="*/ 3990109 w 4008582"/>
                <a:gd name="connsiteY89" fmla="*/ 2826327 h 2826327"/>
                <a:gd name="connsiteX90" fmla="*/ 3870036 w 4008582"/>
                <a:gd name="connsiteY90" fmla="*/ 2752436 h 2826327"/>
                <a:gd name="connsiteX91" fmla="*/ 3731491 w 4008582"/>
                <a:gd name="connsiteY91" fmla="*/ 2715491 h 2826327"/>
                <a:gd name="connsiteX92" fmla="*/ 3528291 w 4008582"/>
                <a:gd name="connsiteY92" fmla="*/ 2669309 h 2826327"/>
                <a:gd name="connsiteX93" fmla="*/ 3463636 w 4008582"/>
                <a:gd name="connsiteY93" fmla="*/ 2660073 h 2826327"/>
                <a:gd name="connsiteX94" fmla="*/ 3334327 w 4008582"/>
                <a:gd name="connsiteY94" fmla="*/ 2641600 h 2826327"/>
                <a:gd name="connsiteX95" fmla="*/ 2623127 w 4008582"/>
                <a:gd name="connsiteY95" fmla="*/ 2660073 h 2826327"/>
                <a:gd name="connsiteX96" fmla="*/ 2558473 w 4008582"/>
                <a:gd name="connsiteY96" fmla="*/ 2669309 h 2826327"/>
                <a:gd name="connsiteX97" fmla="*/ 2401455 w 4008582"/>
                <a:gd name="connsiteY97" fmla="*/ 2687782 h 2826327"/>
                <a:gd name="connsiteX98" fmla="*/ 2004291 w 4008582"/>
                <a:gd name="connsiteY98" fmla="*/ 2678545 h 2826327"/>
                <a:gd name="connsiteX99" fmla="*/ 1939636 w 4008582"/>
                <a:gd name="connsiteY99" fmla="*/ 2669309 h 2826327"/>
                <a:gd name="connsiteX100" fmla="*/ 1865745 w 4008582"/>
                <a:gd name="connsiteY100" fmla="*/ 2660073 h 2826327"/>
                <a:gd name="connsiteX101" fmla="*/ 1690255 w 4008582"/>
                <a:gd name="connsiteY101" fmla="*/ 2623127 h 2826327"/>
                <a:gd name="connsiteX102" fmla="*/ 1588655 w 4008582"/>
                <a:gd name="connsiteY102" fmla="*/ 2595418 h 2826327"/>
                <a:gd name="connsiteX103" fmla="*/ 1440873 w 4008582"/>
                <a:gd name="connsiteY103" fmla="*/ 2567709 h 2826327"/>
                <a:gd name="connsiteX104" fmla="*/ 1311564 w 4008582"/>
                <a:gd name="connsiteY104" fmla="*/ 2521527 h 2826327"/>
                <a:gd name="connsiteX105" fmla="*/ 1228436 w 4008582"/>
                <a:gd name="connsiteY105" fmla="*/ 2493818 h 2826327"/>
                <a:gd name="connsiteX106" fmla="*/ 1145309 w 4008582"/>
                <a:gd name="connsiteY106" fmla="*/ 2475345 h 2826327"/>
                <a:gd name="connsiteX107" fmla="*/ 1080655 w 4008582"/>
                <a:gd name="connsiteY107" fmla="*/ 2447636 h 2826327"/>
                <a:gd name="connsiteX108" fmla="*/ 1016000 w 4008582"/>
                <a:gd name="connsiteY108" fmla="*/ 2429163 h 2826327"/>
                <a:gd name="connsiteX109" fmla="*/ 895927 w 4008582"/>
                <a:gd name="connsiteY109" fmla="*/ 2382982 h 2826327"/>
                <a:gd name="connsiteX110" fmla="*/ 868218 w 4008582"/>
                <a:gd name="connsiteY110" fmla="*/ 2373745 h 2826327"/>
                <a:gd name="connsiteX111" fmla="*/ 831273 w 4008582"/>
                <a:gd name="connsiteY111" fmla="*/ 2364509 h 2826327"/>
                <a:gd name="connsiteX112" fmla="*/ 775855 w 4008582"/>
                <a:gd name="connsiteY112" fmla="*/ 2309091 h 2826327"/>
                <a:gd name="connsiteX113" fmla="*/ 748145 w 4008582"/>
                <a:gd name="connsiteY113" fmla="*/ 2299854 h 2826327"/>
                <a:gd name="connsiteX114" fmla="*/ 720436 w 4008582"/>
                <a:gd name="connsiteY114" fmla="*/ 2281382 h 2826327"/>
                <a:gd name="connsiteX115" fmla="*/ 609600 w 4008582"/>
                <a:gd name="connsiteY115" fmla="*/ 2225963 h 2826327"/>
                <a:gd name="connsiteX116" fmla="*/ 581891 w 4008582"/>
                <a:gd name="connsiteY116" fmla="*/ 2207491 h 2826327"/>
                <a:gd name="connsiteX117" fmla="*/ 517236 w 4008582"/>
                <a:gd name="connsiteY117" fmla="*/ 2152073 h 2826327"/>
                <a:gd name="connsiteX118" fmla="*/ 452582 w 4008582"/>
                <a:gd name="connsiteY118" fmla="*/ 2124363 h 2826327"/>
                <a:gd name="connsiteX119" fmla="*/ 360218 w 4008582"/>
                <a:gd name="connsiteY119" fmla="*/ 2068945 h 2826327"/>
                <a:gd name="connsiteX120" fmla="*/ 295564 w 4008582"/>
                <a:gd name="connsiteY120" fmla="*/ 2022763 h 2826327"/>
                <a:gd name="connsiteX121" fmla="*/ 267855 w 4008582"/>
                <a:gd name="connsiteY121" fmla="*/ 1995054 h 2826327"/>
                <a:gd name="connsiteX122" fmla="*/ 175491 w 4008582"/>
                <a:gd name="connsiteY122" fmla="*/ 1930400 h 2826327"/>
                <a:gd name="connsiteX123" fmla="*/ 147782 w 4008582"/>
                <a:gd name="connsiteY123" fmla="*/ 1911927 h 2826327"/>
                <a:gd name="connsiteX124" fmla="*/ 120073 w 4008582"/>
                <a:gd name="connsiteY124" fmla="*/ 1893454 h 2826327"/>
                <a:gd name="connsiteX125" fmla="*/ 92364 w 4008582"/>
                <a:gd name="connsiteY125" fmla="*/ 1884218 h 2826327"/>
                <a:gd name="connsiteX126" fmla="*/ 0 w 4008582"/>
                <a:gd name="connsiteY126" fmla="*/ 1838036 h 282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008582" h="2826327">
                  <a:moveTo>
                    <a:pt x="0" y="1838036"/>
                  </a:moveTo>
                  <a:lnTo>
                    <a:pt x="0" y="1838036"/>
                  </a:lnTo>
                  <a:cubicBezTo>
                    <a:pt x="6158" y="1807248"/>
                    <a:pt x="10383" y="1776010"/>
                    <a:pt x="18473" y="1745673"/>
                  </a:cubicBezTo>
                  <a:cubicBezTo>
                    <a:pt x="22745" y="1729653"/>
                    <a:pt x="31123" y="1715015"/>
                    <a:pt x="36945" y="1699491"/>
                  </a:cubicBezTo>
                  <a:cubicBezTo>
                    <a:pt x="40364" y="1690375"/>
                    <a:pt x="43507" y="1681143"/>
                    <a:pt x="46182" y="1671782"/>
                  </a:cubicBezTo>
                  <a:cubicBezTo>
                    <a:pt x="62951" y="1613091"/>
                    <a:pt x="45192" y="1655287"/>
                    <a:pt x="73891" y="1597891"/>
                  </a:cubicBezTo>
                  <a:cubicBezTo>
                    <a:pt x="76970" y="1585576"/>
                    <a:pt x="78245" y="1572663"/>
                    <a:pt x="83127" y="1560945"/>
                  </a:cubicBezTo>
                  <a:cubicBezTo>
                    <a:pt x="93718" y="1535526"/>
                    <a:pt x="111365" y="1513179"/>
                    <a:pt x="120073" y="1487054"/>
                  </a:cubicBezTo>
                  <a:cubicBezTo>
                    <a:pt x="128696" y="1461185"/>
                    <a:pt x="144164" y="1411162"/>
                    <a:pt x="157018" y="1385454"/>
                  </a:cubicBezTo>
                  <a:cubicBezTo>
                    <a:pt x="167866" y="1363759"/>
                    <a:pt x="194762" y="1333425"/>
                    <a:pt x="212436" y="1320800"/>
                  </a:cubicBezTo>
                  <a:cubicBezTo>
                    <a:pt x="220358" y="1315141"/>
                    <a:pt x="230909" y="1314642"/>
                    <a:pt x="240145" y="1311563"/>
                  </a:cubicBezTo>
                  <a:cubicBezTo>
                    <a:pt x="373235" y="1178477"/>
                    <a:pt x="206323" y="1340554"/>
                    <a:pt x="304800" y="1256145"/>
                  </a:cubicBezTo>
                  <a:cubicBezTo>
                    <a:pt x="318023" y="1244811"/>
                    <a:pt x="328522" y="1230534"/>
                    <a:pt x="341745" y="1219200"/>
                  </a:cubicBezTo>
                  <a:cubicBezTo>
                    <a:pt x="350174" y="1211976"/>
                    <a:pt x="360422" y="1207179"/>
                    <a:pt x="369455" y="1200727"/>
                  </a:cubicBezTo>
                  <a:cubicBezTo>
                    <a:pt x="381981" y="1191780"/>
                    <a:pt x="394712" y="1183036"/>
                    <a:pt x="406400" y="1173018"/>
                  </a:cubicBezTo>
                  <a:cubicBezTo>
                    <a:pt x="416318" y="1164517"/>
                    <a:pt x="424074" y="1153671"/>
                    <a:pt x="434109" y="1145309"/>
                  </a:cubicBezTo>
                  <a:cubicBezTo>
                    <a:pt x="442637" y="1138202"/>
                    <a:pt x="453390" y="1134060"/>
                    <a:pt x="461818" y="1126836"/>
                  </a:cubicBezTo>
                  <a:cubicBezTo>
                    <a:pt x="501391" y="1092916"/>
                    <a:pt x="487601" y="1092621"/>
                    <a:pt x="526473" y="1071418"/>
                  </a:cubicBezTo>
                  <a:cubicBezTo>
                    <a:pt x="679029" y="988206"/>
                    <a:pt x="526176" y="1071538"/>
                    <a:pt x="665018" y="1016000"/>
                  </a:cubicBezTo>
                  <a:cubicBezTo>
                    <a:pt x="690586" y="1005773"/>
                    <a:pt x="714611" y="992013"/>
                    <a:pt x="738909" y="979054"/>
                  </a:cubicBezTo>
                  <a:cubicBezTo>
                    <a:pt x="760811" y="967373"/>
                    <a:pt x="781105" y="952678"/>
                    <a:pt x="803564" y="942109"/>
                  </a:cubicBezTo>
                  <a:cubicBezTo>
                    <a:pt x="833567" y="927990"/>
                    <a:pt x="865366" y="918031"/>
                    <a:pt x="895927" y="905163"/>
                  </a:cubicBezTo>
                  <a:cubicBezTo>
                    <a:pt x="923873" y="893396"/>
                    <a:pt x="950794" y="879208"/>
                    <a:pt x="979055" y="868218"/>
                  </a:cubicBezTo>
                  <a:cubicBezTo>
                    <a:pt x="1006277" y="857632"/>
                    <a:pt x="1035174" y="851630"/>
                    <a:pt x="1062182" y="840509"/>
                  </a:cubicBezTo>
                  <a:cubicBezTo>
                    <a:pt x="1087645" y="830024"/>
                    <a:pt x="1110844" y="814601"/>
                    <a:pt x="1136073" y="803563"/>
                  </a:cubicBezTo>
                  <a:cubicBezTo>
                    <a:pt x="1201182" y="775078"/>
                    <a:pt x="1215864" y="774379"/>
                    <a:pt x="1283855" y="757382"/>
                  </a:cubicBezTo>
                  <a:cubicBezTo>
                    <a:pt x="1305406" y="745067"/>
                    <a:pt x="1325694" y="730214"/>
                    <a:pt x="1348509" y="720436"/>
                  </a:cubicBezTo>
                  <a:cubicBezTo>
                    <a:pt x="1369111" y="711607"/>
                    <a:pt x="1392353" y="710287"/>
                    <a:pt x="1413164" y="701963"/>
                  </a:cubicBezTo>
                  <a:cubicBezTo>
                    <a:pt x="1438732" y="691736"/>
                    <a:pt x="1461487" y="675245"/>
                    <a:pt x="1487055" y="665018"/>
                  </a:cubicBezTo>
                  <a:cubicBezTo>
                    <a:pt x="1502449" y="658860"/>
                    <a:pt x="1519019" y="655075"/>
                    <a:pt x="1533236" y="646545"/>
                  </a:cubicBezTo>
                  <a:cubicBezTo>
                    <a:pt x="1550140" y="636402"/>
                    <a:pt x="1563015" y="620535"/>
                    <a:pt x="1579418" y="609600"/>
                  </a:cubicBezTo>
                  <a:cubicBezTo>
                    <a:pt x="1590875" y="601962"/>
                    <a:pt x="1604409" y="597958"/>
                    <a:pt x="1616364" y="591127"/>
                  </a:cubicBezTo>
                  <a:cubicBezTo>
                    <a:pt x="1626002" y="585619"/>
                    <a:pt x="1634144" y="577618"/>
                    <a:pt x="1644073" y="572654"/>
                  </a:cubicBezTo>
                  <a:cubicBezTo>
                    <a:pt x="1743189" y="523097"/>
                    <a:pt x="1633591" y="587440"/>
                    <a:pt x="1745673" y="535709"/>
                  </a:cubicBezTo>
                  <a:cubicBezTo>
                    <a:pt x="1768210" y="525307"/>
                    <a:pt x="1788425" y="510444"/>
                    <a:pt x="1810327" y="498763"/>
                  </a:cubicBezTo>
                  <a:cubicBezTo>
                    <a:pt x="1834625" y="485804"/>
                    <a:pt x="1859264" y="473463"/>
                    <a:pt x="1884218" y="461818"/>
                  </a:cubicBezTo>
                  <a:cubicBezTo>
                    <a:pt x="1905466" y="451903"/>
                    <a:pt x="1928085" y="444955"/>
                    <a:pt x="1948873" y="434109"/>
                  </a:cubicBezTo>
                  <a:cubicBezTo>
                    <a:pt x="1998982" y="407965"/>
                    <a:pt x="2046958" y="377901"/>
                    <a:pt x="2096655" y="350982"/>
                  </a:cubicBezTo>
                  <a:cubicBezTo>
                    <a:pt x="2120868" y="337866"/>
                    <a:pt x="2144067" y="321601"/>
                    <a:pt x="2170545" y="314036"/>
                  </a:cubicBezTo>
                  <a:cubicBezTo>
                    <a:pt x="2339256" y="265832"/>
                    <a:pt x="2129329" y="328755"/>
                    <a:pt x="2299855" y="267854"/>
                  </a:cubicBezTo>
                  <a:cubicBezTo>
                    <a:pt x="2417214" y="225941"/>
                    <a:pt x="2310716" y="273470"/>
                    <a:pt x="2438400" y="230909"/>
                  </a:cubicBezTo>
                  <a:cubicBezTo>
                    <a:pt x="2460644" y="223494"/>
                    <a:pt x="2480974" y="211086"/>
                    <a:pt x="2503055" y="203200"/>
                  </a:cubicBezTo>
                  <a:cubicBezTo>
                    <a:pt x="2524163" y="195661"/>
                    <a:pt x="2546601" y="192266"/>
                    <a:pt x="2567709" y="184727"/>
                  </a:cubicBezTo>
                  <a:cubicBezTo>
                    <a:pt x="2720983" y="129986"/>
                    <a:pt x="2551389" y="180512"/>
                    <a:pt x="2687782" y="138545"/>
                  </a:cubicBezTo>
                  <a:cubicBezTo>
                    <a:pt x="2709205" y="131953"/>
                    <a:pt x="2730812" y="125970"/>
                    <a:pt x="2752436" y="120073"/>
                  </a:cubicBezTo>
                  <a:cubicBezTo>
                    <a:pt x="2764683" y="116733"/>
                    <a:pt x="2777664" y="115718"/>
                    <a:pt x="2789382" y="110836"/>
                  </a:cubicBezTo>
                  <a:cubicBezTo>
                    <a:pt x="2814801" y="100245"/>
                    <a:pt x="2840361" y="89166"/>
                    <a:pt x="2863273" y="73891"/>
                  </a:cubicBezTo>
                  <a:cubicBezTo>
                    <a:pt x="2872509" y="67733"/>
                    <a:pt x="2881053" y="60382"/>
                    <a:pt x="2890982" y="55418"/>
                  </a:cubicBezTo>
                  <a:cubicBezTo>
                    <a:pt x="2904229" y="48795"/>
                    <a:pt x="2943804" y="39903"/>
                    <a:pt x="2955636" y="36945"/>
                  </a:cubicBezTo>
                  <a:cubicBezTo>
                    <a:pt x="2964872" y="30788"/>
                    <a:pt x="2973201" y="22981"/>
                    <a:pt x="2983345" y="18473"/>
                  </a:cubicBezTo>
                  <a:cubicBezTo>
                    <a:pt x="3001139" y="10565"/>
                    <a:pt x="3038764" y="0"/>
                    <a:pt x="3038764" y="0"/>
                  </a:cubicBezTo>
                  <a:cubicBezTo>
                    <a:pt x="3091103" y="3079"/>
                    <a:pt x="3144778" y="-2908"/>
                    <a:pt x="3195782" y="9236"/>
                  </a:cubicBezTo>
                  <a:cubicBezTo>
                    <a:pt x="3218384" y="14617"/>
                    <a:pt x="3243974" y="63255"/>
                    <a:pt x="3251200" y="83127"/>
                  </a:cubicBezTo>
                  <a:cubicBezTo>
                    <a:pt x="3258860" y="104192"/>
                    <a:pt x="3262585" y="126518"/>
                    <a:pt x="3269673" y="147782"/>
                  </a:cubicBezTo>
                  <a:cubicBezTo>
                    <a:pt x="3277991" y="172737"/>
                    <a:pt x="3289064" y="196718"/>
                    <a:pt x="3297382" y="221673"/>
                  </a:cubicBezTo>
                  <a:cubicBezTo>
                    <a:pt x="3340982" y="352471"/>
                    <a:pt x="3287479" y="220116"/>
                    <a:pt x="3343564" y="350982"/>
                  </a:cubicBezTo>
                  <a:cubicBezTo>
                    <a:pt x="3354402" y="426849"/>
                    <a:pt x="3357050" y="462469"/>
                    <a:pt x="3371273" y="526473"/>
                  </a:cubicBezTo>
                  <a:cubicBezTo>
                    <a:pt x="3374027" y="538865"/>
                    <a:pt x="3376861" y="551259"/>
                    <a:pt x="3380509" y="563418"/>
                  </a:cubicBezTo>
                  <a:cubicBezTo>
                    <a:pt x="3386104" y="582069"/>
                    <a:pt x="3390274" y="601420"/>
                    <a:pt x="3398982" y="618836"/>
                  </a:cubicBezTo>
                  <a:lnTo>
                    <a:pt x="3417455" y="655782"/>
                  </a:lnTo>
                  <a:cubicBezTo>
                    <a:pt x="3420534" y="677333"/>
                    <a:pt x="3421796" y="699223"/>
                    <a:pt x="3426691" y="720436"/>
                  </a:cubicBezTo>
                  <a:cubicBezTo>
                    <a:pt x="3431069" y="739409"/>
                    <a:pt x="3440442" y="756963"/>
                    <a:pt x="3445164" y="775854"/>
                  </a:cubicBezTo>
                  <a:cubicBezTo>
                    <a:pt x="3448243" y="788169"/>
                    <a:pt x="3450913" y="800594"/>
                    <a:pt x="3454400" y="812800"/>
                  </a:cubicBezTo>
                  <a:cubicBezTo>
                    <a:pt x="3457075" y="822161"/>
                    <a:pt x="3461275" y="831064"/>
                    <a:pt x="3463636" y="840509"/>
                  </a:cubicBezTo>
                  <a:cubicBezTo>
                    <a:pt x="3467444" y="855739"/>
                    <a:pt x="3467909" y="871798"/>
                    <a:pt x="3472873" y="886691"/>
                  </a:cubicBezTo>
                  <a:cubicBezTo>
                    <a:pt x="3477227" y="899753"/>
                    <a:pt x="3485753" y="911054"/>
                    <a:pt x="3491345" y="923636"/>
                  </a:cubicBezTo>
                  <a:cubicBezTo>
                    <a:pt x="3498079" y="938787"/>
                    <a:pt x="3505054" y="953937"/>
                    <a:pt x="3509818" y="969818"/>
                  </a:cubicBezTo>
                  <a:cubicBezTo>
                    <a:pt x="3514329" y="984855"/>
                    <a:pt x="3515247" y="1000770"/>
                    <a:pt x="3519055" y="1016000"/>
                  </a:cubicBezTo>
                  <a:cubicBezTo>
                    <a:pt x="3521416" y="1025445"/>
                    <a:pt x="3525616" y="1034348"/>
                    <a:pt x="3528291" y="1043709"/>
                  </a:cubicBezTo>
                  <a:cubicBezTo>
                    <a:pt x="3531778" y="1055915"/>
                    <a:pt x="3532813" y="1068868"/>
                    <a:pt x="3537527" y="1080654"/>
                  </a:cubicBezTo>
                  <a:cubicBezTo>
                    <a:pt x="3545197" y="1099830"/>
                    <a:pt x="3558413" y="1116579"/>
                    <a:pt x="3565236" y="1136073"/>
                  </a:cubicBezTo>
                  <a:cubicBezTo>
                    <a:pt x="3580045" y="1178384"/>
                    <a:pt x="3589867" y="1222279"/>
                    <a:pt x="3602182" y="1265382"/>
                  </a:cubicBezTo>
                  <a:cubicBezTo>
                    <a:pt x="3602185" y="1265394"/>
                    <a:pt x="3639125" y="1394679"/>
                    <a:pt x="3639127" y="1394691"/>
                  </a:cubicBezTo>
                  <a:cubicBezTo>
                    <a:pt x="3655140" y="1506771"/>
                    <a:pt x="3640180" y="1417898"/>
                    <a:pt x="3657600" y="1496291"/>
                  </a:cubicBezTo>
                  <a:cubicBezTo>
                    <a:pt x="3661005" y="1511616"/>
                    <a:pt x="3662325" y="1527436"/>
                    <a:pt x="3666836" y="1542473"/>
                  </a:cubicBezTo>
                  <a:cubicBezTo>
                    <a:pt x="3680824" y="1589100"/>
                    <a:pt x="3697624" y="1634836"/>
                    <a:pt x="3713018" y="1681018"/>
                  </a:cubicBezTo>
                  <a:cubicBezTo>
                    <a:pt x="3736803" y="1847504"/>
                    <a:pt x="3701582" y="1640988"/>
                    <a:pt x="3749964" y="1810327"/>
                  </a:cubicBezTo>
                  <a:cubicBezTo>
                    <a:pt x="3755945" y="1831260"/>
                    <a:pt x="3754638" y="1853695"/>
                    <a:pt x="3759200" y="1874982"/>
                  </a:cubicBezTo>
                  <a:cubicBezTo>
                    <a:pt x="3763896" y="1896898"/>
                    <a:pt x="3772633" y="1917796"/>
                    <a:pt x="3777673" y="1939636"/>
                  </a:cubicBezTo>
                  <a:cubicBezTo>
                    <a:pt x="3781884" y="1957884"/>
                    <a:pt x="3783236" y="1976690"/>
                    <a:pt x="3786909" y="1995054"/>
                  </a:cubicBezTo>
                  <a:cubicBezTo>
                    <a:pt x="3796536" y="2043191"/>
                    <a:pt x="3793641" y="2018618"/>
                    <a:pt x="3805382" y="2059709"/>
                  </a:cubicBezTo>
                  <a:cubicBezTo>
                    <a:pt x="3808869" y="2071915"/>
                    <a:pt x="3811539" y="2084339"/>
                    <a:pt x="3814618" y="2096654"/>
                  </a:cubicBezTo>
                  <a:cubicBezTo>
                    <a:pt x="3823075" y="2198137"/>
                    <a:pt x="3818940" y="2185074"/>
                    <a:pt x="3833091" y="2262909"/>
                  </a:cubicBezTo>
                  <a:cubicBezTo>
                    <a:pt x="3835899" y="2278355"/>
                    <a:pt x="3837363" y="2294198"/>
                    <a:pt x="3842327" y="2309091"/>
                  </a:cubicBezTo>
                  <a:cubicBezTo>
                    <a:pt x="3865118" y="2377465"/>
                    <a:pt x="3900583" y="2441935"/>
                    <a:pt x="3916218" y="2512291"/>
                  </a:cubicBezTo>
                  <a:cubicBezTo>
                    <a:pt x="3922376" y="2540000"/>
                    <a:pt x="3926224" y="2568325"/>
                    <a:pt x="3934691" y="2595418"/>
                  </a:cubicBezTo>
                  <a:cubicBezTo>
                    <a:pt x="3941685" y="2617798"/>
                    <a:pt x="3953983" y="2638188"/>
                    <a:pt x="3962400" y="2660073"/>
                  </a:cubicBezTo>
                  <a:cubicBezTo>
                    <a:pt x="3969390" y="2678247"/>
                    <a:pt x="3973641" y="2697412"/>
                    <a:pt x="3980873" y="2715491"/>
                  </a:cubicBezTo>
                  <a:cubicBezTo>
                    <a:pt x="3980880" y="2715508"/>
                    <a:pt x="4003960" y="2761665"/>
                    <a:pt x="4008582" y="2770909"/>
                  </a:cubicBezTo>
                  <a:lnTo>
                    <a:pt x="3990109" y="2826327"/>
                  </a:lnTo>
                  <a:cubicBezTo>
                    <a:pt x="3968154" y="2811691"/>
                    <a:pt x="3906739" y="2765783"/>
                    <a:pt x="3870036" y="2752436"/>
                  </a:cubicBezTo>
                  <a:cubicBezTo>
                    <a:pt x="3813480" y="2731870"/>
                    <a:pt x="3790303" y="2733869"/>
                    <a:pt x="3731491" y="2715491"/>
                  </a:cubicBezTo>
                  <a:cubicBezTo>
                    <a:pt x="3574586" y="2666459"/>
                    <a:pt x="3753566" y="2701491"/>
                    <a:pt x="3528291" y="2669309"/>
                  </a:cubicBezTo>
                  <a:lnTo>
                    <a:pt x="3463636" y="2660073"/>
                  </a:lnTo>
                  <a:lnTo>
                    <a:pt x="3334327" y="2641600"/>
                  </a:lnTo>
                  <a:lnTo>
                    <a:pt x="2623127" y="2660073"/>
                  </a:lnTo>
                  <a:cubicBezTo>
                    <a:pt x="2601371" y="2660850"/>
                    <a:pt x="2580094" y="2666765"/>
                    <a:pt x="2558473" y="2669309"/>
                  </a:cubicBezTo>
                  <a:cubicBezTo>
                    <a:pt x="2364678" y="2692107"/>
                    <a:pt x="2552864" y="2666151"/>
                    <a:pt x="2401455" y="2687782"/>
                  </a:cubicBezTo>
                  <a:lnTo>
                    <a:pt x="2004291" y="2678545"/>
                  </a:lnTo>
                  <a:cubicBezTo>
                    <a:pt x="1982538" y="2677675"/>
                    <a:pt x="1961215" y="2672186"/>
                    <a:pt x="1939636" y="2669309"/>
                  </a:cubicBezTo>
                  <a:lnTo>
                    <a:pt x="1865745" y="2660073"/>
                  </a:lnTo>
                  <a:cubicBezTo>
                    <a:pt x="1680675" y="2598381"/>
                    <a:pt x="1888578" y="2660902"/>
                    <a:pt x="1690255" y="2623127"/>
                  </a:cubicBezTo>
                  <a:cubicBezTo>
                    <a:pt x="1655771" y="2616559"/>
                    <a:pt x="1622710" y="2603932"/>
                    <a:pt x="1588655" y="2595418"/>
                  </a:cubicBezTo>
                  <a:cubicBezTo>
                    <a:pt x="1511334" y="2576088"/>
                    <a:pt x="1512874" y="2577995"/>
                    <a:pt x="1440873" y="2567709"/>
                  </a:cubicBezTo>
                  <a:cubicBezTo>
                    <a:pt x="1334569" y="2522151"/>
                    <a:pt x="1418883" y="2555064"/>
                    <a:pt x="1311564" y="2521527"/>
                  </a:cubicBezTo>
                  <a:cubicBezTo>
                    <a:pt x="1283685" y="2512815"/>
                    <a:pt x="1256579" y="2501635"/>
                    <a:pt x="1228436" y="2493818"/>
                  </a:cubicBezTo>
                  <a:cubicBezTo>
                    <a:pt x="1201087" y="2486221"/>
                    <a:pt x="1172402" y="2483812"/>
                    <a:pt x="1145309" y="2475345"/>
                  </a:cubicBezTo>
                  <a:cubicBezTo>
                    <a:pt x="1122929" y="2468351"/>
                    <a:pt x="1102736" y="2455522"/>
                    <a:pt x="1080655" y="2447636"/>
                  </a:cubicBezTo>
                  <a:cubicBezTo>
                    <a:pt x="1059547" y="2440097"/>
                    <a:pt x="1037156" y="2436567"/>
                    <a:pt x="1016000" y="2429163"/>
                  </a:cubicBezTo>
                  <a:cubicBezTo>
                    <a:pt x="975525" y="2414997"/>
                    <a:pt x="936079" y="2398039"/>
                    <a:pt x="895927" y="2382982"/>
                  </a:cubicBezTo>
                  <a:cubicBezTo>
                    <a:pt x="886811" y="2379563"/>
                    <a:pt x="877579" y="2376420"/>
                    <a:pt x="868218" y="2373745"/>
                  </a:cubicBezTo>
                  <a:cubicBezTo>
                    <a:pt x="856012" y="2370258"/>
                    <a:pt x="843588" y="2367588"/>
                    <a:pt x="831273" y="2364509"/>
                  </a:cubicBezTo>
                  <a:cubicBezTo>
                    <a:pt x="812800" y="2346036"/>
                    <a:pt x="796476" y="2325130"/>
                    <a:pt x="775855" y="2309091"/>
                  </a:cubicBezTo>
                  <a:cubicBezTo>
                    <a:pt x="768170" y="2303113"/>
                    <a:pt x="756853" y="2304208"/>
                    <a:pt x="748145" y="2299854"/>
                  </a:cubicBezTo>
                  <a:cubicBezTo>
                    <a:pt x="738216" y="2294890"/>
                    <a:pt x="730231" y="2286606"/>
                    <a:pt x="720436" y="2281382"/>
                  </a:cubicBezTo>
                  <a:cubicBezTo>
                    <a:pt x="683989" y="2261944"/>
                    <a:pt x="643969" y="2248875"/>
                    <a:pt x="609600" y="2225963"/>
                  </a:cubicBezTo>
                  <a:cubicBezTo>
                    <a:pt x="600364" y="2219806"/>
                    <a:pt x="590419" y="2214597"/>
                    <a:pt x="581891" y="2207491"/>
                  </a:cubicBezTo>
                  <a:cubicBezTo>
                    <a:pt x="536545" y="2169704"/>
                    <a:pt x="572588" y="2186668"/>
                    <a:pt x="517236" y="2152073"/>
                  </a:cubicBezTo>
                  <a:cubicBezTo>
                    <a:pt x="472685" y="2124228"/>
                    <a:pt x="492574" y="2141502"/>
                    <a:pt x="452582" y="2124363"/>
                  </a:cubicBezTo>
                  <a:cubicBezTo>
                    <a:pt x="412811" y="2107319"/>
                    <a:pt x="399627" y="2095218"/>
                    <a:pt x="360218" y="2068945"/>
                  </a:cubicBezTo>
                  <a:cubicBezTo>
                    <a:pt x="338278" y="2054319"/>
                    <a:pt x="315626" y="2039959"/>
                    <a:pt x="295564" y="2022763"/>
                  </a:cubicBezTo>
                  <a:cubicBezTo>
                    <a:pt x="285647" y="2014262"/>
                    <a:pt x="277773" y="2003555"/>
                    <a:pt x="267855" y="1995054"/>
                  </a:cubicBezTo>
                  <a:cubicBezTo>
                    <a:pt x="243922" y="1974540"/>
                    <a:pt x="199335" y="1946296"/>
                    <a:pt x="175491" y="1930400"/>
                  </a:cubicBezTo>
                  <a:lnTo>
                    <a:pt x="147782" y="1911927"/>
                  </a:lnTo>
                  <a:cubicBezTo>
                    <a:pt x="138546" y="1905769"/>
                    <a:pt x="130604" y="1896964"/>
                    <a:pt x="120073" y="1893454"/>
                  </a:cubicBezTo>
                  <a:lnTo>
                    <a:pt x="92364" y="1884218"/>
                  </a:lnTo>
                  <a:cubicBezTo>
                    <a:pt x="57410" y="1860915"/>
                    <a:pt x="15394" y="1845733"/>
                    <a:pt x="0" y="1838036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The MIPS way..</a:t>
              </a:r>
              <a:endParaRPr lang="en-IN" dirty="0"/>
            </a:p>
          </p:txBody>
        </p:sp>
      </p:grpSp>
      <p:sp>
        <p:nvSpPr>
          <p:cNvPr id="11" name="Isosceles Triangle 10"/>
          <p:cNvSpPr/>
          <p:nvPr/>
        </p:nvSpPr>
        <p:spPr>
          <a:xfrm>
            <a:off x="5451186" y="5181599"/>
            <a:ext cx="3170498" cy="1534535"/>
          </a:xfrm>
          <a:prstGeom prst="triangle">
            <a:avLst>
              <a:gd name="adj" fmla="val 4941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Inference: Directly we mapped!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0"/>
            <a:ext cx="9601200" cy="1485900"/>
          </a:xfrm>
        </p:spPr>
        <p:txBody>
          <a:bodyPr/>
          <a:lstStyle/>
          <a:p>
            <a:r>
              <a:rPr lang="en-IN" dirty="0" smtClean="0"/>
              <a:t>Contd.,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366" y="742951"/>
            <a:ext cx="9601200" cy="25854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6664" y="3593592"/>
            <a:ext cx="693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 it is easy with MIPS. Simplicity rendered to perform operations as good as it is in high level languages is an added advantage.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72" y="4352698"/>
            <a:ext cx="11076536" cy="84048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Lets go a bit deeper…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5280"/>
            <a:ext cx="9601200" cy="48056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 or CPP has a facility which MIPS does not have. That is, storage luxury. 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There are very limited storage options and register’s usage is inevitable.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Registers are going to be the heart, kidney and liver.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They are termed even as bricks of computer organization.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As discussed earlier, the size of MIPS registers is 32 bits. 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 MIPS architecture, 32 bits together is termed as WORD. 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 register is capable of storing a word is the point to be taken.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062" y="95250"/>
            <a:ext cx="2809875" cy="1181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1452880" y="2291418"/>
            <a:ext cx="10281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</a:rPr>
              <a:t>MIPS has 32 registers. </a:t>
            </a:r>
            <a:r>
              <a:rPr lang="en-US" sz="3600" dirty="0"/>
              <a:t>(Everything is 32 here!)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So what?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0070C0"/>
                </a:solidFill>
              </a:rPr>
              <a:t>We </a:t>
            </a:r>
            <a:r>
              <a:rPr lang="en-US" sz="3600" b="1" dirty="0">
                <a:solidFill>
                  <a:srgbClr val="0070C0"/>
                </a:solidFill>
              </a:rPr>
              <a:t>have added the restriction that the three operands of MIPS arithmetic instructions must each be chosen from one of the 32 32-bit registers.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 – 2 </a:t>
            </a:r>
            <a:br>
              <a:rPr lang="en-IN" dirty="0" smtClean="0"/>
            </a:br>
            <a:r>
              <a:rPr lang="en-IN" u="sng" dirty="0" smtClean="0"/>
              <a:t>Make it smaller (As it would be faster)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more number of registers are there, it would need more clock cycle time. </a:t>
            </a:r>
          </a:p>
          <a:p>
            <a:pPr lvl="1"/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Simple. It will take electronic signals longer when they have to travel farther.  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 smtClean="0"/>
              <a:t>Also, 31 Registers may not be faster than 32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There are notations to be followed in MIPS architecture. </a:t>
            </a:r>
          </a:p>
          <a:p>
            <a:r>
              <a:rPr lang="en-US" dirty="0" smtClean="0"/>
              <a:t>$ is used to represent a register. </a:t>
            </a:r>
          </a:p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s0, $s1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For Registers.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$t0, $t1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Temp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72200" y="59817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clock cycle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is the time between two adjacent pulses of the oscillator that sets the tempo of the computer processor.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2489</TotalTime>
  <Words>1390</Words>
  <Application>Microsoft Office PowerPoint</Application>
  <PresentationFormat>Custom</PresentationFormat>
  <Paragraphs>137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Crop</vt:lpstr>
      <vt:lpstr>DESIGN RULES – part 1</vt:lpstr>
      <vt:lpstr>Let us learn the instructions. But, with some design rules in place. </vt:lpstr>
      <vt:lpstr>MIPS writing / representation notations (This is like the coding guidelines)</vt:lpstr>
      <vt:lpstr>Lets add some fun… </vt:lpstr>
      <vt:lpstr>Fantastic Four – Design Rules </vt:lpstr>
      <vt:lpstr>Contd., </vt:lpstr>
      <vt:lpstr>Lets go a bit deeper…</vt:lpstr>
      <vt:lpstr>Inference</vt:lpstr>
      <vt:lpstr>Rule – 2  Make it smaller (As it would be faster)</vt:lpstr>
      <vt:lpstr>Let us learn what R Type instructions are all about!!! Fun Ride!!!!</vt:lpstr>
      <vt:lpstr>Contd., </vt:lpstr>
      <vt:lpstr>Understand this as well…</vt:lpstr>
      <vt:lpstr>Lets learn I Type Instructions (Once this is done, we are half done)</vt:lpstr>
      <vt:lpstr>An instance:</vt:lpstr>
      <vt:lpstr>Lets also know this… Why we need load and store? </vt:lpstr>
      <vt:lpstr>How much important is I TYPE Instruction (addi) </vt:lpstr>
      <vt:lpstr>Contd.,  An Example Again…</vt:lpstr>
      <vt:lpstr>PowerPoint Presentation</vt:lpstr>
      <vt:lpstr>PowerPoint Presentation</vt:lpstr>
      <vt:lpstr>So far.. So good.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Shriram K V</dc:creator>
  <cp:lastModifiedBy>Prashant R. Nair</cp:lastModifiedBy>
  <cp:revision>125</cp:revision>
  <dcterms:created xsi:type="dcterms:W3CDTF">2018-04-30T01:39:56Z</dcterms:created>
  <dcterms:modified xsi:type="dcterms:W3CDTF">2020-07-25T09:34:58Z</dcterms:modified>
</cp:coreProperties>
</file>