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8"/>
  </p:notesMasterIdLst>
  <p:sldIdLst>
    <p:sldId id="329" r:id="rId2"/>
    <p:sldId id="332" r:id="rId3"/>
    <p:sldId id="331" r:id="rId4"/>
    <p:sldId id="333" r:id="rId5"/>
    <p:sldId id="335" r:id="rId6"/>
    <p:sldId id="33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5580" autoAdjust="0"/>
    <p:restoredTop sz="94660"/>
  </p:normalViewPr>
  <p:slideViewPr>
    <p:cSldViewPr snapToGrid="0">
      <p:cViewPr>
        <p:scale>
          <a:sx n="73" d="100"/>
          <a:sy n="73" d="100"/>
        </p:scale>
        <p:origin x="-75" y="-44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2481" y="-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B9175-BCEB-4ABE-A92A-750199ECB87C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05DC3-31E4-4802-B7B2-F95A2CEBD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935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923918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314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602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155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70325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2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75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306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347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 userDrawn="1"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37836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0228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818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DESIGN RULES – part 2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Session </a:t>
            </a:r>
            <a:r>
              <a:rPr lang="en-IN" dirty="0"/>
              <a:t>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74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23900"/>
            <a:ext cx="9601200" cy="1485900"/>
          </a:xfrm>
        </p:spPr>
        <p:txBody>
          <a:bodyPr/>
          <a:lstStyle/>
          <a:p>
            <a:r>
              <a:rPr lang="en-IN" dirty="0" smtClean="0"/>
              <a:t>Rule : 3 </a:t>
            </a:r>
            <a:br>
              <a:rPr lang="en-IN" dirty="0" smtClean="0"/>
            </a:br>
            <a:r>
              <a:rPr lang="en-US" dirty="0"/>
              <a:t>Make the common case fast.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105025"/>
            <a:ext cx="9601200" cy="3581400"/>
          </a:xfrm>
        </p:spPr>
        <p:txBody>
          <a:bodyPr/>
          <a:lstStyle/>
          <a:p>
            <a:r>
              <a:rPr lang="en-US" dirty="0" smtClean="0"/>
              <a:t>We can never avoid constants in the instructions. </a:t>
            </a:r>
          </a:p>
          <a:p>
            <a:r>
              <a:rPr lang="en-US" dirty="0" smtClean="0"/>
              <a:t>Particularly, when it comes to arithmetic instructions, constants remain inevitable. </a:t>
            </a:r>
          </a:p>
          <a:p>
            <a:r>
              <a:rPr lang="en-US" dirty="0" smtClean="0"/>
              <a:t>Hence, use it as we used with Immediate Instructions as it would certainly be faster than if is getting loaded from memory.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000" y="3752950"/>
            <a:ext cx="3818400" cy="29336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42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IN" dirty="0" smtClean="0"/>
              <a:t>Remember this – This is for good!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en-US" dirty="0"/>
              <a:t>The observation made in 1965 by Gordon </a:t>
            </a:r>
            <a:r>
              <a:rPr lang="en-US" b="1" dirty="0"/>
              <a:t>Moore</a:t>
            </a:r>
            <a:r>
              <a:rPr lang="en-US" dirty="0"/>
              <a:t>, co-founder of Intel, that the number of transistors per square inch on integrated circuits had doubled every year since the integrated circuit was invented. </a:t>
            </a:r>
            <a:r>
              <a:rPr lang="en-US" b="1" dirty="0"/>
              <a:t>Moore</a:t>
            </a:r>
            <a:r>
              <a:rPr lang="en-US" dirty="0"/>
              <a:t> predicted that this trend would continue for the foreseeable future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MOORE’s law is simply superb! You can’t ignore!</a:t>
            </a:r>
            <a:endParaRPr lang="en-US" dirty="0"/>
          </a:p>
          <a:p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50264" y="1725844"/>
            <a:ext cx="5670364" cy="47017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88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Rule : 4 </a:t>
            </a:r>
            <a:br>
              <a:rPr lang="en-IN" dirty="0" smtClean="0"/>
            </a:br>
            <a:r>
              <a:rPr lang="en-IN" dirty="0" smtClean="0"/>
              <a:t>We have to accept some compromises to get good design in place. </a:t>
            </a:r>
            <a:endParaRPr lang="en-IN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371600" y="2638425"/>
            <a:ext cx="9601200" cy="3581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By now, it would have been clearer for the readers that, all MIPS instructions are of same size. I.e. same instruction length. 32 bits. 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This has forced the designers to provide 3 different formats – I J and R type to meet the requirements.  </a:t>
            </a:r>
          </a:p>
          <a:p>
            <a:r>
              <a:rPr lang="en-US" dirty="0" smtClean="0"/>
              <a:t>This is a compromise. Undoubtedly. 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54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4FB8292A-5AD3-4915-A842-1ED5CEC0F80B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161" y="616210"/>
            <a:ext cx="6820389" cy="34747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90650" y="132939"/>
            <a:ext cx="10229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Minion-Regular"/>
              </a:rPr>
              <a:t>What is the MIPS machine language code for these three instructions?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09161" y="4188048"/>
            <a:ext cx="88106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002060"/>
                </a:solidFill>
              </a:rPr>
              <a:t>let’s first represent the machine language instructions </a:t>
            </a:r>
            <a:r>
              <a:rPr lang="en-US" b="1" i="1" dirty="0" smtClean="0">
                <a:solidFill>
                  <a:srgbClr val="002060"/>
                </a:solidFill>
              </a:rPr>
              <a:t>using decimal numbers . . . </a:t>
            </a:r>
            <a:endParaRPr lang="en-US" b="1" i="1" dirty="0">
              <a:solidFill>
                <a:srgbClr val="00206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" y="4714720"/>
            <a:ext cx="4705350" cy="150495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5638800" y="5467195"/>
            <a:ext cx="376360" cy="205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829020"/>
            <a:ext cx="5391150" cy="127635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7867650" y="1121035"/>
            <a:ext cx="4128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002060"/>
                </a:solidFill>
                <a:latin typeface="Palatino-Roman"/>
              </a:rPr>
              <a:t>The </a:t>
            </a:r>
            <a:r>
              <a:rPr lang="en-US" sz="1600" b="1" i="1" dirty="0" err="1">
                <a:solidFill>
                  <a:srgbClr val="002060"/>
                </a:solidFill>
                <a:latin typeface="LetterGothic"/>
              </a:rPr>
              <a:t>lw</a:t>
            </a:r>
            <a:r>
              <a:rPr lang="en-US" sz="1600" b="1" i="1" dirty="0">
                <a:solidFill>
                  <a:srgbClr val="002060"/>
                </a:solidFill>
                <a:latin typeface="LetterGothic"/>
              </a:rPr>
              <a:t> </a:t>
            </a:r>
            <a:r>
              <a:rPr lang="en-US" b="1" i="1" dirty="0">
                <a:solidFill>
                  <a:srgbClr val="002060"/>
                </a:solidFill>
                <a:latin typeface="Palatino-Roman"/>
              </a:rPr>
              <a:t>instruction is identified by 35</a:t>
            </a:r>
            <a:endParaRPr lang="en-US" b="1" i="1" dirty="0">
              <a:solidFill>
                <a:srgbClr val="00206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867650" y="157530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b="1" i="1" dirty="0">
                <a:solidFill>
                  <a:srgbClr val="7030A0"/>
                </a:solidFill>
                <a:latin typeface="Palatino-Roman"/>
              </a:rPr>
              <a:t>The base register 9 (</a:t>
            </a:r>
            <a:r>
              <a:rPr lang="en-US" sz="1600" b="1" i="1" dirty="0">
                <a:solidFill>
                  <a:srgbClr val="7030A0"/>
                </a:solidFill>
                <a:latin typeface="LetterGothic"/>
              </a:rPr>
              <a:t>$t1</a:t>
            </a:r>
            <a:r>
              <a:rPr lang="en-US" b="1" i="1" dirty="0">
                <a:solidFill>
                  <a:srgbClr val="7030A0"/>
                </a:solidFill>
                <a:latin typeface="Palatino-Roman"/>
              </a:rPr>
              <a:t>) is </a:t>
            </a:r>
            <a:endParaRPr lang="en-US" b="1" i="1" dirty="0" smtClean="0">
              <a:solidFill>
                <a:srgbClr val="7030A0"/>
              </a:solidFill>
              <a:latin typeface="Palatino-Roman"/>
            </a:endParaRPr>
          </a:p>
          <a:p>
            <a:pPr algn="just"/>
            <a:r>
              <a:rPr lang="en-US" b="1" i="1" dirty="0" smtClean="0">
                <a:solidFill>
                  <a:srgbClr val="7030A0"/>
                </a:solidFill>
                <a:latin typeface="Palatino-Roman"/>
              </a:rPr>
              <a:t>specified </a:t>
            </a:r>
            <a:r>
              <a:rPr lang="en-US" b="1" i="1" dirty="0">
                <a:solidFill>
                  <a:srgbClr val="7030A0"/>
                </a:solidFill>
                <a:latin typeface="Palatino-Roman"/>
              </a:rPr>
              <a:t>in the second field (</a:t>
            </a:r>
            <a:r>
              <a:rPr lang="en-US" b="1" i="1" dirty="0" err="1">
                <a:solidFill>
                  <a:srgbClr val="7030A0"/>
                </a:solidFill>
                <a:latin typeface="Palatino-Roman"/>
              </a:rPr>
              <a:t>rs</a:t>
            </a:r>
            <a:r>
              <a:rPr lang="en-US" b="1" i="1" dirty="0" smtClean="0">
                <a:solidFill>
                  <a:srgbClr val="7030A0"/>
                </a:solidFill>
                <a:latin typeface="Palatino-Roman"/>
              </a:rPr>
              <a:t>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877420" y="201095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endParaRPr lang="en-US" b="1" i="1" dirty="0">
              <a:solidFill>
                <a:srgbClr val="FF0000"/>
              </a:solidFill>
              <a:latin typeface="Palatino-Roman"/>
            </a:endParaRPr>
          </a:p>
          <a:p>
            <a:pPr algn="just"/>
            <a:r>
              <a:rPr lang="en-US" b="1" i="1" dirty="0">
                <a:solidFill>
                  <a:srgbClr val="FF0000"/>
                </a:solidFill>
                <a:latin typeface="Palatino-Roman"/>
              </a:rPr>
              <a:t>Destination register 8 (</a:t>
            </a:r>
            <a:r>
              <a:rPr lang="en-US" sz="1600" b="1" i="1" dirty="0">
                <a:solidFill>
                  <a:srgbClr val="FF0000"/>
                </a:solidFill>
                <a:latin typeface="LetterGothic"/>
              </a:rPr>
              <a:t>$t0</a:t>
            </a:r>
            <a:r>
              <a:rPr lang="en-US" b="1" i="1" dirty="0">
                <a:solidFill>
                  <a:srgbClr val="FF0000"/>
                </a:solidFill>
                <a:latin typeface="Palatino-Roman"/>
              </a:rPr>
              <a:t>) is </a:t>
            </a:r>
          </a:p>
          <a:p>
            <a:pPr algn="just"/>
            <a:r>
              <a:rPr lang="en-US" b="1" i="1" dirty="0">
                <a:solidFill>
                  <a:srgbClr val="FF0000"/>
                </a:solidFill>
                <a:latin typeface="Palatino-Roman"/>
              </a:rPr>
              <a:t>specified in the third field (</a:t>
            </a:r>
            <a:r>
              <a:rPr lang="en-US" b="1" i="1" dirty="0" err="1">
                <a:solidFill>
                  <a:srgbClr val="FF0000"/>
                </a:solidFill>
                <a:latin typeface="Palatino-Roman"/>
              </a:rPr>
              <a:t>rt</a:t>
            </a:r>
            <a:r>
              <a:rPr lang="en-US" b="1" i="1" dirty="0">
                <a:solidFill>
                  <a:srgbClr val="FF0000"/>
                </a:solidFill>
                <a:latin typeface="Palatino-Roman"/>
              </a:rPr>
              <a:t>).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67650" y="304676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1" dirty="0">
                <a:solidFill>
                  <a:srgbClr val="002060"/>
                </a:solidFill>
                <a:latin typeface="Palatino-Roman"/>
              </a:rPr>
              <a:t>The offset </a:t>
            </a:r>
            <a:r>
              <a:rPr lang="en-US" b="1" i="1" dirty="0" smtClean="0">
                <a:solidFill>
                  <a:srgbClr val="002060"/>
                </a:solidFill>
                <a:latin typeface="Palatino-Roman"/>
              </a:rPr>
              <a:t>to select </a:t>
            </a:r>
            <a:r>
              <a:rPr lang="en-US" sz="1600" b="1" i="1" dirty="0">
                <a:solidFill>
                  <a:srgbClr val="002060"/>
                </a:solidFill>
                <a:latin typeface="LetterGothic"/>
              </a:rPr>
              <a:t>A[300] </a:t>
            </a:r>
            <a:r>
              <a:rPr lang="en-US" b="1" i="1" dirty="0" smtClean="0">
                <a:solidFill>
                  <a:srgbClr val="002060"/>
                </a:solidFill>
                <a:latin typeface="Palatino-Roman"/>
              </a:rPr>
              <a:t>is </a:t>
            </a:r>
            <a:r>
              <a:rPr lang="en-US" b="1" i="1" dirty="0">
                <a:solidFill>
                  <a:srgbClr val="002060"/>
                </a:solidFill>
                <a:latin typeface="Palatino-Roman"/>
              </a:rPr>
              <a:t>found in </a:t>
            </a:r>
            <a:endParaRPr lang="en-US" b="1" i="1" dirty="0" smtClean="0">
              <a:solidFill>
                <a:srgbClr val="002060"/>
              </a:solidFill>
              <a:latin typeface="Palatino-Roman"/>
            </a:endParaRPr>
          </a:p>
          <a:p>
            <a:r>
              <a:rPr lang="en-US" b="1" i="1" dirty="0" smtClean="0">
                <a:solidFill>
                  <a:srgbClr val="002060"/>
                </a:solidFill>
                <a:latin typeface="Palatino-Roman"/>
              </a:rPr>
              <a:t>the  final </a:t>
            </a:r>
            <a:r>
              <a:rPr lang="en-US" b="1" i="1" dirty="0">
                <a:solidFill>
                  <a:srgbClr val="002060"/>
                </a:solidFill>
                <a:latin typeface="Palatino-Roman"/>
              </a:rPr>
              <a:t>field (address).</a:t>
            </a:r>
            <a:endParaRPr lang="en-US" b="1" i="1" dirty="0">
              <a:solidFill>
                <a:srgbClr val="002060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450" y="4633757"/>
            <a:ext cx="10553700" cy="166687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362700" y="6356350"/>
            <a:ext cx="56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 NOTE: ...2048 1024 512 256 128 64 32 16 8 4 2 1 </a:t>
            </a:r>
            <a:endParaRPr lang="en-US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10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/>
      <p:bldP spid="19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 for you… 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422267" y="54591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Courtesy: Patterson</a:t>
            </a:r>
            <a:r>
              <a:rPr lang="en-US" dirty="0"/>
              <a:t>, David A &amp; J L Hennessy,</a:t>
            </a:r>
            <a:r>
              <a:rPr lang="en-US" i="1" dirty="0"/>
              <a:t> Computer Organization &amp; Design</a:t>
            </a:r>
            <a:r>
              <a:rPr lang="en-US" dirty="0"/>
              <a:t> 3</a:t>
            </a:r>
            <a:r>
              <a:rPr lang="en-US" baseline="30000" dirty="0"/>
              <a:t>rd</a:t>
            </a:r>
            <a:r>
              <a:rPr lang="en-US" dirty="0"/>
              <a:t> Ed.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826535" y="2171700"/>
            <a:ext cx="11287464" cy="303847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43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2490</TotalTime>
  <Words>304</Words>
  <Application>Microsoft Office PowerPoint</Application>
  <PresentationFormat>Custom</PresentationFormat>
  <Paragraphs>32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Crop</vt:lpstr>
      <vt:lpstr>DESIGN RULES – part 2</vt:lpstr>
      <vt:lpstr>Rule : 3  Make the common case fast.</vt:lpstr>
      <vt:lpstr>Remember this – This is for good!</vt:lpstr>
      <vt:lpstr>Rule : 4  We have to accept some compromises to get good design in place. </vt:lpstr>
      <vt:lpstr>PowerPoint Presentation</vt:lpstr>
      <vt:lpstr>Summary for you…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and architecture</dc:title>
  <dc:creator>Shriram K V</dc:creator>
  <cp:lastModifiedBy>Prashant R. Nair</cp:lastModifiedBy>
  <cp:revision>129</cp:revision>
  <dcterms:created xsi:type="dcterms:W3CDTF">2018-04-30T01:39:56Z</dcterms:created>
  <dcterms:modified xsi:type="dcterms:W3CDTF">2020-07-31T09:21:30Z</dcterms:modified>
</cp:coreProperties>
</file>