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80" autoAdjust="0"/>
    <p:restoredTop sz="94660"/>
  </p:normalViewPr>
  <p:slideViewPr>
    <p:cSldViewPr snapToGrid="0">
      <p:cViewPr>
        <p:scale>
          <a:sx n="73" d="100"/>
          <a:sy n="73" d="100"/>
        </p:scale>
        <p:origin x="-75" y="-4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481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9175-BCEB-4ABE-A92A-750199ECB87C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5DC3-31E4-4802-B7B2-F95A2CEBD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239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1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0325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0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4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 userDrawn="1"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8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22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18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 smtClean="0"/>
              <a:t>Let’s learn logical instructions</a:t>
            </a:r>
            <a:br>
              <a:rPr lang="en-IN" sz="6000" dirty="0" smtClean="0"/>
            </a:br>
            <a:r>
              <a:rPr lang="en-IN" sz="3200" b="1" dirty="0" smtClean="0"/>
              <a:t>SESSION 7</a:t>
            </a:r>
            <a:endParaRPr lang="en-IN" sz="6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Move!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Operations supported: </a:t>
            </a:r>
          </a:p>
          <a:p>
            <a:pPr lvl="1"/>
            <a:r>
              <a:rPr lang="en-IN" dirty="0" smtClean="0">
                <a:solidFill>
                  <a:srgbClr val="002060"/>
                </a:solidFill>
              </a:rPr>
              <a:t>Shift 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Shift Left </a:t>
            </a:r>
            <a:r>
              <a:rPr lang="en-IN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Instruction  </a:t>
            </a:r>
            <a:r>
              <a:rPr lang="en-IN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sll</a:t>
            </a:r>
            <a:r>
              <a:rPr lang="en-IN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IN" dirty="0" smtClean="0">
              <a:solidFill>
                <a:srgbClr val="FF0000"/>
              </a:solidFill>
            </a:endParaRP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Shift Right  </a:t>
            </a:r>
            <a:r>
              <a:rPr lang="en-IN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Instruction  </a:t>
            </a:r>
            <a:r>
              <a:rPr lang="en-IN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srl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04000"/>
              </a:lnSpc>
            </a:pPr>
            <a:r>
              <a:rPr lang="en-IN" dirty="0">
                <a:solidFill>
                  <a:srgbClr val="002060"/>
                </a:solidFill>
                <a:sym typeface="Wingdings" panose="05000000000000000000" pitchFamily="2" charset="2"/>
              </a:rPr>
              <a:t>AND (bitwise)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  <a:sym typeface="Wingdings" panose="05000000000000000000" pitchFamily="2" charset="2"/>
              </a:rPr>
              <a:t>and / </a:t>
            </a:r>
            <a:r>
              <a:rPr lang="en-IN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andi</a:t>
            </a:r>
            <a:r>
              <a:rPr lang="en-IN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</a:p>
          <a:p>
            <a:pPr lvl="1">
              <a:lnSpc>
                <a:spcPct val="114000"/>
              </a:lnSpc>
            </a:pPr>
            <a:r>
              <a:rPr lang="en-IN" dirty="0">
                <a:solidFill>
                  <a:srgbClr val="002060"/>
                </a:solidFill>
                <a:sym typeface="Wingdings" panose="05000000000000000000" pitchFamily="2" charset="2"/>
              </a:rPr>
              <a:t>OR (bitwise)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  <a:sym typeface="Wingdings" panose="05000000000000000000" pitchFamily="2" charset="2"/>
              </a:rPr>
              <a:t>or / ori </a:t>
            </a:r>
          </a:p>
          <a:p>
            <a:pPr lvl="1">
              <a:lnSpc>
                <a:spcPct val="114000"/>
              </a:lnSpc>
            </a:pPr>
            <a:r>
              <a:rPr lang="en-IN" dirty="0">
                <a:solidFill>
                  <a:srgbClr val="002060"/>
                </a:solidFill>
                <a:sym typeface="Wingdings" panose="05000000000000000000" pitchFamily="2" charset="2"/>
              </a:rPr>
              <a:t>NOT (bitwise)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  <a:sym typeface="Wingdings" panose="05000000000000000000" pitchFamily="2" charset="2"/>
              </a:rPr>
              <a:t>nor (no nor immediate)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us learn one by one, logically!</a:t>
            </a:r>
            <a:br>
              <a:rPr lang="en-IN" dirty="0" smtClean="0"/>
            </a:br>
            <a:r>
              <a:rPr lang="en-IN" dirty="0" smtClean="0"/>
              <a:t>SLL and SRL: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418" y="1995055"/>
            <a:ext cx="9601200" cy="4759036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First, let us take Shift operations. </a:t>
            </a:r>
          </a:p>
          <a:p>
            <a:r>
              <a:rPr lang="en-US" dirty="0" smtClean="0"/>
              <a:t>The shift can be done to the left or right based on the instruction. </a:t>
            </a:r>
          </a:p>
          <a:p>
            <a:r>
              <a:rPr lang="en-US" dirty="0" smtClean="0"/>
              <a:t>Also, the emptied bits shall be filled with 0s just following the shift tradition.  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b="1" i="1" dirty="0" smtClean="0">
                <a:solidFill>
                  <a:srgbClr val="002060"/>
                </a:solidFill>
              </a:rPr>
              <a:t>Let us meet a situation to understand the shifting! </a:t>
            </a:r>
            <a:endParaRPr lang="en-US" b="1" i="1" dirty="0">
              <a:solidFill>
                <a:srgbClr val="002060"/>
              </a:solidFill>
            </a:endParaRPr>
          </a:p>
          <a:p>
            <a:r>
              <a:rPr lang="en-US" b="1" i="1" dirty="0" smtClean="0">
                <a:solidFill>
                  <a:srgbClr val="002060"/>
                </a:solidFill>
              </a:rPr>
              <a:t>Assume that $S2 has got following content: (32 Bits, don’t forget) 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		11</a:t>
            </a:r>
            <a:r>
              <a:rPr lang="en-US" sz="1300" b="1" i="1" dirty="0" smtClean="0">
                <a:solidFill>
                  <a:srgbClr val="002060"/>
                </a:solidFill>
              </a:rPr>
              <a:t>ten </a:t>
            </a:r>
            <a:r>
              <a:rPr lang="en-US" sz="1900" b="1" i="1" dirty="0" smtClean="0">
                <a:solidFill>
                  <a:srgbClr val="002060"/>
                </a:solidFill>
              </a:rPr>
              <a:t>= 0000 0000 0000 0000 0000 0000 0000 0000 </a:t>
            </a:r>
            <a:r>
              <a:rPr lang="en-US" sz="1900" b="1" i="1" dirty="0" smtClean="0">
                <a:solidFill>
                  <a:srgbClr val="FF0000"/>
                </a:solidFill>
              </a:rPr>
              <a:t>1011</a:t>
            </a:r>
            <a:r>
              <a:rPr lang="en-US" sz="1500" b="1" i="1" dirty="0" smtClean="0">
                <a:solidFill>
                  <a:srgbClr val="002060"/>
                </a:solidFill>
              </a:rPr>
              <a:t>two</a:t>
            </a:r>
            <a:r>
              <a:rPr lang="en-US" sz="1900" b="1" i="1" dirty="0" smtClean="0">
                <a:solidFill>
                  <a:srgbClr val="002060"/>
                </a:solidFill>
              </a:rPr>
              <a:t> </a:t>
            </a:r>
            <a:endParaRPr lang="en-US" b="1" i="1" dirty="0">
              <a:solidFill>
                <a:srgbClr val="002060"/>
              </a:solidFill>
            </a:endParaRPr>
          </a:p>
          <a:p>
            <a:r>
              <a:rPr lang="en-US" dirty="0" smtClean="0"/>
              <a:t>Let us do a </a:t>
            </a:r>
            <a:r>
              <a:rPr lang="en-US" dirty="0" smtClean="0">
                <a:solidFill>
                  <a:srgbClr val="0070C0"/>
                </a:solidFill>
              </a:rPr>
              <a:t>shift left by 4 </a:t>
            </a:r>
            <a:r>
              <a:rPr lang="en-US" dirty="0" smtClean="0"/>
              <a:t>with the above input. After shifting, the result what we get would be: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		176 </a:t>
            </a:r>
            <a:r>
              <a:rPr lang="en-US" sz="1200" b="1" dirty="0">
                <a:solidFill>
                  <a:srgbClr val="C00000"/>
                </a:solidFill>
              </a:rPr>
              <a:t>ten </a:t>
            </a:r>
            <a:r>
              <a:rPr lang="en-US" sz="1800" b="1" dirty="0">
                <a:solidFill>
                  <a:srgbClr val="C00000"/>
                </a:solidFill>
              </a:rPr>
              <a:t>= </a:t>
            </a:r>
            <a:r>
              <a:rPr lang="en-US" b="1" i="1" dirty="0">
                <a:solidFill>
                  <a:srgbClr val="002060"/>
                </a:solidFill>
              </a:rPr>
              <a:t>0000 0000 0000 0000 0000 0000 </a:t>
            </a:r>
            <a:r>
              <a:rPr lang="en-US" b="1" i="1" dirty="0">
                <a:solidFill>
                  <a:srgbClr val="FF0000"/>
                </a:solidFill>
              </a:rPr>
              <a:t>1011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0000</a:t>
            </a:r>
            <a:r>
              <a:rPr lang="en-US" sz="1600" b="1" i="1" dirty="0">
                <a:solidFill>
                  <a:srgbClr val="002060"/>
                </a:solidFill>
              </a:rPr>
              <a:t> two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Let us also do a </a:t>
            </a:r>
            <a:r>
              <a:rPr lang="en-US" dirty="0" smtClean="0">
                <a:solidFill>
                  <a:srgbClr val="0070C0"/>
                </a:solidFill>
              </a:rPr>
              <a:t>shift right by 4</a:t>
            </a:r>
            <a:r>
              <a:rPr lang="en-US" dirty="0" smtClean="0"/>
              <a:t> with the above input (176 </a:t>
            </a:r>
            <a:r>
              <a:rPr lang="en-US" sz="1400" dirty="0" smtClean="0"/>
              <a:t>ten</a:t>
            </a:r>
            <a:r>
              <a:rPr lang="en-US" sz="2100" dirty="0" smtClean="0"/>
              <a:t>)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		176 </a:t>
            </a:r>
            <a:r>
              <a:rPr lang="en-US" sz="1200" b="1" dirty="0">
                <a:solidFill>
                  <a:srgbClr val="C00000"/>
                </a:solidFill>
              </a:rPr>
              <a:t>ten </a:t>
            </a:r>
            <a:r>
              <a:rPr lang="en-US" sz="1800" b="1" dirty="0">
                <a:solidFill>
                  <a:srgbClr val="C00000"/>
                </a:solidFill>
              </a:rPr>
              <a:t>= </a:t>
            </a:r>
            <a:r>
              <a:rPr lang="en-US" b="1" i="1" dirty="0">
                <a:solidFill>
                  <a:srgbClr val="002060"/>
                </a:solidFill>
              </a:rPr>
              <a:t>0000 0000 0000 0000 0000 0000 </a:t>
            </a:r>
            <a:r>
              <a:rPr lang="en-US" b="1" i="1" dirty="0">
                <a:solidFill>
                  <a:srgbClr val="FF0000"/>
                </a:solidFill>
              </a:rPr>
              <a:t>1011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0000</a:t>
            </a:r>
            <a:r>
              <a:rPr lang="en-US" sz="1600" b="1" i="1" dirty="0">
                <a:solidFill>
                  <a:srgbClr val="002060"/>
                </a:solidFill>
              </a:rPr>
              <a:t> two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en-US" b="1" i="1" dirty="0" smtClean="0">
                <a:solidFill>
                  <a:srgbClr val="002060"/>
                </a:solidFill>
              </a:rPr>
              <a:t> after shift right by 4,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r>
              <a:rPr lang="en-US" b="1" i="1" dirty="0" smtClean="0">
                <a:solidFill>
                  <a:srgbClr val="002060"/>
                </a:solidFill>
              </a:rPr>
              <a:t>	</a:t>
            </a:r>
            <a:r>
              <a:rPr lang="en-US" b="1" i="1" dirty="0">
                <a:solidFill>
                  <a:srgbClr val="002060"/>
                </a:solidFill>
              </a:rPr>
              <a:t>11</a:t>
            </a:r>
            <a:r>
              <a:rPr lang="en-US" sz="1400" b="1" i="1" dirty="0">
                <a:solidFill>
                  <a:srgbClr val="002060"/>
                </a:solidFill>
              </a:rPr>
              <a:t>ten </a:t>
            </a:r>
            <a:r>
              <a:rPr lang="en-US" b="1" i="1" dirty="0">
                <a:solidFill>
                  <a:srgbClr val="002060"/>
                </a:solidFill>
              </a:rPr>
              <a:t>= 0000 0000 0000 0000 0000 0000 0000 0000 </a:t>
            </a:r>
            <a:r>
              <a:rPr lang="en-US" b="1" i="1" dirty="0">
                <a:solidFill>
                  <a:srgbClr val="FF0000"/>
                </a:solidFill>
              </a:rPr>
              <a:t>1011</a:t>
            </a:r>
            <a:r>
              <a:rPr lang="en-US" sz="1600" b="1" i="1" dirty="0">
                <a:solidFill>
                  <a:srgbClr val="002060"/>
                </a:solidFill>
              </a:rPr>
              <a:t>two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              </a:t>
            </a:r>
            <a:endParaRPr lang="en-US" b="1" i="1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b="1" i="1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44636" y="6192982"/>
            <a:ext cx="507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Moral of the story – SLL is complement for SRL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75509"/>
            <a:ext cx="9601200" cy="4391891"/>
          </a:xfrm>
        </p:spPr>
        <p:txBody>
          <a:bodyPr/>
          <a:lstStyle/>
          <a:p>
            <a:r>
              <a:rPr lang="en-US" dirty="0" smtClean="0"/>
              <a:t>The instruction to perform the SLL is presented below. The result is expected to be moved to $t3. The content to be shifted is present in $s2.  </a:t>
            </a: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		</a:t>
            </a:r>
            <a:r>
              <a:rPr lang="en-US" sz="1800" b="1" dirty="0">
                <a:solidFill>
                  <a:srgbClr val="00B050"/>
                </a:solidFill>
              </a:rPr>
              <a:t>sll $</a:t>
            </a:r>
            <a:r>
              <a:rPr lang="en-US" sz="1800" b="1" dirty="0" smtClean="0">
                <a:solidFill>
                  <a:srgbClr val="00B050"/>
                </a:solidFill>
              </a:rPr>
              <a:t>t3,$s2,4          </a:t>
            </a:r>
            <a:r>
              <a:rPr lang="en-US" sz="1800" b="1" dirty="0">
                <a:solidFill>
                  <a:srgbClr val="00B050"/>
                </a:solidFill>
              </a:rPr>
              <a:t># reg $t2 = reg $</a:t>
            </a:r>
            <a:r>
              <a:rPr lang="en-US" sz="1800" b="1" dirty="0" smtClean="0">
                <a:solidFill>
                  <a:srgbClr val="00B050"/>
                </a:solidFill>
              </a:rPr>
              <a:t>s2 </a:t>
            </a:r>
            <a:r>
              <a:rPr lang="en-US" sz="1800" b="1" dirty="0">
                <a:solidFill>
                  <a:srgbClr val="00B050"/>
                </a:solidFill>
              </a:rPr>
              <a:t>&lt;&lt; 4 bits</a:t>
            </a:r>
          </a:p>
          <a:p>
            <a:r>
              <a:rPr lang="en-IN" dirty="0" smtClean="0"/>
              <a:t>Time has come to use the SHIFT field in the R – Type Instruction. (Remember??, we marked it not applicable, earlier) 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219" y="3490046"/>
            <a:ext cx="55911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Responsibility of SLL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left by </a:t>
            </a:r>
            <a:r>
              <a:rPr lang="en-US" i="1" dirty="0" smtClean="0"/>
              <a:t>n </a:t>
            </a:r>
            <a:r>
              <a:rPr lang="en-US" dirty="0"/>
              <a:t>bits gives the same result as multiplying by </a:t>
            </a:r>
            <a:r>
              <a:rPr lang="en-US" dirty="0" smtClean="0"/>
              <a:t>2^</a:t>
            </a:r>
            <a:r>
              <a:rPr lang="en-US" i="1" dirty="0" smtClean="0"/>
              <a:t>n.</a:t>
            </a:r>
          </a:p>
          <a:p>
            <a:r>
              <a:rPr lang="en-US" dirty="0" smtClean="0"/>
              <a:t>How this is possible? Simple, see below. </a:t>
            </a:r>
          </a:p>
          <a:p>
            <a:endParaRPr lang="en-US" i="1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3679249"/>
            <a:ext cx="4544906" cy="187988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and it is AND!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5282"/>
            <a:ext cx="9996055" cy="4048991"/>
          </a:xfrm>
        </p:spPr>
        <p:txBody>
          <a:bodyPr>
            <a:normAutofit/>
          </a:bodyPr>
          <a:lstStyle/>
          <a:p>
            <a:r>
              <a:rPr lang="en-US" dirty="0" smtClean="0"/>
              <a:t>AND needs both the bits to be 1. You remember AND truth table?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Let us take a situation: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Register $t2 has the following content:  </a:t>
            </a:r>
          </a:p>
          <a:p>
            <a:pPr lvl="1"/>
            <a:r>
              <a:rPr lang="en-US" dirty="0" smtClean="0"/>
              <a:t>0000 </a:t>
            </a:r>
            <a:r>
              <a:rPr lang="en-US" dirty="0"/>
              <a:t>0000 0000 0000 0000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/>
              <a:t>0000 0000</a:t>
            </a:r>
            <a:r>
              <a:rPr lang="en-US" sz="1800" dirty="0"/>
              <a:t>two</a:t>
            </a:r>
          </a:p>
          <a:p>
            <a:r>
              <a:rPr lang="en-US" dirty="0">
                <a:solidFill>
                  <a:srgbClr val="0070C0"/>
                </a:solidFill>
              </a:rPr>
              <a:t>Register $</a:t>
            </a:r>
            <a:r>
              <a:rPr lang="en-US" dirty="0" smtClean="0">
                <a:solidFill>
                  <a:srgbClr val="0070C0"/>
                </a:solidFill>
              </a:rPr>
              <a:t>t1 </a:t>
            </a:r>
            <a:r>
              <a:rPr lang="en-US" dirty="0">
                <a:solidFill>
                  <a:srgbClr val="0070C0"/>
                </a:solidFill>
              </a:rPr>
              <a:t>has the following content:  </a:t>
            </a:r>
          </a:p>
          <a:p>
            <a:pPr lvl="1"/>
            <a:r>
              <a:rPr lang="en-US" dirty="0" smtClean="0"/>
              <a:t>0000 </a:t>
            </a:r>
            <a:r>
              <a:rPr lang="en-US" dirty="0"/>
              <a:t>0000 0000 0000 </a:t>
            </a:r>
            <a:r>
              <a:rPr lang="en-US" dirty="0" smtClean="0">
                <a:solidFill>
                  <a:srgbClr val="FF0000"/>
                </a:solidFill>
              </a:rPr>
              <a:t>1111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00 0000 0000</a:t>
            </a:r>
            <a:r>
              <a:rPr lang="en-US" sz="1800" dirty="0"/>
              <a:t>two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i="0" dirty="0" smtClean="0">
                <a:solidFill>
                  <a:srgbClr val="FF0000"/>
                </a:solidFill>
              </a:rPr>
              <a:t>We got to AND these two. Result to be stored in $S1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and $s1,$t1,$t2</a:t>
            </a:r>
            <a:r>
              <a:rPr lang="en-US" dirty="0" smtClean="0"/>
              <a:t> 				# reg $s1 = reg $t1 &amp; reg $t2</a:t>
            </a:r>
          </a:p>
          <a:p>
            <a:pPr lvl="1"/>
            <a:r>
              <a:rPr lang="en-US" dirty="0" smtClean="0"/>
              <a:t>0000 </a:t>
            </a:r>
            <a:r>
              <a:rPr lang="en-US" dirty="0"/>
              <a:t>0000 0000 0000 0000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00 0000 0000</a:t>
            </a:r>
            <a:r>
              <a:rPr lang="en-US" sz="1800" dirty="0"/>
              <a:t>two (Hope you understand) . . .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8950" y="172781"/>
            <a:ext cx="2245888" cy="19157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5933209"/>
            <a:ext cx="574617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AND Can be used for BIT MASKING! WHAT WE DID HERE IS “MASKING” and nothing else!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 it is OR, or we quit!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When there is AND, there is OR as well. </a:t>
            </a:r>
          </a:p>
          <a:p>
            <a:r>
              <a:rPr lang="en-US" dirty="0" smtClean="0"/>
              <a:t>Again, refer the truth table. If 1 is there at A or B, result is 1.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Register $t2 has the following content:  </a:t>
            </a:r>
          </a:p>
          <a:p>
            <a:pPr lvl="1"/>
            <a:r>
              <a:rPr lang="en-US" dirty="0" smtClean="0"/>
              <a:t>0000 </a:t>
            </a:r>
            <a:r>
              <a:rPr lang="en-US" dirty="0"/>
              <a:t>0000 0000 0000 0000 </a:t>
            </a:r>
            <a:r>
              <a:rPr lang="en-US" dirty="0" smtClean="0">
                <a:solidFill>
                  <a:schemeClr val="tx1"/>
                </a:solidFill>
              </a:rPr>
              <a:t>00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</a:t>
            </a:r>
            <a:r>
              <a:rPr lang="en-US" dirty="0"/>
              <a:t>0000 0000</a:t>
            </a:r>
            <a:r>
              <a:rPr lang="en-US" sz="1800" dirty="0"/>
              <a:t>two</a:t>
            </a:r>
          </a:p>
          <a:p>
            <a:r>
              <a:rPr lang="en-US" dirty="0">
                <a:solidFill>
                  <a:srgbClr val="0070C0"/>
                </a:solidFill>
              </a:rPr>
              <a:t>Register $t1 has the following content:  </a:t>
            </a:r>
          </a:p>
          <a:p>
            <a:pPr lvl="1"/>
            <a:r>
              <a:rPr lang="en-US" dirty="0" smtClean="0"/>
              <a:t>0000 </a:t>
            </a:r>
            <a:r>
              <a:rPr lang="en-US" dirty="0"/>
              <a:t>0000 0000 0000 00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111</a:t>
            </a:r>
            <a:r>
              <a:rPr lang="en-US" dirty="0" smtClean="0"/>
              <a:t>0 </a:t>
            </a:r>
            <a:r>
              <a:rPr lang="en-US" dirty="0"/>
              <a:t>0000 0000</a:t>
            </a:r>
            <a:r>
              <a:rPr lang="en-US" sz="1800" dirty="0"/>
              <a:t>two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800" i="0" dirty="0">
                <a:solidFill>
                  <a:srgbClr val="FF0000"/>
                </a:solidFill>
              </a:rPr>
              <a:t>We got to </a:t>
            </a:r>
            <a:r>
              <a:rPr lang="en-US" sz="2800" i="0" dirty="0" smtClean="0">
                <a:solidFill>
                  <a:srgbClr val="FF0000"/>
                </a:solidFill>
              </a:rPr>
              <a:t>OR these </a:t>
            </a:r>
            <a:r>
              <a:rPr lang="en-US" sz="2800" i="0" dirty="0">
                <a:solidFill>
                  <a:srgbClr val="FF0000"/>
                </a:solidFill>
              </a:rPr>
              <a:t>two. Result to be stored in $S1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OR $s1,$</a:t>
            </a:r>
            <a:r>
              <a:rPr lang="en-US" dirty="0">
                <a:solidFill>
                  <a:srgbClr val="0070C0"/>
                </a:solidFill>
              </a:rPr>
              <a:t>t1,$t2</a:t>
            </a:r>
            <a:r>
              <a:rPr lang="en-US" dirty="0"/>
              <a:t> # reg </a:t>
            </a:r>
            <a:r>
              <a:rPr lang="en-US" dirty="0" smtClean="0"/>
              <a:t>$s1 </a:t>
            </a:r>
            <a:r>
              <a:rPr lang="en-US" dirty="0"/>
              <a:t>= reg $t1 | reg $t2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0000 0000 0000 0000 00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1111</a:t>
            </a:r>
            <a:r>
              <a:rPr lang="en-US" dirty="0" smtClean="0"/>
              <a:t> </a:t>
            </a:r>
            <a:r>
              <a:rPr lang="en-US" dirty="0"/>
              <a:t>0000 0000</a:t>
            </a:r>
            <a:r>
              <a:rPr lang="en-US" sz="1400" dirty="0"/>
              <a:t>two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990" y="36381"/>
            <a:ext cx="2249619" cy="224961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 through NOR!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58400" cy="42291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NOT is inversion operation and as you know, ‘0’ becomes ‘1’ and ‘1’ becomes ‘0’. </a:t>
            </a:r>
          </a:p>
          <a:p>
            <a:r>
              <a:rPr lang="en-IN" dirty="0" smtClean="0"/>
              <a:t>Let us assume: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>
                <a:solidFill>
                  <a:srgbClr val="0070C0"/>
                </a:solidFill>
              </a:rPr>
              <a:t> $t0 has the following content: </a:t>
            </a:r>
            <a:endParaRPr lang="en-US" sz="280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r>
              <a:rPr lang="en-US" dirty="0"/>
              <a:t>0000 0000 0000 0000 </a:t>
            </a:r>
            <a:r>
              <a:rPr lang="en-US" dirty="0" smtClean="0"/>
              <a:t>00</a:t>
            </a:r>
            <a:r>
              <a:rPr lang="en-US" dirty="0" smtClean="0">
                <a:solidFill>
                  <a:schemeClr val="tx1"/>
                </a:solidFill>
              </a:rPr>
              <a:t>00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00 0000 </a:t>
            </a:r>
            <a:r>
              <a:rPr lang="en-US" dirty="0" smtClean="0"/>
              <a:t>0000two</a:t>
            </a:r>
          </a:p>
          <a:p>
            <a:pPr marL="530352" lvl="1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And Register $</a:t>
            </a:r>
            <a:r>
              <a:rPr lang="en-US" sz="3200" dirty="0" smtClean="0">
                <a:solidFill>
                  <a:srgbClr val="0070C0"/>
                </a:solidFill>
              </a:rPr>
              <a:t>t1</a:t>
            </a:r>
          </a:p>
          <a:p>
            <a:pPr marL="530352" lvl="1" indent="0">
              <a:buNone/>
            </a:pPr>
            <a:r>
              <a:rPr lang="en-US" dirty="0" smtClean="0">
                <a:latin typeface="Minion-Regular"/>
              </a:rPr>
              <a:t>has </a:t>
            </a:r>
            <a:r>
              <a:rPr lang="en-US" dirty="0">
                <a:latin typeface="Minion-Regular"/>
              </a:rPr>
              <a:t>the value </a:t>
            </a:r>
            <a:r>
              <a:rPr lang="en-US" dirty="0" smtClean="0">
                <a:solidFill>
                  <a:srgbClr val="FF0000"/>
                </a:solidFill>
                <a:latin typeface="Minion-Regular"/>
              </a:rPr>
              <a:t>“0”</a:t>
            </a:r>
            <a:r>
              <a:rPr lang="en-US" dirty="0" smtClean="0">
                <a:latin typeface="Minion-Regular"/>
              </a:rPr>
              <a:t> </a:t>
            </a:r>
          </a:p>
          <a:p>
            <a:pPr marL="530352" lvl="1" indent="0">
              <a:buNone/>
            </a:pPr>
            <a:r>
              <a:rPr lang="en-US" dirty="0" smtClean="0">
                <a:latin typeface="Minion-Regular"/>
              </a:rPr>
              <a:t>Now, 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r>
              <a:rPr lang="en-IN" dirty="0" smtClean="0"/>
              <a:t>The instruction is: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0070C0"/>
                </a:solidFill>
              </a:rPr>
              <a:t>nor $S1, $t0, $t1   # here, it is equal to $S1 = ~ ($to | $t1)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US" dirty="0" smtClean="0"/>
              <a:t>1111 1111 1111 1111 1111 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/>
              <a:t>11 1111 1111two (We got the NOT of the INPUT)</a:t>
            </a:r>
            <a:endParaRPr lang="en-US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599" y="1428750"/>
            <a:ext cx="1073647" cy="1253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93" y="-21800"/>
            <a:ext cx="5486621" cy="141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46012" y="4686300"/>
            <a:ext cx="5801592" cy="72630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0"/>
            <a:ext cx="9601200" cy="1485900"/>
          </a:xfrm>
        </p:spPr>
        <p:txBody>
          <a:bodyPr/>
          <a:lstStyle/>
          <a:p>
            <a:r>
              <a:rPr lang="en-IN" dirty="0" smtClean="0"/>
              <a:t>Your do it yourself.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1155700"/>
            <a:ext cx="9601200" cy="990600"/>
          </a:xfrm>
        </p:spPr>
        <p:txBody>
          <a:bodyPr/>
          <a:lstStyle/>
          <a:p>
            <a:r>
              <a:rPr lang="en-IN" dirty="0" err="1"/>
              <a:t>a</a:t>
            </a:r>
            <a:r>
              <a:rPr lang="en-IN" dirty="0" err="1" smtClean="0"/>
              <a:t>ndi</a:t>
            </a:r>
            <a:r>
              <a:rPr lang="en-IN" dirty="0" smtClean="0"/>
              <a:t> </a:t>
            </a:r>
          </a:p>
          <a:p>
            <a:r>
              <a:rPr lang="en-IN" dirty="0" smtClean="0"/>
              <a:t>ori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456934"/>
            <a:ext cx="102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 Summary!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2" y="3302000"/>
            <a:ext cx="10620375" cy="24860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2490</TotalTime>
  <Words>488</Words>
  <Application>Microsoft Office PowerPoint</Application>
  <PresentationFormat>Custom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Let’s learn logical instructions SESSION 7</vt:lpstr>
      <vt:lpstr>Logical Move!</vt:lpstr>
      <vt:lpstr>Let us learn one by one, logically! SLL and SRL:</vt:lpstr>
      <vt:lpstr>Contd.,</vt:lpstr>
      <vt:lpstr>Additional Responsibility of SLL</vt:lpstr>
      <vt:lpstr>and it is AND! </vt:lpstr>
      <vt:lpstr>now it is OR, or we quit!</vt:lpstr>
      <vt:lpstr>NOT through NOR!</vt:lpstr>
      <vt:lpstr>Your do it yourself.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Shriram K V</dc:creator>
  <cp:lastModifiedBy>Prashant R. Nair</cp:lastModifiedBy>
  <cp:revision>130</cp:revision>
  <dcterms:created xsi:type="dcterms:W3CDTF">2018-04-30T01:39:56Z</dcterms:created>
  <dcterms:modified xsi:type="dcterms:W3CDTF">2020-07-31T09:11:44Z</dcterms:modified>
</cp:coreProperties>
</file>