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1"/>
  </p:notesMasterIdLst>
  <p:sldIdLst>
    <p:sldId id="346" r:id="rId2"/>
    <p:sldId id="345" r:id="rId3"/>
    <p:sldId id="347" r:id="rId4"/>
    <p:sldId id="348" r:id="rId5"/>
    <p:sldId id="349" r:id="rId6"/>
    <p:sldId id="350" r:id="rId7"/>
    <p:sldId id="351" r:id="rId8"/>
    <p:sldId id="352" r:id="rId9"/>
    <p:sldId id="35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5580" autoAdjust="0"/>
    <p:restoredTop sz="94660"/>
  </p:normalViewPr>
  <p:slideViewPr>
    <p:cSldViewPr snapToGrid="0">
      <p:cViewPr>
        <p:scale>
          <a:sx n="73" d="100"/>
          <a:sy n="73" d="100"/>
        </p:scale>
        <p:origin x="-75" y="-489"/>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2481"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1B9175-BCEB-4ABE-A92A-750199ECB87C}" type="datetimeFigureOut">
              <a:rPr lang="en-IN" smtClean="0"/>
              <a:t>31-07-2020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205DC3-31E4-4802-B7B2-F95A2CEBD129}" type="slidenum">
              <a:rPr lang="en-IN" smtClean="0"/>
              <a:t>‹#›</a:t>
            </a:fld>
            <a:endParaRPr lang="en-IN"/>
          </a:p>
        </p:txBody>
      </p:sp>
    </p:spTree>
    <p:extLst>
      <p:ext uri="{BB962C8B-B14F-4D97-AF65-F5344CB8AC3E}">
        <p14:creationId xmlns:p14="http://schemas.microsoft.com/office/powerpoint/2010/main" val="1679935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6205DC3-31E4-4802-B7B2-F95A2CEBD129}" type="slidenum">
              <a:rPr lang="en-IN" smtClean="0"/>
              <a:t>2</a:t>
            </a:fld>
            <a:endParaRPr lang="en-IN"/>
          </a:p>
        </p:txBody>
      </p:sp>
    </p:spTree>
    <p:extLst>
      <p:ext uri="{BB962C8B-B14F-4D97-AF65-F5344CB8AC3E}">
        <p14:creationId xmlns:p14="http://schemas.microsoft.com/office/powerpoint/2010/main" val="202563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9239185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91314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848602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961155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67032576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30621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87575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103306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741347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userDrawn="1"/>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37836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30228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1818692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sz="6000" dirty="0" smtClean="0"/>
              <a:t>Decision making </a:t>
            </a:r>
            <a:r>
              <a:rPr lang="en-IN" sz="6000" dirty="0" smtClean="0"/>
              <a:t>instructions</a:t>
            </a:r>
            <a:br>
              <a:rPr lang="en-IN" sz="6000" dirty="0" smtClean="0"/>
            </a:br>
            <a:r>
              <a:rPr lang="en-IN" sz="3600" dirty="0" smtClean="0"/>
              <a:t>Session 8</a:t>
            </a:r>
            <a:endParaRPr lang="en-IN" sz="3600"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1</a:t>
            </a:fld>
            <a:endParaRPr lang="en-US" dirty="0"/>
          </a:p>
        </p:txBody>
      </p:sp>
    </p:spTree>
    <p:extLst>
      <p:ext uri="{BB962C8B-B14F-4D97-AF65-F5344CB8AC3E}">
        <p14:creationId xmlns:p14="http://schemas.microsoft.com/office/powerpoint/2010/main" val="4110091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Decision Making</a:t>
            </a:r>
            <a:endParaRPr lang="en-IN" dirty="0"/>
          </a:p>
        </p:txBody>
      </p:sp>
      <p:sp>
        <p:nvSpPr>
          <p:cNvPr id="3" name="Content Placeholder 2"/>
          <p:cNvSpPr>
            <a:spLocks noGrp="1"/>
          </p:cNvSpPr>
          <p:nvPr>
            <p:ph idx="1"/>
          </p:nvPr>
        </p:nvSpPr>
        <p:spPr>
          <a:xfrm>
            <a:off x="1371600" y="1534160"/>
            <a:ext cx="9601200" cy="4196080"/>
          </a:xfrm>
        </p:spPr>
        <p:txBody>
          <a:bodyPr>
            <a:noAutofit/>
          </a:bodyPr>
          <a:lstStyle/>
          <a:p>
            <a:r>
              <a:rPr lang="en-US" sz="2400" dirty="0" smtClean="0"/>
              <a:t>The best part of a computer (i.e. Processor) is the ability towards making decisions. A calculator may not be that intelligent as a computer, from this particular aspect. N</a:t>
            </a:r>
          </a:p>
          <a:p>
            <a:r>
              <a:rPr lang="en-US" sz="2400" dirty="0" smtClean="0"/>
              <a:t>When the input data changes dynamically during runtime, there is a certain need to pull out different set of instructions.  (if A, Call X. if B, Call Y)  </a:t>
            </a:r>
          </a:p>
          <a:p>
            <a:r>
              <a:rPr lang="en-US" sz="2400" dirty="0" smtClean="0"/>
              <a:t>We are familiar with this in our high level programming languages through if, if else, while, do while etc. History has used goto as an option as well, which slowly has disappeared in the modern programming world.  </a:t>
            </a:r>
            <a:r>
              <a:rPr lang="en-US" sz="2400" dirty="0" smtClean="0">
                <a:solidFill>
                  <a:srgbClr val="FF0000"/>
                </a:solidFill>
              </a:rPr>
              <a:t> </a:t>
            </a:r>
          </a:p>
          <a:p>
            <a:r>
              <a:rPr lang="en-US" sz="2400" dirty="0" smtClean="0">
                <a:solidFill>
                  <a:srgbClr val="FF0000"/>
                </a:solidFill>
              </a:rPr>
              <a:t>MIPS is supporting 2 such instructions BEQ and BNE. </a:t>
            </a:r>
            <a:endParaRPr lang="en-US" sz="2400" dirty="0">
              <a:solidFill>
                <a:srgbClr val="0070C0"/>
              </a:solidFill>
            </a:endParaRPr>
          </a:p>
        </p:txBody>
      </p:sp>
      <p:sp>
        <p:nvSpPr>
          <p:cNvPr id="6" name="Slide Number Placeholder 5"/>
          <p:cNvSpPr>
            <a:spLocks noGrp="1"/>
          </p:cNvSpPr>
          <p:nvPr>
            <p:ph type="sldNum" sz="quarter" idx="12"/>
          </p:nvPr>
        </p:nvSpPr>
        <p:spPr/>
        <p:txBody>
          <a:bodyPr/>
          <a:lstStyle/>
          <a:p>
            <a:fld id="{69E57DC2-970A-4B3E-BB1C-7A09969E49DF}" type="slidenum">
              <a:rPr lang="en-US" smtClean="0"/>
              <a:t>2</a:t>
            </a:fld>
            <a:endParaRPr lang="en-US" dirty="0"/>
          </a:p>
        </p:txBody>
      </p:sp>
    </p:spTree>
    <p:extLst>
      <p:ext uri="{BB962C8B-B14F-4D97-AF65-F5344CB8AC3E}">
        <p14:creationId xmlns:p14="http://schemas.microsoft.com/office/powerpoint/2010/main" val="35853023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idx="1"/>
          </p:nvPr>
        </p:nvSpPr>
        <p:spPr>
          <a:xfrm>
            <a:off x="1371600" y="1724025"/>
            <a:ext cx="9601200" cy="4143375"/>
          </a:xfrm>
        </p:spPr>
        <p:txBody>
          <a:bodyPr>
            <a:normAutofit fontScale="92500" lnSpcReduction="20000"/>
          </a:bodyPr>
          <a:lstStyle/>
          <a:p>
            <a:endParaRPr lang="en-US" dirty="0" smtClean="0"/>
          </a:p>
          <a:p>
            <a:r>
              <a:rPr lang="en-US" dirty="0" smtClean="0"/>
              <a:t>The </a:t>
            </a:r>
            <a:r>
              <a:rPr lang="en-US" dirty="0"/>
              <a:t>first </a:t>
            </a:r>
            <a:r>
              <a:rPr lang="en-US" dirty="0" smtClean="0"/>
              <a:t>instruction to be learnt is “BEQ” which can be expanded as Branch if Equal. </a:t>
            </a:r>
          </a:p>
          <a:p>
            <a:pPr lvl="6"/>
            <a:r>
              <a:rPr lang="en-US" dirty="0" smtClean="0">
                <a:solidFill>
                  <a:srgbClr val="FF0000"/>
                </a:solidFill>
              </a:rPr>
              <a:t>BEQ Reg1, Reg2, Label</a:t>
            </a:r>
            <a:endParaRPr lang="en-US" dirty="0">
              <a:solidFill>
                <a:srgbClr val="FF0000"/>
              </a:solidFill>
            </a:endParaRPr>
          </a:p>
          <a:p>
            <a:r>
              <a:rPr lang="en-US" dirty="0" smtClean="0"/>
              <a:t>What does this instruction imply? Simple. It says that the value in the reg1 shall be compared with value in reg2. if found equal, the branching shall happen to the label. </a:t>
            </a:r>
            <a:endParaRPr lang="en-US" dirty="0">
              <a:solidFill>
                <a:srgbClr val="C00000"/>
              </a:solidFill>
            </a:endParaRPr>
          </a:p>
          <a:p>
            <a:r>
              <a:rPr lang="en-US" dirty="0"/>
              <a:t>The second instruction is </a:t>
            </a:r>
            <a:r>
              <a:rPr lang="en-US" dirty="0" smtClean="0"/>
              <a:t>“BNE” which gets expanded as Branch if Not Equal. </a:t>
            </a:r>
          </a:p>
          <a:p>
            <a:pPr lvl="6"/>
            <a:r>
              <a:rPr lang="en-US" dirty="0" smtClean="0">
                <a:solidFill>
                  <a:srgbClr val="FF0000"/>
                </a:solidFill>
              </a:rPr>
              <a:t>BNE </a:t>
            </a:r>
            <a:r>
              <a:rPr lang="en-US" dirty="0">
                <a:solidFill>
                  <a:srgbClr val="FF0000"/>
                </a:solidFill>
              </a:rPr>
              <a:t>Reg1, Reg2, Label</a:t>
            </a:r>
          </a:p>
          <a:p>
            <a:pPr lvl="6"/>
            <a:endParaRPr lang="en-US" dirty="0"/>
          </a:p>
          <a:p>
            <a:r>
              <a:rPr lang="en-US" dirty="0"/>
              <a:t>It means </a:t>
            </a:r>
            <a:r>
              <a:rPr lang="en-US" dirty="0">
                <a:solidFill>
                  <a:srgbClr val="C00000"/>
                </a:solidFill>
              </a:rPr>
              <a:t>go to the statement labeled L1 </a:t>
            </a:r>
            <a:r>
              <a:rPr lang="en-US" dirty="0">
                <a:solidFill>
                  <a:srgbClr val="00B050"/>
                </a:solidFill>
              </a:rPr>
              <a:t>if the value in register1 does </a:t>
            </a:r>
            <a:r>
              <a:rPr lang="en-US" i="1" dirty="0">
                <a:solidFill>
                  <a:srgbClr val="00B050"/>
                </a:solidFill>
              </a:rPr>
              <a:t>not </a:t>
            </a:r>
            <a:r>
              <a:rPr lang="en-US" dirty="0">
                <a:solidFill>
                  <a:srgbClr val="00B050"/>
                </a:solidFill>
              </a:rPr>
              <a:t>equal the value in register2. </a:t>
            </a:r>
          </a:p>
          <a:p>
            <a:r>
              <a:rPr lang="en-US" dirty="0"/>
              <a:t>The mnemonic </a:t>
            </a:r>
            <a:r>
              <a:rPr lang="en-US" dirty="0" err="1">
                <a:solidFill>
                  <a:srgbClr val="C00000"/>
                </a:solidFill>
              </a:rPr>
              <a:t>bne</a:t>
            </a:r>
            <a:r>
              <a:rPr lang="en-US" dirty="0"/>
              <a:t> stands for </a:t>
            </a:r>
            <a:r>
              <a:rPr lang="en-US" i="1" dirty="0">
                <a:solidFill>
                  <a:srgbClr val="C00000"/>
                </a:solidFill>
              </a:rPr>
              <a:t>branch if not equal</a:t>
            </a:r>
            <a:r>
              <a:rPr lang="en-US" dirty="0">
                <a:solidFill>
                  <a:srgbClr val="C00000"/>
                </a:solidFill>
              </a:rPr>
              <a:t>. </a:t>
            </a:r>
          </a:p>
          <a:p>
            <a:r>
              <a:rPr lang="en-US" dirty="0"/>
              <a:t>These two instructions are traditionally called </a:t>
            </a:r>
            <a:r>
              <a:rPr lang="en-US" b="1" dirty="0"/>
              <a:t>conditional </a:t>
            </a:r>
            <a:r>
              <a:rPr lang="en-US" b="1" dirty="0" smtClean="0"/>
              <a:t>branches</a:t>
            </a:r>
          </a:p>
          <a:p>
            <a:r>
              <a:rPr lang="en-US" b="1" u="sng" dirty="0" err="1" smtClean="0">
                <a:solidFill>
                  <a:schemeClr val="accent6">
                    <a:lumMod val="75000"/>
                  </a:schemeClr>
                </a:solidFill>
              </a:rPr>
              <a:t>Slt</a:t>
            </a:r>
            <a:r>
              <a:rPr lang="en-US" b="1" u="sng" dirty="0" smtClean="0">
                <a:solidFill>
                  <a:schemeClr val="accent6">
                    <a:lumMod val="75000"/>
                  </a:schemeClr>
                </a:solidFill>
              </a:rPr>
              <a:t> is homework. Try it out yourself.</a:t>
            </a:r>
            <a:endParaRPr lang="en-IN" u="sng" dirty="0">
              <a:solidFill>
                <a:schemeClr val="accent6">
                  <a:lumMod val="75000"/>
                </a:schemeClr>
              </a:solidFill>
            </a:endParaRPr>
          </a:p>
        </p:txBody>
      </p:sp>
      <p:sp>
        <p:nvSpPr>
          <p:cNvPr id="6" name="Slide Number Placeholder 5"/>
          <p:cNvSpPr>
            <a:spLocks noGrp="1"/>
          </p:cNvSpPr>
          <p:nvPr>
            <p:ph type="sldNum" sz="quarter" idx="12"/>
          </p:nvPr>
        </p:nvSpPr>
        <p:spPr/>
        <p:txBody>
          <a:bodyPr/>
          <a:lstStyle/>
          <a:p>
            <a:fld id="{69E57DC2-970A-4B3E-BB1C-7A09969E49DF}" type="slidenum">
              <a:rPr lang="en-US" smtClean="0"/>
              <a:t>3</a:t>
            </a:fld>
            <a:endParaRPr lang="en-US" dirty="0"/>
          </a:p>
        </p:txBody>
      </p:sp>
    </p:spTree>
    <p:extLst>
      <p:ext uri="{BB962C8B-B14F-4D97-AF65-F5344CB8AC3E}">
        <p14:creationId xmlns:p14="http://schemas.microsoft.com/office/powerpoint/2010/main" val="2630450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682" y="-104775"/>
            <a:ext cx="9601200" cy="1485900"/>
          </a:xfrm>
        </p:spPr>
        <p:txBody>
          <a:bodyPr/>
          <a:lstStyle/>
          <a:p>
            <a:r>
              <a:rPr lang="en-IN" dirty="0" smtClean="0"/>
              <a:t>Contd., </a:t>
            </a:r>
            <a:endParaRPr lang="en-IN" dirty="0"/>
          </a:p>
        </p:txBody>
      </p:sp>
      <p:sp>
        <p:nvSpPr>
          <p:cNvPr id="4" name="Date Placeholder 3"/>
          <p:cNvSpPr>
            <a:spLocks noGrp="1"/>
          </p:cNvSpPr>
          <p:nvPr>
            <p:ph type="dt" sz="half" idx="4294967295"/>
          </p:nvPr>
        </p:nvSpPr>
        <p:spPr>
          <a:xfrm>
            <a:off x="1390650" y="6453386"/>
            <a:ext cx="1204572" cy="404614"/>
          </a:xfrm>
          <a:prstGeom prst="rect">
            <a:avLst/>
          </a:prstGeom>
        </p:spPr>
        <p:txBody>
          <a:bodyPr/>
          <a:lstStyle/>
          <a:p>
            <a:fld id="{6F853A8A-5E06-47FA-8AC3-67B4BE625CFC}" type="datetime1">
              <a:rPr lang="en-US" smtClean="0"/>
              <a:t>7/31/2020</a:t>
            </a:fld>
            <a:endParaRPr lang="en-US" dirty="0"/>
          </a:p>
        </p:txBody>
      </p:sp>
      <p:sp>
        <p:nvSpPr>
          <p:cNvPr id="5" name="Footer Placeholder 4"/>
          <p:cNvSpPr>
            <a:spLocks noGrp="1"/>
          </p:cNvSpPr>
          <p:nvPr>
            <p:ph type="ftr" sz="quarter" idx="4294967295"/>
          </p:nvPr>
        </p:nvSpPr>
        <p:spPr>
          <a:xfrm>
            <a:off x="2893564" y="6453386"/>
            <a:ext cx="6280830" cy="404614"/>
          </a:xfrm>
          <a:prstGeom prst="rect">
            <a:avLst/>
          </a:prstGeom>
        </p:spPr>
        <p:txBody>
          <a:bodyPr/>
          <a:lstStyle/>
          <a:p>
            <a:r>
              <a:rPr lang="en-IN" smtClean="0"/>
              <a:t>COA by Shriram K Vasudevan</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4</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902" y="0"/>
            <a:ext cx="5774262" cy="68580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7867" y="0"/>
            <a:ext cx="5729738" cy="6858000"/>
          </a:xfrm>
          <a:prstGeom prst="rect">
            <a:avLst/>
          </a:prstGeom>
        </p:spPr>
      </p:pic>
    </p:spTree>
    <p:extLst>
      <p:ext uri="{BB962C8B-B14F-4D97-AF65-F5344CB8AC3E}">
        <p14:creationId xmlns:p14="http://schemas.microsoft.com/office/powerpoint/2010/main" val="37717176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While – let’s learn it for a while. </a:t>
            </a:r>
            <a:endParaRPr lang="en-IN" dirty="0"/>
          </a:p>
        </p:txBody>
      </p:sp>
      <p:sp>
        <p:nvSpPr>
          <p:cNvPr id="3" name="Content Placeholder 2"/>
          <p:cNvSpPr>
            <a:spLocks noGrp="1"/>
          </p:cNvSpPr>
          <p:nvPr>
            <p:ph idx="1"/>
          </p:nvPr>
        </p:nvSpPr>
        <p:spPr/>
        <p:txBody>
          <a:bodyPr/>
          <a:lstStyle/>
          <a:p>
            <a:r>
              <a:rPr lang="en-US" dirty="0"/>
              <a:t>Why important? </a:t>
            </a:r>
          </a:p>
          <a:p>
            <a:pPr lvl="1"/>
            <a:r>
              <a:rPr lang="en-US" sz="1800" dirty="0"/>
              <a:t>Iterative operations are carried out with Loops (after checking for conditions</a:t>
            </a:r>
            <a:r>
              <a:rPr lang="en-US" sz="1800" dirty="0" smtClean="0"/>
              <a:t>). </a:t>
            </a:r>
          </a:p>
          <a:p>
            <a:pPr lvl="1"/>
            <a:r>
              <a:rPr lang="en-US" sz="1800" dirty="0" smtClean="0"/>
              <a:t>Recollect what do we do with traditional while loop in the C Programming. </a:t>
            </a:r>
          </a:p>
          <a:p>
            <a:pPr lvl="1"/>
            <a:r>
              <a:rPr lang="en-US" sz="1800" dirty="0" smtClean="0"/>
              <a:t>An instance shall be handy. </a:t>
            </a:r>
          </a:p>
          <a:p>
            <a:pPr lvl="1"/>
            <a:r>
              <a:rPr lang="en-US" sz="1800" dirty="0" smtClean="0"/>
              <a:t>Let us write code for while in MIPS with having C code as reference. </a:t>
            </a:r>
            <a:endParaRPr lang="en-US" sz="1800" dirty="0"/>
          </a:p>
          <a:p>
            <a:pPr marL="457200" lvl="1" indent="0">
              <a:buNone/>
            </a:pPr>
            <a:endParaRPr lang="en-US" sz="1800" dirty="0"/>
          </a:p>
          <a:p>
            <a:endParaRPr lang="en-US" dirty="0"/>
          </a:p>
          <a:p>
            <a:endParaRPr lang="en-IN" dirty="0"/>
          </a:p>
        </p:txBody>
      </p:sp>
      <p:sp>
        <p:nvSpPr>
          <p:cNvPr id="6" name="Slide Number Placeholder 5"/>
          <p:cNvSpPr>
            <a:spLocks noGrp="1"/>
          </p:cNvSpPr>
          <p:nvPr>
            <p:ph type="sldNum" sz="quarter" idx="12"/>
          </p:nvPr>
        </p:nvSpPr>
        <p:spPr/>
        <p:txBody>
          <a:bodyPr/>
          <a:lstStyle/>
          <a:p>
            <a:fld id="{69E57DC2-970A-4B3E-BB1C-7A09969E49DF}" type="slidenum">
              <a:rPr lang="en-US" smtClean="0"/>
              <a:t>5</a:t>
            </a:fld>
            <a:endParaRPr lang="en-US" dirty="0"/>
          </a:p>
        </p:txBody>
      </p:sp>
    </p:spTree>
    <p:extLst>
      <p:ext uri="{BB962C8B-B14F-4D97-AF65-F5344CB8AC3E}">
        <p14:creationId xmlns:p14="http://schemas.microsoft.com/office/powerpoint/2010/main" val="1659060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1390650" y="6453386"/>
            <a:ext cx="1204572" cy="404614"/>
          </a:xfrm>
          <a:prstGeom prst="rect">
            <a:avLst/>
          </a:prstGeom>
        </p:spPr>
        <p:txBody>
          <a:bodyPr/>
          <a:lstStyle/>
          <a:p>
            <a:fld id="{6F853A8A-5E06-47FA-8AC3-67B4BE625CFC}" type="datetime1">
              <a:rPr lang="en-US" smtClean="0"/>
              <a:t>7/31/2020</a:t>
            </a:fld>
            <a:endParaRPr lang="en-US" dirty="0"/>
          </a:p>
        </p:txBody>
      </p:sp>
      <p:sp>
        <p:nvSpPr>
          <p:cNvPr id="5" name="Footer Placeholder 4"/>
          <p:cNvSpPr>
            <a:spLocks noGrp="1"/>
          </p:cNvSpPr>
          <p:nvPr>
            <p:ph type="ftr" sz="quarter" idx="4294967295"/>
          </p:nvPr>
        </p:nvSpPr>
        <p:spPr>
          <a:xfrm>
            <a:off x="2893564" y="6453386"/>
            <a:ext cx="6280830" cy="404614"/>
          </a:xfrm>
          <a:prstGeom prst="rect">
            <a:avLst/>
          </a:prstGeom>
        </p:spPr>
        <p:txBody>
          <a:bodyPr/>
          <a:lstStyle/>
          <a:p>
            <a:r>
              <a:rPr lang="en-IN" smtClean="0"/>
              <a:t>COA by Shriram K Vasudevan</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6</a:t>
            </a:fld>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325917" cy="685800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7354" y="625733"/>
            <a:ext cx="6014720" cy="5201920"/>
          </a:xfrm>
          <a:prstGeom prst="rect">
            <a:avLst/>
          </a:prstGeom>
        </p:spPr>
      </p:pic>
    </p:spTree>
    <p:extLst>
      <p:ext uri="{BB962C8B-B14F-4D97-AF65-F5344CB8AC3E}">
        <p14:creationId xmlns:p14="http://schemas.microsoft.com/office/powerpoint/2010/main" val="4056906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Let us know SWITCH - CASE</a:t>
            </a:r>
            <a:endParaRPr lang="en-IN" dirty="0"/>
          </a:p>
        </p:txBody>
      </p:sp>
      <p:sp>
        <p:nvSpPr>
          <p:cNvPr id="3" name="Content Placeholder 2"/>
          <p:cNvSpPr>
            <a:spLocks noGrp="1"/>
          </p:cNvSpPr>
          <p:nvPr>
            <p:ph idx="1"/>
          </p:nvPr>
        </p:nvSpPr>
        <p:spPr/>
        <p:txBody>
          <a:bodyPr>
            <a:normAutofit/>
          </a:bodyPr>
          <a:lstStyle/>
          <a:p>
            <a:r>
              <a:rPr lang="en-US" dirty="0" smtClean="0"/>
              <a:t>You know what is switch-case. It provides comfort for the programmer to select one of alternatives. </a:t>
            </a:r>
          </a:p>
          <a:p>
            <a:r>
              <a:rPr lang="en-US" dirty="0" smtClean="0"/>
              <a:t>Many languages including scripting languages support switch-case.  </a:t>
            </a:r>
          </a:p>
          <a:p>
            <a:r>
              <a:rPr lang="en-US" dirty="0" smtClean="0"/>
              <a:t>We do not have switch case supported directly through instructions in MIPS. </a:t>
            </a:r>
          </a:p>
          <a:p>
            <a:r>
              <a:rPr lang="en-US" dirty="0" smtClean="0"/>
              <a:t>But, we have other ideas. </a:t>
            </a:r>
          </a:p>
          <a:p>
            <a:pPr lvl="1"/>
            <a:r>
              <a:rPr lang="en-US" dirty="0" smtClean="0"/>
              <a:t>Implement switch case through if-then-else sequence.  </a:t>
            </a:r>
            <a:r>
              <a:rPr lang="en-US" dirty="0" smtClean="0">
                <a:solidFill>
                  <a:srgbClr val="FF0000"/>
                </a:solidFill>
              </a:rPr>
              <a:t> </a:t>
            </a:r>
          </a:p>
          <a:p>
            <a:pPr lvl="1"/>
            <a:r>
              <a:rPr lang="en-US" dirty="0" smtClean="0">
                <a:solidFill>
                  <a:srgbClr val="FF0000"/>
                </a:solidFill>
              </a:rPr>
              <a:t>Try this out yourself! A simple home work, folks!</a:t>
            </a:r>
            <a:endParaRPr lang="en-US" dirty="0">
              <a:solidFill>
                <a:srgbClr val="002060"/>
              </a:solidFill>
            </a:endParaRPr>
          </a:p>
          <a:p>
            <a:endParaRPr lang="en-IN" dirty="0"/>
          </a:p>
        </p:txBody>
      </p:sp>
      <p:sp>
        <p:nvSpPr>
          <p:cNvPr id="6" name="Slide Number Placeholder 5"/>
          <p:cNvSpPr>
            <a:spLocks noGrp="1"/>
          </p:cNvSpPr>
          <p:nvPr>
            <p:ph type="sldNum" sz="quarter" idx="12"/>
          </p:nvPr>
        </p:nvSpPr>
        <p:spPr/>
        <p:txBody>
          <a:bodyPr/>
          <a:lstStyle/>
          <a:p>
            <a:fld id="{69E57DC2-970A-4B3E-BB1C-7A09969E49DF}" type="slidenum">
              <a:rPr lang="en-US" smtClean="0"/>
              <a:t>7</a:t>
            </a:fld>
            <a:endParaRPr lang="en-US" dirty="0"/>
          </a:p>
        </p:txBody>
      </p:sp>
    </p:spTree>
    <p:extLst>
      <p:ext uri="{BB962C8B-B14F-4D97-AF65-F5344CB8AC3E}">
        <p14:creationId xmlns:p14="http://schemas.microsoft.com/office/powerpoint/2010/main" val="3676956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 final summary!</a:t>
            </a:r>
            <a:endParaRPr lang="en-IN" dirty="0"/>
          </a:p>
        </p:txBody>
      </p:sp>
      <p:sp>
        <p:nvSpPr>
          <p:cNvPr id="6" name="Slide Number Placeholder 5"/>
          <p:cNvSpPr>
            <a:spLocks noGrp="1"/>
          </p:cNvSpPr>
          <p:nvPr>
            <p:ph type="sldNum" sz="quarter" idx="12"/>
          </p:nvPr>
        </p:nvSpPr>
        <p:spPr/>
        <p:txBody>
          <a:bodyPr/>
          <a:lstStyle/>
          <a:p>
            <a:fld id="{69E57DC2-970A-4B3E-BB1C-7A09969E49DF}" type="slidenum">
              <a:rPr lang="en-US" smtClean="0"/>
              <a:t>8</a:t>
            </a:fld>
            <a:endParaRPr lang="en-US" dirty="0"/>
          </a:p>
        </p:txBody>
      </p:sp>
      <p:pic>
        <p:nvPicPr>
          <p:cNvPr id="7" name="Picture 6"/>
          <p:cNvPicPr>
            <a:picLocks noChangeAspect="1"/>
          </p:cNvPicPr>
          <p:nvPr/>
        </p:nvPicPr>
        <p:blipFill>
          <a:blip r:embed="rId2">
            <a:duotone>
              <a:prstClr val="black"/>
              <a:schemeClr val="accent4">
                <a:tint val="45000"/>
                <a:satMod val="400000"/>
              </a:schemeClr>
            </a:duotone>
            <a:extLst>
              <a:ext uri="{BEBA8EAE-BF5A-486C-A8C5-ECC9F3942E4B}">
                <a14:imgProps xmlns:a14="http://schemas.microsoft.com/office/drawing/2010/main">
                  <a14:imgLayer r:embed="rId3">
                    <a14:imgEffect>
                      <a14:colorTemperature colorTemp="7200"/>
                    </a14:imgEffect>
                  </a14:imgLayer>
                </a14:imgProps>
              </a:ext>
            </a:extLst>
          </a:blip>
          <a:stretch>
            <a:fillRect/>
          </a:stretch>
        </p:blipFill>
        <p:spPr>
          <a:xfrm>
            <a:off x="1176488" y="1310640"/>
            <a:ext cx="10404106" cy="5059680"/>
          </a:xfrm>
          <a:prstGeom prst="rect">
            <a:avLst/>
          </a:prstGeom>
        </p:spPr>
      </p:pic>
    </p:spTree>
    <p:extLst>
      <p:ext uri="{BB962C8B-B14F-4D97-AF65-F5344CB8AC3E}">
        <p14:creationId xmlns:p14="http://schemas.microsoft.com/office/powerpoint/2010/main" val="1337100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4" name="Date Placeholder 3"/>
          <p:cNvSpPr>
            <a:spLocks noGrp="1"/>
          </p:cNvSpPr>
          <p:nvPr>
            <p:ph type="dt" sz="half" idx="4294967295"/>
          </p:nvPr>
        </p:nvSpPr>
        <p:spPr>
          <a:xfrm>
            <a:off x="1390650" y="6453386"/>
            <a:ext cx="1204572" cy="404614"/>
          </a:xfrm>
          <a:prstGeom prst="rect">
            <a:avLst/>
          </a:prstGeom>
        </p:spPr>
        <p:txBody>
          <a:bodyPr/>
          <a:lstStyle/>
          <a:p>
            <a:fld id="{6F853A8A-5E06-47FA-8AC3-67B4BE625CFC}" type="datetime1">
              <a:rPr lang="en-US" smtClean="0"/>
              <a:t>7/31/2020</a:t>
            </a:fld>
            <a:endParaRPr lang="en-US" dirty="0"/>
          </a:p>
        </p:txBody>
      </p:sp>
      <p:sp>
        <p:nvSpPr>
          <p:cNvPr id="5" name="Footer Placeholder 4"/>
          <p:cNvSpPr>
            <a:spLocks noGrp="1"/>
          </p:cNvSpPr>
          <p:nvPr>
            <p:ph type="ftr" sz="quarter" idx="4294967295"/>
          </p:nvPr>
        </p:nvSpPr>
        <p:spPr>
          <a:xfrm>
            <a:off x="2893564" y="6453386"/>
            <a:ext cx="6280830" cy="404614"/>
          </a:xfrm>
          <a:prstGeom prst="rect">
            <a:avLst/>
          </a:prstGeom>
        </p:spPr>
        <p:txBody>
          <a:bodyPr/>
          <a:lstStyle/>
          <a:p>
            <a:r>
              <a:rPr lang="en-IN" smtClean="0"/>
              <a:t>COA by Shriram K Vasudevan</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9</a:t>
            </a:fld>
            <a:endParaRPr lang="en-US" dirty="0"/>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colorTemperature colorTemp="8800"/>
                    </a14:imgEffect>
                  </a14:imgLayer>
                </a14:imgProps>
              </a:ext>
            </a:extLst>
          </a:blip>
          <a:stretch>
            <a:fillRect/>
          </a:stretch>
        </p:blipFill>
        <p:spPr>
          <a:xfrm>
            <a:off x="1475623" y="1335881"/>
            <a:ext cx="10017457" cy="4981575"/>
          </a:xfrm>
          <a:prstGeom prst="rect">
            <a:avLst/>
          </a:prstGeom>
        </p:spPr>
      </p:pic>
    </p:spTree>
    <p:extLst>
      <p:ext uri="{BB962C8B-B14F-4D97-AF65-F5344CB8AC3E}">
        <p14:creationId xmlns:p14="http://schemas.microsoft.com/office/powerpoint/2010/main" val="4110635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2490</TotalTime>
  <Words>428</Words>
  <Application>Microsoft Office PowerPoint</Application>
  <PresentationFormat>Custom</PresentationFormat>
  <Paragraphs>51</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Crop</vt:lpstr>
      <vt:lpstr>Decision making instructions Session 8</vt:lpstr>
      <vt:lpstr>Decision Making</vt:lpstr>
      <vt:lpstr>Contd., </vt:lpstr>
      <vt:lpstr>Contd., </vt:lpstr>
      <vt:lpstr>While – let’s learn it for a while. </vt:lpstr>
      <vt:lpstr>PowerPoint Presentation</vt:lpstr>
      <vt:lpstr>Let us know SWITCH - CASE</vt:lpstr>
      <vt:lpstr>A final summary!</vt:lpstr>
      <vt:lpstr>Contd.,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 and architecture</dc:title>
  <dc:creator>Shriram K V</dc:creator>
  <cp:lastModifiedBy>Prashant R. Nair</cp:lastModifiedBy>
  <cp:revision>130</cp:revision>
  <dcterms:created xsi:type="dcterms:W3CDTF">2018-04-30T01:39:56Z</dcterms:created>
  <dcterms:modified xsi:type="dcterms:W3CDTF">2020-07-31T09:12:22Z</dcterms:modified>
</cp:coreProperties>
</file>