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69" r:id="rId3"/>
    <p:sldId id="370" r:id="rId4"/>
    <p:sldId id="371" r:id="rId5"/>
    <p:sldId id="376" r:id="rId6"/>
    <p:sldId id="372" r:id="rId7"/>
    <p:sldId id="373" r:id="rId8"/>
    <p:sldId id="392" r:id="rId9"/>
    <p:sldId id="380" r:id="rId10"/>
    <p:sldId id="381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hilothamai" initials="P" lastIdx="1" clrIdx="0">
    <p:extLst>
      <p:ext uri="{19B8F6BF-5375-455C-9EA6-DF929625EA0E}">
        <p15:presenceInfo xmlns="" xmlns:p15="http://schemas.microsoft.com/office/powerpoint/2012/main" userId="Prathilotham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587DD"/>
    <a:srgbClr val="EC14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41" autoAdjust="0"/>
    <p:restoredTop sz="87661" autoAdjust="0"/>
  </p:normalViewPr>
  <p:slideViewPr>
    <p:cSldViewPr snapToGrid="0">
      <p:cViewPr>
        <p:scale>
          <a:sx n="75" d="100"/>
          <a:sy n="75" d="100"/>
        </p:scale>
        <p:origin x="-52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0038-A62A-4E09-AF95-06632A99ADCF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09B83-15DE-4C9F-829C-397F10149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915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528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53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2B2CA-0C1A-4036-AA94-8D2BD8711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9661BA-9C8A-4B0D-9BFD-729EA5E14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C84B9F-3F79-4972-85E5-C4FFA4E9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9D9D-5645-4E79-B7EF-3E499F9A8B66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60DB1-0DC1-40E9-A127-EAE2EDDF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DE3D8E-2A5D-4CB1-AC84-1614942B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5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EAB178-EAC0-4251-871B-24784A25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90F028E-31D8-4CDA-9C50-F9585B44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C5D512-DE08-4B50-9667-A1C0DEDF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978-4503-4C02-9DD6-138A2A57BA22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DB6B5B-6F08-4E7D-BE19-5AAF32FA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FD0ED6-A1C1-4885-B28E-89E92FF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10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C60AC85-3435-4DA8-BE8F-ED157D9B2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2D47D1C-E27F-45AB-B8C6-ACCE5019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EFBF39-F075-48FE-971A-1EDC647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E713-78E8-4B35-B358-D5C11A799F8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5F190-00DA-4AAD-BDDE-E4EBFBFD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7D40CB-C2F6-493C-A496-182F360D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18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F555E-A313-4F10-AE7B-BC4F11C6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B3DBBAA-E634-457A-A16A-5B1F2AC07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9E056E-9441-452C-A97B-17DA9AA2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B482-E462-42BE-ABCD-FDE5AFAD93D2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3FEBB6-562B-4CE6-BE6B-BB5FFA84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317EF7-F12D-4381-B012-43470C6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611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3C4820-48CC-423C-824E-E19CBA46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1EA513-533D-46A2-B467-1B52BD11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6C3234-6051-4D48-9144-A68647F6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C6E-A28E-4F59-8051-9227EA02930A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1C694C-6B0B-4E8D-97B9-FF34E106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6D5279-DC80-4427-BCBF-FA9DE861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665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1AD6D-B607-459A-92D3-7EB20425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A2CA67-1C63-4375-8807-260F7F3A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83E0FE-441C-42B3-BA99-488DE5A4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EA24-07EE-4A28-965E-667F8C238981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6065AE-5C89-4FA9-8981-0BF4231F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646B46-F109-4F6E-8B82-89DD59D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705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5F73D-0460-4303-9DE2-4125CA7A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4BEF84-FAFF-4F56-8DB4-DDAB03071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076985-83AB-4D08-8917-F0C97A06E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807405-FFFC-45C5-A8C7-E89FCC2C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5F9-8111-4370-B296-C9918AF8DBF0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2A6CA7-5925-4C45-8A72-1AEDDB0C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7A9C254-E92C-4332-91D2-9C75EF20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21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5E26E-0906-4E87-A4D8-DF750BC4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4B630A-DAE2-42AA-8B26-B6841B21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3DB100-22D8-41F9-A61C-373910890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29C40D-4F3E-4DD9-B921-4657933E6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5643691-4D1B-4725-9B1C-CCA3C048D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27BDDB4-1ECF-4005-A705-2316BA3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9DE5-A108-41ED-BBF3-69189D4AEE4D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75F61C0-C205-4B29-9F21-083BF4D8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8AEC-B4D5-4E5D-90C8-C9358F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1635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A97D42-855E-4D21-8FE2-780272D9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8D8F5E-4895-4D92-B0BD-567F8F25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379-1E26-49CB-9E00-0BFDDB6113F0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97EDBD-9274-4A9D-81C8-EDDE7756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672E37-C3F7-49ED-8D83-B6FDE44E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631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C382BC-CE4A-445B-92A2-0A24165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DC2E-1867-478A-A797-106650D61995}" type="datetime1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5A77ED3-5A96-40DF-8E6F-370FF248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244A90-99EE-4168-A95D-4DD304BD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62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D38382-ADD9-493D-ACAD-87CBE835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41CA7B-0B0E-417E-9343-4A874896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92CCC1-0B6F-4F5B-BD3C-9324535C6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2FD759-F823-40D9-8471-7EE5E4C8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9852-7DBE-4ACB-A84B-B7A65FA83665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BD27FA-DD01-4AC4-BF25-98E9807D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56F10E-0C73-471B-974D-BF573358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67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4E71E7-37A3-406D-960E-6A08BD99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04999D-AC24-4519-98ED-134859FF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FC504-67A6-4420-BC12-0646C58B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E6E-2100-4156-AB71-7E8100B98173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957F6C-7036-4A2B-BDAE-02413EC3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7BE209-8088-467A-A248-38DA3E46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611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503B7-8057-45D1-B01D-11415C14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EC7B185-665F-4AAF-9644-18D922DE9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255549-6E54-4624-A637-8A8A89E9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27502E-9B9D-4D50-8D87-B41A1000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D203-B983-4294-8A4E-1EE4D1DA1E03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7D4026-5DB0-45BE-AC30-605465A3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2DD6C0-E81A-4087-93BA-C7400303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231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015551-1F95-410A-AC21-41B4E1FE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729237-C358-419A-91E0-26718E9E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4E5F34-242B-4D05-A7E8-B5CB92F4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EE9C-B342-4436-889A-E75651A55F88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8AD574-32EE-4AAF-BE54-FFE7A605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1F1A65-D8CF-461B-9B87-F3252D7B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83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5CFDAA0-9592-4D1E-B4DD-63A5D602B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0B3684-B993-473A-B426-D78870C49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C63925-8405-4AAB-B7D7-D54B0222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889A-2312-4A68-99AB-2BFBE5208F9E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AD0DE-CDD6-418E-AE30-53C2D99E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64ED8C-6AF7-466B-B3AB-3E3A354A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194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3AB740-8A97-4E7F-AB69-6938B677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9E59A6-C093-4B74-BA79-7993020E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18C6B3-000E-4606-80FD-51358F84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CAC8-9CBB-4AED-8B72-415DB971379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5220CE-5D3F-4971-B6D7-2884F004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796A87-37F7-486A-96F4-D0370C0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136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563BD5-4CDA-44CC-9A96-95FE1184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44593D-D551-4170-94C2-A3E98EB7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4E6196-F53D-45D1-B7F5-2CAD5265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0D5377-2964-4DF5-8663-259F7ADE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B3ED-0487-4743-8BE2-17729431992C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38009A-0854-4363-A29F-20077244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D0A0AD5-ADB1-49EC-9FA2-E6E4A335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936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7EA6B2-BC78-429E-8E56-7167778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B17496-71D3-43D8-90DA-15DF08121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5F762C-B1E2-44B1-8D8A-F8083903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6D876B1-30BF-44A2-B532-27895BDF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5CF957E-CA6D-45F9-A9D1-2405EA91A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19B7AD-3D9A-4F55-B461-48F69EF5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39D-1272-4973-9F2F-A942B3AE0C64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51DE4FF-E688-4375-B5B6-9873B82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3E045DC-7C40-45BA-80F1-F4F5D5A9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717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540B25-7060-4D2D-AF45-72DE5F89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FFF31AD-AE9A-42B9-9856-4F47E38D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0C8A-7CA5-406B-8F5D-20AD514EC98D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B902813-5DFA-4072-B102-97EEBDB0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7F4191-60DB-427A-B996-29231043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50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D33F51-64F8-45C0-BD2D-33CC5681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C7DC-FE7A-439E-9BC6-4C9071174365}" type="datetime1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33608D6-D0EA-4696-AD2A-FD436235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BAA11A-E7D8-4F05-85AE-99AACF67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6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F0257-BBED-4E78-811F-F80E400A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337819-D764-4A52-9941-5F69E3A1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8B22EF-CD6C-46F6-B7AA-4195AE59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3C5EA1-4EB7-4920-A4D7-BAF0E0EB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2C10-9DD3-433A-845F-4C4F5E2914A5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E657D9-A06F-4C8F-BD50-6A7B90BB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9D5F25-BBC1-40EA-AE15-74DCF8B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76C2B-C962-4457-BB84-14CD8A7E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D55EC25-7CFB-4332-BAD4-90D286B21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BA91D7-D783-4A80-8B48-71356444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3820BA-A134-47C1-9F13-5FB7661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46B-DA21-453C-8D9B-3E6DD1947554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72C8E1-629F-4A72-A287-3BF2EB26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AFB3D2-1624-41E1-A390-CA71587C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54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516E275-9306-4FD5-84EE-5F87D4A0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4BA096-D905-464D-97E7-30A95E36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D999D5-023C-4A22-B87B-C73AFF8CD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8A59-71DA-4E8B-A470-DCA9108C1A1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DDB174-DDE6-4589-8069-46187D10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458EDF-9449-4595-A4F4-86078D0D4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A89B-CEB2-42FF-AD4D-F52ED1DC1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057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6B8DE2-D450-404D-A362-01181938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DB2D70-663C-485F-87E9-572EA990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6020CA-692C-4E86-9B4F-A431F5FE9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11BC-AC2F-41C6-8289-31E4481FCFE8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9F9991-79A3-4A81-8CAB-70C0A1C0E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91B6EB-3799-4EF1-B507-FD0F0729A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0DEB-E325-4107-A3F9-118B41A3F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969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Fqa5RFZ29E" TargetMode="External"/><Relationship Id="rId2" Type="http://schemas.openxmlformats.org/officeDocument/2006/relationships/hyperlink" Target="https://youtu.be/jLLAtxPNaC0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youtu.be/JyF0oyarz4U" TargetMode="External"/><Relationship Id="rId4" Type="http://schemas.openxmlformats.org/officeDocument/2006/relationships/hyperlink" Target="https://youtu.be/ayssrKvqJ4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CoursePlan_15CSE303-TOC_2020-21(ODD)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6530"/>
            <a:ext cx="12192000" cy="1219199"/>
          </a:xfrm>
          <a:solidFill>
            <a:srgbClr val="F587DD"/>
          </a:solidFill>
        </p:spPr>
        <p:txBody>
          <a:bodyPr anchor="ctr"/>
          <a:lstStyle/>
          <a:p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ookman Old Style" pitchFamily="18" charset="0"/>
              </a:rPr>
              <a:t>15CSE303-Theory of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C46D7-74D1-4B60-BBAD-7922F9D9D22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368830"/>
            <a:ext cx="12191999" cy="14891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000" b="1" cap="all" dirty="0" err="1" smtClean="0">
                <a:solidFill>
                  <a:srgbClr val="0070C0"/>
                </a:solidFill>
                <a:latin typeface="Bookman Old Style" pitchFamily="18" charset="0"/>
              </a:rPr>
              <a:t>Ms.T</a:t>
            </a:r>
            <a:r>
              <a:rPr lang="en-US" sz="2000" b="1" cap="all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000" b="1" cap="all" dirty="0" err="1" smtClean="0">
                <a:solidFill>
                  <a:srgbClr val="0070C0"/>
                </a:solidFill>
                <a:latin typeface="Bookman Old Style" pitchFamily="18" charset="0"/>
              </a:rPr>
              <a:t>Bagyammal</a:t>
            </a:r>
            <a:endParaRPr lang="en-US" sz="2000" b="1" cap="all" dirty="0">
              <a:solidFill>
                <a:srgbClr val="0070C0"/>
              </a:solidFill>
              <a:latin typeface="Bookman Old Style" pitchFamily="18" charset="0"/>
            </a:endParaRPr>
          </a:p>
          <a:p>
            <a:pPr eaLnBrk="1" hangingPunct="1"/>
            <a:r>
              <a:rPr lang="en-US" sz="2000" b="1" i="1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Assistant professor (sR.gr)</a:t>
            </a:r>
          </a:p>
          <a:p>
            <a:pPr eaLnBrk="1" hangingPunct="1"/>
            <a:r>
              <a:rPr lang="en-IN" sz="2000" b="1" i="1" cap="all" dirty="0">
                <a:latin typeface="Bookman Old Style" pitchFamily="18" charset="0"/>
              </a:rPr>
              <a:t>Department of Computer Science and Engineering, </a:t>
            </a:r>
          </a:p>
          <a:p>
            <a:pPr eaLnBrk="1" hangingPunct="1"/>
            <a:r>
              <a:rPr lang="en-IN" sz="2000" b="1" i="1" cap="all" dirty="0">
                <a:latin typeface="Bookman Old Style" pitchFamily="18" charset="0"/>
              </a:rPr>
              <a:t>Amrita School of Engineering, Amrita </a:t>
            </a:r>
            <a:r>
              <a:rPr lang="en-IN" sz="2000" b="1" i="1" cap="all" dirty="0" err="1">
                <a:latin typeface="Bookman Old Style" pitchFamily="18" charset="0"/>
              </a:rPr>
              <a:t>Vishwa</a:t>
            </a:r>
            <a:r>
              <a:rPr lang="en-IN" sz="2000" b="1" i="1" cap="all" dirty="0">
                <a:latin typeface="Bookman Old Style" pitchFamily="18" charset="0"/>
              </a:rPr>
              <a:t> </a:t>
            </a:r>
            <a:r>
              <a:rPr lang="en-IN" sz="2000" b="1" i="1" cap="all" dirty="0" err="1">
                <a:latin typeface="Bookman Old Style" pitchFamily="18" charset="0"/>
              </a:rPr>
              <a:t>Vidyapeetham</a:t>
            </a:r>
            <a:r>
              <a:rPr lang="en-IN" sz="2000" b="1" i="1" cap="all" dirty="0">
                <a:latin typeface="Bookman Old Style" pitchFamily="18" charset="0"/>
              </a:rPr>
              <a:t>, Coimbatore.</a:t>
            </a:r>
            <a:endParaRPr lang="en-US" sz="2000" b="1" cap="all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6708" y="1515286"/>
            <a:ext cx="5329646" cy="7694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Course Overview</a:t>
            </a:r>
          </a:p>
        </p:txBody>
      </p:sp>
      <p:pic>
        <p:nvPicPr>
          <p:cNvPr id="8" name="Picture 7" descr="deterministic-finite-state-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9144" y="2455817"/>
            <a:ext cx="5749834" cy="271707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141-2A7A-4072-9089-28152BE85D61}" type="datetime1">
              <a:rPr lang="en-US" smtClean="0"/>
              <a:t>7/22/2020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Phase 2: Syntax Analysis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231900"/>
            <a:ext cx="5930900" cy="470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L</a:t>
            </a:r>
            <a:r>
              <a:rPr lang="en-IN" b="1" dirty="0" smtClean="0"/>
              <a:t>ist </a:t>
            </a:r>
            <a:r>
              <a:rPr lang="en-IN" b="1" dirty="0" smtClean="0"/>
              <a:t>of tasks performed in this phase:</a:t>
            </a:r>
          </a:p>
          <a:p>
            <a:r>
              <a:rPr lang="en-IN" dirty="0" smtClean="0"/>
              <a:t>Obtain tokens from the lexical analyzer</a:t>
            </a:r>
          </a:p>
          <a:p>
            <a:r>
              <a:rPr lang="en-IN" dirty="0" smtClean="0"/>
              <a:t>Checks if the expression is syntactically correct or not</a:t>
            </a:r>
          </a:p>
          <a:p>
            <a:r>
              <a:rPr lang="en-IN" dirty="0" smtClean="0"/>
              <a:t>Report all syntax errors</a:t>
            </a:r>
          </a:p>
          <a:p>
            <a:r>
              <a:rPr lang="en-IN" dirty="0" smtClean="0"/>
              <a:t>Construct a hierarchical structure which is known as a parse tree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460500"/>
            <a:ext cx="4495800" cy="47164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Parse </a:t>
            </a:r>
            <a:r>
              <a:rPr lang="en-IN" b="1" dirty="0" smtClean="0"/>
              <a:t>tree </a:t>
            </a:r>
            <a:r>
              <a:rPr lang="en-IN" dirty="0" smtClean="0"/>
              <a:t>for the following </a:t>
            </a:r>
            <a:r>
              <a:rPr lang="en-IN" dirty="0" smtClean="0"/>
              <a:t>example  : (</a:t>
            </a:r>
            <a:r>
              <a:rPr lang="en-IN" dirty="0" err="1" smtClean="0"/>
              <a:t>a+b</a:t>
            </a:r>
            <a:r>
              <a:rPr lang="en-IN" dirty="0" smtClean="0"/>
              <a:t>)*</a:t>
            </a:r>
            <a:r>
              <a:rPr lang="en-IN" dirty="0" smtClean="0"/>
              <a:t>c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5F9-8111-4370-B296-C9918AF8DBF0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C:\Users\sivaraj\Desktop\020819_1119_PhasesofCo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9638" y="2933700"/>
            <a:ext cx="3133725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Phase 3: Semantic Analysis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06500"/>
            <a:ext cx="5956300" cy="49704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/>
              <a:t>Functions of Semantic analyses phase are:</a:t>
            </a:r>
          </a:p>
          <a:p>
            <a:r>
              <a:rPr lang="en-IN" dirty="0" smtClean="0"/>
              <a:t>Helps you to store type information gathered and save it in symbol table or syntax tree</a:t>
            </a:r>
          </a:p>
          <a:p>
            <a:r>
              <a:rPr lang="en-IN" dirty="0" smtClean="0"/>
              <a:t>Allows you to perform type checking</a:t>
            </a:r>
          </a:p>
          <a:p>
            <a:r>
              <a:rPr lang="en-IN" dirty="0" smtClean="0"/>
              <a:t>In the case of type mismatch, where there are no exact type correction rules which satisfy the desired operation a semantic error is shown</a:t>
            </a:r>
          </a:p>
          <a:p>
            <a:r>
              <a:rPr lang="en-IN" dirty="0" smtClean="0"/>
              <a:t>Collects type information and checks for type compatibility</a:t>
            </a:r>
          </a:p>
          <a:p>
            <a:r>
              <a:rPr lang="en-IN" dirty="0" smtClean="0"/>
              <a:t>Checks if the source language permits the operands or not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6200" y="1295400"/>
            <a:ext cx="4927600" cy="488156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Example</a:t>
            </a:r>
          </a:p>
          <a:p>
            <a:pPr>
              <a:buNone/>
            </a:pPr>
            <a:r>
              <a:rPr lang="en-IN" dirty="0" smtClean="0"/>
              <a:t>	float </a:t>
            </a:r>
            <a:r>
              <a:rPr lang="en-IN" dirty="0" smtClean="0"/>
              <a:t>x = 20.2;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float </a:t>
            </a:r>
            <a:r>
              <a:rPr lang="en-IN" dirty="0" smtClean="0"/>
              <a:t>y = x*30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 </a:t>
            </a:r>
            <a:r>
              <a:rPr lang="en-IN" dirty="0" smtClean="0"/>
              <a:t>In the above code, the semantic analyzer will </a:t>
            </a:r>
            <a:r>
              <a:rPr lang="en-IN" b="1" dirty="0" smtClean="0"/>
              <a:t>typecast the integer 30 to float 30.0 before multiplication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5F9-8111-4370-B296-C9918AF8DBF0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Halting problem (Turing Machine)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6100" y="1393824"/>
            <a:ext cx="6159500" cy="44989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ALAN TURING  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dirty="0" smtClean="0"/>
              <a:t>mathematician, </a:t>
            </a:r>
            <a:r>
              <a:rPr lang="en-IN" dirty="0" err="1" smtClean="0"/>
              <a:t>computerscientist</a:t>
            </a:r>
            <a:r>
              <a:rPr lang="en-IN" dirty="0" smtClean="0"/>
              <a:t>,  logician, 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cryptanalyst, philosopher, and theoretical biologist.</a:t>
            </a:r>
            <a:endParaRPr lang="en-IN" b="1" dirty="0" smtClean="0"/>
          </a:p>
          <a:p>
            <a:pPr fontAlgn="t">
              <a:buNone/>
            </a:pPr>
            <a:r>
              <a:rPr lang="en-IN" b="1" dirty="0" smtClean="0"/>
              <a:t>Known</a:t>
            </a:r>
            <a:r>
              <a:rPr lang="en-IN" b="1" dirty="0" smtClean="0"/>
              <a:t> </a:t>
            </a:r>
            <a:r>
              <a:rPr lang="en-IN" b="1" dirty="0" smtClean="0"/>
              <a:t>for</a:t>
            </a:r>
          </a:p>
          <a:p>
            <a:pPr fontAlgn="t"/>
            <a:r>
              <a:rPr lang="en-IN" dirty="0" smtClean="0"/>
              <a:t>Cryptanalysis </a:t>
            </a:r>
            <a:r>
              <a:rPr lang="en-IN" dirty="0" smtClean="0"/>
              <a:t>of the </a:t>
            </a:r>
            <a:r>
              <a:rPr lang="en-IN" dirty="0" smtClean="0"/>
              <a:t>Enigma </a:t>
            </a:r>
          </a:p>
          <a:p>
            <a:pPr fontAlgn="t">
              <a:buNone/>
            </a:pPr>
            <a:r>
              <a:rPr lang="en-IN" dirty="0" smtClean="0"/>
              <a:t>(</a:t>
            </a:r>
            <a:r>
              <a:rPr lang="en-IN" dirty="0" smtClean="0"/>
              <a:t>During the Second World </a:t>
            </a:r>
            <a:r>
              <a:rPr lang="en-IN" dirty="0" smtClean="0"/>
              <a:t>War)</a:t>
            </a:r>
            <a:endParaRPr lang="en-IN" dirty="0" smtClean="0"/>
          </a:p>
          <a:p>
            <a:pPr fontAlgn="t"/>
            <a:r>
              <a:rPr lang="en-IN" dirty="0" smtClean="0"/>
              <a:t>Turing's proof</a:t>
            </a:r>
          </a:p>
          <a:p>
            <a:pPr fontAlgn="t"/>
            <a:r>
              <a:rPr lang="en-IN" dirty="0" smtClean="0"/>
              <a:t>Turing machine</a:t>
            </a:r>
          </a:p>
          <a:p>
            <a:pPr fontAlgn="t"/>
            <a:r>
              <a:rPr lang="en-IN" dirty="0" smtClean="0"/>
              <a:t>Turing test</a:t>
            </a:r>
          </a:p>
          <a:p>
            <a:pPr fontAlgn="t"/>
            <a:r>
              <a:rPr lang="en-IN" dirty="0" smtClean="0"/>
              <a:t>Unorganised machine</a:t>
            </a:r>
          </a:p>
          <a:p>
            <a:pPr fontAlgn="t"/>
            <a:r>
              <a:rPr lang="en-IN" dirty="0" smtClean="0"/>
              <a:t>Turing pattern</a:t>
            </a:r>
          </a:p>
          <a:p>
            <a:pPr fontAlgn="t"/>
            <a:r>
              <a:rPr lang="en-IN" dirty="0" smtClean="0"/>
              <a:t>Turing reduction</a:t>
            </a:r>
          </a:p>
          <a:p>
            <a:pPr fontAlgn="t"/>
            <a:r>
              <a:rPr lang="en-IN" dirty="0" smtClean="0"/>
              <a:t>The Chemical Basis of Morphogenesis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5F9-8111-4370-B296-C9918AF8DBF0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 descr="C:\Users\sivaraj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485900"/>
            <a:ext cx="5156200" cy="3936999"/>
          </a:xfrm>
          <a:prstGeom prst="rect">
            <a:avLst/>
          </a:prstGeom>
          <a:noFill/>
        </p:spPr>
      </p:pic>
      <p:sp>
        <p:nvSpPr>
          <p:cNvPr id="4101" name="AutoShape 5" descr="Alan Turing Aged 1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3" name="Picture 7" descr="C:\Users\sivaraj\Desktop\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0" y="2755900"/>
            <a:ext cx="2489200" cy="2623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554479"/>
            <a:ext cx="11482251" cy="462248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IN" dirty="0"/>
              <a:t>To understand the nature of efficient </a:t>
            </a:r>
            <a:r>
              <a:rPr lang="en-IN" b="1" dirty="0"/>
              <a:t>computation</a:t>
            </a:r>
            <a:r>
              <a:rPr lang="en-IN" dirty="0"/>
              <a:t>. </a:t>
            </a:r>
            <a:endParaRPr lang="en-IN" dirty="0" smtClean="0"/>
          </a:p>
          <a:p>
            <a:pPr algn="just">
              <a:lnSpc>
                <a:spcPct val="200000"/>
              </a:lnSpc>
            </a:pPr>
            <a:r>
              <a:rPr lang="en-IN" dirty="0" smtClean="0"/>
              <a:t>In theoretical </a:t>
            </a:r>
            <a:r>
              <a:rPr lang="en-IN" b="1" dirty="0" smtClean="0"/>
              <a:t>Computer Science</a:t>
            </a:r>
            <a:r>
              <a:rPr lang="en-IN" dirty="0" smtClean="0"/>
              <a:t> and </a:t>
            </a:r>
            <a:r>
              <a:rPr lang="en-IN" b="1" dirty="0" smtClean="0"/>
              <a:t>Mathematics</a:t>
            </a:r>
            <a:r>
              <a:rPr lang="en-IN" dirty="0" smtClean="0"/>
              <a:t>, the </a:t>
            </a:r>
            <a:r>
              <a:rPr lang="en-IN" b="1" dirty="0" smtClean="0"/>
              <a:t>TOC</a:t>
            </a:r>
            <a:r>
              <a:rPr lang="en-IN" dirty="0" smtClean="0"/>
              <a:t> is the branch that deals with how efficiently problems can be solved on a model of </a:t>
            </a:r>
            <a:r>
              <a:rPr lang="en-IN" b="1" dirty="0" smtClean="0"/>
              <a:t>computation</a:t>
            </a:r>
            <a:r>
              <a:rPr lang="en-IN" dirty="0" smtClean="0"/>
              <a:t>, using an algorithm.</a:t>
            </a:r>
          </a:p>
          <a:p>
            <a:r>
              <a:rPr lang="en-US" dirty="0" smtClean="0"/>
              <a:t>To </a:t>
            </a:r>
            <a:r>
              <a:rPr lang="en-US" dirty="0"/>
              <a:t>understand and  design a Compiler in better manner.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Student will be able to answer all questions of important exams like GATE, ISRO, DRDO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F715-39D1-463F-B244-070AEA566A74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T. </a:t>
            </a:r>
            <a:r>
              <a:rPr lang="en-US" dirty="0" err="1" smtClean="0"/>
              <a:t>Bagyammal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Theory of Computation (TOC) is Important?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962296"/>
            <a:ext cx="12192000" cy="5529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IN" sz="3600" b="1" dirty="0" smtClean="0">
                <a:latin typeface="+mj-lt"/>
                <a:ea typeface="+mj-ea"/>
                <a:cs typeface="+mj-cs"/>
              </a:rPr>
              <a:t>Automata /Machine/Mathematical model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04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136469"/>
            <a:ext cx="11482251" cy="504049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E548-1874-4DBA-9733-21BE7BE48572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TOC: Practical Applications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6F8F300-A67C-43DD-8BEA-57067A6D6315}"/>
              </a:ext>
            </a:extLst>
          </p:cNvPr>
          <p:cNvSpPr txBox="1">
            <a:spLocks/>
          </p:cNvSpPr>
          <p:nvPr/>
        </p:nvSpPr>
        <p:spPr>
          <a:xfrm>
            <a:off x="365761" y="966651"/>
            <a:ext cx="11634650" cy="4794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 Design and Verification </a:t>
            </a:r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Finite Automata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b="1" dirty="0"/>
              <a:t>Natural Language Processing </a:t>
            </a:r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Linguistics (Modelling by grammar)</a:t>
            </a:r>
          </a:p>
          <a:p>
            <a:pPr marL="228600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b="1" dirty="0"/>
              <a:t>Game Development</a:t>
            </a:r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Finite Automata as strategy models in decision making  </a:t>
            </a:r>
          </a:p>
          <a:p>
            <a:pPr marL="228600" indent="-228600" algn="just">
              <a:lnSpc>
                <a:spcPct val="200000"/>
              </a:lnSpc>
              <a:spcBef>
                <a:spcPts val="1000"/>
              </a:spcBef>
            </a:pPr>
            <a:endParaRPr lang="en-IN" sz="2800" dirty="0"/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685800" lvl="1" indent="-22860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28600" marR="0" lvl="0" indent="-22860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04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91" y="1162594"/>
            <a:ext cx="5181600" cy="47418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Finite Automata (FA)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the designing of lexical analysis of a compiler.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recognizing the pattern using regular expressions.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the designing of the combination and sequential circuits using Mealy and Moore Machines.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Used in text editors.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the implementation of spell checkers.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00F8-C741-4D44-83D3-F9E9C447E044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TOC: Practical Applications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C:\Users\sivaraj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1823" y="2581836"/>
            <a:ext cx="4101355" cy="375173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131859" y="1143000"/>
            <a:ext cx="447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Form filling – </a:t>
            </a:r>
            <a:r>
              <a:rPr lang="en-IN" dirty="0" smtClean="0"/>
              <a:t>Pattern matching (e-mail verification)</a:t>
            </a:r>
          </a:p>
          <a:p>
            <a:r>
              <a:rPr lang="en-IN" b="1" dirty="0" smtClean="0"/>
              <a:t>Unix based system – </a:t>
            </a:r>
            <a:r>
              <a:rPr lang="en-IN" b="1" dirty="0" err="1" smtClean="0"/>
              <a:t>grep</a:t>
            </a:r>
            <a:r>
              <a:rPr lang="en-IN" b="1" dirty="0" smtClean="0"/>
              <a:t> command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5104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811712" y="1097280"/>
            <a:ext cx="5181600" cy="47139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Push Down Automata (PDA)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designing the parsing phase of a compiler (Syntax Analysis). 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implementation of stack applications. </a:t>
            </a:r>
          </a:p>
          <a:p>
            <a:pPr lvl="1" algn="just" fontAlgn="base">
              <a:lnSpc>
                <a:spcPct val="160000"/>
              </a:lnSpc>
            </a:pPr>
            <a:r>
              <a:rPr lang="en-IN" dirty="0"/>
              <a:t> Evaluating the arithmetic expressions. </a:t>
            </a:r>
          </a:p>
          <a:p>
            <a:pPr lvl="1" algn="just" fontAlgn="base">
              <a:lnSpc>
                <a:spcPct val="160000"/>
              </a:lnSpc>
            </a:pPr>
            <a:r>
              <a:rPr lang="en-IN" dirty="0"/>
              <a:t> Solving the Tower of Hanoi Problem. </a:t>
            </a:r>
          </a:p>
          <a:p>
            <a:pPr>
              <a:lnSpc>
                <a:spcPct val="160000"/>
              </a:lnSpc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C02F-4836-4340-BD34-F3CC460E58A3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TOC: Practical Applications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04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91" y="1097280"/>
            <a:ext cx="5181600" cy="46355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Linear Bounded Automata (LBA)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implementation of genetic programming. 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constructing syntactic parse trees for semantic analysis of the compiler.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6133012" y="1071154"/>
            <a:ext cx="5545182" cy="46616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Turing Machine (TM) 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solving any recursively enumerable problem. </a:t>
            </a:r>
          </a:p>
          <a:p>
            <a:pPr algn="just" fontAlgn="base">
              <a:lnSpc>
                <a:spcPct val="160000"/>
              </a:lnSpc>
            </a:pPr>
            <a:r>
              <a:rPr lang="en-IN" dirty="0"/>
              <a:t>For understanding complexity theory.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996C-7700-4A05-95D4-734F4281EBB3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TOC: Practical Applications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04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91" y="1097280"/>
            <a:ext cx="5181600" cy="463554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Interesting Applications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Finite State Machines – Traffic Light Simulation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https://youtu.be/jLLAtxPNaC0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Finite State Machines in Embedded Programming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https://youtu.be/0Fqa5RFZ29E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Finite State Machines in games: AI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https://youtu.be/ayssrKvqJ4g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Deep Turing Machine(DTM)</a:t>
            </a:r>
            <a:endParaRPr lang="en-US" dirty="0"/>
          </a:p>
          <a:p>
            <a:r>
              <a:rPr lang="en-US" dirty="0"/>
              <a:t>The AI of Half-Life: Finite State Machines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https://youtu.be/JyF0oyarz4U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0693-CA41-4062-882F-9A7D8886DBF1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Interesting Applications &amp; Tools</a:t>
            </a:r>
          </a:p>
        </p:txBody>
      </p:sp>
    </p:spTree>
    <p:extLst>
      <p:ext uri="{BB962C8B-B14F-4D97-AF65-F5344CB8AC3E}">
        <p14:creationId xmlns="" xmlns:p14="http://schemas.microsoft.com/office/powerpoint/2010/main" val="22735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/>
          <a:p>
            <a:endParaRPr lang="en-US" sz="3600" b="1" i="1" cap="all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822959"/>
            <a:ext cx="11612880" cy="5826035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Objectives</a:t>
            </a:r>
          </a:p>
          <a:p>
            <a:pPr lvl="1" algn="just"/>
            <a:r>
              <a:rPr lang="en-IN" dirty="0"/>
              <a:t>Introduce concepts in automata theory and theory of computation</a:t>
            </a:r>
          </a:p>
          <a:p>
            <a:pPr lvl="1" algn="just"/>
            <a:r>
              <a:rPr lang="en-IN" dirty="0"/>
              <a:t>Identify different formal language classes and their relationships</a:t>
            </a:r>
          </a:p>
          <a:p>
            <a:pPr lvl="1" algn="just"/>
            <a:r>
              <a:rPr lang="en-IN" dirty="0"/>
              <a:t>Design grammars and recognizers for different formal languages</a:t>
            </a:r>
          </a:p>
          <a:p>
            <a:pPr lvl="1" algn="just"/>
            <a:r>
              <a:rPr lang="en-IN" dirty="0"/>
              <a:t>Design automata and recognizers for different formal languages</a:t>
            </a:r>
          </a:p>
          <a:p>
            <a:pPr>
              <a:buNone/>
            </a:pPr>
            <a:r>
              <a:rPr lang="en-US" b="1" dirty="0"/>
              <a:t>Outcomes</a:t>
            </a:r>
          </a:p>
          <a:p>
            <a:pPr algn="just">
              <a:buNone/>
            </a:pPr>
            <a:endParaRPr lang="en-US" sz="2800" b="1" dirty="0"/>
          </a:p>
          <a:p>
            <a:pPr lvl="1" algn="just">
              <a:buNone/>
            </a:pPr>
            <a:endParaRPr lang="en-IN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Objectives &amp; Outcomes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F6DCE0FC-CD1C-4EEC-B93E-E1DEAD590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244447828"/>
              </p:ext>
            </p:extLst>
          </p:nvPr>
        </p:nvGraphicFramePr>
        <p:xfrm>
          <a:off x="0" y="3457089"/>
          <a:ext cx="11691257" cy="3134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132">
                  <a:extLst>
                    <a:ext uri="{9D8B030D-6E8A-4147-A177-3AD203B41FA5}">
                      <a16:colId xmlns="" xmlns:a16="http://schemas.microsoft.com/office/drawing/2014/main" val="1117725584"/>
                    </a:ext>
                  </a:extLst>
                </a:gridCol>
                <a:gridCol w="5021623">
                  <a:extLst>
                    <a:ext uri="{9D8B030D-6E8A-4147-A177-3AD203B41FA5}">
                      <a16:colId xmlns="" xmlns:a16="http://schemas.microsoft.com/office/drawing/2014/main" val="1945622385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1454170064"/>
                    </a:ext>
                  </a:extLst>
                </a:gridCol>
                <a:gridCol w="21161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14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Course Outcome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Bloom’s Taxonomy Level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Plan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547586318"/>
                  </a:ext>
                </a:extLst>
              </a:tr>
              <a:tr h="49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15CSE303.CO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Understand and apply the properties of formal languages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file"/>
                        </a:rPr>
                        <a:t>Course Plan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232185235"/>
                  </a:ext>
                </a:extLst>
              </a:tr>
              <a:tr h="49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15CSE303.CO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Illustrate grammar and grammar transformations for formal languages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42983373"/>
                  </a:ext>
                </a:extLst>
              </a:tr>
              <a:tr h="49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15CSE303.CO 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Construct finite state machines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5887501"/>
                  </a:ext>
                </a:extLst>
              </a:tr>
              <a:tr h="49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15CSE303.CO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Apply stack data structures for automata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33790108"/>
                  </a:ext>
                </a:extLst>
              </a:tr>
              <a:tr h="49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15CSE303.CO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Design and develop computing devices  such as Turing machines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L4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66035619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FCD8-ABA5-4173-A69F-02A029BC6A17}" type="datetime1">
              <a:rPr lang="en-US" smtClean="0"/>
              <a:t>7/22/2020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 smtClean="0"/>
              <a:t>T. </a:t>
            </a:r>
            <a:r>
              <a:rPr lang="en-US" dirty="0" err="1" smtClean="0"/>
              <a:t>Bagyammal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953587"/>
            <a:ext cx="11691257" cy="5281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200" dirty="0"/>
              <a:t>Peter Linz, “An Introduction to Formal Languages and Automata”, Fourth Edition, </a:t>
            </a:r>
            <a:r>
              <a:rPr lang="en-IN" sz="2200" dirty="0" err="1"/>
              <a:t>Narosa</a:t>
            </a:r>
            <a:r>
              <a:rPr lang="en-IN" sz="2200" dirty="0"/>
              <a:t> Publishing House, 2009  (</a:t>
            </a:r>
            <a:r>
              <a:rPr lang="en-IN" sz="2200" b="1" dirty="0"/>
              <a:t>Text Book</a:t>
            </a:r>
            <a:r>
              <a:rPr lang="en-IN" sz="2200" dirty="0"/>
              <a:t>)</a:t>
            </a:r>
          </a:p>
          <a:p>
            <a:pPr lvl="0" algn="just"/>
            <a:r>
              <a:rPr lang="en-IN" sz="2200" dirty="0"/>
              <a:t>Michael </a:t>
            </a:r>
            <a:r>
              <a:rPr lang="en-IN" sz="2200" dirty="0" err="1"/>
              <a:t>Sipser</a:t>
            </a:r>
            <a:r>
              <a:rPr lang="en-IN" sz="2200" dirty="0"/>
              <a:t>, “Introduction to the Theory of Computation”, Third Edition, </a:t>
            </a:r>
            <a:r>
              <a:rPr lang="en-IN" sz="2200" dirty="0" err="1"/>
              <a:t>Cengage</a:t>
            </a:r>
            <a:r>
              <a:rPr lang="en-IN" sz="2200" dirty="0"/>
              <a:t> Learning, 2012.</a:t>
            </a:r>
          </a:p>
          <a:p>
            <a:pPr lvl="0" algn="just"/>
            <a:r>
              <a:rPr lang="en-IN" sz="2200" dirty="0"/>
              <a:t>John C Martin, “Introduction to Languages and the Theory of Computation”, McGraw Hill, Third Edition, 2002.</a:t>
            </a:r>
          </a:p>
          <a:p>
            <a:pPr lvl="0" algn="just"/>
            <a:r>
              <a:rPr lang="en-IN" sz="2200" dirty="0"/>
              <a:t>Michael R </a:t>
            </a:r>
            <a:r>
              <a:rPr lang="en-IN" sz="2200" dirty="0" err="1"/>
              <a:t>Garey</a:t>
            </a:r>
            <a:r>
              <a:rPr lang="en-IN" sz="2200" dirty="0"/>
              <a:t> and Johnson D S, “Computers and Intractability: A Guide to the Theory of NP-Completeness”, First Edition, W.H. Freeman and Company, 1979.</a:t>
            </a:r>
          </a:p>
          <a:p>
            <a:pPr lvl="0" algn="just"/>
            <a:r>
              <a:rPr lang="en-IN" sz="2200" dirty="0"/>
              <a:t>J E </a:t>
            </a:r>
            <a:r>
              <a:rPr lang="en-IN" sz="2200" dirty="0" err="1"/>
              <a:t>Hopcroft</a:t>
            </a:r>
            <a:r>
              <a:rPr lang="en-IN" sz="2200" dirty="0"/>
              <a:t>, R </a:t>
            </a:r>
            <a:r>
              <a:rPr lang="en-IN" sz="2200" dirty="0" err="1"/>
              <a:t>Motwani</a:t>
            </a:r>
            <a:r>
              <a:rPr lang="en-IN" sz="2200" dirty="0"/>
              <a:t> and J D. </a:t>
            </a:r>
            <a:r>
              <a:rPr lang="en-IN" sz="2200" dirty="0" err="1"/>
              <a:t>Ullman</a:t>
            </a:r>
            <a:r>
              <a:rPr lang="en-IN" sz="2200" dirty="0"/>
              <a:t>, “Introduction to Automata Theory, Languages, and Computation”, Third Edition, Pearson Education India, 2007.</a:t>
            </a:r>
          </a:p>
          <a:p>
            <a:pPr lvl="0" algn="just"/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Text / Reference Books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TOC_Book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79" y="4506686"/>
            <a:ext cx="2199095" cy="2351314"/>
          </a:xfrm>
          <a:prstGeom prst="rect">
            <a:avLst/>
          </a:prstGeom>
        </p:spPr>
      </p:pic>
      <p:pic>
        <p:nvPicPr>
          <p:cNvPr id="11" name="Picture 10" descr="TOC_Book2.jp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2753" y="4560842"/>
            <a:ext cx="2033310" cy="2297158"/>
          </a:xfrm>
          <a:prstGeom prst="rect">
            <a:avLst/>
          </a:prstGeom>
        </p:spPr>
      </p:pic>
      <p:pic>
        <p:nvPicPr>
          <p:cNvPr id="13" name="Picture 12" descr="TOC_Book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2891" y="4572000"/>
            <a:ext cx="2305735" cy="2286000"/>
          </a:xfrm>
          <a:prstGeom prst="rect">
            <a:avLst/>
          </a:prstGeom>
        </p:spPr>
      </p:pic>
      <p:pic>
        <p:nvPicPr>
          <p:cNvPr id="15" name="Picture 14" descr="TOC_Book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22664" y="4558937"/>
            <a:ext cx="2095500" cy="2299063"/>
          </a:xfrm>
          <a:prstGeom prst="rect">
            <a:avLst/>
          </a:prstGeom>
        </p:spPr>
      </p:pic>
      <p:pic>
        <p:nvPicPr>
          <p:cNvPr id="16" name="Picture 15" descr="TOC_Book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5885" y="4558937"/>
            <a:ext cx="2590800" cy="2299063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8DA4-ACCC-4048-B42B-9BB15EE8C605}" type="datetime1">
              <a:rPr lang="en-US" smtClean="0"/>
              <a:t>7/22/2020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4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/>
          <a:p>
            <a:endParaRPr lang="en-US" sz="3600" b="1" i="1" cap="all" dirty="0">
              <a:solidFill>
                <a:srgbClr val="FFC000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862148"/>
            <a:ext cx="11576595" cy="55035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Pre-Requisites</a:t>
            </a:r>
          </a:p>
          <a:p>
            <a:pPr lvl="1" algn="just">
              <a:lnSpc>
                <a:spcPct val="150000"/>
              </a:lnSpc>
            </a:pPr>
            <a:r>
              <a:rPr lang="en-IN" sz="2600" dirty="0"/>
              <a:t>Data Structure and Algorithms</a:t>
            </a:r>
          </a:p>
          <a:p>
            <a:pPr lvl="1" algn="just">
              <a:lnSpc>
                <a:spcPct val="150000"/>
              </a:lnSpc>
            </a:pPr>
            <a:r>
              <a:rPr lang="en-IN" sz="2600" dirty="0"/>
              <a:t>Discrete Mathematics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Course Organization 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en-US" altLang="en-US" sz="2600" dirty="0"/>
              <a:t>Generally, the course will contain  three parts:</a:t>
            </a: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en-US" sz="2600" b="1" dirty="0"/>
              <a:t>Part I) </a:t>
            </a:r>
            <a:r>
              <a:rPr lang="en-US" altLang="en-US" sz="2600" dirty="0"/>
              <a:t>Regular languages (21 Hours)</a:t>
            </a: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en-US" sz="2600" b="1" dirty="0"/>
              <a:t>Part II) </a:t>
            </a:r>
            <a:r>
              <a:rPr lang="en-US" altLang="en-US" sz="2600" dirty="0"/>
              <a:t>Context-free languages (15 Hours)</a:t>
            </a: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en-US" sz="2600" b="1" dirty="0"/>
              <a:t>Part III) </a:t>
            </a:r>
            <a:r>
              <a:rPr lang="en-US" altLang="en-US" sz="2600" dirty="0"/>
              <a:t>Context-sensitive languages &amp; Turing machines &amp; decidability.  (9 Hours)</a:t>
            </a:r>
          </a:p>
          <a:p>
            <a:pPr>
              <a:buNone/>
            </a:pPr>
            <a:endParaRPr lang="en-US" b="1" dirty="0"/>
          </a:p>
          <a:p>
            <a:pPr algn="just">
              <a:buNone/>
            </a:pPr>
            <a:endParaRPr lang="en-US" sz="2800" b="1" dirty="0"/>
          </a:p>
          <a:p>
            <a:pPr lvl="1" algn="just">
              <a:buNone/>
            </a:pPr>
            <a:endParaRPr lang="en-IN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Pre-Requisites  &amp; Organization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D9E4-3AFA-46F2-9974-8284CB46721C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3617325"/>
              </p:ext>
            </p:extLst>
          </p:nvPr>
        </p:nvGraphicFramePr>
        <p:xfrm>
          <a:off x="496388" y="883060"/>
          <a:ext cx="9653452" cy="505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2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35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48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066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539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86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 of the  Assessment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Nos.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Marks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Weightage</a:t>
                      </a:r>
                      <a:r>
                        <a:rPr lang="en-US" baseline="0" dirty="0"/>
                        <a:t> %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29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Quizzes </a:t>
                      </a:r>
                      <a:r>
                        <a:rPr lang="en-US" baseline="0" dirty="0" smtClean="0"/>
                        <a:t>(In</a:t>
                      </a:r>
                      <a:r>
                        <a:rPr lang="en-US" dirty="0" smtClean="0"/>
                        <a:t>ternal)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AUMS/AMPLE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29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Tutorial/Assignment </a:t>
                      </a:r>
                      <a:r>
                        <a:rPr lang="en-US" baseline="0" dirty="0" smtClean="0"/>
                        <a:t>(In</a:t>
                      </a:r>
                      <a:r>
                        <a:rPr lang="en-US" dirty="0" smtClean="0"/>
                        <a:t>ternal)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AUMS/AMPLE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29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Case Study(in Groups</a:t>
                      </a:r>
                      <a:r>
                        <a:rPr lang="en-US" baseline="0" dirty="0" smtClean="0"/>
                        <a:t>) (In</a:t>
                      </a:r>
                      <a:r>
                        <a:rPr lang="en-US" dirty="0" smtClean="0"/>
                        <a:t>ternal)</a:t>
                      </a:r>
                      <a:endParaRPr lang="en-US" baseline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MS Teams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041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EndSem</a:t>
                      </a:r>
                      <a:r>
                        <a:rPr lang="en-US" dirty="0"/>
                        <a:t>-Online </a:t>
                      </a:r>
                      <a:r>
                        <a:rPr lang="en-US" dirty="0" smtClean="0"/>
                        <a:t>Quiz (External)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MS Teams</a:t>
                      </a:r>
                    </a:p>
                    <a:p>
                      <a:pPr algn="l"/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7041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EndSem</a:t>
                      </a:r>
                      <a:r>
                        <a:rPr lang="en-US" dirty="0" smtClean="0"/>
                        <a:t>-Viva( External)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dirty="0">
                          <a:effectLst/>
                        </a:rPr>
                        <a:t>15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MS Teams</a:t>
                      </a:r>
                    </a:p>
                    <a:p>
                      <a:pPr lvl="0"/>
                      <a:endParaRPr lang="en-IN" dirty="0">
                        <a:effectLst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7769">
                <a:tc gridSpan="4">
                  <a:txBody>
                    <a:bodyPr/>
                    <a:lstStyle/>
                    <a:p>
                      <a:pPr algn="r"/>
                      <a:r>
                        <a:rPr lang="en-US" sz="2200" b="1" dirty="0"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/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Assessment Details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3DA1-592C-441B-9019-B76788A7C13F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74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12067437"/>
              </p:ext>
            </p:extLst>
          </p:nvPr>
        </p:nvGraphicFramePr>
        <p:xfrm>
          <a:off x="406401" y="1045027"/>
          <a:ext cx="11441609" cy="487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44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26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283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50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S.No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 of the  Faculty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Mail</a:t>
                      </a:r>
                      <a:r>
                        <a:rPr lang="en-US" sz="2400" baseline="0" dirty="0"/>
                        <a:t> Id</a:t>
                      </a:r>
                      <a:endParaRPr lang="en-US" sz="2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Ms.P.Malathi</a:t>
                      </a:r>
                      <a:endParaRPr lang="en-US" sz="24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p_malathy@cb.amrita.edu</a:t>
                      </a:r>
                      <a:endParaRPr lang="en-US" sz="24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8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Ms.R.Sujee</a:t>
                      </a:r>
                      <a:endParaRPr lang="en-US" sz="24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r_sujee@cb.amrita.edu</a:t>
                      </a:r>
                      <a:endParaRPr lang="en-US" sz="24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58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Ms.T.Bagyammal</a:t>
                      </a:r>
                      <a:endParaRPr lang="en-US" sz="2400" baseline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t_bagyammal@cb.amrita.edu</a:t>
                      </a:r>
                      <a:endParaRPr lang="en-US" sz="24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5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Dr. M. Senthil Kumar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m_Senthil@cb.amrita.edu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0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Ms. </a:t>
                      </a:r>
                      <a:r>
                        <a:rPr lang="en-US" sz="2400" dirty="0" err="1"/>
                        <a:t>M.Prathilothamai</a:t>
                      </a:r>
                      <a:endParaRPr lang="en-US" sz="24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m_prathilothamai@cb.amrita.edu</a:t>
                      </a:r>
                      <a:endParaRPr lang="en-US" sz="24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4089">
                <a:tc gridSpan="4"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40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Mentor</a:t>
                      </a:r>
                      <a:r>
                        <a:rPr lang="en-US" sz="2400" b="1" dirty="0">
                          <a:latin typeface="Calibri" pitchFamily="34" charset="0"/>
                          <a:cs typeface="Calibri" pitchFamily="34" charset="0"/>
                        </a:rPr>
                        <a:t>: Ms. M. </a:t>
                      </a:r>
                      <a:r>
                        <a:rPr lang="en-US" sz="2400" b="1" dirty="0" err="1">
                          <a:latin typeface="Calibri" pitchFamily="34" charset="0"/>
                          <a:cs typeface="Calibri" pitchFamily="34" charset="0"/>
                        </a:rPr>
                        <a:t>Prathilothamai</a:t>
                      </a:r>
                      <a:endParaRPr 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21920" marR="1219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Faculty Team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7765-6DAE-46C4-9FBE-0925F9056215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078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F8F300-A67C-43DD-8BEA-57067A6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91" y="1162594"/>
            <a:ext cx="5181600" cy="47418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Finite Automata (FA)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the designing of lexical analysis of a compiler.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recognizing the pattern using regular expressions.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the designing of the combination and sequential circuits using Mealy and Moore Machines.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Used in text editors. </a:t>
            </a:r>
          </a:p>
          <a:p>
            <a:pPr algn="just" fontAlgn="base">
              <a:lnSpc>
                <a:spcPct val="170000"/>
              </a:lnSpc>
            </a:pPr>
            <a:r>
              <a:rPr lang="en-IN" dirty="0"/>
              <a:t>For the implementation of spell checkers.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54A05A-E38C-45F5-8415-9AE21D6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00F8-C741-4D44-83D3-F9E9C447E044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57367B-98DB-48A0-8067-1B4064DE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0EDE34-85CE-4745-89C7-2DEFBEB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87521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TOC: Practical Applications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C:\Users\sivaraj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1823" y="2581836"/>
            <a:ext cx="4101355" cy="375173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131859" y="1143000"/>
            <a:ext cx="447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Form filling – </a:t>
            </a:r>
            <a:r>
              <a:rPr lang="en-IN" dirty="0" smtClean="0"/>
              <a:t>Pattern matching (e-mail verification)</a:t>
            </a:r>
          </a:p>
          <a:p>
            <a:r>
              <a:rPr lang="en-IN" b="1" dirty="0" smtClean="0"/>
              <a:t>Unix based system – </a:t>
            </a:r>
            <a:r>
              <a:rPr lang="en-IN" b="1" dirty="0" err="1" smtClean="0"/>
              <a:t>grep</a:t>
            </a:r>
            <a:r>
              <a:rPr lang="en-IN" b="1" dirty="0" smtClean="0"/>
              <a:t> command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5104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0"/>
            <a:ext cx="12192000" cy="807357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800" b="1" dirty="0" smtClean="0"/>
              <a:t>Compiler design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 </a:t>
            </a:r>
            <a:r>
              <a:rPr lang="en-IN" sz="2700" dirty="0" smtClean="0"/>
              <a:t>Deals with how Compiler converts Higher language program to executable code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2105025"/>
            <a:ext cx="5181600" cy="4734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Finite Automata(Regular grammar)</a:t>
            </a:r>
            <a:endParaRPr lang="en-IN" sz="2400" dirty="0"/>
          </a:p>
        </p:txBody>
      </p:sp>
      <p:pic>
        <p:nvPicPr>
          <p:cNvPr id="1026" name="Picture 2" descr="C:\Users\sivaraj\Desktop\compilerDe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271" y="1337491"/>
            <a:ext cx="5505984" cy="5159828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12192000" cy="584200"/>
          </a:xfrm>
          <a:prstGeom prst="rect">
            <a:avLst/>
          </a:prstGeom>
          <a:solidFill>
            <a:srgbClr val="EC14BE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After Learning </a:t>
            </a:r>
            <a:r>
              <a:rPr kumimoji="0" lang="en-I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ToC</a:t>
            </a: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Next? – Compiler design</a:t>
            </a:r>
            <a:b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5A14-FEFC-404A-9061-3C1CE8E4F312}" type="datetime1">
              <a:rPr lang="en-US" smtClean="0"/>
              <a:t>7/22/2020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070600" y="2765425"/>
            <a:ext cx="5765800" cy="4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down Automata(Context free grammar)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210300" y="3387724"/>
            <a:ext cx="5524500" cy="701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bounded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Automata(Context sensitive grammar)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279900" y="2159000"/>
            <a:ext cx="17018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4305300" y="2844800"/>
            <a:ext cx="16383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4305300" y="3530600"/>
            <a:ext cx="1778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117598" y="1313934"/>
            <a:ext cx="4112002" cy="523220"/>
          </a:xfrm>
          <a:prstGeom prst="rect">
            <a:avLst/>
          </a:prstGeom>
          <a:solidFill>
            <a:srgbClr val="F587DD"/>
          </a:solidFill>
        </p:spPr>
        <p:txBody>
          <a:bodyPr wrap="square">
            <a:spAutoFit/>
          </a:bodyPr>
          <a:lstStyle/>
          <a:p>
            <a:r>
              <a:rPr lang="en-IN" sz="2800" b="1" dirty="0" smtClean="0"/>
              <a:t>Phases of a Compiler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Phase 1: Lexical Analysis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41425"/>
            <a:ext cx="53975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The primary functions of this phase are:</a:t>
            </a:r>
          </a:p>
          <a:p>
            <a:r>
              <a:rPr lang="en-IN" sz="2400" dirty="0" smtClean="0"/>
              <a:t>Identify the lexical units in a source code</a:t>
            </a:r>
          </a:p>
          <a:p>
            <a:r>
              <a:rPr lang="en-IN" sz="2400" dirty="0" smtClean="0"/>
              <a:t>Classify lexical units into classes like constants, reserved words, and enter them in different tables. It will Ignore comments in the source program</a:t>
            </a:r>
          </a:p>
          <a:p>
            <a:r>
              <a:rPr lang="en-IN" sz="2400" dirty="0" smtClean="0"/>
              <a:t>Identify token which is not a part of the language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12414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Example</a:t>
            </a:r>
            <a:r>
              <a:rPr lang="en-IN" dirty="0" smtClean="0"/>
              <a:t>:</a:t>
            </a:r>
          </a:p>
          <a:p>
            <a:r>
              <a:rPr lang="en-IN" dirty="0" smtClean="0"/>
              <a:t>x = y + 10</a:t>
            </a:r>
          </a:p>
          <a:p>
            <a:pPr>
              <a:buNone/>
            </a:pPr>
            <a:r>
              <a:rPr lang="en-IN" b="1" dirty="0" smtClean="0"/>
              <a:t>Tokens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3606-415D-4780-8879-04E5534EB774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0DEB-E325-4107-A3F9-118B41A3F72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 Bagyammal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23000" y="2822501"/>
          <a:ext cx="4495800" cy="278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2933700"/>
              </a:tblGrid>
              <a:tr h="630481">
                <a:tc>
                  <a:txBody>
                    <a:bodyPr/>
                    <a:lstStyle/>
                    <a:p>
                      <a:r>
                        <a:rPr lang="en-IN" b="1" dirty="0" smtClean="0"/>
                        <a:t>LEXICAL</a:t>
                      </a:r>
                      <a:r>
                        <a:rPr lang="en-IN" b="1" baseline="0" dirty="0" smtClean="0"/>
                        <a:t> UNIT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CLASS</a:t>
                      </a:r>
                      <a:endParaRPr lang="en-IN" b="1" dirty="0"/>
                    </a:p>
                  </a:txBody>
                  <a:tcPr/>
                </a:tc>
              </a:tr>
              <a:tr h="43000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identifier</a:t>
                      </a:r>
                    </a:p>
                  </a:txBody>
                  <a:tcPr marL="76200" marR="76200" marT="76200" marB="76200"/>
                </a:tc>
              </a:tr>
              <a:tr h="430003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Assignment operator</a:t>
                      </a:r>
                    </a:p>
                  </a:txBody>
                  <a:tcPr marL="76200" marR="76200" marT="76200" marB="76200"/>
                </a:tc>
              </a:tr>
              <a:tr h="430003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identifier</a:t>
                      </a:r>
                    </a:p>
                  </a:txBody>
                  <a:tcPr marL="76200" marR="76200" marT="76200" marB="76200"/>
                </a:tc>
              </a:tr>
              <a:tr h="430003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Addition operator</a:t>
                      </a:r>
                    </a:p>
                  </a:txBody>
                  <a:tcPr marL="76200" marR="76200" marT="76200" marB="76200"/>
                </a:tc>
              </a:tr>
              <a:tr h="430003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Number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2552</TotalTime>
  <Words>1158</Words>
  <Application>Microsoft Office PowerPoint</Application>
  <PresentationFormat>Custom</PresentationFormat>
  <Paragraphs>293</Paragraphs>
  <Slides>18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15CSE303-Theory of Computation</vt:lpstr>
      <vt:lpstr>Slide 2</vt:lpstr>
      <vt:lpstr>Slide 3</vt:lpstr>
      <vt:lpstr>Slide 4</vt:lpstr>
      <vt:lpstr>Slide 5</vt:lpstr>
      <vt:lpstr>Slide 6</vt:lpstr>
      <vt:lpstr>Slide 7</vt:lpstr>
      <vt:lpstr> Compiler design  Deals with how Compiler converts Higher language program to executable code </vt:lpstr>
      <vt:lpstr>Phase 1: Lexical Analysis </vt:lpstr>
      <vt:lpstr>Phase 2: Syntax Analysis </vt:lpstr>
      <vt:lpstr>Phase 3: Semantic Analysis </vt:lpstr>
      <vt:lpstr>Halting problem (Turing Machine)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Prathilothamai</dc:creator>
  <cp:lastModifiedBy>sivaraj</cp:lastModifiedBy>
  <cp:revision>157</cp:revision>
  <dcterms:created xsi:type="dcterms:W3CDTF">2020-06-17T05:24:33Z</dcterms:created>
  <dcterms:modified xsi:type="dcterms:W3CDTF">2020-07-21T19:36:01Z</dcterms:modified>
</cp:coreProperties>
</file>