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348" r:id="rId5"/>
    <p:sldId id="349" r:id="rId6"/>
    <p:sldId id="350" r:id="rId7"/>
    <p:sldId id="372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imarri Bhavana Reddy - [CB.EN.U4CSE18270]" userId="S::cb.en.u4cse18270@cb.students.amrita.edu::24d22c39-adae-4e63-9ce3-51a1e10a428a" providerId="AD" clId="Web-{B98171AE-9645-4BBB-A6CF-A41E6B67CA40}"/>
    <pc:docChg chg="modSld">
      <pc:chgData name="Tadimarri Bhavana Reddy - [CB.EN.U4CSE18270]" userId="S::cb.en.u4cse18270@cb.students.amrita.edu::24d22c39-adae-4e63-9ce3-51a1e10a428a" providerId="AD" clId="Web-{B98171AE-9645-4BBB-A6CF-A41E6B67CA40}" dt="2020-07-27T06:52:04.056" v="0" actId="1076"/>
      <pc:docMkLst>
        <pc:docMk/>
      </pc:docMkLst>
      <pc:sldChg chg="modSp">
        <pc:chgData name="Tadimarri Bhavana Reddy - [CB.EN.U4CSE18270]" userId="S::cb.en.u4cse18270@cb.students.amrita.edu::24d22c39-adae-4e63-9ce3-51a1e10a428a" providerId="AD" clId="Web-{B98171AE-9645-4BBB-A6CF-A41E6B67CA40}" dt="2020-07-27T06:52:04.056" v="0" actId="1076"/>
        <pc:sldMkLst>
          <pc:docMk/>
          <pc:sldMk cId="0" sldId="353"/>
        </pc:sldMkLst>
        <pc:graphicFrameChg chg="mod">
          <ac:chgData name="Tadimarri Bhavana Reddy - [CB.EN.U4CSE18270]" userId="S::cb.en.u4cse18270@cb.students.amrita.edu::24d22c39-adae-4e63-9ce3-51a1e10a428a" providerId="AD" clId="Web-{B98171AE-9645-4BBB-A6CF-A41E6B67CA40}" dt="2020-07-27T06:52:04.056" v="0" actId="1076"/>
          <ac:graphicFrameMkLst>
            <pc:docMk/>
            <pc:sldMk cId="0" sldId="353"/>
            <ac:graphicFrameMk id="11272" creationId="{45766B41-88A7-4DFE-AC56-21B790C81501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7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2.wmf"/><Relationship Id="rId4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3.wmf"/><Relationship Id="rId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458E97-B5B0-4943-B3F7-AA64EF263D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A50755E-D9A0-4FD8-916F-CE161A502F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5572D24-60C8-438B-BE5A-DA4F8CAF6F54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5C9C25D-B60C-48FA-B199-150196B4E6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09D5A8D-82C1-4F6D-A97E-997B14DB35E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BD72D7-8AE9-4E66-BB99-260D88338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380C1E-646B-425E-BCCD-65B57DD27B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729834-E3F1-4A01-8270-10F0661A9F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93BC9-6428-434C-A3CD-87D4BDAD3183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4501D3F-0C45-4C50-A2CF-ACC7E72D14D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E432E63-A1A0-4676-A93A-350E1812D7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A2F0959-8F23-4A71-9CFA-5F8087B691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9D1B06-D01B-446B-B814-CD76A57FE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34A4D6-B97C-47E8-B396-3F270EB88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98025F1-115F-4BF6-B7B9-79130297D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4377A8B-5642-4710-8709-17446AE2653E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96C19E4-2857-431C-84B2-850B89F9D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50E173F-E085-4C6F-9A69-CB37B78E2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4D4EEDB-08F4-4914-A8E2-D7A8AEE69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6E5A18A-356B-4A42-AF8F-5E092C7E8E94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916F05D-FEDF-4E0C-885D-2BFCEB040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51A7F19-EE96-4E10-B57F-BA6B28FCA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3C516C2-8394-431B-A5F9-D63578D8B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2C444F6-B337-403D-A3E5-88DCC434E90A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65DDA74-6735-4DF4-B148-AB907EA7C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33CF75-B419-48D7-A75E-336CF9599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406DA7-BD9F-4F05-AF8C-E4DAFDAF9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A2AAB-5782-4D1D-8F8F-EC6AA7079BC3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CD4799-7A5E-4E13-96CD-E8833EA43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57B0E5-2675-4162-A927-3624FCF9C6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E1EFB-6723-43D1-8B64-FD980A1CA4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2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F8BF75-7401-472F-8F69-E84F465C7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CC770-2FB8-41A1-BDA9-90C0B906D55C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C30618-BD9A-46BA-9DEB-9F2E18D7B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FAB57E-62F8-42ED-8B78-1C7296DE58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C5C78-558A-419B-A9AF-72B3B709B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8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1C0725-59BA-4090-9538-5F6E6850B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0EBA-4381-4049-99FE-CDA8C61E69B2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076DAC-CDB7-47C6-BC4B-8B366BDC6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721731-E276-4A81-BB4B-3F0CA3545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74DB2-9E38-4A81-A511-EEAC325F8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C4A22C-80B7-4C6E-8200-EF54477FDA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781D2-DB07-4400-A7A6-C648F61D47B6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AF7C40-234B-4B4E-AF8D-157BA5F12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95A6E8-F91B-4964-ADA2-B28B71E32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B20AF-EDD6-4A5E-9B75-1FBDD3365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54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D4EB34-8C69-43EA-9C9A-70293FF9C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934DB-D3D4-4469-93A8-F38CC1889570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E1972-B53B-4DED-8B82-D54EC2F637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73CF8E-FA6C-4205-A87A-48290DB8F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C1CC8-72D8-4F26-941A-A1FEF1F14B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66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10EEF-BCB8-416C-8882-06138C3B03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F668A-9C43-47C9-BD7C-48B159A53D11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06087-F9DE-495F-8B93-0BECC50A5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4C4EF-98B0-40F0-9821-F25DCE1B6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C4AD-93C4-441A-A563-D1678531E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2AE3BC-3CBD-462C-8C3C-B0489FBF3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12988-9FB5-4ABD-B66E-0BA4286CB50F}" type="datetime1">
              <a:rPr lang="en-US" smtClean="0"/>
              <a:t>7/26/2020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EBE3CA-38E5-4E73-9357-A41FB5F79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D43CEB-50FF-48A4-A8D7-55C429521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D29B-FF24-4F9A-A984-01227C9631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7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EF2789-DF19-475D-B27F-001B377CD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4495A-53CE-4FC6-8EC3-49A0E3F0CAD0}" type="datetime1">
              <a:rPr lang="en-US" smtClean="0"/>
              <a:t>7/26/2020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9BA810-0353-4C4B-930C-EE1483948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A9C32A-99B0-46DF-AA6F-5E824E6ED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E99C-D65C-434D-AB2F-2BAA641248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93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439E94-BF2E-491B-BB82-1798B6E48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2EA93-6880-44D4-A06C-877CD3BAA8F8}" type="datetime1">
              <a:rPr lang="en-US" smtClean="0"/>
              <a:t>7/26/2020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6F137C-C7FD-40FA-92DD-D6E681B2C0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CD7ABC-075C-4B73-9D78-3A8EFAAEA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31E97-51C4-46DA-A0AD-ED9D37B06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78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AE55C-C8A8-4402-8209-D4C4A2B25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F1BA-DF6B-434C-AEE6-26DB28A253A9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116A4-34F4-4058-A228-FD9361243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BEECB-3292-484A-926F-5CC598A20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83FFD-1954-4D7C-9572-2C49355AD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77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AAEA0-1190-4FF5-87C8-5DABC7F239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B267D-1DEE-44BD-8CE8-D1515926821F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C902B-AFBC-43D8-AC4D-66C362C1BC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B1FADF-D6A5-40AB-8B95-7264A12B4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AF147-4158-45FD-8571-1E204892C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69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A1F2F2-7350-4147-ABC4-1071A334B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633086-ECC3-4A73-AACB-C452CB412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890F8F-93F0-4E55-93E4-128BE8DFA2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E512AFD-F6D7-47AF-A844-68C0463D0E0E}" type="datetime1">
              <a:rPr lang="en-US" smtClean="0"/>
              <a:t>7/26/2020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B96563-D24F-48F8-A530-27F9AFC854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 Bagyammal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5EE659-8E38-4CCC-BFFB-C0DE894121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0B88C1-65E2-4C60-997E-A03D553C04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1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E0B927FB-44F2-4261-B8F1-2518BAF48D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52400" y="66294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F5500E4-F714-452A-B0C9-198B4E8317A9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17B04BFC-E3C9-49E1-9FC1-2AA379CC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7A83163C-74F0-43F7-9644-B7AE167D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469F900-B8B0-4E37-AAF1-70BA4EB541F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FC87529E-EA64-44E1-819E-AC5288DEF7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8916B526-186A-4A1F-8423-C249ABD0AC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2876191-17F2-4EC9-AF38-C661B841DC28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638E59EA-C47B-431C-A491-0EAA066B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160BBE95-9BCE-4C0C-8563-DE427300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9F1C413-0336-47FD-A713-C5D9CE92E8D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CC1E612A-A418-46EF-9289-B4C86423C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BB05A886-CA3D-4A7D-8389-A44E4EA7F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Substring of string: </a:t>
            </a:r>
          </a:p>
          <a:p>
            <a:pPr lvl="1"/>
            <a:r>
              <a:rPr lang="en-US" altLang="en-US" sz="3200"/>
              <a:t>Any string of consecutive symbols in some string</a:t>
            </a:r>
            <a:endParaRPr lang="en-US" altLang="en-US"/>
          </a:p>
          <a:p>
            <a:r>
              <a:rPr lang="en-US" altLang="en-US"/>
              <a:t>                  String                    Substring</a:t>
            </a:r>
          </a:p>
        </p:txBody>
      </p:sp>
      <p:graphicFrame>
        <p:nvGraphicFramePr>
          <p:cNvPr id="16391" name="Object 4">
            <a:extLst>
              <a:ext uri="{FF2B5EF4-FFF2-40B4-BE49-F238E27FC236}">
                <a16:creationId xmlns:a16="http://schemas.microsoft.com/office/drawing/2014/main" id="{1F8EBAB5-AD1A-4383-A72F-8DB46CB5A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429000"/>
          <a:ext cx="1054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1054100" imgH="2717800" progId="Equation.3">
                  <p:embed/>
                </p:oleObj>
              </mc:Choice>
              <mc:Fallback>
                <p:oleObj name="Equation" r:id="rId3" imgW="1054100" imgH="271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1054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5">
            <a:extLst>
              <a:ext uri="{FF2B5EF4-FFF2-40B4-BE49-F238E27FC236}">
                <a16:creationId xmlns:a16="http://schemas.microsoft.com/office/drawing/2014/main" id="{13341A13-451F-4BF6-8739-CE295D051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429000"/>
          <a:ext cx="1308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5" imgW="1308100" imgH="2717800" progId="Equation.3">
                  <p:embed/>
                </p:oleObj>
              </mc:Choice>
              <mc:Fallback>
                <p:oleObj name="Equation" r:id="rId5" imgW="1308100" imgH="271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1308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6">
            <a:extLst>
              <a:ext uri="{FF2B5EF4-FFF2-40B4-BE49-F238E27FC236}">
                <a16:creationId xmlns:a16="http://schemas.microsoft.com/office/drawing/2014/main" id="{CF809275-843E-4E32-910E-28D5856E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7">
            <a:extLst>
              <a:ext uri="{FF2B5EF4-FFF2-40B4-BE49-F238E27FC236}">
                <a16:creationId xmlns:a16="http://schemas.microsoft.com/office/drawing/2014/main" id="{6C6115E6-FCBC-4C1B-9FE8-7CA427FD3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724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8">
            <a:extLst>
              <a:ext uri="{FF2B5EF4-FFF2-40B4-BE49-F238E27FC236}">
                <a16:creationId xmlns:a16="http://schemas.microsoft.com/office/drawing/2014/main" id="{160FC0A6-BD61-4968-8C98-61ACFD14F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486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9">
            <a:extLst>
              <a:ext uri="{FF2B5EF4-FFF2-40B4-BE49-F238E27FC236}">
                <a16:creationId xmlns:a16="http://schemas.microsoft.com/office/drawing/2014/main" id="{B05FFC36-ECD1-4FA8-BCF4-FA4E42D48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248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1290613E-518C-4422-A85D-BB5410392B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244AD49-F38A-4F7B-83E3-EB0C1A78D8D2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9C3F4206-2FEF-475D-AE76-CE1A017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DC378136-EA5D-4D88-BE64-DB37CD72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4A72FED-014F-4E9C-B3B3-871DC504490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08D78C31-80EC-4D55-919E-98E619A2A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and Suffix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93AF83FB-0814-44CD-892F-A11B729EC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16" y="714356"/>
            <a:ext cx="8839200" cy="5486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	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7415" name="Object 4">
            <a:extLst>
              <a:ext uri="{FF2B5EF4-FFF2-40B4-BE49-F238E27FC236}">
                <a16:creationId xmlns:a16="http://schemas.microsoft.com/office/drawing/2014/main" id="{7C88C165-D190-44D6-BBB8-478023AC6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4" y="857232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857232"/>
                        <a:ext cx="1308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>
            <a:extLst>
              <a:ext uri="{FF2B5EF4-FFF2-40B4-BE49-F238E27FC236}">
                <a16:creationId xmlns:a16="http://schemas.microsoft.com/office/drawing/2014/main" id="{DE927314-F9DA-42DE-9F22-E96350424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40" y="2000240"/>
          <a:ext cx="13081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5" imgW="1308100" imgH="4241800" progId="Equation.3">
                  <p:embed/>
                </p:oleObj>
              </mc:Choice>
              <mc:Fallback>
                <p:oleObj name="Equation" r:id="rId5" imgW="1308100" imgH="424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000240"/>
                        <a:ext cx="130810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6">
            <a:extLst>
              <a:ext uri="{FF2B5EF4-FFF2-40B4-BE49-F238E27FC236}">
                <a16:creationId xmlns:a16="http://schemas.microsoft.com/office/drawing/2014/main" id="{6D725E4E-7ABB-4A17-BF50-301B698B4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4" y="2000240"/>
          <a:ext cx="13081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7" imgW="1308100" imgH="4241800" progId="Equation.3">
                  <p:embed/>
                </p:oleObj>
              </mc:Choice>
              <mc:Fallback>
                <p:oleObj name="Equation" r:id="rId7" imgW="1308100" imgH="424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000240"/>
                        <a:ext cx="1308100" cy="424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85720" y="1428736"/>
            <a:ext cx="3200400" cy="2255838"/>
            <a:chOff x="5943600" y="2209800"/>
            <a:chExt cx="3200400" cy="2255838"/>
          </a:xfrm>
        </p:grpSpPr>
        <p:graphicFrame>
          <p:nvGraphicFramePr>
            <p:cNvPr id="17418" name="Object 7">
              <a:extLst>
                <a:ext uri="{FF2B5EF4-FFF2-40B4-BE49-F238E27FC236}">
                  <a16:creationId xmlns:a16="http://schemas.microsoft.com/office/drawing/2014/main" id="{6E9C6FFB-E4B2-4888-AE9D-09516FFDC6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4200" y="2209800"/>
            <a:ext cx="1346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6" name="Equation" r:id="rId9" imgW="1345616" imgH="304668" progId="Equation.3">
                    <p:embed/>
                  </p:oleObj>
                </mc:Choice>
                <mc:Fallback>
                  <p:oleObj name="Equation" r:id="rId9" imgW="1345616" imgH="304668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2209800"/>
                          <a:ext cx="13462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Line 8">
              <a:extLst>
                <a:ext uri="{FF2B5EF4-FFF2-40B4-BE49-F238E27FC236}">
                  <a16:creationId xmlns:a16="http://schemas.microsoft.com/office/drawing/2014/main" id="{EB1B0754-33C2-4EED-A250-8F2DF6673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2514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9">
              <a:extLst>
                <a:ext uri="{FF2B5EF4-FFF2-40B4-BE49-F238E27FC236}">
                  <a16:creationId xmlns:a16="http://schemas.microsoft.com/office/drawing/2014/main" id="{A3CF1E57-A7C4-4032-958C-3840F61C7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3400" y="2514600"/>
              <a:ext cx="304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Text Box 10">
              <a:extLst>
                <a:ext uri="{FF2B5EF4-FFF2-40B4-BE49-F238E27FC236}">
                  <a16:creationId xmlns:a16="http://schemas.microsoft.com/office/drawing/2014/main" id="{9F3BB28A-2364-44DA-8EB2-01D30655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200400"/>
              <a:ext cx="13795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prefix</a:t>
              </a:r>
            </a:p>
          </p:txBody>
        </p:sp>
        <p:sp>
          <p:nvSpPr>
            <p:cNvPr id="17422" name="Text Box 11">
              <a:extLst>
                <a:ext uri="{FF2B5EF4-FFF2-40B4-BE49-F238E27FC236}">
                  <a16:creationId xmlns:a16="http://schemas.microsoft.com/office/drawing/2014/main" id="{9963EC51-18C8-4788-A948-6FB82AC6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3513" y="3886200"/>
              <a:ext cx="1360487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suffix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14744" y="1285860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Prefixes</a:t>
            </a:r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286512" y="1285860"/>
            <a:ext cx="1882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Suffixes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2D082A6B-2EA9-4140-93E6-5DFA52F237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B23D47F-C59D-45EA-95F6-33B9A0357101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0ED72E9D-1C75-40FA-BD79-556B8839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816C599B-BE56-4153-8BC2-34219DE7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78F1138-CF05-4CED-95BE-EC271BC77E1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BA911098-84AE-4322-84C5-138B304F4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847708"/>
          </a:xfrm>
        </p:spPr>
        <p:txBody>
          <a:bodyPr/>
          <a:lstStyle/>
          <a:p>
            <a:r>
              <a:rPr lang="en-US" altLang="en-US"/>
              <a:t>Concatenation Operation with the same string n times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60C22969-F30D-4231-9F56-F7F0BE661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pPr lvl="1"/>
            <a:r>
              <a:rPr lang="en-US" altLang="en-US"/>
              <a:t>                </a:t>
            </a:r>
          </a:p>
        </p:txBody>
      </p:sp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414A8422-BD9B-4660-B1B4-0A1BEDCC7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08" y="1214422"/>
          <a:ext cx="2679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2679700" imgH="1231900" progId="Equation.3">
                  <p:embed/>
                </p:oleObj>
              </mc:Choice>
              <mc:Fallback>
                <p:oleObj name="Equation" r:id="rId3" imgW="2679700" imgH="1231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214422"/>
                        <a:ext cx="26797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>
            <a:extLst>
              <a:ext uri="{FF2B5EF4-FFF2-40B4-BE49-F238E27FC236}">
                <a16:creationId xmlns:a16="http://schemas.microsoft.com/office/drawing/2014/main" id="{52FE667A-BB9C-4D45-89D0-6FB53AB16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438400"/>
          <a:ext cx="419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5" imgW="4191000" imgH="723900" progId="Equation.3">
                  <p:embed/>
                </p:oleObj>
              </mc:Choice>
              <mc:Fallback>
                <p:oleObj name="Equation" r:id="rId5" imgW="4191000" imgH="723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4191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>
            <a:extLst>
              <a:ext uri="{FF2B5EF4-FFF2-40B4-BE49-F238E27FC236}">
                <a16:creationId xmlns:a16="http://schemas.microsoft.com/office/drawing/2014/main" id="{1AA1D67E-7045-4B2C-9ECC-8202B231D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279900"/>
          <a:ext cx="1435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7" imgW="1435100" imgH="609600" progId="Equation.3">
                  <p:embed/>
                </p:oleObj>
              </mc:Choice>
              <mc:Fallback>
                <p:oleObj name="Equation" r:id="rId7" imgW="1435100" imgH="609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79900"/>
                        <a:ext cx="14351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7">
            <a:extLst>
              <a:ext uri="{FF2B5EF4-FFF2-40B4-BE49-F238E27FC236}">
                <a16:creationId xmlns:a16="http://schemas.microsoft.com/office/drawing/2014/main" id="{DCE3958E-A778-483B-A18E-EDD8B63B8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410200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9" imgW="2438400" imgH="723900" progId="Equation.3">
                  <p:embed/>
                </p:oleObj>
              </mc:Choice>
              <mc:Fallback>
                <p:oleObj name="Equation" r:id="rId9" imgW="2438400" imgH="723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2438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56565492-8706-4D4C-898A-3D70B72EFA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7A3EDDB-E6F8-494F-8D38-4E21A4F46F25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7C79D440-2D54-4B6B-84E9-3237E333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786F573D-041D-4977-87B5-28BE12BC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0E3148C-5939-4EC0-A4B0-3886D7DEFA8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37E51D6C-13EE-43BD-919F-D2913F421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Star closure Operation(*)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F4539467-322D-4205-A2C8-732A366A5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     : the set of all possible strings from</a:t>
            </a:r>
          </a:p>
          <a:p>
            <a:r>
              <a:rPr lang="en-US" altLang="en-US"/>
              <a:t>        alphabet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</a:t>
            </a:r>
          </a:p>
        </p:txBody>
      </p:sp>
      <p:graphicFrame>
        <p:nvGraphicFramePr>
          <p:cNvPr id="19463" name="Object 4">
            <a:extLst>
              <a:ext uri="{FF2B5EF4-FFF2-40B4-BE49-F238E27FC236}">
                <a16:creationId xmlns:a16="http://schemas.microsoft.com/office/drawing/2014/main" id="{ED846F72-1831-4E08-8A33-BE9B49C91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868363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609600" imgH="419100" progId="Equation.3">
                  <p:embed/>
                </p:oleObj>
              </mc:Choice>
              <mc:Fallback>
                <p:oleObj name="Equation" r:id="rId3" imgW="6096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868363"/>
                        <a:ext cx="60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">
            <a:extLst>
              <a:ext uri="{FF2B5EF4-FFF2-40B4-BE49-F238E27FC236}">
                <a16:creationId xmlns:a16="http://schemas.microsoft.com/office/drawing/2014/main" id="{DEE5B91C-D797-4E9C-A1CC-D56B56AB9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14859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485900"/>
                        <a:ext cx="3286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9A2755D6-1A98-421B-9C58-725711C33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7" imgW="7734300" imgH="1320800" progId="Equation.3">
                  <p:embed/>
                </p:oleObj>
              </mc:Choice>
              <mc:Fallback>
                <p:oleObj name="Equation" r:id="rId7" imgW="7734300" imgH="1320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>
            <a:extLst>
              <a:ext uri="{FF2B5EF4-FFF2-40B4-BE49-F238E27FC236}">
                <a16:creationId xmlns:a16="http://schemas.microsoft.com/office/drawing/2014/main" id="{B62F4FB5-0520-4346-B8EA-A35AAEF398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681B2AB-B62A-4D1F-BE04-7EA20C7A7753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Footer Placeholder 2">
            <a:extLst>
              <a:ext uri="{FF2B5EF4-FFF2-40B4-BE49-F238E27FC236}">
                <a16:creationId xmlns:a16="http://schemas.microsoft.com/office/drawing/2014/main" id="{BE84355A-9574-433E-95B7-C0334C6B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C18564E-820D-4A80-8135-DFDED2AD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5C5EA37-F9A8-407A-9604-0EA78FDCA31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3F6149FF-EFAC-4B03-AB0C-C756A6F2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3600">
                <a:solidFill>
                  <a:schemeClr val="tx1"/>
                </a:solidFill>
              </a:rPr>
              <a:t>Positive closure operation(+ )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685A0A58-0DF1-496E-8EF6-22628CB8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     : the set of all possible strings from</a:t>
            </a:r>
          </a:p>
          <a:p>
            <a:r>
              <a:rPr lang="en-US" altLang="en-US"/>
              <a:t>        alphabet      except 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</a:t>
            </a:r>
          </a:p>
        </p:txBody>
      </p:sp>
      <p:graphicFrame>
        <p:nvGraphicFramePr>
          <p:cNvPr id="20487" name="Object 4">
            <a:extLst>
              <a:ext uri="{FF2B5EF4-FFF2-40B4-BE49-F238E27FC236}">
                <a16:creationId xmlns:a16="http://schemas.microsoft.com/office/drawing/2014/main" id="{D215D80F-32AC-4D08-A492-3B2BB6682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" y="779463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583947" imgH="596641" progId="Equation.3">
                  <p:embed/>
                </p:oleObj>
              </mc:Choice>
              <mc:Fallback>
                <p:oleObj name="Equation" r:id="rId3" imgW="583947" imgH="596641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779463"/>
                        <a:ext cx="584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>
            <a:extLst>
              <a:ext uri="{FF2B5EF4-FFF2-40B4-BE49-F238E27FC236}">
                <a16:creationId xmlns:a16="http://schemas.microsoft.com/office/drawing/2014/main" id="{64E85E72-CF77-41BF-8308-261692EB2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14859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485900"/>
                        <a:ext cx="3286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6">
            <a:extLst>
              <a:ext uri="{FF2B5EF4-FFF2-40B4-BE49-F238E27FC236}">
                <a16:creationId xmlns:a16="http://schemas.microsoft.com/office/drawing/2014/main" id="{1F0B9F64-93C7-49DF-989D-F0540664A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7" imgW="7734300" imgH="1320800" progId="Equation.3">
                  <p:embed/>
                </p:oleObj>
              </mc:Choice>
              <mc:Fallback>
                <p:oleObj name="Equation" r:id="rId7" imgW="7734300" imgH="1320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7">
            <a:extLst>
              <a:ext uri="{FF2B5EF4-FFF2-40B4-BE49-F238E27FC236}">
                <a16:creationId xmlns:a16="http://schemas.microsoft.com/office/drawing/2014/main" id="{CEA51266-AA1B-48A4-BDB6-D16F38FD9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724400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9" imgW="2387600" imgH="609600" progId="Equation.3">
                  <p:embed/>
                </p:oleObj>
              </mc:Choice>
              <mc:Fallback>
                <p:oleObj name="Equation" r:id="rId9" imgW="2387600" imgH="609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2387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8">
            <a:extLst>
              <a:ext uri="{FF2B5EF4-FFF2-40B4-BE49-F238E27FC236}">
                <a16:creationId xmlns:a16="http://schemas.microsoft.com/office/drawing/2014/main" id="{7CE7FD2E-75FA-44FF-8BE5-A0FCB1D09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562600"/>
          <a:ext cx="73548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11" imgW="7353300" imgH="711200" progId="Equation.3">
                  <p:embed/>
                </p:oleObj>
              </mc:Choice>
              <mc:Fallback>
                <p:oleObj name="Equation" r:id="rId11" imgW="7353300" imgH="71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62600"/>
                        <a:ext cx="7354888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9">
            <a:extLst>
              <a:ext uri="{FF2B5EF4-FFF2-40B4-BE49-F238E27FC236}">
                <a16:creationId xmlns:a16="http://schemas.microsoft.com/office/drawing/2014/main" id="{A5D53041-E173-4B52-8200-449219FED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5240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1E5FEB1-22E7-42C1-8BFC-A000D5C044E7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17F6F-5084-405F-BC50-DFD99D46442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Languages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r>
              <a:rPr lang="en-US" altLang="en-US"/>
              <a:t>A language over alphabet    </a:t>
            </a:r>
          </a:p>
          <a:p>
            <a:r>
              <a:rPr lang="en-US" altLang="en-US"/>
              <a:t>is any subset of </a:t>
            </a:r>
          </a:p>
          <a:p>
            <a:r>
              <a:rPr lang="en-US" altLang="en-US">
                <a:solidFill>
                  <a:srgbClr val="FF0000"/>
                </a:solidFill>
              </a:rPr>
              <a:t>Examples: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21511" name="Object 4"/>
          <p:cNvGraphicFramePr>
            <a:graphicFrameLocks noChangeAspect="1"/>
          </p:cNvGraphicFramePr>
          <p:nvPr/>
        </p:nvGraphicFramePr>
        <p:xfrm>
          <a:off x="3429000" y="15240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609600" imgH="419100" progId="Equation.3">
                  <p:embed/>
                </p:oleObj>
              </mc:Choice>
              <mc:Fallback>
                <p:oleObj name="Equation" r:id="rId3" imgW="60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60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/>
          <p:cNvGraphicFramePr>
            <a:graphicFrameLocks noChangeAspect="1"/>
          </p:cNvGraphicFramePr>
          <p:nvPr/>
        </p:nvGraphicFramePr>
        <p:xfrm>
          <a:off x="1447800" y="2590800"/>
          <a:ext cx="67960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5" imgW="6794500" imgH="1320800" progId="Equation.3">
                  <p:embed/>
                </p:oleObj>
              </mc:Choice>
              <mc:Fallback>
                <p:oleObj name="Equation" r:id="rId5" imgW="6794500" imgH="132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6796088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/>
          <p:cNvGraphicFramePr>
            <a:graphicFrameLocks noChangeAspect="1"/>
          </p:cNvGraphicFramePr>
          <p:nvPr/>
        </p:nvGraphicFramePr>
        <p:xfrm>
          <a:off x="2438400" y="4267200"/>
          <a:ext cx="58674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7" imgW="6172200" imgH="2082800" progId="Equation.3">
                  <p:embed/>
                </p:oleObj>
              </mc:Choice>
              <mc:Fallback>
                <p:oleObj name="Equation" r:id="rId7" imgW="6172200" imgH="208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5867400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7"/>
          <p:cNvSpPr txBox="1">
            <a:spLocks noChangeArrowheads="1"/>
          </p:cNvSpPr>
          <p:nvPr/>
        </p:nvSpPr>
        <p:spPr bwMode="auto">
          <a:xfrm>
            <a:off x="0" y="4114800"/>
            <a:ext cx="20240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Language:</a:t>
            </a:r>
          </a:p>
        </p:txBody>
      </p:sp>
      <p:sp>
        <p:nvSpPr>
          <p:cNvPr id="21515" name="Text Box 16"/>
          <p:cNvSpPr txBox="1">
            <a:spLocks noChangeArrowheads="1"/>
          </p:cNvSpPr>
          <p:nvPr/>
        </p:nvSpPr>
        <p:spPr bwMode="auto">
          <a:xfrm>
            <a:off x="533400" y="4114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6" name="Text Box 18"/>
          <p:cNvSpPr txBox="1">
            <a:spLocks noChangeArrowheads="1"/>
          </p:cNvSpPr>
          <p:nvPr/>
        </p:nvSpPr>
        <p:spPr bwMode="auto">
          <a:xfrm>
            <a:off x="0" y="4953000"/>
            <a:ext cx="20240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Language:</a:t>
            </a:r>
          </a:p>
        </p:txBody>
      </p: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0" y="5715000"/>
            <a:ext cx="20240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Language:</a:t>
            </a:r>
          </a:p>
        </p:txBody>
      </p:sp>
      <p:graphicFrame>
        <p:nvGraphicFramePr>
          <p:cNvPr id="21518" name="Object 20"/>
          <p:cNvGraphicFramePr>
            <a:graphicFrameLocks noChangeAspect="1"/>
          </p:cNvGraphicFramePr>
          <p:nvPr/>
        </p:nvGraphicFramePr>
        <p:xfrm>
          <a:off x="5181600" y="9906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9" imgW="330057" imgH="393529" progId="Equation.3">
                  <p:embed/>
                </p:oleObj>
              </mc:Choice>
              <mc:Fallback>
                <p:oleObj name="Equation" r:id="rId9" imgW="330057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0600"/>
                        <a:ext cx="3286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  <p:bldP spid="215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9AC8BE-50C1-4A23-B02A-3474557C804F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8DEAA-56DD-4179-8AE9-6C4E51D2F43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Language Examples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 infinite language</a:t>
            </a:r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4419600" y="19050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4191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/>
          <p:cNvGraphicFramePr>
            <a:graphicFrameLocks noChangeAspect="1"/>
          </p:cNvGraphicFramePr>
          <p:nvPr/>
        </p:nvGraphicFramePr>
        <p:xfrm>
          <a:off x="774700" y="3459163"/>
          <a:ext cx="26749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5" imgW="2578100" imgH="2717800" progId="Equation.3">
                  <p:embed/>
                </p:oleObj>
              </mc:Choice>
              <mc:Fallback>
                <p:oleObj name="Equation" r:id="rId5" imgW="2578100" imgH="271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459163"/>
                        <a:ext cx="267493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4038600" y="46482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7" imgW="698197" imgH="393529" progId="Equation.3">
                  <p:embed/>
                </p:oleObj>
              </mc:Choice>
              <mc:Fallback>
                <p:oleObj name="Equation" r:id="rId7" imgW="69819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7"/>
          <p:cNvGraphicFramePr>
            <a:graphicFrameLocks noChangeAspect="1"/>
          </p:cNvGraphicFramePr>
          <p:nvPr/>
        </p:nvGraphicFramePr>
        <p:xfrm>
          <a:off x="6019800" y="4495800"/>
          <a:ext cx="1574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1574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AutoShape 8"/>
          <p:cNvSpPr>
            <a:spLocks/>
          </p:cNvSpPr>
          <p:nvPr/>
        </p:nvSpPr>
        <p:spPr bwMode="auto">
          <a:xfrm>
            <a:off x="3505200" y="35052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2540" name="Object 9"/>
          <p:cNvGraphicFramePr>
            <a:graphicFrameLocks noChangeAspect="1"/>
          </p:cNvGraphicFramePr>
          <p:nvPr/>
        </p:nvGraphicFramePr>
        <p:xfrm>
          <a:off x="2286000" y="1143000"/>
          <a:ext cx="2133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11" imgW="672808" imgH="215806" progId="Equation.3">
                  <p:embed/>
                </p:oleObj>
              </mc:Choice>
              <mc:Fallback>
                <p:oleObj name="Equation" r:id="rId11" imgW="672808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21336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0"/>
          <p:cNvSpPr txBox="1">
            <a:spLocks noChangeArrowheads="1"/>
          </p:cNvSpPr>
          <p:nvPr/>
        </p:nvSpPr>
        <p:spPr bwMode="auto">
          <a:xfrm>
            <a:off x="212725" y="1168400"/>
            <a:ext cx="1908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  <p:bldP spid="225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B64366-0B2B-45AD-B731-C4874D8969CA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B4EAF-B2BF-43AE-86F7-40BA1557D3BD}" type="slidenum">
              <a:rPr lang="en-US" altLang="en-US"/>
              <a:pPr/>
              <a:t>17</a:t>
            </a:fld>
            <a:endParaRPr lang="en-US" altLang="en-US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85750" y="3714750"/>
          <a:ext cx="79644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3" imgW="2628900" imgH="241300" progId="Equation.3">
                  <p:embed/>
                </p:oleObj>
              </mc:Choice>
              <mc:Fallback>
                <p:oleObj name="Equation" r:id="rId3" imgW="2628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714750"/>
                        <a:ext cx="7964488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2286000" y="1524000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5" imgW="1053643" imgH="215806" progId="Equation.3">
                  <p:embed/>
                </p:oleObj>
              </mc:Choice>
              <mc:Fallback>
                <p:oleObj name="Equation" r:id="rId5" imgW="1053643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35052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688975" y="5048250"/>
          <a:ext cx="5926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7" imgW="1955800" imgH="203200" progId="Equation.3">
                  <p:embed/>
                </p:oleObj>
              </mc:Choice>
              <mc:Fallback>
                <p:oleObj name="Equation" r:id="rId7" imgW="1955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048250"/>
                        <a:ext cx="592613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2819400" y="407988"/>
            <a:ext cx="33099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/>
              <a:t>Prime numbers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288925" y="1549400"/>
            <a:ext cx="1908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Alphabet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304800" y="2590800"/>
            <a:ext cx="20240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Language: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  <p:bldP spid="235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890B75A-1713-4764-A977-9DDB4DA13EF9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72401-EDAE-4E45-8770-5F44379424C3}" type="slidenum">
              <a:rPr lang="en-US" altLang="en-US"/>
              <a:pPr/>
              <a:t>18</a:t>
            </a:fld>
            <a:endParaRPr lang="en-US" altLang="en-US"/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608013" y="2819400"/>
          <a:ext cx="71961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3" imgW="2374900" imgH="228600" progId="Equation.3">
                  <p:embed/>
                </p:oleObj>
              </mc:Choice>
              <mc:Fallback>
                <p:oleObj name="Equation" r:id="rId3" imgW="2374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819400"/>
                        <a:ext cx="7196137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2286000" y="1524000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5" imgW="1053643" imgH="215806" progId="Equation.3">
                  <p:embed/>
                </p:oleObj>
              </mc:Choice>
              <mc:Fallback>
                <p:oleObj name="Equation" r:id="rId5" imgW="105364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35052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2057400" y="381000"/>
            <a:ext cx="49069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/>
              <a:t>Even and odd numbers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288925" y="1549400"/>
            <a:ext cx="1908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Alphabet</a:t>
            </a:r>
          </a:p>
        </p:txBody>
      </p:sp>
      <p:graphicFrame>
        <p:nvGraphicFramePr>
          <p:cNvPr id="24585" name="Object 8"/>
          <p:cNvGraphicFramePr>
            <a:graphicFrameLocks noChangeAspect="1"/>
          </p:cNvGraphicFramePr>
          <p:nvPr/>
        </p:nvGraphicFramePr>
        <p:xfrm>
          <a:off x="609600" y="4876800"/>
          <a:ext cx="66960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7" imgW="2209800" imgH="228600" progId="Equation.3">
                  <p:embed/>
                </p:oleObj>
              </mc:Choice>
              <mc:Fallback>
                <p:oleObj name="Equation" r:id="rId7" imgW="2209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6696075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9"/>
          <p:cNvGraphicFramePr>
            <a:graphicFrameLocks noChangeAspect="1"/>
          </p:cNvGraphicFramePr>
          <p:nvPr/>
        </p:nvGraphicFramePr>
        <p:xfrm>
          <a:off x="609600" y="3657600"/>
          <a:ext cx="43100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9" imgW="1422400" imgH="215900" progId="Equation.3">
                  <p:embed/>
                </p:oleObj>
              </mc:Choice>
              <mc:Fallback>
                <p:oleObj name="Equation" r:id="rId9" imgW="14224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431006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0"/>
          <p:cNvGraphicFramePr>
            <a:graphicFrameLocks noChangeAspect="1"/>
          </p:cNvGraphicFramePr>
          <p:nvPr/>
        </p:nvGraphicFramePr>
        <p:xfrm>
          <a:off x="609600" y="5562600"/>
          <a:ext cx="3886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11" imgW="1282700" imgH="215900" progId="Equation.3">
                  <p:embed/>
                </p:oleObj>
              </mc:Choice>
              <mc:Fallback>
                <p:oleObj name="Equation" r:id="rId11" imgW="12827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38862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13128C-A112-4DA6-AAB2-4338BFF5E789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B9FCF-CA6B-45DC-A1C0-58C7C0B5680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3505200" y="304800"/>
            <a:ext cx="2208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Note that:</a:t>
            </a:r>
          </a:p>
        </p:txBody>
      </p:sp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3505200" y="1579563"/>
          <a:ext cx="32575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2070100" imgH="444500" progId="Equation.3">
                  <p:embed/>
                </p:oleObj>
              </mc:Choice>
              <mc:Fallback>
                <p:oleObj name="Equation" r:id="rId3" imgW="2070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79563"/>
                        <a:ext cx="325755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3657600" y="2819400"/>
          <a:ext cx="29575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1879600" imgH="508000" progId="Equation.3">
                  <p:embed/>
                </p:oleObj>
              </mc:Choice>
              <mc:Fallback>
                <p:oleObj name="Equation" r:id="rId5" imgW="18796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295751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5"/>
          <p:cNvGraphicFramePr>
            <a:graphicFrameLocks noChangeAspect="1"/>
          </p:cNvGraphicFramePr>
          <p:nvPr/>
        </p:nvGraphicFramePr>
        <p:xfrm>
          <a:off x="3657600" y="4191000"/>
          <a:ext cx="1857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7" imgW="1181100" imgH="508000" progId="Equation.3">
                  <p:embed/>
                </p:oleObj>
              </mc:Choice>
              <mc:Fallback>
                <p:oleObj name="Equation" r:id="rId7" imgW="11811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18573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"/>
          <p:cNvGraphicFramePr>
            <a:graphicFrameLocks noChangeAspect="1"/>
          </p:cNvGraphicFramePr>
          <p:nvPr/>
        </p:nvGraphicFramePr>
        <p:xfrm>
          <a:off x="3657600" y="5486400"/>
          <a:ext cx="1498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9" imgW="952087" imgH="507780" progId="Equation.3">
                  <p:embed/>
                </p:oleObj>
              </mc:Choice>
              <mc:Fallback>
                <p:oleObj name="Equation" r:id="rId9" imgW="952087" imgH="507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6400"/>
                        <a:ext cx="1498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7"/>
          <p:cNvSpPr txBox="1">
            <a:spLocks noChangeArrowheads="1"/>
          </p:cNvSpPr>
          <p:nvPr/>
        </p:nvSpPr>
        <p:spPr bwMode="auto">
          <a:xfrm>
            <a:off x="838200" y="1600200"/>
            <a:ext cx="1079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Sets</a:t>
            </a:r>
          </a:p>
        </p:txBody>
      </p:sp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762000" y="2971800"/>
            <a:ext cx="1757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Set size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762000" y="4343400"/>
            <a:ext cx="1757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Set size</a:t>
            </a:r>
          </a:p>
        </p:txBody>
      </p:sp>
      <p:sp>
        <p:nvSpPr>
          <p:cNvPr id="25613" name="Text Box 10"/>
          <p:cNvSpPr txBox="1">
            <a:spLocks noChangeArrowheads="1"/>
          </p:cNvSpPr>
          <p:nvPr/>
        </p:nvSpPr>
        <p:spPr bwMode="auto">
          <a:xfrm>
            <a:off x="685800" y="5562600"/>
            <a:ext cx="2708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String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  <p:bldP spid="25611" grpId="0"/>
      <p:bldP spid="25612" grpId="0"/>
      <p:bldP spid="256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12D12F4C-3CDC-494D-989A-333EFD7702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F8E3A03-5530-4A1B-A7FF-AFFF0B3D357E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5272283B-910B-491F-B08D-A7500EFB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CA2D7B80-1067-41D1-AFAE-BC65741B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3D52490-4237-43CE-8ADC-4F0A435F63E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6FCFD52D-D605-4E56-8884-330B7E7E5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4864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Language:</a:t>
            </a:r>
            <a:r>
              <a:rPr lang="en-US" altLang="en-US"/>
              <a:t> a set of strings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String:</a:t>
            </a:r>
            <a:r>
              <a:rPr lang="en-US" altLang="en-US" sz="3600"/>
              <a:t>  </a:t>
            </a:r>
            <a:r>
              <a:rPr lang="en-US" altLang="en-US"/>
              <a:t>a sequence of symbols </a:t>
            </a:r>
          </a:p>
          <a:p>
            <a:r>
              <a:rPr lang="en-US" altLang="en-US"/>
              <a:t>			from some alphabet</a:t>
            </a:r>
          </a:p>
          <a:p>
            <a:endParaRPr lang="en-US" altLang="en-US"/>
          </a:p>
          <a:p>
            <a:r>
              <a:rPr lang="en-US" altLang="en-US"/>
              <a:t>Example: </a:t>
            </a:r>
          </a:p>
          <a:p>
            <a:r>
              <a:rPr lang="en-US" altLang="en-US"/>
              <a:t>        Strings: </a:t>
            </a:r>
            <a:r>
              <a:rPr lang="en-US" altLang="en-US">
                <a:solidFill>
                  <a:srgbClr val="009900"/>
                </a:solidFill>
              </a:rPr>
              <a:t>cat, dog, house</a:t>
            </a:r>
          </a:p>
          <a:p>
            <a:r>
              <a:rPr lang="en-US" altLang="en-US"/>
              <a:t>        Language: </a:t>
            </a:r>
            <a:r>
              <a:rPr lang="en-US" altLang="en-US">
                <a:solidFill>
                  <a:srgbClr val="009900"/>
                </a:solidFill>
              </a:rPr>
              <a:t>{cat, dog, house}</a:t>
            </a:r>
          </a:p>
        </p:txBody>
      </p:sp>
      <p:graphicFrame>
        <p:nvGraphicFramePr>
          <p:cNvPr id="6150" name="Object 3">
            <a:extLst>
              <a:ext uri="{FF2B5EF4-FFF2-40B4-BE49-F238E27FC236}">
                <a16:creationId xmlns:a16="http://schemas.microsoft.com/office/drawing/2014/main" id="{A94E26B1-0876-42B6-9D1A-D1C79AFA0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257800"/>
          <a:ext cx="330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3302000" imgH="558800" progId="Equation.3">
                  <p:embed/>
                </p:oleObj>
              </mc:Choice>
              <mc:Fallback>
                <p:oleObj name="Equation" r:id="rId3" imgW="3302000" imgH="558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3302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">
            <a:extLst>
              <a:ext uri="{FF2B5EF4-FFF2-40B4-BE49-F238E27FC236}">
                <a16:creationId xmlns:a16="http://schemas.microsoft.com/office/drawing/2014/main" id="{D015D1A9-9D38-4E9D-859F-1D2C4DE1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57800"/>
            <a:ext cx="2030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Alphabet: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9BCD727-8501-4E14-9B16-D52B2A877385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501F6-1694-4645-8991-F457AD2B616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Languages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usual set operations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Complement: </a:t>
            </a:r>
          </a:p>
          <a:p>
            <a:endParaRPr lang="en-US" altLang="en-US"/>
          </a:p>
        </p:txBody>
      </p:sp>
      <p:graphicFrame>
        <p:nvGraphicFramePr>
          <p:cNvPr id="26631" name="Object 4"/>
          <p:cNvGraphicFramePr>
            <a:graphicFrameLocks noChangeAspect="1"/>
          </p:cNvGraphicFramePr>
          <p:nvPr/>
        </p:nvGraphicFramePr>
        <p:xfrm>
          <a:off x="381000" y="1752600"/>
          <a:ext cx="82311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3" imgW="8229600" imgH="2082800" progId="Equation.3">
                  <p:embed/>
                </p:oleObj>
              </mc:Choice>
              <mc:Fallback>
                <p:oleObj name="Equation" r:id="rId3" imgW="8229600" imgH="208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231188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5"/>
          <p:cNvGraphicFramePr>
            <a:graphicFrameLocks noChangeAspect="1"/>
          </p:cNvGraphicFramePr>
          <p:nvPr/>
        </p:nvGraphicFramePr>
        <p:xfrm>
          <a:off x="3276600" y="4419600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5" imgW="2146300" imgH="431800" progId="Equation.3">
                  <p:embed/>
                </p:oleObj>
              </mc:Choice>
              <mc:Fallback>
                <p:oleObj name="Equation" r:id="rId5" imgW="2146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2146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6"/>
          <p:cNvGraphicFramePr>
            <a:graphicFrameLocks noChangeAspect="1"/>
          </p:cNvGraphicFramePr>
          <p:nvPr/>
        </p:nvGraphicFramePr>
        <p:xfrm>
          <a:off x="1143000" y="5437188"/>
          <a:ext cx="6453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7" imgW="6451600" imgH="584200" progId="Equation.3">
                  <p:embed/>
                </p:oleObj>
              </mc:Choice>
              <mc:Fallback>
                <p:oleObj name="Equation" r:id="rId7" imgW="64516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37188"/>
                        <a:ext cx="645318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B79CE77-B535-4E92-BB0A-A7B8BF21C3B1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F1FD84-52C4-4D6F-861B-E005BD3AC5F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</p:txBody>
      </p:sp>
      <p:graphicFrame>
        <p:nvGraphicFramePr>
          <p:cNvPr id="27655" name="Object 0"/>
          <p:cNvGraphicFramePr>
            <a:graphicFrameLocks noChangeAspect="1"/>
          </p:cNvGraphicFramePr>
          <p:nvPr/>
        </p:nvGraphicFramePr>
        <p:xfrm>
          <a:off x="2679700" y="1295400"/>
          <a:ext cx="3556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3556000" imgH="711200" progId="Equation.3">
                  <p:embed/>
                </p:oleObj>
              </mc:Choice>
              <mc:Fallback>
                <p:oleObj name="Equation" r:id="rId3" imgW="3556000" imgH="71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295400"/>
                        <a:ext cx="35560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"/>
          <p:cNvGraphicFramePr>
            <a:graphicFrameLocks noChangeAspect="1"/>
          </p:cNvGraphicFramePr>
          <p:nvPr/>
        </p:nvGraphicFramePr>
        <p:xfrm>
          <a:off x="2346325" y="2514600"/>
          <a:ext cx="6797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5" imgW="6794500" imgH="723900" progId="Equation.3">
                  <p:embed/>
                </p:oleObj>
              </mc:Choice>
              <mc:Fallback>
                <p:oleObj name="Equation" r:id="rId5" imgW="6794500" imgH="723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514600"/>
                        <a:ext cx="67976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"/>
          <p:cNvGraphicFramePr>
            <a:graphicFrameLocks noChangeAspect="1"/>
          </p:cNvGraphicFramePr>
          <p:nvPr/>
        </p:nvGraphicFramePr>
        <p:xfrm>
          <a:off x="2228850" y="3803650"/>
          <a:ext cx="3771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7" imgW="3771900" imgH="2387600" progId="Equation.3">
                  <p:embed/>
                </p:oleObj>
              </mc:Choice>
              <mc:Fallback>
                <p:oleObj name="Equation" r:id="rId7" imgW="3771900" imgH="238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803650"/>
                        <a:ext cx="37719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D28025-F509-4BE7-BB9E-3F443AE6A087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F6D0F9-76A8-4083-83AE-78395955DFD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</a:t>
            </a:r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2819400" y="1524000"/>
          <a:ext cx="524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5245100" imgH="571500" progId="Equation.3">
                  <p:embed/>
                </p:oleObj>
              </mc:Choice>
              <mc:Fallback>
                <p:oleObj name="Equation" r:id="rId3" imgW="52451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52451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/>
        </p:nvGraphicFramePr>
        <p:xfrm>
          <a:off x="2133600" y="3810000"/>
          <a:ext cx="64658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6464300" imgH="2082800" progId="Equation.3">
                  <p:embed/>
                </p:oleObj>
              </mc:Choice>
              <mc:Fallback>
                <p:oleObj name="Equation" r:id="rId5" imgW="6464300" imgH="208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6465888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A83BCB-323B-45FF-B145-F212E1794E83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7FE518-0E28-4306-8C99-5AA0553F0C8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Operation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Special case: </a:t>
            </a:r>
          </a:p>
        </p:txBody>
      </p:sp>
      <p:graphicFrame>
        <p:nvGraphicFramePr>
          <p:cNvPr id="29703" name="Object 4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5"/>
          <p:cNvGraphicFramePr>
            <a:graphicFrameLocks noChangeAspect="1"/>
          </p:cNvGraphicFramePr>
          <p:nvPr/>
        </p:nvGraphicFramePr>
        <p:xfrm>
          <a:off x="2819400" y="8382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5" imgW="2476500" imgH="1219200" progId="Equation.3">
                  <p:embed/>
                </p:oleObj>
              </mc:Choice>
              <mc:Fallback>
                <p:oleObj name="Equation" r:id="rId5" imgW="24765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24765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6"/>
          <p:cNvGraphicFramePr>
            <a:graphicFrameLocks noChangeAspect="1"/>
          </p:cNvGraphicFramePr>
          <p:nvPr/>
        </p:nvGraphicFramePr>
        <p:xfrm>
          <a:off x="304800" y="2362200"/>
          <a:ext cx="76723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7" imgW="7670800" imgH="1473200" progId="Equation.3">
                  <p:embed/>
                </p:oleObj>
              </mc:Choice>
              <mc:Fallback>
                <p:oleObj name="Equation" r:id="rId7" imgW="7670800" imgH="147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7672388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7"/>
          <p:cNvGraphicFramePr>
            <a:graphicFrameLocks noChangeAspect="1"/>
          </p:cNvGraphicFramePr>
          <p:nvPr/>
        </p:nvGraphicFramePr>
        <p:xfrm>
          <a:off x="3048000" y="4343400"/>
          <a:ext cx="34417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9" imgW="3441700" imgH="1917700" progId="Equation.3">
                  <p:embed/>
                </p:oleObj>
              </mc:Choice>
              <mc:Fallback>
                <p:oleObj name="Equation" r:id="rId9" imgW="3441700" imgH="191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34417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3C3A13-0740-4CEC-A088-6D13D05D317B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B8794-B45C-4709-B2BE-F171C7A4AFE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1822450" y="1519238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519238"/>
                        <a:ext cx="35052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1625600" y="3194050"/>
          <a:ext cx="542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5" imgW="5422900" imgH="711200" progId="Equation.3">
                  <p:embed/>
                </p:oleObj>
              </mc:Choice>
              <mc:Fallback>
                <p:oleObj name="Equation" r:id="rId5" imgW="5422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194050"/>
                        <a:ext cx="5422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6"/>
          <p:cNvGraphicFramePr>
            <a:graphicFrameLocks noChangeAspect="1"/>
          </p:cNvGraphicFramePr>
          <p:nvPr/>
        </p:nvGraphicFramePr>
        <p:xfrm>
          <a:off x="2908300" y="4895850"/>
          <a:ext cx="35179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7" imgW="3517900" imgH="609600" progId="Equation.3">
                  <p:embed/>
                </p:oleObj>
              </mc:Choice>
              <mc:Fallback>
                <p:oleObj name="Equation" r:id="rId7" imgW="35179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895850"/>
                        <a:ext cx="35179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B04C5E-038F-44D5-8B8A-62B50B42ACB8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4E2E6-CD65-4FDA-B017-25554B58E45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Star-Closure (Kleene *)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strings that can be constructed from </a:t>
            </a:r>
          </a:p>
          <a:p>
            <a:endParaRPr lang="en-US" altLang="en-US"/>
          </a:p>
          <a:p>
            <a:r>
              <a:rPr lang="en-US" altLang="en-US"/>
              <a:t>Definition: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</a:t>
            </a:r>
          </a:p>
        </p:txBody>
      </p:sp>
      <p:graphicFrame>
        <p:nvGraphicFramePr>
          <p:cNvPr id="31751" name="Object 4"/>
          <p:cNvGraphicFramePr>
            <a:graphicFrameLocks noChangeAspect="1"/>
          </p:cNvGraphicFramePr>
          <p:nvPr/>
        </p:nvGraphicFramePr>
        <p:xfrm>
          <a:off x="5081588" y="3460750"/>
          <a:ext cx="201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460750"/>
                        <a:ext cx="20161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2514600" y="1981200"/>
          <a:ext cx="396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5" imgW="3962400" imgH="660400" progId="Equation.3">
                  <p:embed/>
                </p:oleObj>
              </mc:Choice>
              <mc:Fallback>
                <p:oleObj name="Equation" r:id="rId5" imgW="39624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962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6"/>
          <p:cNvGraphicFramePr>
            <a:graphicFrameLocks noChangeAspect="1"/>
          </p:cNvGraphicFramePr>
          <p:nvPr/>
        </p:nvGraphicFramePr>
        <p:xfrm>
          <a:off x="647700" y="3492500"/>
          <a:ext cx="773588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7" imgW="7734300" imgH="2870200" progId="Equation.3">
                  <p:embed/>
                </p:oleObj>
              </mc:Choice>
              <mc:Fallback>
                <p:oleObj name="Equation" r:id="rId7" imgW="7734300" imgH="287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92500"/>
                        <a:ext cx="7735888" cy="28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7"/>
          <p:cNvGraphicFramePr>
            <a:graphicFrameLocks noChangeAspect="1"/>
          </p:cNvGraphicFramePr>
          <p:nvPr/>
        </p:nvGraphicFramePr>
        <p:xfrm>
          <a:off x="8153400" y="838200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838200"/>
                        <a:ext cx="444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7A096F-CFDB-4B66-B96C-F03A074E58A1}" type="datetime1">
              <a:rPr lang="en-US" altLang="en-US" smtClean="0"/>
              <a:t>7/26/2020</a:t>
            </a:fld>
            <a:endParaRPr lang="en-US" alt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T Bagyammal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B5571-21B0-4E7B-AE18-F9696F05282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Positive Closure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Definition:</a:t>
            </a:r>
          </a:p>
        </p:txBody>
      </p:sp>
      <p:graphicFrame>
        <p:nvGraphicFramePr>
          <p:cNvPr id="32775" name="Object 0"/>
          <p:cNvGraphicFramePr>
            <a:graphicFrameLocks noChangeAspect="1"/>
          </p:cNvGraphicFramePr>
          <p:nvPr/>
        </p:nvGraphicFramePr>
        <p:xfrm>
          <a:off x="3124200" y="1295400"/>
          <a:ext cx="3778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3" imgW="1079032" imgH="215806" progId="Equation.3">
                  <p:embed/>
                </p:oleObj>
              </mc:Choice>
              <mc:Fallback>
                <p:oleObj name="Equation" r:id="rId3" imgW="1079032" imgH="21580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37782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"/>
          <p:cNvGraphicFramePr>
            <a:graphicFrameLocks noChangeAspect="1"/>
          </p:cNvGraphicFramePr>
          <p:nvPr/>
        </p:nvGraphicFramePr>
        <p:xfrm>
          <a:off x="615950" y="4178300"/>
          <a:ext cx="78247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5" imgW="7823200" imgH="2133600" progId="Equation.3">
                  <p:embed/>
                </p:oleObj>
              </mc:Choice>
              <mc:Fallback>
                <p:oleObj name="Equation" r:id="rId5" imgW="7823200" imgH="2133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178300"/>
                        <a:ext cx="7824788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1279525" y="2540000"/>
            <a:ext cx="63515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Same  with        but without the </a:t>
            </a:r>
          </a:p>
        </p:txBody>
      </p:sp>
      <p:graphicFrame>
        <p:nvGraphicFramePr>
          <p:cNvPr id="32778" name="Object 2"/>
          <p:cNvGraphicFramePr>
            <a:graphicFrameLocks noChangeAspect="1"/>
          </p:cNvGraphicFramePr>
          <p:nvPr/>
        </p:nvGraphicFramePr>
        <p:xfrm>
          <a:off x="3657600" y="2514600"/>
          <a:ext cx="49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495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3"/>
          <p:cNvGraphicFramePr>
            <a:graphicFrameLocks noChangeAspect="1"/>
          </p:cNvGraphicFramePr>
          <p:nvPr/>
        </p:nvGraphicFramePr>
        <p:xfrm>
          <a:off x="7543800" y="2514600"/>
          <a:ext cx="477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9" imgW="139579" imgH="177646" progId="Equation.3">
                  <p:embed/>
                </p:oleObj>
              </mc:Choice>
              <mc:Fallback>
                <p:oleObj name="Equation" r:id="rId9" imgW="139579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14600"/>
                        <a:ext cx="4778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Questions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/>
              <a:t>1.Let L = {ab, aa, baa}. </a:t>
            </a:r>
          </a:p>
          <a:p>
            <a:pPr algn="just">
              <a:buFontTx/>
              <a:buNone/>
            </a:pPr>
            <a:r>
              <a:rPr lang="en-US"/>
              <a:t>   a) Which of the following strings are in L*: abaabaaabaa, aaaabaaaa, baaaaabaaaab, baaaaabaa? </a:t>
            </a:r>
          </a:p>
          <a:p>
            <a:pPr algn="just">
              <a:buFontTx/>
              <a:buNone/>
            </a:pPr>
            <a:r>
              <a:rPr lang="en-US"/>
              <a:t>   b) Which strings are in L</a:t>
            </a:r>
            <a:r>
              <a:rPr lang="en-US" baseline="30000"/>
              <a:t>4</a:t>
            </a:r>
            <a:r>
              <a:rPr lang="en-US"/>
              <a:t>?</a:t>
            </a:r>
          </a:p>
          <a:p>
            <a:pPr algn="just">
              <a:buFontTx/>
              <a:buNone/>
            </a:pPr>
            <a:endParaRPr lang="en-US"/>
          </a:p>
          <a:p>
            <a:pPr algn="just">
              <a:buFontTx/>
              <a:buNone/>
            </a:pPr>
            <a:r>
              <a:rPr lang="en-US"/>
              <a:t>2. Let ∑ = {a, b} and L = {aa, bb}. Use set notation to describe complement of L.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8676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5296775-156A-43F5-911B-16DD3D44341A}" type="datetime1">
              <a:rPr lang="en-US" smtClean="0"/>
              <a:t>7/26/2020</a:t>
            </a:fld>
            <a:endParaRPr lang="en-US"/>
          </a:p>
        </p:txBody>
      </p:sp>
      <p:sp>
        <p:nvSpPr>
          <p:cNvPr id="28677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2867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D8B4C-4469-4DC4-ACF6-E2E2E32834A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  <a:defRPr/>
            </a:pPr>
            <a:r>
              <a:rPr lang="en-US" sz="3000"/>
              <a:t>3.Find the languages for ∑ = {a, b} that generate the sets of 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3000"/>
              <a:t>all strings with exactly one a.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3000"/>
              <a:t> all strings with at least one a. 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3000"/>
              <a:t> all strings with no more than three a’s.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3000"/>
              <a:t> all strings with at least three a’s</a:t>
            </a:r>
          </a:p>
          <a:p>
            <a:pPr marL="0" indent="0" algn="just">
              <a:buFontTx/>
              <a:buNone/>
              <a:defRPr/>
            </a:pPr>
            <a:r>
              <a:rPr lang="en-US" sz="3000"/>
              <a:t>4. Let ∑ = {0,1} and L={00,11} find</a:t>
            </a:r>
          </a:p>
          <a:p>
            <a:pPr marL="0" indent="0" algn="just">
              <a:buFontTx/>
              <a:buNone/>
              <a:defRPr/>
            </a:pPr>
            <a:r>
              <a:rPr lang="en-US" sz="3000"/>
              <a:t>    a. L</a:t>
            </a:r>
            <a:r>
              <a:rPr lang="en-US" sz="3000" baseline="30000"/>
              <a:t>2 </a:t>
            </a:r>
          </a:p>
          <a:p>
            <a:pPr marL="0" indent="0" algn="just">
              <a:buFontTx/>
              <a:buNone/>
              <a:defRPr/>
            </a:pPr>
            <a:r>
              <a:rPr lang="en-US" sz="3000" baseline="30000"/>
              <a:t>      </a:t>
            </a:r>
            <a:r>
              <a:rPr lang="en-US" sz="3000"/>
              <a:t>b. L</a:t>
            </a:r>
            <a:r>
              <a:rPr lang="en-US" sz="3000" baseline="30000"/>
              <a:t>4  </a:t>
            </a:r>
          </a:p>
          <a:p>
            <a:pPr marL="0" indent="0" algn="just">
              <a:buFontTx/>
              <a:buNone/>
              <a:defRPr/>
            </a:pPr>
            <a:r>
              <a:rPr lang="en-US" baseline="30000"/>
              <a:t>     </a:t>
            </a:r>
            <a:r>
              <a:rPr lang="en-US" sz="3000"/>
              <a:t>C. L</a:t>
            </a:r>
            <a:r>
              <a:rPr lang="en-US" sz="3000" baseline="30000"/>
              <a:t>*</a:t>
            </a:r>
            <a:r>
              <a:rPr lang="en-US" sz="3000"/>
              <a:t> and L</a:t>
            </a:r>
            <a:r>
              <a:rPr lang="en-US" sz="3000" baseline="30000"/>
              <a:t>+</a:t>
            </a:r>
          </a:p>
          <a:p>
            <a:pPr>
              <a:buFontTx/>
              <a:buNone/>
              <a:defRPr/>
            </a:pPr>
            <a:endParaRPr lang="en-US"/>
          </a:p>
        </p:txBody>
      </p:sp>
      <p:sp>
        <p:nvSpPr>
          <p:cNvPr id="29700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54D5FC-794D-4338-A552-80A3E4181566}" type="datetime1">
              <a:rPr lang="en-US" smtClean="0"/>
              <a:t>7/26/2020</a:t>
            </a:fld>
            <a:endParaRPr lang="en-US"/>
          </a:p>
        </p:txBody>
      </p:sp>
      <p:sp>
        <p:nvSpPr>
          <p:cNvPr id="29701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29702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48ACD-59BA-472E-98A0-924FC856A41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839200" cy="1371600"/>
          </a:xfrm>
        </p:spPr>
        <p:txBody>
          <a:bodyPr/>
          <a:lstStyle/>
          <a:p>
            <a:r>
              <a:rPr lang="en-IN" b="1">
                <a:solidFill>
                  <a:srgbClr val="FF0000"/>
                </a:solidFill>
              </a:rPr>
              <a:t>Discussions on Answers to Review Questions and Clarifications Session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163C13-DE5D-47E6-A5F7-FE7C12AD3A18}" type="datetime1">
              <a:rPr lang="en-US" smtClean="0"/>
              <a:t>7/26/2020</a:t>
            </a:fld>
            <a:endParaRPr lang="en-US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1C338-4F89-40CA-A469-987C6BF91AC0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1928D336-4F0C-4D4C-A005-BAC0386477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48A88AD-0EAE-4442-9AF9-0F8E2C7B87F4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54DBA203-AE55-4769-8D6C-18C5CD13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9706B2EC-A8B7-4976-AE90-CC1AB33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DCD8D1E-A13E-400C-B43C-86E72EF114E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4EB411E0-ACD5-4E43-8ED8-AFCFE22A5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Alphabets and Strings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266897E4-FA10-4438-9A2B-95BC2ADED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4958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7175" name="Object 4">
            <a:extLst>
              <a:ext uri="{FF2B5EF4-FFF2-40B4-BE49-F238E27FC236}">
                <a16:creationId xmlns:a16="http://schemas.microsoft.com/office/drawing/2014/main" id="{AA754113-CAD5-488A-9D54-4282525B3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5">
            <a:extLst>
              <a:ext uri="{FF2B5EF4-FFF2-40B4-BE49-F238E27FC236}">
                <a16:creationId xmlns:a16="http://schemas.microsoft.com/office/drawing/2014/main" id="{64689032-5AB3-4FEA-B41F-33961FB66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203112" imgH="469696" progId="Equation.3">
                  <p:embed/>
                </p:oleObj>
              </mc:Choice>
              <mc:Fallback>
                <p:oleObj name="Equation" r:id="rId5" imgW="203112" imgH="46969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6">
            <a:extLst>
              <a:ext uri="{FF2B5EF4-FFF2-40B4-BE49-F238E27FC236}">
                <a16:creationId xmlns:a16="http://schemas.microsoft.com/office/drawing/2014/main" id="{61195191-FDCB-4DDF-917C-2CB4BE2B9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191000"/>
          <a:ext cx="19812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7" imgW="812447" imgH="647419" progId="Equation.3">
                  <p:embed/>
                </p:oleObj>
              </mc:Choice>
              <mc:Fallback>
                <p:oleObj name="Equation" r:id="rId7" imgW="812447" imgH="64741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91000"/>
                        <a:ext cx="1981200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7">
            <a:extLst>
              <a:ext uri="{FF2B5EF4-FFF2-40B4-BE49-F238E27FC236}">
                <a16:creationId xmlns:a16="http://schemas.microsoft.com/office/drawing/2014/main" id="{A265A4B7-6678-4B47-9FEE-E7AA8BF15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6764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9" imgW="1841500" imgH="558800" progId="Equation.3">
                  <p:embed/>
                </p:oleObj>
              </mc:Choice>
              <mc:Fallback>
                <p:oleObj name="Equation" r:id="rId9" imgW="1841500" imgH="558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76400"/>
                        <a:ext cx="1841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8">
            <a:extLst>
              <a:ext uri="{FF2B5EF4-FFF2-40B4-BE49-F238E27FC236}">
                <a16:creationId xmlns:a16="http://schemas.microsoft.com/office/drawing/2014/main" id="{C1935E59-CE1E-4769-96F9-2D10B39B6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810000"/>
          <a:ext cx="27432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1" imgW="977476" imgH="863225" progId="Equation.3">
                  <p:embed/>
                </p:oleObj>
              </mc:Choice>
              <mc:Fallback>
                <p:oleObj name="Equation" r:id="rId11" imgW="977476" imgH="863225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2743200" cy="242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0">
            <a:extLst>
              <a:ext uri="{FF2B5EF4-FFF2-40B4-BE49-F238E27FC236}">
                <a16:creationId xmlns:a16="http://schemas.microsoft.com/office/drawing/2014/main" id="{D0EA2351-7A57-42DA-8713-EB9F6E96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328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 Strings</a:t>
            </a:r>
          </a:p>
        </p:txBody>
      </p:sp>
      <p:sp>
        <p:nvSpPr>
          <p:cNvPr id="7181" name="Text Box 11">
            <a:extLst>
              <a:ext uri="{FF2B5EF4-FFF2-40B4-BE49-F238E27FC236}">
                <a16:creationId xmlns:a16="http://schemas.microsoft.com/office/drawing/2014/main" id="{3ACB582D-4574-42C7-A962-F9CB5A9B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625600"/>
            <a:ext cx="3721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Example Alphabet:</a:t>
            </a:r>
          </a:p>
        </p:txBody>
      </p:sp>
      <p:sp>
        <p:nvSpPr>
          <p:cNvPr id="7182" name="Text Box 12">
            <a:extLst>
              <a:ext uri="{FF2B5EF4-FFF2-40B4-BE49-F238E27FC236}">
                <a16:creationId xmlns:a16="http://schemas.microsoft.com/office/drawing/2014/main" id="{9A3FFF77-DB70-4609-A78B-89EA507FA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14400"/>
            <a:ext cx="6107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An alphabet is a set of symbols</a:t>
            </a:r>
          </a:p>
        </p:txBody>
      </p:sp>
      <p:sp>
        <p:nvSpPr>
          <p:cNvPr id="7183" name="Text Box 13">
            <a:extLst>
              <a:ext uri="{FF2B5EF4-FFF2-40B4-BE49-F238E27FC236}">
                <a16:creationId xmlns:a16="http://schemas.microsoft.com/office/drawing/2014/main" id="{F219909A-0156-49D9-AF80-D9B13352B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52578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 string is a sequence of </a:t>
            </a:r>
          </a:p>
          <a:p>
            <a:r>
              <a:rPr lang="en-US" altLang="en-US">
                <a:solidFill>
                  <a:srgbClr val="FF0000"/>
                </a:solidFill>
              </a:rPr>
              <a:t>symbols from the alphabet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Answers to review questions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/>
              <a:t>1.Let L = {ab, aa, baa}. </a:t>
            </a:r>
          </a:p>
          <a:p>
            <a:pPr algn="just">
              <a:buFontTx/>
              <a:buNone/>
            </a:pPr>
            <a:r>
              <a:rPr lang="en-US"/>
              <a:t>   a) Which of the following strings are in L*: abaabaaabaa, aaaabaaaa, baaaaabaaaab, baaaaabaa? </a:t>
            </a:r>
          </a:p>
          <a:p>
            <a:pPr algn="just">
              <a:buFontTx/>
              <a:buNone/>
            </a:pPr>
            <a:r>
              <a:rPr lang="en-US" sz="2600" b="1" u="sng">
                <a:solidFill>
                  <a:srgbClr val="FF0000"/>
                </a:solidFill>
              </a:rPr>
              <a:t>Answer – a)</a:t>
            </a:r>
            <a:r>
              <a:rPr lang="en-US" sz="2600"/>
              <a:t> </a:t>
            </a:r>
          </a:p>
          <a:p>
            <a:pPr algn="just">
              <a:buFontTx/>
              <a:buNone/>
            </a:pPr>
            <a:endParaRPr lang="en-U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9F2217-FABA-4DBD-B5DF-C9344CEDB1A4}" type="datetime1">
              <a:rPr lang="en-US" smtClean="0"/>
              <a:t>7/26/2020</a:t>
            </a:fld>
            <a:endParaRPr lang="en-US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A9E7A-532D-4B38-AAC5-500B37B65C98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81400"/>
            <a:ext cx="8569325" cy="27416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Answers to review questions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/>
              <a:t>1.Let L = {ab, aa, baa}. </a:t>
            </a:r>
          </a:p>
          <a:p>
            <a:pPr algn="just">
              <a:buFontTx/>
              <a:buNone/>
            </a:pPr>
            <a:r>
              <a:rPr lang="en-US"/>
              <a:t>abaabaaabaa, </a:t>
            </a:r>
          </a:p>
          <a:p>
            <a:pPr algn="just">
              <a:buFontTx/>
              <a:buNone/>
            </a:pPr>
            <a:r>
              <a:rPr lang="en-US"/>
              <a:t>aaaabaaaa, </a:t>
            </a:r>
          </a:p>
          <a:p>
            <a:pPr algn="just">
              <a:buFontTx/>
              <a:buNone/>
            </a:pPr>
            <a:r>
              <a:rPr lang="en-US"/>
              <a:t>baaaaabaaaab, </a:t>
            </a:r>
          </a:p>
          <a:p>
            <a:pPr algn="just">
              <a:buFontTx/>
              <a:buNone/>
            </a:pPr>
            <a:r>
              <a:rPr lang="en-US"/>
              <a:t>baaaaabaa</a:t>
            </a:r>
          </a:p>
          <a:p>
            <a:pPr algn="just">
              <a:buFontTx/>
              <a:buNone/>
            </a:pPr>
            <a:r>
              <a:rPr lang="en-US"/>
              <a:t>b) Which strings are in L</a:t>
            </a:r>
            <a:r>
              <a:rPr lang="en-US" baseline="30000"/>
              <a:t>4</a:t>
            </a:r>
            <a:r>
              <a:rPr lang="en-US"/>
              <a:t>?</a:t>
            </a:r>
          </a:p>
          <a:p>
            <a:pPr algn="just">
              <a:buFontTx/>
              <a:buNone/>
            </a:pPr>
            <a:r>
              <a:rPr lang="en-US" b="1" u="sng">
                <a:solidFill>
                  <a:srgbClr val="FF0000"/>
                </a:solidFill>
              </a:rPr>
              <a:t>Answer – b)</a:t>
            </a:r>
            <a:r>
              <a:rPr lang="en-US"/>
              <a:t> 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62771DB-16DC-4C6A-AB3C-ECF596FCAD1C}" type="datetime1">
              <a:rPr lang="en-US" smtClean="0"/>
              <a:t>7/26/2020</a:t>
            </a:fld>
            <a:endParaRPr lang="en-US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ABD84-0558-452B-95A6-C0D0C1A21B17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181600"/>
            <a:ext cx="63436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Answers to review questions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/>
              <a:t>2. Let ∑ = {a, b} and L = {aa, bb}. Use set notation to describe complement of L. (</a:t>
            </a:r>
            <a:r>
              <a:rPr lang="en-US" sz="2800">
                <a:solidFill>
                  <a:srgbClr val="FF0000"/>
                </a:solidFill>
              </a:rPr>
              <a:t>With Clues – Options</a:t>
            </a:r>
            <a:r>
              <a:rPr lang="en-US" sz="2800"/>
              <a:t>)</a:t>
            </a:r>
          </a:p>
          <a:p>
            <a:pPr>
              <a:buFontTx/>
              <a:buNone/>
            </a:pPr>
            <a:r>
              <a:rPr lang="en-US" sz="2600"/>
              <a:t>   </a:t>
            </a:r>
            <a:r>
              <a:rPr lang="en-IN" sz="2600" b="1"/>
              <a:t>(A)</a:t>
            </a:r>
            <a:r>
              <a:rPr lang="en-IN" sz="2600"/>
              <a:t> {</a:t>
            </a:r>
            <a:r>
              <a:rPr lang="el-GR" sz="2600"/>
              <a:t>λ, </a:t>
            </a:r>
            <a:r>
              <a:rPr lang="en-IN" sz="2600"/>
              <a:t>a, b, ab, ba} ∪ {w∈{a, b}* | |w| &gt; 3}</a:t>
            </a:r>
            <a:br>
              <a:rPr lang="en-IN" sz="2600"/>
            </a:br>
            <a:r>
              <a:rPr lang="en-IN" sz="2600" b="1"/>
              <a:t>(B)</a:t>
            </a:r>
            <a:r>
              <a:rPr lang="en-IN" sz="2600"/>
              <a:t> {a, b, ab, ba} ∪ {w∈{a, b}* | |w| &gt; 3}</a:t>
            </a:r>
            <a:br>
              <a:rPr lang="en-IN" sz="2600"/>
            </a:br>
            <a:r>
              <a:rPr lang="en-IN" sz="2600" b="1"/>
              <a:t>(C)</a:t>
            </a:r>
            <a:r>
              <a:rPr lang="en-IN" sz="2600"/>
              <a:t> {w ∈ { a, b}* | |w| &gt; 3} ∪ {a, b, ab, ba}</a:t>
            </a:r>
            <a:br>
              <a:rPr lang="en-IN" sz="2600"/>
            </a:br>
            <a:r>
              <a:rPr lang="en-IN" sz="2600" b="1"/>
              <a:t>(D)</a:t>
            </a:r>
            <a:r>
              <a:rPr lang="en-IN" sz="2600"/>
              <a:t> {</a:t>
            </a:r>
            <a:r>
              <a:rPr lang="el-GR" sz="2600"/>
              <a:t>λ, </a:t>
            </a:r>
            <a:r>
              <a:rPr lang="en-IN" sz="2600"/>
              <a:t>a, b, ab, ba} ∪ {w ∈ {a, b}* | |w| ≥ 3}</a:t>
            </a:r>
            <a:endParaRPr lang="en-US" sz="2600"/>
          </a:p>
          <a:p>
            <a:pPr algn="just">
              <a:buFontTx/>
              <a:buNone/>
            </a:pPr>
            <a:r>
              <a:rPr lang="en-US" sz="2600" b="1" u="sng">
                <a:solidFill>
                  <a:srgbClr val="FF0000"/>
                </a:solidFill>
              </a:rPr>
              <a:t>Answer </a:t>
            </a:r>
          </a:p>
          <a:p>
            <a:pPr algn="just">
              <a:buFontTx/>
              <a:buNone/>
            </a:pPr>
            <a:r>
              <a:rPr lang="en-IN" sz="2600"/>
              <a:t>   </a:t>
            </a:r>
            <a:r>
              <a:rPr lang="en-IN" sz="2600">
                <a:solidFill>
                  <a:srgbClr val="FF0000"/>
                </a:solidFill>
              </a:rPr>
              <a:t>Strings generated by language L = {aa, bb} will be even length. So, complement will be universal set of stringgs – {aa, bb}. i.e. {λ, a, b, ab, ba} and strings {w ∈ {a, b}* | |w| ≥ 3}, i.e. strings of length greater than or equal to 3.</a:t>
            </a:r>
          </a:p>
          <a:p>
            <a:pPr algn="just">
              <a:buFontTx/>
              <a:buNone/>
            </a:pPr>
            <a:r>
              <a:rPr lang="en-IN" sz="2600">
                <a:solidFill>
                  <a:srgbClr val="FF0000"/>
                </a:solidFill>
              </a:rPr>
              <a:t>     (D)</a:t>
            </a:r>
          </a:p>
          <a:p>
            <a:pPr algn="just">
              <a:buFontTx/>
              <a:buNone/>
            </a:pPr>
            <a:r>
              <a:rPr lang="en-IN" sz="2600">
                <a:solidFill>
                  <a:srgbClr val="FF0000"/>
                </a:solidFill>
              </a:rPr>
              <a:t> </a:t>
            </a:r>
          </a:p>
          <a:p>
            <a:pPr algn="just">
              <a:buFontTx/>
              <a:buNone/>
            </a:pPr>
            <a:endParaRPr lang="en-US" sz="2800">
              <a:solidFill>
                <a:srgbClr val="FF0000"/>
              </a:solidFill>
            </a:endParaRPr>
          </a:p>
          <a:p>
            <a:pPr algn="just">
              <a:buFontTx/>
              <a:buNone/>
            </a:pPr>
            <a:endParaRPr lang="en-U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D54B10-AE5A-4193-960D-D5BDA92AF2B8}" type="datetime1">
              <a:rPr lang="en-US" smtClean="0"/>
              <a:t>7/26/2020</a:t>
            </a:fld>
            <a:endParaRPr lang="en-US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20676-95FF-42FB-AA28-4CA6E5BF7BE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Answers to review questions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  <a:defRPr/>
            </a:pPr>
            <a:r>
              <a:rPr lang="en-US" sz="2800"/>
              <a:t>3.Find the languages for ∑ = {a, b} that generate the sets of 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2800"/>
              <a:t>all strings with exactly one a.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2800"/>
              <a:t> all strings with at least one a. 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2800"/>
              <a:t> all strings with no more than three </a:t>
            </a:r>
            <a:r>
              <a:rPr lang="en-US" sz="2800" err="1"/>
              <a:t>a’s</a:t>
            </a:r>
            <a:r>
              <a:rPr lang="en-US" sz="2800"/>
              <a:t>.</a:t>
            </a:r>
          </a:p>
          <a:p>
            <a:pPr marL="514350" indent="-514350" algn="just">
              <a:buFontTx/>
              <a:buAutoNum type="alphaLcParenBoth"/>
              <a:defRPr/>
            </a:pPr>
            <a:r>
              <a:rPr lang="en-US" sz="2800"/>
              <a:t> all strings with at least three </a:t>
            </a:r>
            <a:r>
              <a:rPr lang="en-US" sz="2800" err="1"/>
              <a:t>a’s</a:t>
            </a:r>
            <a:endParaRPr lang="en-US" sz="2800"/>
          </a:p>
          <a:p>
            <a:pPr algn="just">
              <a:buFontTx/>
              <a:buNone/>
              <a:defRPr/>
            </a:pPr>
            <a:r>
              <a:rPr lang="en-US" sz="2600" b="1" u="sng">
                <a:solidFill>
                  <a:srgbClr val="FF0000"/>
                </a:solidFill>
              </a:rPr>
              <a:t>Answer </a:t>
            </a:r>
          </a:p>
          <a:p>
            <a:pPr algn="ctr">
              <a:buFontTx/>
              <a:buNone/>
              <a:defRPr/>
            </a:pPr>
            <a:r>
              <a:rPr lang="en-US" sz="2600" b="1" u="sng">
                <a:solidFill>
                  <a:srgbClr val="FF0000"/>
                </a:solidFill>
              </a:rPr>
              <a:t>Refer next slide</a:t>
            </a:r>
          </a:p>
          <a:p>
            <a:pPr algn="just">
              <a:buFontTx/>
              <a:buNone/>
              <a:defRPr/>
            </a:pPr>
            <a:r>
              <a:rPr lang="en-IN" sz="2600"/>
              <a:t>   </a:t>
            </a:r>
            <a:endParaRPr lang="en-IN" sz="2600">
              <a:solidFill>
                <a:srgbClr val="FF0000"/>
              </a:solidFill>
            </a:endParaRPr>
          </a:p>
          <a:p>
            <a:pPr algn="just">
              <a:buFontTx/>
              <a:buNone/>
              <a:defRPr/>
            </a:pPr>
            <a:r>
              <a:rPr lang="en-IN" sz="2600">
                <a:solidFill>
                  <a:srgbClr val="FF0000"/>
                </a:solidFill>
              </a:rPr>
              <a:t> </a:t>
            </a:r>
          </a:p>
          <a:p>
            <a:pPr algn="just">
              <a:buFontTx/>
              <a:buNone/>
              <a:defRPr/>
            </a:pPr>
            <a:endParaRPr lang="en-US" sz="2800">
              <a:solidFill>
                <a:srgbClr val="FF0000"/>
              </a:solidFill>
            </a:endParaRPr>
          </a:p>
          <a:p>
            <a:pPr algn="just">
              <a:buFontTx/>
              <a:buNone/>
              <a:defRPr/>
            </a:pPr>
            <a:endParaRPr lang="en-US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863921-8B31-4EB8-8A2E-A5BB862775AA}" type="datetime1">
              <a:rPr lang="en-US" smtClean="0"/>
              <a:t>7/26/2020</a:t>
            </a:fld>
            <a:endParaRPr lang="en-US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8F4D7A-1C70-4AFA-A240-DD4C1241C26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IN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F60EC48-298D-45B2-A13C-981EF9685805}" type="datetime1">
              <a:rPr lang="en-US" smtClean="0"/>
              <a:t>7/26/2020</a:t>
            </a:fld>
            <a:endParaRPr lang="en-US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193C7-9E6E-4A1D-9DDC-9FA76AAB935A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5913"/>
            <a:ext cx="4038600" cy="58181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Answers to review questions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2800"/>
              <a:t>4. Let ∑ = {0,1} and L={00,11} find</a:t>
            </a:r>
          </a:p>
          <a:p>
            <a:pPr marL="0" indent="0" algn="just">
              <a:buFontTx/>
              <a:buNone/>
              <a:defRPr/>
            </a:pPr>
            <a:r>
              <a:rPr lang="en-US" sz="2800"/>
              <a:t>    a. L</a:t>
            </a:r>
            <a:r>
              <a:rPr lang="en-US" sz="2800" baseline="30000"/>
              <a:t>2 </a:t>
            </a:r>
          </a:p>
          <a:p>
            <a:pPr marL="0" indent="0" algn="just">
              <a:buFontTx/>
              <a:buNone/>
              <a:defRPr/>
            </a:pPr>
            <a:r>
              <a:rPr lang="en-US" sz="2800" baseline="30000"/>
              <a:t>      </a:t>
            </a:r>
            <a:r>
              <a:rPr lang="en-US" sz="2800"/>
              <a:t>b. L</a:t>
            </a:r>
            <a:r>
              <a:rPr lang="en-US" sz="2800" baseline="30000"/>
              <a:t>4  </a:t>
            </a:r>
          </a:p>
          <a:p>
            <a:pPr marL="0" indent="0" algn="just">
              <a:buFontTx/>
              <a:buNone/>
              <a:defRPr/>
            </a:pPr>
            <a:r>
              <a:rPr lang="en-US" sz="2800" baseline="30000"/>
              <a:t>     </a:t>
            </a:r>
            <a:r>
              <a:rPr lang="en-US" sz="2800"/>
              <a:t>C. L</a:t>
            </a:r>
            <a:r>
              <a:rPr lang="en-US" sz="2800" baseline="30000"/>
              <a:t>*</a:t>
            </a:r>
            <a:r>
              <a:rPr lang="en-US" sz="2800"/>
              <a:t> and L</a:t>
            </a:r>
            <a:r>
              <a:rPr lang="en-US" sz="2800" baseline="30000"/>
              <a:t>+</a:t>
            </a:r>
          </a:p>
          <a:p>
            <a:pPr algn="just">
              <a:buFontTx/>
              <a:buNone/>
              <a:defRPr/>
            </a:pPr>
            <a:r>
              <a:rPr lang="en-US" sz="2600" b="1" u="sng">
                <a:solidFill>
                  <a:srgbClr val="FF0000"/>
                </a:solidFill>
              </a:rPr>
              <a:t>Answer </a:t>
            </a:r>
          </a:p>
          <a:p>
            <a:pPr algn="ctr">
              <a:buFontTx/>
              <a:buNone/>
              <a:defRPr/>
            </a:pPr>
            <a:r>
              <a:rPr lang="en-US" sz="2600" b="1" u="sng">
                <a:solidFill>
                  <a:srgbClr val="FF0000"/>
                </a:solidFill>
              </a:rPr>
              <a:t>Refer next slide</a:t>
            </a:r>
          </a:p>
          <a:p>
            <a:pPr algn="just">
              <a:buFontTx/>
              <a:buNone/>
              <a:defRPr/>
            </a:pPr>
            <a:r>
              <a:rPr lang="en-IN" sz="2600"/>
              <a:t>   </a:t>
            </a:r>
            <a:endParaRPr lang="en-IN" sz="2600">
              <a:solidFill>
                <a:srgbClr val="FF0000"/>
              </a:solidFill>
            </a:endParaRPr>
          </a:p>
          <a:p>
            <a:pPr algn="just">
              <a:buFontTx/>
              <a:buNone/>
              <a:defRPr/>
            </a:pPr>
            <a:r>
              <a:rPr lang="en-IN" sz="2600">
                <a:solidFill>
                  <a:srgbClr val="FF0000"/>
                </a:solidFill>
              </a:rPr>
              <a:t> </a:t>
            </a:r>
          </a:p>
          <a:p>
            <a:pPr algn="just">
              <a:buFontTx/>
              <a:buNone/>
              <a:defRPr/>
            </a:pPr>
            <a:endParaRPr lang="en-US" sz="2800">
              <a:solidFill>
                <a:srgbClr val="FF0000"/>
              </a:solidFill>
            </a:endParaRPr>
          </a:p>
          <a:p>
            <a:pPr algn="just">
              <a:buFontTx/>
              <a:buNone/>
              <a:defRPr/>
            </a:pPr>
            <a:endParaRPr lang="en-US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69E2B47-11A7-49B7-8B3C-B0C28DDFBBE6}" type="datetime1">
              <a:rPr lang="en-US" smtClean="0"/>
              <a:t>7/26/2020</a:t>
            </a:fld>
            <a:endParaRPr lang="en-US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29AC0-A19D-44B8-B36E-BAEC2BA33722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IN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72C40-1719-406E-B5E5-34A131F9606E}" type="datetime1">
              <a:rPr lang="en-US" smtClean="0"/>
              <a:t>7/26/2020</a:t>
            </a:fld>
            <a:endParaRPr lang="en-US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9AFDA-5EDE-418C-8401-1D822C5A24BE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378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74650"/>
            <a:ext cx="3733800" cy="60928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839200" cy="609600"/>
          </a:xfrm>
        </p:spPr>
        <p:txBody>
          <a:bodyPr/>
          <a:lstStyle/>
          <a:p>
            <a:r>
              <a:rPr lang="en-IN" b="1">
                <a:solidFill>
                  <a:srgbClr val="FF0000"/>
                </a:solidFill>
              </a:rPr>
              <a:t>Thank you to All my Dear Students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8298D7-3D8F-4A90-BBC6-297A04120B7F}" type="datetime1">
              <a:rPr lang="en-US" smtClean="0"/>
              <a:t>7/26/2020</a:t>
            </a:fld>
            <a:endParaRPr lang="en-US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 Bagyammal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F98B90-2651-4764-A93C-7171DF41ADE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>
            <a:extLst>
              <a:ext uri="{FF2B5EF4-FFF2-40B4-BE49-F238E27FC236}">
                <a16:creationId xmlns:a16="http://schemas.microsoft.com/office/drawing/2014/main" id="{9A209EE6-A366-49D0-89E3-6F72B5F511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2D312E0-FD7B-4F78-A11F-A0509AFE746F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Footer Placeholder 2">
            <a:extLst>
              <a:ext uri="{FF2B5EF4-FFF2-40B4-BE49-F238E27FC236}">
                <a16:creationId xmlns:a16="http://schemas.microsoft.com/office/drawing/2014/main" id="{E69C41DB-7A01-41CE-AC7E-C891B939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6C36103-4E50-45F4-803E-B2449873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7512D7A-D617-445F-ADD8-925844DBB3C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CFCB3CB0-4C2F-4CBC-940A-29A1CB477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295400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1053643" imgH="215806" progId="Equation.3">
                  <p:embed/>
                </p:oleObj>
              </mc:Choice>
              <mc:Fallback>
                <p:oleObj name="Equation" r:id="rId3" imgW="1053643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052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8">
            <a:extLst>
              <a:ext uri="{FF2B5EF4-FFF2-40B4-BE49-F238E27FC236}">
                <a16:creationId xmlns:a16="http://schemas.microsoft.com/office/drawing/2014/main" id="{B000366D-9F8F-4796-A3E1-0009238D3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5135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Decimal numbers alphabet</a:t>
            </a:r>
          </a:p>
        </p:txBody>
      </p:sp>
      <p:graphicFrame>
        <p:nvGraphicFramePr>
          <p:cNvPr id="8199" name="Object 9">
            <a:extLst>
              <a:ext uri="{FF2B5EF4-FFF2-40B4-BE49-F238E27FC236}">
                <a16:creationId xmlns:a16="http://schemas.microsoft.com/office/drawing/2014/main" id="{8561EC17-5085-45A8-A4F6-219788064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64" y="2571744"/>
          <a:ext cx="175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571252" imgH="190417" progId="Equation.3">
                  <p:embed/>
                </p:oleObj>
              </mc:Choice>
              <mc:Fallback>
                <p:oleObj name="Equation" r:id="rId5" imgW="571252" imgH="19041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571744"/>
                        <a:ext cx="175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">
            <a:extLst>
              <a:ext uri="{FF2B5EF4-FFF2-40B4-BE49-F238E27FC236}">
                <a16:creationId xmlns:a16="http://schemas.microsoft.com/office/drawing/2014/main" id="{9E58D4C7-8B7B-4ADF-BDA5-1F2FD8BFB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570" y="2500306"/>
          <a:ext cx="2590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7" imgW="876300" imgH="190500" progId="Equation.3">
                  <p:embed/>
                </p:oleObj>
              </mc:Choice>
              <mc:Fallback>
                <p:oleObj name="Equation" r:id="rId7" imgW="876300" imgH="190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2500306"/>
                        <a:ext cx="25908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1">
            <a:extLst>
              <a:ext uri="{FF2B5EF4-FFF2-40B4-BE49-F238E27FC236}">
                <a16:creationId xmlns:a16="http://schemas.microsoft.com/office/drawing/2014/main" id="{9FE82C28-AE7F-4A42-9798-23EA260DF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267200"/>
          <a:ext cx="2070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9" imgW="622030" imgH="215806" progId="Equation.3">
                  <p:embed/>
                </p:oleObj>
              </mc:Choice>
              <mc:Fallback>
                <p:oleObj name="Equation" r:id="rId9" imgW="622030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67200"/>
                        <a:ext cx="20701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2">
            <a:extLst>
              <a:ext uri="{FF2B5EF4-FFF2-40B4-BE49-F238E27FC236}">
                <a16:creationId xmlns:a16="http://schemas.microsoft.com/office/drawing/2014/main" id="{D207F138-9CB3-4323-8610-477F5765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4857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Binary numbers alphabet</a:t>
            </a:r>
          </a:p>
        </p:txBody>
      </p:sp>
      <p:graphicFrame>
        <p:nvGraphicFramePr>
          <p:cNvPr id="8203" name="Object 13">
            <a:extLst>
              <a:ext uri="{FF2B5EF4-FFF2-40B4-BE49-F238E27FC236}">
                <a16:creationId xmlns:a16="http://schemas.microsoft.com/office/drawing/2014/main" id="{5619B604-07B5-4EE0-BB24-42A98F384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44" y="5429264"/>
          <a:ext cx="1981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1" imgW="799753" imgH="177723" progId="Equation.3">
                  <p:embed/>
                </p:oleObj>
              </mc:Choice>
              <mc:Fallback>
                <p:oleObj name="Equation" r:id="rId11" imgW="799753" imgH="17772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5429264"/>
                        <a:ext cx="19812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4">
            <a:extLst>
              <a:ext uri="{FF2B5EF4-FFF2-40B4-BE49-F238E27FC236}">
                <a16:creationId xmlns:a16="http://schemas.microsoft.com/office/drawing/2014/main" id="{1E00FEBE-F6A0-4F9C-8BCF-7DD6CBDB2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5074" y="5429264"/>
          <a:ext cx="17287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3" imgW="698197" imgH="177723" progId="Equation.3">
                  <p:embed/>
                </p:oleObj>
              </mc:Choice>
              <mc:Fallback>
                <p:oleObj name="Equation" r:id="rId13" imgW="698197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5429264"/>
                        <a:ext cx="1728787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28596" y="2643182"/>
            <a:ext cx="1609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Strings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034" y="5357826"/>
            <a:ext cx="1609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AA10E969-EBF7-4E2A-8CC9-9C1D0E903A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BE73A9D-D138-4999-8D6B-00BC10F5E9F7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08DE8985-43FF-4C16-86E7-CE6F5594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1D2B0F88-AAEC-42D0-90D0-60D8D8B1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84E2AF8-48D3-46ED-97FE-0FED674C4D0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2E1C2C9D-C0C2-415A-8960-EC8EC2FD4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String Operations</a:t>
            </a:r>
          </a:p>
        </p:txBody>
      </p:sp>
      <p:graphicFrame>
        <p:nvGraphicFramePr>
          <p:cNvPr id="9222" name="Object 3">
            <a:extLst>
              <a:ext uri="{FF2B5EF4-FFF2-40B4-BE49-F238E27FC236}">
                <a16:creationId xmlns:a16="http://schemas.microsoft.com/office/drawing/2014/main" id="{09652F69-FCA2-4CFD-A351-184B74AF0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60" y="1214422"/>
          <a:ext cx="2755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2755900" imgH="1371600" progId="Equation.3">
                  <p:embed/>
                </p:oleObj>
              </mc:Choice>
              <mc:Fallback>
                <p:oleObj name="Equation" r:id="rId3" imgW="2755900" imgH="1371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214422"/>
                        <a:ext cx="27559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4">
            <a:extLst>
              <a:ext uri="{FF2B5EF4-FFF2-40B4-BE49-F238E27FC236}">
                <a16:creationId xmlns:a16="http://schemas.microsoft.com/office/drawing/2014/main" id="{B1ADA943-537E-4465-A5BC-3485AFAC9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8" y="1071546"/>
          <a:ext cx="27082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749160" imgH="431640" progId="Equation.DSMT4">
                  <p:embed/>
                </p:oleObj>
              </mc:Choice>
              <mc:Fallback>
                <p:oleObj name="Equation" r:id="rId5" imgW="74916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1071546"/>
                        <a:ext cx="2708275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>
            <a:extLst>
              <a:ext uri="{FF2B5EF4-FFF2-40B4-BE49-F238E27FC236}">
                <a16:creationId xmlns:a16="http://schemas.microsoft.com/office/drawing/2014/main" id="{B5014A75-A2C0-43E2-BC49-525AB4D02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7" imgW="203112" imgH="469696" progId="Equation.3">
                  <p:embed/>
                </p:oleObj>
              </mc:Choice>
              <mc:Fallback>
                <p:oleObj name="Equation" r:id="rId7" imgW="203112" imgH="46969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6">
            <a:extLst>
              <a:ext uri="{FF2B5EF4-FFF2-40B4-BE49-F238E27FC236}">
                <a16:creationId xmlns:a16="http://schemas.microsoft.com/office/drawing/2014/main" id="{D2EA0188-CE38-4734-BCDB-05937621E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20" y="4857760"/>
          <a:ext cx="487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9" imgW="4876800" imgH="584200" progId="Equation.3">
                  <p:embed/>
                </p:oleObj>
              </mc:Choice>
              <mc:Fallback>
                <p:oleObj name="Equation" r:id="rId9" imgW="4876800" imgH="584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857760"/>
                        <a:ext cx="4876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7">
            <a:extLst>
              <a:ext uri="{FF2B5EF4-FFF2-40B4-BE49-F238E27FC236}">
                <a16:creationId xmlns:a16="http://schemas.microsoft.com/office/drawing/2014/main" id="{C62708DA-ED68-4103-A426-84F4F697D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14620"/>
            <a:ext cx="871540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just"/>
            <a:r>
              <a:rPr lang="en-US" altLang="en-US" sz="2800"/>
              <a:t>Concatenation : </a:t>
            </a:r>
            <a:r>
              <a:rPr lang="en-US" altLang="en-US" sz="2800">
                <a:solidFill>
                  <a:schemeClr val="tx1"/>
                </a:solidFill>
              </a:rPr>
              <a:t>concatenation of </a:t>
            </a:r>
            <a:r>
              <a:rPr lang="en-US" altLang="en-US" sz="2800">
                <a:solidFill>
                  <a:srgbClr val="00B0F0"/>
                </a:solidFill>
              </a:rPr>
              <a:t>two strings w and v is the string  </a:t>
            </a:r>
            <a:r>
              <a:rPr lang="en-US" altLang="en-US" sz="2800">
                <a:solidFill>
                  <a:schemeClr val="tx1"/>
                </a:solidFill>
              </a:rPr>
              <a:t>obtained by appending the symbols of v to the right end of w, </a:t>
            </a:r>
            <a:r>
              <a:rPr lang="en-US" altLang="en-US" sz="2800">
                <a:solidFill>
                  <a:srgbClr val="00B0F0"/>
                </a:solidFill>
              </a:rPr>
              <a:t>denoted by </a:t>
            </a:r>
            <a:r>
              <a:rPr lang="en-US" altLang="en-US" sz="2800" err="1">
                <a:solidFill>
                  <a:srgbClr val="00B0F0"/>
                </a:solidFill>
              </a:rPr>
              <a:t>wv</a:t>
            </a:r>
            <a:r>
              <a:rPr lang="en-US" altLang="en-US" sz="2800">
                <a:solidFill>
                  <a:schemeClr val="tx1"/>
                </a:solidFill>
              </a:rPr>
              <a:t>. </a:t>
            </a:r>
          </a:p>
        </p:txBody>
      </p:sp>
      <p:graphicFrame>
        <p:nvGraphicFramePr>
          <p:cNvPr id="9227" name="Object 8">
            <a:extLst>
              <a:ext uri="{FF2B5EF4-FFF2-40B4-BE49-F238E27FC236}">
                <a16:creationId xmlns:a16="http://schemas.microsoft.com/office/drawing/2014/main" id="{A515A0E7-5345-4FDF-A550-5ED9DEC96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472" y="5500702"/>
          <a:ext cx="40417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1" imgW="1117440" imgH="203040" progId="Equation.DSMT4">
                  <p:embed/>
                </p:oleObj>
              </mc:Choice>
              <mc:Fallback>
                <p:oleObj name="Equation" r:id="rId11" imgW="111744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500702"/>
                        <a:ext cx="404177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57158" y="1714488"/>
            <a:ext cx="1609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>
            <a:extLst>
              <a:ext uri="{FF2B5EF4-FFF2-40B4-BE49-F238E27FC236}">
                <a16:creationId xmlns:a16="http://schemas.microsoft.com/office/drawing/2014/main" id="{2406E7B4-CAE6-4F52-A9EA-F079A0FBAA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5E7A0F6-15A8-49DB-B41F-B5EB4DCD8F40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Footer Placeholder 2">
            <a:extLst>
              <a:ext uri="{FF2B5EF4-FFF2-40B4-BE49-F238E27FC236}">
                <a16:creationId xmlns:a16="http://schemas.microsoft.com/office/drawing/2014/main" id="{83E39263-458A-4A1C-8D35-231419FF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CED4EE0-49CD-41A8-B48E-4E999C36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45D6E54-F457-4FEC-A1B4-21A736CF027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1024">
            <a:extLst>
              <a:ext uri="{FF2B5EF4-FFF2-40B4-BE49-F238E27FC236}">
                <a16:creationId xmlns:a16="http://schemas.microsoft.com/office/drawing/2014/main" id="{252F088E-66A7-4493-9F60-6A404E911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25">
            <a:extLst>
              <a:ext uri="{FF2B5EF4-FFF2-40B4-BE49-F238E27FC236}">
                <a16:creationId xmlns:a16="http://schemas.microsoft.com/office/drawing/2014/main" id="{53314F17-05EE-4BBE-8C79-D4FF175BB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4683125"/>
          <a:ext cx="2897188" cy="131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927000" imgH="431640" progId="Equation.DSMT4">
                  <p:embed/>
                </p:oleObj>
              </mc:Choice>
              <mc:Fallback>
                <p:oleObj name="Equation" r:id="rId5" imgW="92700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683125"/>
                        <a:ext cx="2897188" cy="1317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26">
            <a:extLst>
              <a:ext uri="{FF2B5EF4-FFF2-40B4-BE49-F238E27FC236}">
                <a16:creationId xmlns:a16="http://schemas.microsoft.com/office/drawing/2014/main" id="{DBF5A7B0-6F77-4BDE-99F3-A45C8C3CE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24" y="1214422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7" imgW="2755900" imgH="584200" progId="Equation.3">
                  <p:embed/>
                </p:oleObj>
              </mc:Choice>
              <mc:Fallback>
                <p:oleObj name="Equation" r:id="rId7" imgW="2755900" imgH="584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14422"/>
                        <a:ext cx="2755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27">
            <a:extLst>
              <a:ext uri="{FF2B5EF4-FFF2-40B4-BE49-F238E27FC236}">
                <a16:creationId xmlns:a16="http://schemas.microsoft.com/office/drawing/2014/main" id="{290D42D0-82B7-4E28-9721-13590FF5C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786" y="1928802"/>
          <a:ext cx="3133513" cy="53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9" imgW="1041120" imgH="177480" progId="Equation.DSMT4">
                  <p:embed/>
                </p:oleObj>
              </mc:Choice>
              <mc:Fallback>
                <p:oleObj name="Equation" r:id="rId9" imgW="1041120" imgH="177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928802"/>
                        <a:ext cx="3133513" cy="534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28">
            <a:extLst>
              <a:ext uri="{FF2B5EF4-FFF2-40B4-BE49-F238E27FC236}">
                <a16:creationId xmlns:a16="http://schemas.microsoft.com/office/drawing/2014/main" id="{7F82317D-172E-45E3-9827-46BC0EE7E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1" imgW="203112" imgH="469696" progId="Equation.3">
                  <p:embed/>
                </p:oleObj>
              </mc:Choice>
              <mc:Fallback>
                <p:oleObj name="Equation" r:id="rId11" imgW="203112" imgH="46969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7">
            <a:extLst>
              <a:ext uri="{FF2B5EF4-FFF2-40B4-BE49-F238E27FC236}">
                <a16:creationId xmlns:a16="http://schemas.microsoft.com/office/drawing/2014/main" id="{958B3B46-4D0F-45FD-92B1-84176C89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2786058"/>
            <a:ext cx="88582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just"/>
            <a:r>
              <a:rPr lang="en-US" altLang="en-US"/>
              <a:t>Reverse: </a:t>
            </a:r>
            <a:r>
              <a:rPr lang="en-US" altLang="en-US">
                <a:solidFill>
                  <a:schemeClr val="tx1"/>
                </a:solidFill>
              </a:rPr>
              <a:t>Reverse of a string is obtained by writing the </a:t>
            </a:r>
            <a:r>
              <a:rPr lang="en-US" altLang="en-US">
                <a:solidFill>
                  <a:srgbClr val="FF0000"/>
                </a:solidFill>
              </a:rPr>
              <a:t>symbols in reverse order</a:t>
            </a:r>
            <a:r>
              <a:rPr lang="en-US" altLang="en-US">
                <a:solidFill>
                  <a:schemeClr val="tx1"/>
                </a:solidFill>
              </a:rPr>
              <a:t>. Reverse of the string w is </a:t>
            </a:r>
            <a:r>
              <a:rPr lang="en-US" altLang="en-US">
                <a:solidFill>
                  <a:srgbClr val="FF0000"/>
                </a:solidFill>
              </a:rPr>
              <a:t>denoted by </a:t>
            </a:r>
            <a:r>
              <a:rPr lang="en-US" altLang="en-US" err="1">
                <a:solidFill>
                  <a:srgbClr val="FF0000"/>
                </a:solidFill>
              </a:rPr>
              <a:t>w</a:t>
            </a:r>
            <a:r>
              <a:rPr lang="en-US" altLang="en-US" sz="2800" baseline="30000" err="1">
                <a:solidFill>
                  <a:srgbClr val="FF0000"/>
                </a:solidFill>
              </a:rPr>
              <a:t>R</a:t>
            </a:r>
            <a:r>
              <a:rPr lang="en-US" altLang="en-US" sz="2800" baseline="30000">
                <a:solidFill>
                  <a:srgbClr val="FF0000"/>
                </a:solidFill>
              </a:rPr>
              <a:t>  </a:t>
            </a:r>
            <a:endParaRPr lang="en-US" altLang="en-US" baseline="3000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0166" y="428604"/>
            <a:ext cx="1609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/>
              <a:t>Strings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2066" y="4714884"/>
            <a:ext cx="3786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x </a:t>
            </a:r>
            <a:r>
              <a:rPr lang="en-IN" baseline="30000"/>
              <a:t>R  </a:t>
            </a:r>
            <a:r>
              <a:rPr lang="en-IN"/>
              <a:t>= </a:t>
            </a:r>
            <a:r>
              <a:rPr lang="en-IN" err="1"/>
              <a:t>bbbaaababa</a:t>
            </a:r>
            <a:endParaRPr lang="en-IN"/>
          </a:p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5ECEF910-5F34-41AC-B01B-7434CB76DE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4FC9B61-21CD-4342-A6BC-6EE111D27DD1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5E5C3A08-5F65-4C9C-AB13-E22B31EF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8D20D664-6CC2-45F8-9069-6E314407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90890AF-6FED-432A-856C-47DFE4F0457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F4CB6840-73F2-4D84-BCCA-D8F384E36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8777318" cy="1500198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Length: </a:t>
            </a:r>
            <a:r>
              <a:rPr lang="en-US" altLang="en-US"/>
              <a:t>length of a string w, denoted by |w|, is the number of symbols in the string.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5F9324E-160F-4125-A795-2240A732D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928802"/>
            <a:ext cx="8839200" cy="4395798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Length: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endParaRPr lang="en-US" altLang="en-US"/>
          </a:p>
        </p:txBody>
      </p:sp>
      <p:graphicFrame>
        <p:nvGraphicFramePr>
          <p:cNvPr id="11271" name="Object 4">
            <a:extLst>
              <a:ext uri="{FF2B5EF4-FFF2-40B4-BE49-F238E27FC236}">
                <a16:creationId xmlns:a16="http://schemas.microsoft.com/office/drawing/2014/main" id="{C0F151BD-F6D5-4BA7-9286-966D52C52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56" y="2143116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2755900" imgH="584200" progId="Equation.3">
                  <p:embed/>
                </p:oleObj>
              </mc:Choice>
              <mc:Fallback>
                <p:oleObj name="Equation" r:id="rId3" imgW="2755900" imgH="584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143116"/>
                        <a:ext cx="2755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5">
            <a:extLst>
              <a:ext uri="{FF2B5EF4-FFF2-40B4-BE49-F238E27FC236}">
                <a16:creationId xmlns:a16="http://schemas.microsoft.com/office/drawing/2014/main" id="{45766B41-88A7-4DFE-AC56-21B790C81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64843"/>
              </p:ext>
            </p:extLst>
          </p:nvPr>
        </p:nvGraphicFramePr>
        <p:xfrm>
          <a:off x="2508450" y="2946550"/>
          <a:ext cx="1231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1231366" imgH="609336" progId="Equation.3">
                  <p:embed/>
                </p:oleObj>
              </mc:Choice>
              <mc:Fallback>
                <p:oleObj name="Equation" r:id="rId5" imgW="1231366" imgH="60933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450" y="2946550"/>
                        <a:ext cx="1231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>
            <a:extLst>
              <a:ext uri="{FF2B5EF4-FFF2-40B4-BE49-F238E27FC236}">
                <a16:creationId xmlns:a16="http://schemas.microsoft.com/office/drawing/2014/main" id="{8F2A77BE-B77A-4CE8-AE9A-7EE117D4B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886200"/>
          <a:ext cx="1905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1905000" imgH="2209800" progId="Equation.3">
                  <p:embed/>
                </p:oleObj>
              </mc:Choice>
              <mc:Fallback>
                <p:oleObj name="Equation" r:id="rId7" imgW="1905000" imgH="2209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19050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3EB1D26C-8B21-4CD2-8E71-F751A11FEB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5C8067C-EFB1-486F-8D3F-B1C703963B45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8156B94D-9BA2-439F-975E-ADF5B0B2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DD5F8C75-80A1-4484-8889-53A7BDF7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FEDC969-F68F-439C-B953-24107A1DAC2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B4525EF3-327E-44D9-97C1-A0A89FA3B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Length of Concatenation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B1D96DDA-2DC5-4D62-8755-249970A56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</a:t>
            </a:r>
          </a:p>
        </p:txBody>
      </p:sp>
      <p:graphicFrame>
        <p:nvGraphicFramePr>
          <p:cNvPr id="12295" name="Object 4">
            <a:extLst>
              <a:ext uri="{FF2B5EF4-FFF2-40B4-BE49-F238E27FC236}">
                <a16:creationId xmlns:a16="http://schemas.microsoft.com/office/drawing/2014/main" id="{BE0A4EFB-CB31-470D-829A-E01B2FEBF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143000"/>
          <a:ext cx="224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4" imgW="2247900" imgH="609600" progId="Equation.3">
                  <p:embed/>
                </p:oleObj>
              </mc:Choice>
              <mc:Fallback>
                <p:oleObj name="Equation" r:id="rId4" imgW="2247900" imgH="60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43000"/>
                        <a:ext cx="2247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5">
            <a:extLst>
              <a:ext uri="{FF2B5EF4-FFF2-40B4-BE49-F238E27FC236}">
                <a16:creationId xmlns:a16="http://schemas.microsoft.com/office/drawing/2014/main" id="{FA07241C-7C93-4466-BED1-B0EDBEE4E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590800"/>
          <a:ext cx="43815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6" imgW="4381500" imgH="3784600" progId="Equation.3">
                  <p:embed/>
                </p:oleObj>
              </mc:Choice>
              <mc:Fallback>
                <p:oleObj name="Equation" r:id="rId6" imgW="4381500" imgH="3784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4381500" cy="378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B4D764D9-B4F8-4667-97BA-7E3DF5320E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9CA56F4-C7E1-4CED-A094-EA7CE9949A9F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7/26/2020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1765E30D-5296-43C5-9F34-10235D8B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T Bagyammal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64425B0F-EB7D-45D3-95B0-D1881828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01E3E9C-B3C9-4B0C-9FC6-66719FC7CC3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4F83AFB7-685F-402C-86C0-8D6417189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String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31FE425E-3EDB-4D85-80D7-DA84C082B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string with no letters is denoted: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Observations: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4343" name="Object 4">
            <a:extLst>
              <a:ext uri="{FF2B5EF4-FFF2-40B4-BE49-F238E27FC236}">
                <a16:creationId xmlns:a16="http://schemas.microsoft.com/office/drawing/2014/main" id="{90DF8C98-6872-4995-9DCE-809C8A894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762000"/>
          <a:ext cx="1828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4" imgW="444114" imgH="177646" progId="Equation.3">
                  <p:embed/>
                </p:oleObj>
              </mc:Choice>
              <mc:Fallback>
                <p:oleObj name="Equation" r:id="rId4" imgW="444114" imgH="17764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762000"/>
                        <a:ext cx="18288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5">
            <a:extLst>
              <a:ext uri="{FF2B5EF4-FFF2-40B4-BE49-F238E27FC236}">
                <a16:creationId xmlns:a16="http://schemas.microsoft.com/office/drawing/2014/main" id="{56EDC7B1-0426-4678-BB5B-5FB302908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667000"/>
          <a:ext cx="60960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6" imgW="2222500" imgH="1104900" progId="Equation.3">
                  <p:embed/>
                </p:oleObj>
              </mc:Choice>
              <mc:Fallback>
                <p:oleObj name="Equation" r:id="rId6" imgW="2222500" imgH="1104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6096000" cy="303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95E6EB-3150-44D1-ABF4-CEB521AF43E5}"/>
</file>

<file path=customXml/itemProps2.xml><?xml version="1.0" encoding="utf-8"?>
<ds:datastoreItem xmlns:ds="http://schemas.openxmlformats.org/officeDocument/2006/customXml" ds:itemID="{52B0AB77-D6CA-4594-9E4F-9ADD87DB96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7B0A69-7A53-43BB-A9AC-0C81888800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Application>Microsoft Office PowerPoint</Application>
  <PresentationFormat>On-screen Show (4:3)</PresentationFormat>
  <Slides>37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class</vt:lpstr>
      <vt:lpstr>Languages</vt:lpstr>
      <vt:lpstr>PowerPoint Presentation</vt:lpstr>
      <vt:lpstr>Alphabets and Strings</vt:lpstr>
      <vt:lpstr>PowerPoint Presentation</vt:lpstr>
      <vt:lpstr>String Operations</vt:lpstr>
      <vt:lpstr>PowerPoint Presentation</vt:lpstr>
      <vt:lpstr>String Length: length of a string w, denoted by |w|, is the number of symbols in the string.</vt:lpstr>
      <vt:lpstr>Length of Concatenation</vt:lpstr>
      <vt:lpstr>Empty String</vt:lpstr>
      <vt:lpstr>Substring</vt:lpstr>
      <vt:lpstr>Prefix and Suffix</vt:lpstr>
      <vt:lpstr>Concatenation Operation with the same string n times</vt:lpstr>
      <vt:lpstr>Star closure Operation(*)</vt:lpstr>
      <vt:lpstr>PowerPoint Presentation</vt:lpstr>
      <vt:lpstr>Languages</vt:lpstr>
      <vt:lpstr>More Language Examples</vt:lpstr>
      <vt:lpstr>PowerPoint Presentation</vt:lpstr>
      <vt:lpstr>PowerPoint Presentation</vt:lpstr>
      <vt:lpstr>PowerPoint Presentation</vt:lpstr>
      <vt:lpstr>Operations on Languages</vt:lpstr>
      <vt:lpstr>Reverse</vt:lpstr>
      <vt:lpstr>Concatenation</vt:lpstr>
      <vt:lpstr>Another Operation</vt:lpstr>
      <vt:lpstr>PowerPoint Presentation</vt:lpstr>
      <vt:lpstr>Star-Closure (Kleene *)</vt:lpstr>
      <vt:lpstr>Positive Closure</vt:lpstr>
      <vt:lpstr>Review Questions</vt:lpstr>
      <vt:lpstr>Conti…</vt:lpstr>
      <vt:lpstr>Discussions on Answers to Review Questions and Clarifications Session</vt:lpstr>
      <vt:lpstr>Answers to review questions</vt:lpstr>
      <vt:lpstr>Answers to review questions</vt:lpstr>
      <vt:lpstr>Answers to review questions</vt:lpstr>
      <vt:lpstr>Answers to review questions</vt:lpstr>
      <vt:lpstr>PowerPoint Presentation</vt:lpstr>
      <vt:lpstr>Answers to review questions</vt:lpstr>
      <vt:lpstr>PowerPoint Presentation</vt:lpstr>
      <vt:lpstr>Thank you to All my Dear Students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revision>1</cp:revision>
  <dcterms:created xsi:type="dcterms:W3CDTF">2000-08-31T01:12:33Z</dcterms:created>
  <dcterms:modified xsi:type="dcterms:W3CDTF">2020-07-27T06:52:05Z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