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8" r:id="rId9"/>
    <p:sldId id="267" r:id="rId10"/>
    <p:sldId id="262" r:id="rId11"/>
    <p:sldId id="263" r:id="rId12"/>
    <p:sldId id="269" r:id="rId13"/>
    <p:sldId id="270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21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8E3EE-5647-4E60-96A4-F09795DB16AF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F9F9F-E46A-46ED-8FAF-5495C4E5C4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824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F9F9F-E46A-46ED-8FAF-5495C4E5C4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476609-F3A2-42CB-8F0B-7694DDF2B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80183DD-3225-4C59-981F-786136185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C290DB-4AA9-4F17-B30E-EF8682A4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20C3-A9B1-42FC-88ED-3CB14D5102BB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B169E1-C9FF-4519-87E1-155A59B7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EDEE4A-64B5-4459-99B3-2ADAF73F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051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A65458-5166-4E67-8166-73C678F5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8E59CF1-8D12-48E1-9C0F-1B72861FD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F73C22-8CA1-4BE8-BD67-B6059B0A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DF07-C7AF-48EC-81DC-75261CD7BEBC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F74A94-F54A-495D-B9C8-04720809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0B2D79-97A7-4EFB-ADF9-9D1BF331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07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97BAA4E-CA22-45D1-BBCB-716D3E9DF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BF96B61-C451-4CC8-87B0-DE177DBFD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5535EB-F33B-4067-8BEB-C88B3558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160C-FA8A-4166-9734-08BA34BAEF55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F46D64-1069-4A5E-9199-F109449D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B3E863-A8B9-4148-B2AE-7982E508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46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77B2E-9BF3-4F8B-9E4A-137AF907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58828F-27B5-455D-B339-314A4B55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17022D-F7FE-4117-8698-3CF988D4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23E-92EE-4ED5-8584-DB2324317D83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78BBA3-8157-43ED-9AAA-F7447145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E8B50D-330F-4CFA-B688-4AA8C563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607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665529-639D-4C47-AECC-1D65BD8D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427B81D-3888-4829-96CD-CF4C2C318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51DD2E-56D2-434F-8296-0E178676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D5EA-5DFA-4173-BC58-183EF91EF392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2A8914-D266-45D7-BEE4-ABF7B526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93F269-4F62-4977-A51B-D3CF0E5B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519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CD0E40-5E20-4FAB-9998-1654EFF9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C6DD43-1FCF-4FCC-96A8-9EEA92CB1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EAB4AA1-AB9C-4C1D-85D0-FD789119D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73692B-E528-46B9-9D58-94A0D0E2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41F3-1473-4655-BF9D-62854612788E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44DB47-D6E2-4575-BD8E-99A536D4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25BC35E-32AF-46D8-87E9-EC8AFB4F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244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C721B4-5587-43E2-856A-586416DB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F9FAC2-4D3B-451F-9E1B-CDEA57877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A517D2D-5F15-46BA-9D77-4D585CFBE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ECABACB-EF04-447D-A3B0-0C1A6D47E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6A15C21-0156-4D09-8E26-9A4A004A1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030697A-0C71-4176-B0FA-0DE02BC4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0A99-32C3-4B27-A1C8-ADE1976A9535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0838E90-07DE-4AA7-9FC3-1B76AB46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C665F3A-85D9-406A-AFBC-DDA82A70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2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41DC3D-88D8-4DAA-9776-8F78818F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747FC08-0876-4051-BC18-24E149D4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A7FE-DE05-4AD2-8545-E8561C5F2530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C51D4A-747C-4AAF-B314-138EBD8F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4CA618-F228-4F5D-8016-5F0CDBDE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431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C259D04-07F2-4467-85D4-4AFA04EF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E9EA-C794-459A-9707-5ED563E8DAC2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70140E7-A591-4F5F-B5E7-5EB890C0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9A92916-C6EF-4EFF-A4D9-6CA86E1A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75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79848C-48CD-4C50-B8B8-82DB6D8F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D87376-C332-4006-9CB9-2BE0A1F7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92736A7-EC0E-4434-98B4-00A304992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4AF5AA3-4FB7-4069-9D58-DC35920B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8C75-A406-4EA2-9C56-300C54F02C4B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D3479E-429C-482C-A26B-8B21BF55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7A11027-702F-4AE8-92AF-AD38D2B8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661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3CF223-E126-4D3C-B602-723EDD47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BA43E7F-6D57-4F98-8320-3EFE81737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75DCA8-626B-4D08-A66F-548DBD413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B15A8E3-07F6-4BF0-8B2B-BC404AFE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66B1-4926-4028-8887-5FF5F5BA7BEF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3CBF357-C975-4CEA-9E83-D228C804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68FCE8-AA6E-46A7-AF30-818A38F8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461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143E118-4E86-45D8-B896-A4DBAE29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0459B8-EB2E-450E-A030-5CB73B8E2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564B06-60F7-4633-BD08-E825B4E77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37372-8CF0-45D3-8B5F-83DE169CD49C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75C406-0954-4154-B376-88FE0615E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766B10-8062-4A70-9A61-CDCA7F3A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332C-824B-4994-8744-ED27DD70F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84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6B5C2A6-D409-473F-9929-D8AC0E8D1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9873"/>
            <a:ext cx="9144000" cy="180418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omic Sans MS" panose="030F0702030302020204" pitchFamily="66" charset="0"/>
              </a:rPr>
              <a:t>Grammar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8870351-8F91-4DC2-9C96-05C40B5E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A1EF-60F1-48E6-B611-FA8B7CE0E395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E64FB57-E434-44FE-BFC2-E6FA4233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16BF2D-119D-496D-A35C-3812F869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81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3CDA86-149E-415B-89C1-1218C91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Multiple grammars are possible for 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5EF67D-2067-4FAC-8426-4070EA5F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Construct a grammar for the language L = { a</a:t>
            </a:r>
            <a:r>
              <a:rPr lang="en-US" baseline="30000" dirty="0">
                <a:latin typeface="Comic Sans MS" panose="030F0702030302020204" pitchFamily="66" charset="0"/>
              </a:rPr>
              <a:t>n</a:t>
            </a:r>
            <a:r>
              <a:rPr lang="en-US" dirty="0">
                <a:latin typeface="Comic Sans MS" panose="030F0702030302020204" pitchFamily="66" charset="0"/>
              </a:rPr>
              <a:t>b</a:t>
            </a:r>
            <a:r>
              <a:rPr lang="en-US" baseline="30000" dirty="0">
                <a:latin typeface="Comic Sans MS" panose="030F0702030302020204" pitchFamily="66" charset="0"/>
              </a:rPr>
              <a:t>n</a:t>
            </a:r>
            <a:r>
              <a:rPr lang="en-US" dirty="0">
                <a:latin typeface="Comic Sans MS" panose="030F0702030302020204" pitchFamily="66" charset="0"/>
              </a:rPr>
              <a:t> , n&gt;=0 }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fontAlgn="base"/>
            <a:r>
              <a:rPr lang="en-US" sz="2600" b="1" u="sng" dirty="0">
                <a:latin typeface="Comic Sans MS" panose="030F0702030302020204" pitchFamily="66" charset="0"/>
              </a:rPr>
              <a:t>Grammar G1-</a:t>
            </a:r>
          </a:p>
          <a:p>
            <a:pPr fontAlgn="base"/>
            <a:r>
              <a:rPr lang="en-US" sz="2600" dirty="0">
                <a:latin typeface="Comic Sans MS" panose="030F0702030302020204" pitchFamily="66" charset="0"/>
              </a:rPr>
              <a:t>Consider a grammar G = (V , T , </a:t>
            </a:r>
            <a:r>
              <a:rPr lang="en-US" sz="2600" dirty="0" smtClean="0">
                <a:latin typeface="Comic Sans MS" panose="030F0702030302020204" pitchFamily="66" charset="0"/>
              </a:rPr>
              <a:t>S, P </a:t>
            </a:r>
            <a:r>
              <a:rPr lang="en-US" sz="2600" dirty="0" smtClean="0">
                <a:latin typeface="Comic Sans MS" panose="030F0702030302020204" pitchFamily="66" charset="0"/>
              </a:rPr>
              <a:t>) </a:t>
            </a:r>
            <a:r>
              <a:rPr lang="en-US" sz="2600" dirty="0">
                <a:latin typeface="Comic Sans MS" panose="030F0702030302020204" pitchFamily="66" charset="0"/>
              </a:rPr>
              <a:t>where-</a:t>
            </a:r>
          </a:p>
          <a:p>
            <a:pPr marL="0" indent="0" fontAlgn="base">
              <a:buNone/>
            </a:pPr>
            <a:r>
              <a:rPr lang="en-US" sz="2600" dirty="0">
                <a:latin typeface="Comic Sans MS" panose="030F0702030302020204" pitchFamily="66" charset="0"/>
              </a:rPr>
              <a:t>V = { S  }                                       // Set of Non-Terminal symbols</a:t>
            </a:r>
          </a:p>
          <a:p>
            <a:pPr marL="0" indent="0" fontAlgn="base">
              <a:buNone/>
            </a:pPr>
            <a:r>
              <a:rPr lang="en-US" sz="2600" dirty="0">
                <a:latin typeface="Comic Sans MS" panose="030F0702030302020204" pitchFamily="66" charset="0"/>
              </a:rPr>
              <a:t>T = { a , b </a:t>
            </a:r>
            <a:r>
              <a:rPr lang="en-US" sz="2600" dirty="0" smtClean="0">
                <a:latin typeface="Comic Sans MS" panose="030F0702030302020204" pitchFamily="66" charset="0"/>
              </a:rPr>
              <a:t>}</a:t>
            </a:r>
            <a:r>
              <a:rPr lang="en-US" sz="2600" dirty="0">
                <a:latin typeface="Comic Sans MS" panose="030F0702030302020204" pitchFamily="66" charset="0"/>
              </a:rPr>
              <a:t>                               // Set of Terminal symbols</a:t>
            </a:r>
          </a:p>
          <a:p>
            <a:pPr marL="0" indent="0" fontAlgn="base">
              <a:buNone/>
            </a:pPr>
            <a:r>
              <a:rPr lang="en-US" sz="2600" dirty="0">
                <a:latin typeface="Comic Sans MS" panose="030F0702030302020204" pitchFamily="66" charset="0"/>
              </a:rPr>
              <a:t>P = {S → </a:t>
            </a:r>
            <a:r>
              <a:rPr lang="en-US" sz="2600" dirty="0" err="1">
                <a:latin typeface="Comic Sans MS" panose="030F0702030302020204" pitchFamily="66" charset="0"/>
              </a:rPr>
              <a:t>aSb</a:t>
            </a:r>
            <a:r>
              <a:rPr lang="en-US" sz="2600" dirty="0">
                <a:latin typeface="Comic Sans MS" panose="030F0702030302020204" pitchFamily="66" charset="0"/>
              </a:rPr>
              <a:t> / </a:t>
            </a:r>
            <a:r>
              <a:rPr lang="en-U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λ</a:t>
            </a:r>
            <a:r>
              <a:rPr lang="en-US" sz="2600" dirty="0" smtClean="0">
                <a:latin typeface="Comic Sans MS" panose="030F0702030302020204" pitchFamily="66" charset="0"/>
              </a:rPr>
              <a:t>}</a:t>
            </a:r>
            <a:r>
              <a:rPr lang="en-US" sz="2600" dirty="0">
                <a:latin typeface="Comic Sans MS" panose="030F0702030302020204" pitchFamily="66" charset="0"/>
              </a:rPr>
              <a:t>			    // Set of Production rules</a:t>
            </a:r>
          </a:p>
          <a:p>
            <a:pPr marL="0" indent="0" fontAlgn="base">
              <a:buNone/>
            </a:pPr>
            <a:r>
              <a:rPr lang="en-US" sz="2600" dirty="0">
                <a:latin typeface="Comic Sans MS" panose="030F0702030302020204" pitchFamily="66" charset="0"/>
              </a:rPr>
              <a:t>S = { S }                                    // Start symbol</a:t>
            </a:r>
          </a:p>
          <a:p>
            <a:pPr marL="0" indent="0" fontAlgn="base">
              <a:buNone/>
            </a:pPr>
            <a:r>
              <a:rPr lang="en-US" sz="2600" dirty="0">
                <a:latin typeface="Comic Sans MS" panose="030F0702030302020204" pitchFamily="66" charset="0"/>
              </a:rPr>
              <a:t>	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AA21E8-052B-44BA-AE6F-96AD18AE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8524-1D78-4A44-87B4-328068C144CB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9AD24D-107E-4F03-83A1-4143B274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57BFB8-0429-41B8-B85C-F69CAC90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78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B8D54-46F3-40AF-8B5D-9704D36D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Another equivalent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8A1637-F9D9-4EBB-8284-9D30E35F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u="sng" dirty="0">
                <a:latin typeface="Comic Sans MS" panose="030F0702030302020204" pitchFamily="66" charset="0"/>
              </a:rPr>
              <a:t>Grammar G2-</a:t>
            </a:r>
          </a:p>
          <a:p>
            <a:pPr fontAlgn="base"/>
            <a:r>
              <a:rPr lang="en-US" sz="2400" dirty="0">
                <a:latin typeface="Comic Sans MS" panose="030F0702030302020204" pitchFamily="66" charset="0"/>
              </a:rPr>
              <a:t>Consider a grammar G = (V , T , P , S) where-</a:t>
            </a:r>
          </a:p>
          <a:p>
            <a:pPr marL="0" indent="0" fontAlgn="base">
              <a:buNone/>
            </a:pPr>
            <a:r>
              <a:rPr lang="en-US" sz="2400" dirty="0">
                <a:latin typeface="Comic Sans MS" panose="030F0702030302020204" pitchFamily="66" charset="0"/>
              </a:rPr>
              <a:t>V = { S, A }                                             // Set of Non-Terminal symbols</a:t>
            </a:r>
          </a:p>
          <a:p>
            <a:pPr marL="0" indent="0" fontAlgn="base">
              <a:buNone/>
            </a:pPr>
            <a:r>
              <a:rPr lang="en-US" sz="2400" dirty="0">
                <a:latin typeface="Comic Sans MS" panose="030F0702030302020204" pitchFamily="66" charset="0"/>
              </a:rPr>
              <a:t>T = { a , </a:t>
            </a:r>
            <a:r>
              <a:rPr lang="en-US" sz="2400" dirty="0" smtClean="0">
                <a:latin typeface="Comic Sans MS" panose="030F0702030302020204" pitchFamily="66" charset="0"/>
              </a:rPr>
              <a:t>b}</a:t>
            </a:r>
            <a:r>
              <a:rPr lang="en-US" sz="2400" dirty="0">
                <a:latin typeface="Comic Sans MS" panose="030F0702030302020204" pitchFamily="66" charset="0"/>
              </a:rPr>
              <a:t>                                     // Set of Terminal symbols</a:t>
            </a:r>
          </a:p>
          <a:p>
            <a:pPr marL="0" indent="0" fontAlgn="base">
              <a:buNone/>
            </a:pPr>
            <a:r>
              <a:rPr lang="en-US" sz="2400" dirty="0">
                <a:latin typeface="Comic Sans MS" panose="030F0702030302020204" pitchFamily="66" charset="0"/>
              </a:rPr>
              <a:t>P = {S → </a:t>
            </a:r>
            <a:r>
              <a:rPr lang="en-US" sz="2400" dirty="0" err="1">
                <a:latin typeface="Comic Sans MS" panose="030F0702030302020204" pitchFamily="66" charset="0"/>
              </a:rPr>
              <a:t>aAb</a:t>
            </a:r>
            <a:r>
              <a:rPr lang="en-US" sz="2400" dirty="0">
                <a:latin typeface="Comic Sans MS" panose="030F0702030302020204" pitchFamily="66" charset="0"/>
              </a:rPr>
              <a:t> / </a:t>
            </a:r>
            <a:r>
              <a:rPr lang="en-U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λ</a:t>
            </a:r>
            <a:r>
              <a:rPr lang="en-US" sz="2400" dirty="0" err="1" smtClean="0">
                <a:latin typeface="Comic Sans MS" panose="030F0702030302020204" pitchFamily="66" charset="0"/>
              </a:rPr>
              <a:t>,A</a:t>
            </a:r>
            <a:r>
              <a:rPr lang="en-US" sz="2400" dirty="0">
                <a:latin typeface="Comic Sans MS" panose="030F0702030302020204" pitchFamily="66" charset="0"/>
              </a:rPr>
              <a:t> → </a:t>
            </a:r>
            <a:r>
              <a:rPr lang="en-US" sz="2400" dirty="0" err="1">
                <a:latin typeface="Comic Sans MS" panose="030F0702030302020204" pitchFamily="66" charset="0"/>
              </a:rPr>
              <a:t>aAb</a:t>
            </a:r>
            <a:r>
              <a:rPr lang="en-US" sz="2400" dirty="0">
                <a:latin typeface="Comic Sans MS" panose="030F0702030302020204" pitchFamily="66" charset="0"/>
              </a:rPr>
              <a:t> / </a:t>
            </a:r>
            <a:r>
              <a:rPr lang="en-U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λ </a:t>
            </a:r>
            <a:r>
              <a:rPr lang="en-US" sz="2400" dirty="0">
                <a:latin typeface="Comic Sans MS" panose="030F0702030302020204" pitchFamily="66" charset="0"/>
              </a:rPr>
              <a:t>	    // Set of Production rules</a:t>
            </a:r>
          </a:p>
          <a:p>
            <a:pPr marL="0" indent="0" fontAlgn="base">
              <a:buNone/>
            </a:pPr>
            <a:r>
              <a:rPr lang="en-US" sz="2400" dirty="0">
                <a:latin typeface="Comic Sans MS" panose="030F0702030302020204" pitchFamily="66" charset="0"/>
              </a:rPr>
              <a:t>S = { S }                                       // Start symbol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5F2F70-2A47-432D-8CF5-83762EF2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A519-A6EB-49EB-A593-744EA56A8A7F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260AEC-62E0-4037-9052-E6B86A90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BB3BC5-07E0-4E69-BB1F-3BC0016F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92436" y="4904509"/>
            <a:ext cx="31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L(G1) = L(G2)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3" y="4876800"/>
            <a:ext cx="437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G1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and G2 are equivalent   if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90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latin typeface="Comic Sans MS" panose="030F0702030302020204" pitchFamily="66" charset="0"/>
              </a:rPr>
              <a:t>Consider    ={</a:t>
            </a:r>
            <a:r>
              <a:rPr lang="en-US" dirty="0" err="1" smtClean="0">
                <a:latin typeface="Comic Sans MS" panose="030F0702030302020204" pitchFamily="66" charset="0"/>
              </a:rPr>
              <a:t>a,b</a:t>
            </a:r>
            <a:r>
              <a:rPr lang="en-US" dirty="0" smtClean="0">
                <a:latin typeface="Comic Sans MS" panose="030F0702030302020204" pitchFamily="66" charset="0"/>
              </a:rPr>
              <a:t>}. Find the grammar which generates all the strings with exactly single a.</a:t>
            </a:r>
          </a:p>
          <a:p>
            <a:pPr fontAlgn="base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pPr fontAlgn="base">
              <a:buNone/>
            </a:pPr>
            <a:r>
              <a:rPr lang="en-US" dirty="0" smtClean="0">
                <a:latin typeface="Comic Sans MS" panose="030F0702030302020204" pitchFamily="66" charset="0"/>
              </a:rPr>
              <a:t>G = (V , T , </a:t>
            </a:r>
            <a:r>
              <a:rPr lang="en-US" dirty="0" smtClean="0">
                <a:latin typeface="Comic Sans MS" panose="030F0702030302020204" pitchFamily="66" charset="0"/>
              </a:rPr>
              <a:t>S, </a:t>
            </a:r>
            <a:r>
              <a:rPr lang="en-US" dirty="0" smtClean="0">
                <a:latin typeface="Comic Sans MS" panose="030F0702030302020204" pitchFamily="66" charset="0"/>
              </a:rPr>
              <a:t>P) </a:t>
            </a:r>
            <a:r>
              <a:rPr lang="en-US" dirty="0" smtClean="0">
                <a:latin typeface="Comic Sans MS" panose="030F0702030302020204" pitchFamily="66" charset="0"/>
              </a:rPr>
              <a:t>where-</a:t>
            </a:r>
          </a:p>
          <a:p>
            <a:pPr marL="0" indent="0" fontAlgn="base">
              <a:buNone/>
            </a:pPr>
            <a:r>
              <a:rPr lang="en-US" dirty="0" smtClean="0">
                <a:latin typeface="Comic Sans MS" panose="030F0702030302020204" pitchFamily="66" charset="0"/>
              </a:rPr>
              <a:t>V = { S  }                                // Set of Non-Terminal symbols</a:t>
            </a:r>
          </a:p>
          <a:p>
            <a:pPr marL="0" indent="0" fontAlgn="base">
              <a:buNone/>
            </a:pPr>
            <a:r>
              <a:rPr lang="en-US" dirty="0" smtClean="0">
                <a:latin typeface="Comic Sans MS" panose="030F0702030302020204" pitchFamily="66" charset="0"/>
              </a:rPr>
              <a:t>T = { a , b}                               // Set of Terminal symbols</a:t>
            </a:r>
          </a:p>
          <a:p>
            <a:pPr marL="0" indent="0" fontAlgn="base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 = {S → </a:t>
            </a:r>
            <a:r>
              <a:rPr lang="en-US" dirty="0" err="1" smtClean="0">
                <a:latin typeface="Comic Sans MS" panose="030F0702030302020204" pitchFamily="66" charset="0"/>
              </a:rPr>
              <a:t>AaA</a:t>
            </a:r>
            <a:r>
              <a:rPr lang="en-US" dirty="0" smtClean="0">
                <a:latin typeface="Comic Sans MS" panose="030F0702030302020204" pitchFamily="66" charset="0"/>
              </a:rPr>
              <a:t> ,A → </a:t>
            </a:r>
            <a:r>
              <a:rPr lang="en-US" dirty="0" err="1" smtClean="0">
                <a:latin typeface="Comic Sans MS" panose="030F0702030302020204" pitchFamily="66" charset="0"/>
              </a:rPr>
              <a:t>Ab</a:t>
            </a:r>
            <a:r>
              <a:rPr lang="en-US" dirty="0" smtClean="0">
                <a:latin typeface="Comic Sans MS" panose="030F0702030302020204" pitchFamily="66" charset="0"/>
              </a:rPr>
              <a:t>| 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λ</a:t>
            </a:r>
            <a:r>
              <a:rPr lang="en-US" dirty="0" smtClean="0">
                <a:latin typeface="Comic Sans MS" panose="030F0702030302020204" pitchFamily="66" charset="0"/>
              </a:rPr>
              <a:t>}</a:t>
            </a:r>
            <a:r>
              <a:rPr lang="en-US" dirty="0" smtClean="0">
                <a:latin typeface="Comic Sans MS" panose="030F0702030302020204" pitchFamily="66" charset="0"/>
              </a:rPr>
              <a:t>	    // Set of Production rules</a:t>
            </a:r>
          </a:p>
          <a:p>
            <a:pPr marL="0" indent="0" fontAlgn="base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 = { S }           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23E-92EE-4ED5-8584-DB2324317D83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608614" y="1866619"/>
          <a:ext cx="404947" cy="296272"/>
        </p:xfrm>
        <a:graphic>
          <a:graphicData uri="http://schemas.openxmlformats.org/presentationml/2006/ole">
            <p:oleObj spid="_x0000_s1027" name="Equation" r:id="rId3" imgW="139680" imgH="152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 smtClean="0">
                <a:latin typeface="Comic Sans MS" panose="030F0702030302020204" pitchFamily="66" charset="0"/>
              </a:rPr>
              <a:t>Consider  a  grammar which generates all the strings with number of </a:t>
            </a:r>
            <a:r>
              <a:rPr lang="en-US" dirty="0" err="1" smtClean="0">
                <a:latin typeface="Comic Sans MS" panose="030F0702030302020204" pitchFamily="66" charset="0"/>
              </a:rPr>
              <a:t>a’s</a:t>
            </a:r>
            <a:r>
              <a:rPr lang="en-US" dirty="0" smtClean="0">
                <a:latin typeface="Comic Sans MS" panose="030F0702030302020204" pitchFamily="66" charset="0"/>
              </a:rPr>
              <a:t> equal to number of </a:t>
            </a:r>
            <a:r>
              <a:rPr lang="en-US" dirty="0" err="1" smtClean="0">
                <a:latin typeface="Comic Sans MS" panose="030F0702030302020204" pitchFamily="66" charset="0"/>
              </a:rPr>
              <a:t>b’s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fontAlgn="base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pPr fontAlgn="base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 = {S → SS , </a:t>
            </a:r>
          </a:p>
          <a:p>
            <a:pPr fontAlgn="base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    S → </a:t>
            </a:r>
            <a:r>
              <a:rPr lang="en-US" dirty="0" err="1" smtClean="0">
                <a:latin typeface="Comic Sans MS" panose="030F0702030302020204" pitchFamily="66" charset="0"/>
              </a:rPr>
              <a:t>aSb</a:t>
            </a:r>
            <a:r>
              <a:rPr lang="en-US" dirty="0" smtClean="0">
                <a:latin typeface="Comic Sans MS" panose="030F0702030302020204" pitchFamily="66" charset="0"/>
              </a:rPr>
              <a:t>,</a:t>
            </a:r>
          </a:p>
          <a:p>
            <a:pPr fontAlgn="base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   S → </a:t>
            </a:r>
            <a:r>
              <a:rPr lang="en-US" dirty="0" err="1" smtClean="0">
                <a:latin typeface="Comic Sans MS" panose="030F0702030302020204" pitchFamily="66" charset="0"/>
              </a:rPr>
              <a:t>bSa</a:t>
            </a:r>
            <a:r>
              <a:rPr lang="en-US" dirty="0" smtClean="0">
                <a:latin typeface="Comic Sans MS" panose="030F0702030302020204" pitchFamily="66" charset="0"/>
              </a:rPr>
              <a:t>,</a:t>
            </a:r>
          </a:p>
          <a:p>
            <a:pPr fontAlgn="base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     S →  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λ</a:t>
            </a:r>
            <a:r>
              <a:rPr lang="en-US" dirty="0" smtClean="0">
                <a:latin typeface="Comic Sans MS" panose="030F0702030302020204" pitchFamily="66" charset="0"/>
              </a:rPr>
              <a:t>}</a:t>
            </a:r>
            <a:endParaRPr lang="en-US" dirty="0" smtClean="0">
              <a:latin typeface="Comic Sans MS" panose="030F0702030302020204" pitchFamily="66" charset="0"/>
            </a:endParaRPr>
          </a:p>
          <a:p>
            <a:pPr fontAlgn="base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fontAlgn="base">
              <a:buNone/>
            </a:pPr>
            <a:r>
              <a:rPr lang="en-US" dirty="0" smtClean="0">
                <a:latin typeface="Comic Sans MS" panose="030F0702030302020204" pitchFamily="66" charset="0"/>
              </a:rPr>
              <a:t>G = (V , T , P , S) where-</a:t>
            </a:r>
          </a:p>
          <a:p>
            <a:pPr marL="0" indent="0" fontAlgn="base">
              <a:buNone/>
            </a:pPr>
            <a:r>
              <a:rPr lang="en-US" dirty="0" smtClean="0">
                <a:latin typeface="Comic Sans MS" panose="030F0702030302020204" pitchFamily="66" charset="0"/>
              </a:rPr>
              <a:t>V = { S  }                                // Set of Non-Terminal symbols</a:t>
            </a:r>
          </a:p>
          <a:p>
            <a:pPr marL="0" indent="0" fontAlgn="base">
              <a:buNone/>
            </a:pPr>
            <a:r>
              <a:rPr lang="en-US" dirty="0" smtClean="0">
                <a:latin typeface="Comic Sans MS" panose="030F0702030302020204" pitchFamily="66" charset="0"/>
              </a:rPr>
              <a:t>T = { a , b }                               // Set of Terminal symbols</a:t>
            </a:r>
          </a:p>
          <a:p>
            <a:pPr marL="0" indent="0" fontAlgn="base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 = {S → </a:t>
            </a:r>
            <a:r>
              <a:rPr lang="en-US" dirty="0" err="1" smtClean="0">
                <a:latin typeface="Comic Sans MS" panose="030F0702030302020204" pitchFamily="66" charset="0"/>
              </a:rPr>
              <a:t>AaA</a:t>
            </a:r>
            <a:r>
              <a:rPr lang="en-US" dirty="0" smtClean="0">
                <a:latin typeface="Comic Sans MS" panose="030F0702030302020204" pitchFamily="66" charset="0"/>
              </a:rPr>
              <a:t> ,A → </a:t>
            </a:r>
            <a:r>
              <a:rPr lang="en-US" dirty="0" err="1" smtClean="0">
                <a:latin typeface="Comic Sans MS" panose="030F0702030302020204" pitchFamily="66" charset="0"/>
              </a:rPr>
              <a:t>Ab</a:t>
            </a:r>
            <a:r>
              <a:rPr lang="en-US" dirty="0" smtClean="0">
                <a:latin typeface="Comic Sans MS" panose="030F0702030302020204" pitchFamily="66" charset="0"/>
              </a:rPr>
              <a:t>| 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λ</a:t>
            </a:r>
            <a:r>
              <a:rPr lang="en-US" dirty="0" smtClean="0">
                <a:latin typeface="Comic Sans MS" panose="030F0702030302020204" pitchFamily="66" charset="0"/>
              </a:rPr>
              <a:t>}</a:t>
            </a:r>
            <a:r>
              <a:rPr lang="en-US" dirty="0" smtClean="0">
                <a:latin typeface="Comic Sans MS" panose="030F0702030302020204" pitchFamily="66" charset="0"/>
              </a:rPr>
              <a:t>	    // Set of Production rules</a:t>
            </a:r>
          </a:p>
          <a:p>
            <a:pPr marL="0" indent="0" fontAlgn="base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 = { S }           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823E-92EE-4ED5-8584-DB2324317D83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621CEA-82B6-486D-95DF-FCA83278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1325563"/>
          </a:xfrm>
        </p:spPr>
        <p:txBody>
          <a:bodyPr/>
          <a:lstStyle/>
          <a:p>
            <a:r>
              <a:rPr lang="en-US" b="1" dirty="0" smtClean="0"/>
              <a:t>Practice Problems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D4971E5A-AAF4-42D3-B8E8-868748532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697" y="1435832"/>
            <a:ext cx="8027707" cy="347867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D87162-8C71-4B5D-88EA-D6E41D0E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1C9F-0B01-4C7C-9B5E-7C07E19D469D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27E5D2-C552-46A1-80A6-97919C5E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71D37B-7D73-4AD6-B742-99CD1D9E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55371" y="4963886"/>
            <a:ext cx="2416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 smtClean="0"/>
              <a:t>Ans</a:t>
            </a:r>
            <a:r>
              <a:rPr lang="en-IN" sz="2800" b="1" dirty="0" smtClean="0"/>
              <a:t>: Yes</a:t>
            </a:r>
            <a:endParaRPr lang="en-IN" sz="2800" b="1" dirty="0"/>
          </a:p>
        </p:txBody>
      </p:sp>
    </p:spTree>
    <p:extLst>
      <p:ext uri="{BB962C8B-B14F-4D97-AF65-F5344CB8AC3E}">
        <p14:creationId xmlns="" xmlns:p14="http://schemas.microsoft.com/office/powerpoint/2010/main" val="372950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7452D3-910A-41F1-A2F8-AF40F668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3E2320-E365-4F5B-9EB7-B41B545D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 verbal description of the language generated by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Find the grammar for the following Languages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7360D3-C803-468F-8143-960BB1D7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6391-605C-4C82-9D54-13B4E8EDBE2B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17269F-EAFA-4EB3-8A1E-8A1916C4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6D560E-12AA-4DB0-92E3-FAEE24A2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0891AFC-B543-4AE9-964A-3A3A0104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983" y="2492782"/>
            <a:ext cx="2136977" cy="498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DFAA599-85EC-4063-B79B-85D750990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993" y="3818611"/>
            <a:ext cx="4626452" cy="21174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4710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26F10C-56F1-4082-BBC6-C9C8F1FF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Comic Sans MS" panose="030F0702030302020204" pitchFamily="66" charset="0"/>
              </a:rPr>
              <a:t>Formal Definition</a:t>
            </a:r>
            <a:r>
              <a:rPr lang="en-US" b="1" dirty="0">
                <a:latin typeface="Comic Sans MS" panose="030F0702030302020204" pitchFamily="66" charset="0"/>
              </a:rPr>
              <a:t/>
            </a:r>
            <a:br>
              <a:rPr lang="en-US" b="1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7E051A-A5F1-4459-AC83-80A348CA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 Grammar is a </a:t>
            </a:r>
            <a:r>
              <a:rPr lang="en-US" dirty="0" smtClean="0">
                <a:latin typeface="Comic Sans MS" panose="030F0702030302020204" pitchFamily="66" charset="0"/>
              </a:rPr>
              <a:t>4-tuple(Quadruple) </a:t>
            </a:r>
            <a:r>
              <a:rPr lang="en-US" dirty="0">
                <a:latin typeface="Comic Sans MS" panose="030F0702030302020204" pitchFamily="66" charset="0"/>
              </a:rPr>
              <a:t>representation </a:t>
            </a:r>
            <a:endParaRPr lang="en-US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G </a:t>
            </a:r>
            <a:r>
              <a:rPr lang="en-US" b="1" dirty="0">
                <a:latin typeface="Comic Sans MS" panose="030F0702030302020204" pitchFamily="66" charset="0"/>
              </a:rPr>
              <a:t>= (V , T , </a:t>
            </a:r>
            <a:r>
              <a:rPr lang="en-US" b="1" dirty="0" smtClean="0">
                <a:latin typeface="Comic Sans MS" panose="030F0702030302020204" pitchFamily="66" charset="0"/>
              </a:rPr>
              <a:t>S, P </a:t>
            </a:r>
            <a:r>
              <a:rPr lang="en-US" b="1" dirty="0" smtClean="0">
                <a:latin typeface="Comic Sans MS" panose="030F0702030302020204" pitchFamily="66" charset="0"/>
              </a:rPr>
              <a:t>)</a:t>
            </a:r>
            <a:endParaRPr lang="en-US" b="1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US" b="1" dirty="0">
              <a:latin typeface="Comic Sans MS" panose="030F0702030302020204" pitchFamily="66" charset="0"/>
            </a:endParaRPr>
          </a:p>
          <a:p>
            <a:pPr lvl="1" fontAlgn="base"/>
            <a:r>
              <a:rPr lang="en-US" dirty="0">
                <a:latin typeface="Comic Sans MS" panose="030F0702030302020204" pitchFamily="66" charset="0"/>
              </a:rPr>
              <a:t>V = Finite non-empty set of non-terminal symbols</a:t>
            </a:r>
          </a:p>
          <a:p>
            <a:pPr lvl="1" fontAlgn="base"/>
            <a:r>
              <a:rPr lang="en-US" dirty="0">
                <a:latin typeface="Comic Sans MS" panose="030F0702030302020204" pitchFamily="66" charset="0"/>
              </a:rPr>
              <a:t>T = Finite set of terminal symbols</a:t>
            </a:r>
          </a:p>
          <a:p>
            <a:pPr lvl="1" fontAlgn="base"/>
            <a:r>
              <a:rPr lang="en-US" dirty="0">
                <a:latin typeface="Comic Sans MS" panose="030F0702030302020204" pitchFamily="66" charset="0"/>
              </a:rPr>
              <a:t>P = Finite non-empty set of production rules</a:t>
            </a:r>
          </a:p>
          <a:p>
            <a:pPr lvl="1" fontAlgn="base"/>
            <a:r>
              <a:rPr lang="en-US" dirty="0">
                <a:latin typeface="Comic Sans MS" panose="030F0702030302020204" pitchFamily="66" charset="0"/>
              </a:rPr>
              <a:t>S = Start </a:t>
            </a:r>
            <a:r>
              <a:rPr lang="en-US" dirty="0" smtClean="0">
                <a:latin typeface="Comic Sans MS" panose="030F0702030302020204" pitchFamily="66" charset="0"/>
              </a:rPr>
              <a:t>symbol </a:t>
            </a:r>
            <a:r>
              <a:rPr lang="en-US" dirty="0" smtClean="0">
                <a:latin typeface="Comic Sans MS" panose="030F0702030302020204" pitchFamily="66" charset="0"/>
              </a:rPr>
              <a:t>and S </a:t>
            </a:r>
            <a:r>
              <a:rPr lang="en-US" dirty="0" smtClean="0">
                <a:latin typeface="Cambria Math"/>
                <a:ea typeface="Cambria Math"/>
              </a:rPr>
              <a:t>∈ V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2698BE-8A5F-4E13-A451-A532A956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79B8-FF89-43EE-857E-201A3128AD65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7ACF16-621A-4815-A2C6-000030A7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D1FA53-1ADF-4465-9B94-28C3DDDF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80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31BA1D-D76D-40C7-BC55-E9998154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Comic Sans MS" panose="030F0702030302020204" pitchFamily="66" charset="0"/>
              </a:rPr>
              <a:t>Grammar Constituents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7D03921-843E-4308-800E-A03A4389FE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83" y="491521"/>
            <a:ext cx="4881503" cy="16422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A81E2E3-B52D-4C4F-92B2-B01FF7FB78DC}"/>
              </a:ext>
            </a:extLst>
          </p:cNvPr>
          <p:cNvSpPr/>
          <p:nvPr/>
        </p:nvSpPr>
        <p:spPr>
          <a:xfrm>
            <a:off x="657408" y="2390499"/>
            <a:ext cx="98430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i="0" u="sng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1. Terminal Symbols-</a:t>
            </a:r>
            <a:endParaRPr lang="en-US" sz="2000" b="1" i="0" dirty="0">
              <a:solidFill>
                <a:srgbClr val="303030"/>
              </a:solidFill>
              <a:effectLst/>
              <a:latin typeface="Comic Sans MS" panose="030F0702030302020204" pitchFamily="66" charset="0"/>
            </a:endParaRPr>
          </a:p>
          <a:p>
            <a:pPr fontAlgn="base"/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Terminal symbols are those which are the constituents of the sentence generated using a grammar.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Terminal symbols are denoted by using small case letters such as a, b, c </a:t>
            </a:r>
            <a:r>
              <a:rPr lang="en-US" sz="2000" b="0" i="0" dirty="0" err="1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etc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 except </a:t>
            </a:r>
            <a:r>
              <a:rPr lang="en-US" sz="2000" b="0" i="0" dirty="0" err="1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u,v,w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fontAlgn="base"/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 </a:t>
            </a:r>
          </a:p>
          <a:p>
            <a:pPr fontAlgn="base"/>
            <a:r>
              <a:rPr lang="en-US" sz="2000" b="1" i="0" u="sng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2. Non-Terminal Symbols-</a:t>
            </a:r>
            <a:endParaRPr lang="en-US" sz="2000" b="1" i="0" dirty="0">
              <a:solidFill>
                <a:srgbClr val="303030"/>
              </a:solidFill>
              <a:effectLst/>
              <a:latin typeface="Comic Sans MS" panose="030F0702030302020204" pitchFamily="66" charset="0"/>
            </a:endParaRPr>
          </a:p>
          <a:p>
            <a:pPr fontAlgn="base"/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Non-Terminal symbols are those which take part in the generation of the sentence but are not part of it.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Non-Terminal symbols are also called as 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auxiliary symbols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 or 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variables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/>
                <a:latin typeface="Comic Sans MS" panose="030F0702030302020204" pitchFamily="66" charset="0"/>
              </a:rPr>
              <a:t>Non-Terminal symbols are denoted by using capital letters such as A, B, C etc.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A08D7C-5851-418D-91B7-2A621E66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375-9B77-41D8-B392-A652D3E518D4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636A80-E5CF-45AB-A1EC-FA11F454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5B1A6A-6826-43BC-AD96-D4048366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8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46604E-F8F3-439C-B4FB-F692BEF0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Example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F0938E-9689-4991-A380-54D7AD937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1169233"/>
            <a:ext cx="10897849" cy="504354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G = </a:t>
            </a:r>
            <a:r>
              <a:rPr lang="en-US" dirty="0">
                <a:latin typeface="Comic Sans MS" panose="030F0702030302020204" pitchFamily="66" charset="0"/>
              </a:rPr>
              <a:t>({s},{a, b},S,P)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Where </a:t>
            </a:r>
            <a:r>
              <a:rPr lang="en-US" dirty="0">
                <a:latin typeface="Comic Sans MS" panose="030F0702030302020204" pitchFamily="66" charset="0"/>
              </a:rPr>
              <a:t>P is given </a:t>
            </a:r>
            <a:r>
              <a:rPr lang="en-US" dirty="0" smtClean="0">
                <a:latin typeface="Comic Sans MS" panose="030F0702030302020204" pitchFamily="66" charset="0"/>
              </a:rPr>
              <a:t>by,      </a:t>
            </a:r>
            <a:r>
              <a:rPr lang="en-US" dirty="0" err="1" smtClean="0">
                <a:latin typeface="Comic Sans MS" panose="030F0702030302020204" pitchFamily="66" charset="0"/>
              </a:rPr>
              <a:t>S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aSb</a:t>
            </a:r>
            <a:endParaRPr lang="en-US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                           </a:t>
            </a:r>
            <a:r>
              <a:rPr lang="en-US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S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λ</a:t>
            </a:r>
            <a:endParaRPr lang="en-US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Find language of the given grammar.</a:t>
            </a:r>
          </a:p>
          <a:p>
            <a:pPr marL="0" indent="0">
              <a:buNone/>
            </a:pPr>
            <a:r>
              <a:rPr lang="en-US" u="sng" dirty="0">
                <a:latin typeface="Comic Sans MS" panose="030F0702030302020204" pitchFamily="66" charset="0"/>
                <a:sym typeface="Wingdings" panose="05000000000000000000" pitchFamily="2" charset="2"/>
              </a:rPr>
              <a:t>Derivation1: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S=&gt;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a</a:t>
            </a:r>
            <a:r>
              <a:rPr lang="en-US" u="sng" dirty="0" err="1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b</a:t>
            </a:r>
            <a:endParaRPr lang="en-US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  =&gt;ab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33E51D-10CF-4444-AA3F-81447CF9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5C60-341C-48CD-9782-BE6A79D7924C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033DBD-18F6-43BB-8033-8C700D67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3871D9-AF46-4349-8818-F3112D48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58593A5-9962-4781-85ED-181DC1F980D5}"/>
              </a:ext>
            </a:extLst>
          </p:cNvPr>
          <p:cNvSpPr txBox="1"/>
          <p:nvPr/>
        </p:nvSpPr>
        <p:spPr>
          <a:xfrm>
            <a:off x="4207670" y="3907534"/>
            <a:ext cx="2343149" cy="230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u="sng" dirty="0">
                <a:latin typeface="Comic Sans MS" panose="030F0702030302020204" pitchFamily="66" charset="0"/>
              </a:rPr>
              <a:t>Derivation2: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latin typeface="Comic Sans MS" panose="030F0702030302020204" pitchFamily="66" charset="0"/>
              </a:rPr>
              <a:t>S=&gt;</a:t>
            </a:r>
            <a:r>
              <a:rPr lang="en-US" sz="2800" dirty="0" err="1">
                <a:latin typeface="Comic Sans MS" panose="030F0702030302020204" pitchFamily="66" charset="0"/>
              </a:rPr>
              <a:t>a</a:t>
            </a:r>
            <a:r>
              <a:rPr lang="en-US" sz="2800" u="sng" dirty="0" err="1">
                <a:solidFill>
                  <a:srgbClr val="C00000"/>
                </a:solidFill>
                <a:latin typeface="Comic Sans MS" panose="030F0702030302020204" pitchFamily="66" charset="0"/>
              </a:rPr>
              <a:t>S</a:t>
            </a:r>
            <a:r>
              <a:rPr lang="en-US" sz="2800" dirty="0" err="1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latin typeface="Comic Sans MS" panose="030F0702030302020204" pitchFamily="66" charset="0"/>
              </a:rPr>
              <a:t>  =&gt;</a:t>
            </a:r>
            <a:r>
              <a:rPr lang="en-US" sz="2800" dirty="0" err="1">
                <a:latin typeface="Comic Sans MS" panose="030F0702030302020204" pitchFamily="66" charset="0"/>
              </a:rPr>
              <a:t>aa</a:t>
            </a:r>
            <a:r>
              <a:rPr lang="en-US" sz="2800" u="sng" dirty="0" err="1">
                <a:solidFill>
                  <a:srgbClr val="C00000"/>
                </a:solidFill>
                <a:latin typeface="Comic Sans MS" panose="030F0702030302020204" pitchFamily="66" charset="0"/>
              </a:rPr>
              <a:t>S</a:t>
            </a:r>
            <a:r>
              <a:rPr lang="en-US" sz="2800" dirty="0" err="1">
                <a:latin typeface="Comic Sans MS" panose="030F0702030302020204" pitchFamily="66" charset="0"/>
              </a:rPr>
              <a:t>bb</a:t>
            </a:r>
            <a:endParaRPr lang="en-US" sz="28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latin typeface="Comic Sans MS" panose="030F0702030302020204" pitchFamily="66" charset="0"/>
              </a:rPr>
              <a:t>  =&gt;</a:t>
            </a:r>
            <a:r>
              <a:rPr lang="en-US" sz="2800" dirty="0" err="1">
                <a:latin typeface="Comic Sans MS" panose="030F0702030302020204" pitchFamily="66" charset="0"/>
              </a:rPr>
              <a:t>aabb</a:t>
            </a:r>
            <a:endParaRPr lang="en-US" sz="2800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C6C9AF-B13D-4DB3-8009-7C711F98CF52}"/>
              </a:ext>
            </a:extLst>
          </p:cNvPr>
          <p:cNvSpPr txBox="1"/>
          <p:nvPr/>
        </p:nvSpPr>
        <p:spPr>
          <a:xfrm>
            <a:off x="7577140" y="3786184"/>
            <a:ext cx="2767010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u="sng" dirty="0">
                <a:latin typeface="Comic Sans MS" panose="030F0702030302020204" pitchFamily="66" charset="0"/>
              </a:rPr>
              <a:t>Derivation3: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latin typeface="Comic Sans MS" panose="030F0702030302020204" pitchFamily="66" charset="0"/>
              </a:rPr>
              <a:t>S=&gt;</a:t>
            </a:r>
            <a:r>
              <a:rPr lang="en-US" sz="2800" dirty="0" err="1">
                <a:latin typeface="Comic Sans MS" panose="030F0702030302020204" pitchFamily="66" charset="0"/>
              </a:rPr>
              <a:t>a</a:t>
            </a:r>
            <a:r>
              <a:rPr lang="en-US" sz="2800" u="sng" dirty="0" err="1">
                <a:solidFill>
                  <a:srgbClr val="C00000"/>
                </a:solidFill>
                <a:latin typeface="Comic Sans MS" panose="030F0702030302020204" pitchFamily="66" charset="0"/>
              </a:rPr>
              <a:t>S</a:t>
            </a:r>
            <a:r>
              <a:rPr lang="en-US" sz="2800" dirty="0" err="1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latin typeface="Comic Sans MS" panose="030F0702030302020204" pitchFamily="66" charset="0"/>
              </a:rPr>
              <a:t> =&gt;</a:t>
            </a:r>
            <a:r>
              <a:rPr lang="en-US" sz="2800" dirty="0" err="1">
                <a:latin typeface="Comic Sans MS" panose="030F0702030302020204" pitchFamily="66" charset="0"/>
              </a:rPr>
              <a:t>aa</a:t>
            </a:r>
            <a:r>
              <a:rPr lang="en-US" sz="2800" u="sng" dirty="0" err="1">
                <a:solidFill>
                  <a:srgbClr val="C00000"/>
                </a:solidFill>
                <a:latin typeface="Comic Sans MS" panose="030F0702030302020204" pitchFamily="66" charset="0"/>
              </a:rPr>
              <a:t>S</a:t>
            </a:r>
            <a:r>
              <a:rPr lang="en-US" sz="2800" dirty="0" err="1">
                <a:latin typeface="Comic Sans MS" panose="030F0702030302020204" pitchFamily="66" charset="0"/>
              </a:rPr>
              <a:t>bb</a:t>
            </a:r>
            <a:endParaRPr lang="en-US" sz="28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latin typeface="Comic Sans MS" panose="030F0702030302020204" pitchFamily="66" charset="0"/>
              </a:rPr>
              <a:t>=&gt;</a:t>
            </a:r>
            <a:r>
              <a:rPr lang="en-US" sz="2800" dirty="0" err="1">
                <a:latin typeface="Comic Sans MS" panose="030F0702030302020204" pitchFamily="66" charset="0"/>
              </a:rPr>
              <a:t>aaa</a:t>
            </a:r>
            <a:r>
              <a:rPr lang="en-US" sz="2800" u="sng" dirty="0" err="1">
                <a:solidFill>
                  <a:srgbClr val="C00000"/>
                </a:solidFill>
                <a:latin typeface="Comic Sans MS" panose="030F0702030302020204" pitchFamily="66" charset="0"/>
              </a:rPr>
              <a:t>S</a:t>
            </a:r>
            <a:r>
              <a:rPr lang="en-US" sz="2800" dirty="0" err="1">
                <a:latin typeface="Comic Sans MS" panose="030F0702030302020204" pitchFamily="66" charset="0"/>
              </a:rPr>
              <a:t>bbb</a:t>
            </a:r>
            <a:endParaRPr lang="en-US" sz="28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latin typeface="Comic Sans MS" panose="030F0702030302020204" pitchFamily="66" charset="0"/>
              </a:rPr>
              <a:t>=&gt;</a:t>
            </a:r>
            <a:r>
              <a:rPr lang="en-US" sz="2800" dirty="0" err="1">
                <a:latin typeface="Comic Sans MS" panose="030F0702030302020204" pitchFamily="66" charset="0"/>
              </a:rPr>
              <a:t>aaabbb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58B7F4B-2AFD-4339-8CEB-361A5A28127A}"/>
              </a:ext>
            </a:extLst>
          </p:cNvPr>
          <p:cNvSpPr txBox="1"/>
          <p:nvPr/>
        </p:nvSpPr>
        <p:spPr>
          <a:xfrm rot="10800000" flipV="1">
            <a:off x="604603" y="5427157"/>
            <a:ext cx="3112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L={a</a:t>
            </a:r>
            <a:r>
              <a:rPr lang="en-US" sz="2800" baseline="30000" dirty="0">
                <a:latin typeface="Comic Sans MS" panose="030F0702030302020204" pitchFamily="66" charset="0"/>
              </a:rPr>
              <a:t>n</a:t>
            </a:r>
            <a:r>
              <a:rPr lang="en-US" sz="2800" dirty="0">
                <a:latin typeface="Comic Sans MS" panose="030F0702030302020204" pitchFamily="66" charset="0"/>
              </a:rPr>
              <a:t>b</a:t>
            </a:r>
            <a:r>
              <a:rPr lang="en-US" sz="2800" baseline="30000" dirty="0">
                <a:latin typeface="Comic Sans MS" panose="030F0702030302020204" pitchFamily="66" charset="0"/>
              </a:rPr>
              <a:t>n</a:t>
            </a:r>
            <a:r>
              <a:rPr lang="en-US" sz="2800" dirty="0">
                <a:latin typeface="Comic Sans MS" panose="030F0702030302020204" pitchFamily="66" charset="0"/>
              </a:rPr>
              <a:t>|n&gt;=0}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F4A09FB-2AF9-4CDA-8ABD-0397BCA3B0B5}"/>
              </a:ext>
            </a:extLst>
          </p:cNvPr>
          <p:cNvSpPr txBox="1"/>
          <p:nvPr/>
        </p:nvSpPr>
        <p:spPr>
          <a:xfrm>
            <a:off x="7098750" y="2693233"/>
            <a:ext cx="3057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Minimal String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S=&gt;</a:t>
            </a:r>
            <a:r>
              <a:rPr lang="en-US" sz="2800" dirty="0">
                <a:latin typeface="Comic Sans MS" panose="030F0702030302020204" pitchFamily="66" charset="0"/>
                <a:sym typeface="Wingdings" panose="05000000000000000000" pitchFamily="2" charset="2"/>
              </a:rPr>
              <a:t>λ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56619" y="1537854"/>
            <a:ext cx="236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Notation (=&gt;):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P derives  string w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191491" y="2175164"/>
            <a:ext cx="8936182" cy="1704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1740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F33904-F0C7-4318-B0DB-C4754111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23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Comic Sans MS" panose="030F0702030302020204" pitchFamily="66" charset="0"/>
              </a:rPr>
              <a:t>Examples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49D13F-0443-4CA2-8D18-8396DD0B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99" y="1376364"/>
            <a:ext cx="11192239" cy="4665662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Comic Sans MS" panose="030F0702030302020204" pitchFamily="66" charset="0"/>
              </a:rPr>
              <a:t>Consider a grammar G = (V , T , </a:t>
            </a:r>
            <a:r>
              <a:rPr lang="en-US" dirty="0" smtClean="0">
                <a:latin typeface="Comic Sans MS" panose="030F0702030302020204" pitchFamily="66" charset="0"/>
              </a:rPr>
              <a:t>S, </a:t>
            </a:r>
            <a:r>
              <a:rPr lang="en-US" dirty="0" smtClean="0">
                <a:latin typeface="Comic Sans MS" panose="030F0702030302020204" pitchFamily="66" charset="0"/>
              </a:rPr>
              <a:t>P) </a:t>
            </a:r>
            <a:r>
              <a:rPr lang="en-US" dirty="0">
                <a:latin typeface="Comic Sans MS" panose="030F0702030302020204" pitchFamily="66" charset="0"/>
              </a:rPr>
              <a:t>where-</a:t>
            </a:r>
          </a:p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V = { S }                 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             // Set of Non-Terminal symbols</a:t>
            </a:r>
          </a:p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T = { a , b }                            // Set of Terminal symbols</a:t>
            </a:r>
          </a:p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P = { S → </a:t>
            </a:r>
            <a:r>
              <a:rPr lang="en-US" dirty="0" err="1">
                <a:latin typeface="Comic Sans MS" panose="030F0702030302020204" pitchFamily="66" charset="0"/>
              </a:rPr>
              <a:t>aSbS</a:t>
            </a:r>
            <a:r>
              <a:rPr lang="en-US" dirty="0">
                <a:latin typeface="Comic Sans MS" panose="030F0702030302020204" pitchFamily="66" charset="0"/>
              </a:rPr>
              <a:t> , S → </a:t>
            </a:r>
            <a:r>
              <a:rPr lang="en-US" dirty="0" err="1">
                <a:latin typeface="Comic Sans MS" panose="030F0702030302020204" pitchFamily="66" charset="0"/>
              </a:rPr>
              <a:t>bSaS</a:t>
            </a:r>
            <a:r>
              <a:rPr lang="en-US" dirty="0">
                <a:latin typeface="Comic Sans MS" panose="030F0702030302020204" pitchFamily="66" charset="0"/>
              </a:rPr>
              <a:t> , S → 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λ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}   // Set of production rules</a:t>
            </a:r>
          </a:p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S = { S }                                                   // Start symbol</a:t>
            </a:r>
          </a:p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 </a:t>
            </a:r>
          </a:p>
          <a:p>
            <a:r>
              <a:rPr lang="en-US" dirty="0">
                <a:latin typeface="Comic Sans MS" panose="030F0702030302020204" pitchFamily="66" charset="0"/>
              </a:rPr>
              <a:t>What are all the strings generated by the given grammar?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D59296-1CC4-4834-BB48-85444E21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06F3-A944-467F-A132-3ED3E8CC4AAF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85D3BD-A0CB-4731-B0B8-F4E3F354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93DBDC-6AD8-4817-95CC-9352F48D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84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FC3D1-E689-43BE-B3E2-A6B3E5B3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56" y="-362806"/>
            <a:ext cx="10515600" cy="132556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Strings generated by the grammar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68AC09-C27D-411B-A686-471B0CDB6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439"/>
            <a:ext cx="10515600" cy="53225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>
                <a:latin typeface="Comic Sans MS" panose="030F0702030302020204" pitchFamily="66" charset="0"/>
              </a:rPr>
              <a:t>Derivation1: </a:t>
            </a:r>
            <a:r>
              <a:rPr lang="en-US" dirty="0">
                <a:latin typeface="Comic Sans MS" panose="030F0702030302020204" pitchFamily="66" charset="0"/>
              </a:rPr>
              <a:t>			</a:t>
            </a:r>
            <a:r>
              <a:rPr lang="en-US" u="sng" dirty="0">
                <a:latin typeface="Comic Sans MS" panose="030F0702030302020204" pitchFamily="66" charset="0"/>
              </a:rPr>
              <a:t>Derivation2: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 =&gt; 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a</a:t>
            </a:r>
            <a:r>
              <a:rPr lang="en-US" u="sng" dirty="0" err="1">
                <a:latin typeface="Comic Sans MS" panose="030F0702030302020204" pitchFamily="66" charset="0"/>
                <a:sym typeface="Wingdings" panose="05000000000000000000" pitchFamily="2" charset="2"/>
              </a:rPr>
              <a:t>S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bS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				</a:t>
            </a:r>
            <a:r>
              <a:rPr lang="en-US" dirty="0">
                <a:latin typeface="Comic Sans MS" panose="030F0702030302020204" pitchFamily="66" charset="0"/>
              </a:rPr>
              <a:t> S =&gt; 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b</a:t>
            </a:r>
            <a:r>
              <a:rPr lang="en-US" u="sng" dirty="0" err="1">
                <a:latin typeface="Comic Sans MS" panose="030F0702030302020204" pitchFamily="66" charset="0"/>
                <a:sym typeface="Wingdings" panose="05000000000000000000" pitchFamily="2" charset="2"/>
              </a:rPr>
              <a:t>S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aS</a:t>
            </a:r>
            <a:endParaRPr lang="en-US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latin typeface="Comic Sans MS" panose="030F0702030302020204" pitchFamily="66" charset="0"/>
              </a:rPr>
              <a:t>=&gt;</a:t>
            </a:r>
            <a:r>
              <a:rPr lang="en-US" dirty="0" err="1">
                <a:latin typeface="Comic Sans MS" panose="030F0702030302020204" pitchFamily="66" charset="0"/>
              </a:rPr>
              <a:t>ab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</a:rPr>
              <a:t>				     =&gt;</a:t>
            </a:r>
            <a:r>
              <a:rPr lang="en-US" dirty="0" err="1">
                <a:latin typeface="Comic Sans MS" panose="030F0702030302020204" pitchFamily="66" charset="0"/>
              </a:rPr>
              <a:t>ba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Comic Sans MS" panose="030F0702030302020204" pitchFamily="66" charset="0"/>
              </a:rPr>
              <a:t>=&gt;ab				     =&gt;</a:t>
            </a:r>
            <a:r>
              <a:rPr lang="en-US" dirty="0" err="1">
                <a:latin typeface="Comic Sans MS" panose="030F0702030302020204" pitchFamily="66" charset="0"/>
              </a:rPr>
              <a:t>ba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u="sng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u="sng" dirty="0">
                <a:latin typeface="Comic Sans MS" panose="030F0702030302020204" pitchFamily="66" charset="0"/>
              </a:rPr>
              <a:t>Derivation3: </a:t>
            </a:r>
            <a:r>
              <a:rPr lang="en-US" dirty="0">
                <a:latin typeface="Comic Sans MS" panose="030F0702030302020204" pitchFamily="66" charset="0"/>
              </a:rPr>
              <a:t>			</a:t>
            </a:r>
            <a:r>
              <a:rPr lang="en-US" u="sng" dirty="0">
                <a:latin typeface="Comic Sans MS" panose="030F0702030302020204" pitchFamily="66" charset="0"/>
              </a:rPr>
              <a:t>Derivation4: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 =&gt; 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a</a:t>
            </a:r>
            <a:r>
              <a:rPr lang="en-US" u="sng" dirty="0" err="1">
                <a:latin typeface="Comic Sans MS" panose="030F0702030302020204" pitchFamily="66" charset="0"/>
                <a:sym typeface="Wingdings" panose="05000000000000000000" pitchFamily="2" charset="2"/>
              </a:rPr>
              <a:t>S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bS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				</a:t>
            </a:r>
            <a:r>
              <a:rPr lang="en-US" dirty="0">
                <a:latin typeface="Comic Sans MS" panose="030F0702030302020204" pitchFamily="66" charset="0"/>
              </a:rPr>
              <a:t> S =&gt; 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b</a:t>
            </a:r>
            <a:r>
              <a:rPr lang="en-US" u="sng" dirty="0" err="1">
                <a:latin typeface="Comic Sans MS" panose="030F0702030302020204" pitchFamily="66" charset="0"/>
                <a:sym typeface="Wingdings" panose="05000000000000000000" pitchFamily="2" charset="2"/>
              </a:rPr>
              <a:t>S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aS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=&gt;</a:t>
            </a:r>
            <a:r>
              <a:rPr lang="en-US" dirty="0" err="1">
                <a:latin typeface="Comic Sans MS" panose="030F0702030302020204" pitchFamily="66" charset="0"/>
              </a:rPr>
              <a:t>ab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r>
              <a:rPr lang="en-US" dirty="0" err="1">
                <a:latin typeface="Comic Sans MS" panose="030F0702030302020204" pitchFamily="66" charset="0"/>
              </a:rPr>
              <a:t>aSbS</a:t>
            </a:r>
            <a:r>
              <a:rPr lang="en-US" dirty="0">
                <a:latin typeface="Comic Sans MS" panose="030F0702030302020204" pitchFamily="66" charset="0"/>
              </a:rPr>
              <a:t>			               =&gt;</a:t>
            </a:r>
            <a:r>
              <a:rPr lang="en-US" dirty="0" err="1">
                <a:latin typeface="Comic Sans MS" panose="030F0702030302020204" pitchFamily="66" charset="0"/>
              </a:rPr>
              <a:t>ba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r>
              <a:rPr lang="en-US" dirty="0" err="1">
                <a:latin typeface="Comic Sans MS" panose="030F0702030302020204" pitchFamily="66" charset="0"/>
              </a:rPr>
              <a:t>bSaS</a:t>
            </a:r>
            <a:r>
              <a:rPr lang="en-US" dirty="0">
                <a:latin typeface="Comic Sans MS" panose="030F0702030302020204" pitchFamily="66" charset="0"/>
              </a:rPr>
              <a:t> 	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=&gt;</a:t>
            </a:r>
            <a:r>
              <a:rPr lang="en-US" dirty="0" err="1">
                <a:latin typeface="Comic Sans MS" panose="030F0702030302020204" pitchFamily="66" charset="0"/>
              </a:rPr>
              <a:t>aba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r>
              <a:rPr lang="en-US" dirty="0" err="1">
                <a:latin typeface="Comic Sans MS" panose="030F0702030302020204" pitchFamily="66" charset="0"/>
              </a:rPr>
              <a:t>bS</a:t>
            </a:r>
            <a:r>
              <a:rPr lang="en-US" dirty="0">
                <a:latin typeface="Comic Sans MS" panose="030F0702030302020204" pitchFamily="66" charset="0"/>
              </a:rPr>
              <a:t>				    =&gt;</a:t>
            </a:r>
            <a:r>
              <a:rPr lang="en-US" dirty="0" err="1">
                <a:latin typeface="Comic Sans MS" panose="030F0702030302020204" pitchFamily="66" charset="0"/>
              </a:rPr>
              <a:t>bab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r>
              <a:rPr lang="en-US" dirty="0" err="1">
                <a:latin typeface="Comic Sans MS" panose="030F0702030302020204" pitchFamily="66" charset="0"/>
              </a:rPr>
              <a:t>aS</a:t>
            </a:r>
            <a:r>
              <a:rPr lang="en-US" dirty="0">
                <a:latin typeface="Comic Sans MS" panose="030F0702030302020204" pitchFamily="66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=&gt;</a:t>
            </a:r>
            <a:r>
              <a:rPr lang="en-US" dirty="0" err="1">
                <a:latin typeface="Comic Sans MS" panose="030F0702030302020204" pitchFamily="66" charset="0"/>
              </a:rPr>
              <a:t>abab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</a:rPr>
              <a:t>                                           =&gt;</a:t>
            </a:r>
            <a:r>
              <a:rPr lang="en-US" dirty="0" err="1">
                <a:latin typeface="Comic Sans MS" panose="030F0702030302020204" pitchFamily="66" charset="0"/>
              </a:rPr>
              <a:t>baba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</a:rPr>
              <a:t>	   	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=&gt;</a:t>
            </a:r>
            <a:r>
              <a:rPr lang="en-US" dirty="0" err="1">
                <a:latin typeface="Comic Sans MS" panose="030F0702030302020204" pitchFamily="66" charset="0"/>
              </a:rPr>
              <a:t>abab</a:t>
            </a:r>
            <a:r>
              <a:rPr lang="en-US" dirty="0">
                <a:latin typeface="Comic Sans MS" panose="030F0702030302020204" pitchFamily="66" charset="0"/>
              </a:rPr>
              <a:t> 				    =&gt;</a:t>
            </a:r>
            <a:r>
              <a:rPr lang="en-US" dirty="0" err="1">
                <a:latin typeface="Comic Sans MS" panose="030F0702030302020204" pitchFamily="66" charset="0"/>
              </a:rPr>
              <a:t>babaa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r>
              <a:rPr lang="en-US" dirty="0" err="1">
                <a:latin typeface="Comic Sans MS" panose="030F0702030302020204" pitchFamily="66" charset="0"/>
              </a:rPr>
              <a:t>bS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				    =&gt;</a:t>
            </a:r>
            <a:r>
              <a:rPr lang="en-US" dirty="0" err="1">
                <a:latin typeface="Comic Sans MS" panose="030F0702030302020204" pitchFamily="66" charset="0"/>
              </a:rPr>
              <a:t>babaab</a:t>
            </a:r>
            <a:r>
              <a:rPr lang="en-US" u="sng" dirty="0" err="1">
                <a:latin typeface="Comic Sans MS" panose="030F0702030302020204" pitchFamily="66" charset="0"/>
              </a:rPr>
              <a:t>S</a:t>
            </a:r>
            <a:endParaRPr lang="en-US" u="sng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                                                       =&gt;</a:t>
            </a:r>
            <a:r>
              <a:rPr lang="en-US" dirty="0" err="1">
                <a:latin typeface="Comic Sans MS" panose="030F0702030302020204" pitchFamily="66" charset="0"/>
              </a:rPr>
              <a:t>babaab</a:t>
            </a:r>
            <a:r>
              <a:rPr lang="en-US" dirty="0">
                <a:latin typeface="Comic Sans MS" panose="030F0702030302020204" pitchFamily="66" charset="0"/>
              </a:rPr>
              <a:t> 	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L={∈,</a:t>
            </a:r>
            <a:r>
              <a:rPr lang="en-US" dirty="0" err="1">
                <a:latin typeface="Comic Sans MS" panose="030F0702030302020204" pitchFamily="66" charset="0"/>
              </a:rPr>
              <a:t>ab,ba,abab,baba,babaab,abaabb</a:t>
            </a:r>
            <a:r>
              <a:rPr lang="en-US" dirty="0">
                <a:latin typeface="Comic Sans MS" panose="030F0702030302020204" pitchFamily="66" charset="0"/>
              </a:rPr>
              <a:t>,….}</a:t>
            </a:r>
          </a:p>
          <a:p>
            <a:pPr fontAlgn="base"/>
            <a:r>
              <a:rPr lang="en-US" dirty="0">
                <a:latin typeface="Comic Sans MS" panose="030F0702030302020204" pitchFamily="66" charset="0"/>
              </a:rPr>
              <a:t>This grammar generates the strings having equal number of a’s and b’s</a:t>
            </a:r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D9DF52-8BCB-4562-B7AD-E714A07F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5BC4-8C2A-4EE4-A3A0-83CD9DE781B1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90B74C-6622-4021-9C2B-88F12D19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5DE834-4EA1-4E4E-A816-29550F0F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07B05F7-D774-429C-BC65-B37A0F3CF746}"/>
              </a:ext>
            </a:extLst>
          </p:cNvPr>
          <p:cNvSpPr txBox="1"/>
          <p:nvPr/>
        </p:nvSpPr>
        <p:spPr>
          <a:xfrm>
            <a:off x="2779889" y="133208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aSbS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970656F-7AD8-40BB-95DD-0710DBA2CC8F}"/>
              </a:ext>
            </a:extLst>
          </p:cNvPr>
          <p:cNvSpPr txBox="1"/>
          <p:nvPr/>
        </p:nvSpPr>
        <p:spPr>
          <a:xfrm>
            <a:off x="2779889" y="17014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λ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8849244-72F8-45A0-90E6-2591671B8E95}"/>
              </a:ext>
            </a:extLst>
          </p:cNvPr>
          <p:cNvSpPr txBox="1"/>
          <p:nvPr/>
        </p:nvSpPr>
        <p:spPr>
          <a:xfrm>
            <a:off x="2667000" y="20707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λ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B4B6CDE-E764-4B70-A6F3-2CCCE472A404}"/>
              </a:ext>
            </a:extLst>
          </p:cNvPr>
          <p:cNvSpPr txBox="1"/>
          <p:nvPr/>
        </p:nvSpPr>
        <p:spPr>
          <a:xfrm>
            <a:off x="7239000" y="134795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S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aSbS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5E489A6-22BB-4BA5-84AC-2A76D84246CF}"/>
              </a:ext>
            </a:extLst>
          </p:cNvPr>
          <p:cNvSpPr txBox="1"/>
          <p:nvPr/>
        </p:nvSpPr>
        <p:spPr>
          <a:xfrm>
            <a:off x="7467600" y="17384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λ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08C6658-4761-4FBF-BF09-88E95D605EB6}"/>
              </a:ext>
            </a:extLst>
          </p:cNvPr>
          <p:cNvSpPr txBox="1"/>
          <p:nvPr/>
        </p:nvSpPr>
        <p:spPr>
          <a:xfrm>
            <a:off x="7467600" y="21024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λ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59C55FD-E835-4A43-984A-612F547BA50F}"/>
              </a:ext>
            </a:extLst>
          </p:cNvPr>
          <p:cNvSpPr txBox="1"/>
          <p:nvPr/>
        </p:nvSpPr>
        <p:spPr>
          <a:xfrm>
            <a:off x="8839199" y="854439"/>
            <a:ext cx="2977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V 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mic Sans MS" panose="030F0702030302020204" pitchFamily="66" charset="0"/>
              </a:rPr>
              <a:t> { S}</a:t>
            </a:r>
          </a:p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T 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mic Sans MS" panose="030F0702030302020204" pitchFamily="66" charset="0"/>
              </a:rPr>
              <a:t> { a , b}  </a:t>
            </a:r>
          </a:p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P 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mic Sans MS" panose="030F0702030302020204" pitchFamily="66" charset="0"/>
              </a:rPr>
              <a:t> { S → </a:t>
            </a:r>
            <a:r>
              <a:rPr lang="en-US" dirty="0" err="1">
                <a:latin typeface="Comic Sans MS" panose="030F0702030302020204" pitchFamily="66" charset="0"/>
              </a:rPr>
              <a:t>aSbS</a:t>
            </a:r>
            <a:r>
              <a:rPr lang="en-US" dirty="0">
                <a:latin typeface="Comic Sans MS" panose="030F0702030302020204" pitchFamily="66" charset="0"/>
              </a:rPr>
              <a:t> , </a:t>
            </a:r>
          </a:p>
          <a:p>
            <a:pPr fontAlgn="base"/>
            <a:r>
              <a:rPr lang="en-US" dirty="0">
                <a:latin typeface="Comic Sans MS" panose="030F0702030302020204" pitchFamily="66" charset="0"/>
              </a:rPr>
              <a:t>S → </a:t>
            </a:r>
            <a:r>
              <a:rPr lang="en-US" dirty="0" err="1">
                <a:latin typeface="Comic Sans MS" panose="030F0702030302020204" pitchFamily="66" charset="0"/>
              </a:rPr>
              <a:t>bSaS</a:t>
            </a:r>
            <a:r>
              <a:rPr lang="en-US" dirty="0">
                <a:latin typeface="Comic Sans MS" panose="030F0702030302020204" pitchFamily="66" charset="0"/>
              </a:rPr>
              <a:t> , S → 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λ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}  </a:t>
            </a:r>
          </a:p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S </a:t>
            </a: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mic Sans MS" panose="030F0702030302020204" pitchFamily="66" charset="0"/>
              </a:rPr>
              <a:t> { S }     //start symbol</a:t>
            </a:r>
          </a:p>
          <a:p>
            <a:pPr marL="0" indent="0" fontAlgn="base">
              <a:buNone/>
            </a:pPr>
            <a:r>
              <a:rPr lang="en-US" dirty="0">
                <a:latin typeface="Comic Sans MS" panose="030F0702030302020204" pitchFamily="66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185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DE68A-5AA1-4A2D-BE16-767BC881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Try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F1E8A2-D4D6-4AD8-AA60-29831A0D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1825625"/>
            <a:ext cx="1195215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Consider a grammar G = (V , T , </a:t>
            </a:r>
            <a:r>
              <a:rPr lang="en-US" sz="2400" dirty="0" smtClean="0">
                <a:latin typeface="Comic Sans MS" panose="030F0702030302020204" pitchFamily="66" charset="0"/>
              </a:rPr>
              <a:t>S, </a:t>
            </a:r>
            <a:r>
              <a:rPr lang="en-US" sz="2400" dirty="0" smtClean="0">
                <a:latin typeface="Comic Sans MS" panose="030F0702030302020204" pitchFamily="66" charset="0"/>
              </a:rPr>
              <a:t>P </a:t>
            </a:r>
            <a:r>
              <a:rPr lang="en-US" sz="2400" dirty="0" smtClean="0">
                <a:latin typeface="Comic Sans MS" panose="030F0702030302020204" pitchFamily="66" charset="0"/>
              </a:rPr>
              <a:t>) </a:t>
            </a:r>
            <a:r>
              <a:rPr lang="en-US" sz="2400" dirty="0">
                <a:latin typeface="Comic Sans MS" panose="030F0702030302020204" pitchFamily="66" charset="0"/>
              </a:rPr>
              <a:t>where-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mic Sans MS" panose="030F0702030302020204" pitchFamily="66" charset="0"/>
              </a:rPr>
              <a:t>V = { S , A , B }                                              // Set of Non-Terminal symbols</a:t>
            </a:r>
          </a:p>
          <a:p>
            <a:pPr marL="0" indent="0" fontAlgn="base">
              <a:buNone/>
            </a:pPr>
            <a:r>
              <a:rPr lang="en-US" sz="2400" dirty="0">
                <a:latin typeface="Comic Sans MS" panose="030F0702030302020204" pitchFamily="66" charset="0"/>
              </a:rPr>
              <a:t>T = { a , b }                                                        // Set of Terminal symbols</a:t>
            </a:r>
          </a:p>
          <a:p>
            <a:pPr marL="0" indent="0" fontAlgn="base">
              <a:buNone/>
            </a:pPr>
            <a:r>
              <a:rPr lang="en-US" sz="2400" dirty="0">
                <a:latin typeface="Comic Sans MS" panose="030F0702030302020204" pitchFamily="66" charset="0"/>
              </a:rPr>
              <a:t>P = { S → </a:t>
            </a:r>
            <a:r>
              <a:rPr lang="en-US" sz="2400" dirty="0" err="1">
                <a:latin typeface="Comic Sans MS" panose="030F0702030302020204" pitchFamily="66" charset="0"/>
              </a:rPr>
              <a:t>ABa</a:t>
            </a:r>
            <a:r>
              <a:rPr lang="en-US" sz="2400" dirty="0">
                <a:latin typeface="Comic Sans MS" panose="030F0702030302020204" pitchFamily="66" charset="0"/>
              </a:rPr>
              <a:t> , A → BB , B → ab , AA → b }  // Set of production rules</a:t>
            </a:r>
          </a:p>
          <a:p>
            <a:pPr marL="0" indent="0" fontAlgn="base">
              <a:buNone/>
            </a:pPr>
            <a:r>
              <a:rPr lang="en-US" sz="2400" dirty="0">
                <a:latin typeface="Comic Sans MS" panose="030F0702030302020204" pitchFamily="66" charset="0"/>
              </a:rPr>
              <a:t>S = { S }                                                            // Start symbol</a:t>
            </a:r>
          </a:p>
          <a:p>
            <a:pPr marL="0" indent="0" fontAlgn="base">
              <a:buNone/>
            </a:pPr>
            <a:r>
              <a:rPr lang="en-US" sz="2400" dirty="0">
                <a:latin typeface="Comic Sans MS" panose="030F0702030302020204" pitchFamily="66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Find the language </a:t>
            </a:r>
            <a:r>
              <a:rPr lang="en-US" dirty="0" smtClean="0">
                <a:latin typeface="Comic Sans MS" panose="030F0702030302020204" pitchFamily="66" charset="0"/>
              </a:rPr>
              <a:t>generated </a:t>
            </a:r>
            <a:r>
              <a:rPr lang="en-US" dirty="0">
                <a:latin typeface="Comic Sans MS" panose="030F0702030302020204" pitchFamily="66" charset="0"/>
              </a:rPr>
              <a:t>by the </a:t>
            </a:r>
            <a:r>
              <a:rPr lang="en-US" dirty="0" smtClean="0">
                <a:latin typeface="Comic Sans MS" panose="030F0702030302020204" pitchFamily="66" charset="0"/>
              </a:rPr>
              <a:t>grammar   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925E03-DA7A-4867-9EA5-1A95E9DA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2184-04E8-4C9A-A04F-B445CCDDD202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A0A92A-29D7-4AB2-BCED-0AC5DAE9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3FDC9A-D9E5-4C11-8571-C9270B37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555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Answer: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 → </a:t>
            </a:r>
            <a:r>
              <a:rPr lang="en-US" dirty="0" err="1" smtClean="0">
                <a:latin typeface="Comic Sans MS" panose="030F0702030302020204" pitchFamily="66" charset="0"/>
              </a:rPr>
              <a:t>ABa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S → </a:t>
            </a:r>
            <a:r>
              <a:rPr lang="en-US" dirty="0" err="1" smtClean="0">
                <a:latin typeface="Comic Sans MS" panose="030F0702030302020204" pitchFamily="66" charset="0"/>
              </a:rPr>
              <a:t>BBBa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S → </a:t>
            </a:r>
            <a:r>
              <a:rPr lang="en-US" dirty="0" err="1" smtClean="0">
                <a:latin typeface="Comic Sans MS" panose="030F0702030302020204" pitchFamily="66" charset="0"/>
              </a:rPr>
              <a:t>BBaba</a:t>
            </a:r>
            <a:endParaRPr lang="en-IN" dirty="0" smtClean="0"/>
          </a:p>
          <a:p>
            <a:r>
              <a:rPr lang="en-US" dirty="0" smtClean="0">
                <a:latin typeface="Comic Sans MS" panose="030F0702030302020204" pitchFamily="66" charset="0"/>
              </a:rPr>
              <a:t>S → </a:t>
            </a:r>
            <a:r>
              <a:rPr lang="en-US" dirty="0" err="1" smtClean="0">
                <a:latin typeface="Comic Sans MS" panose="030F0702030302020204" pitchFamily="66" charset="0"/>
              </a:rPr>
              <a:t>Bababa</a:t>
            </a:r>
            <a:endParaRPr lang="en-IN" dirty="0" smtClean="0"/>
          </a:p>
          <a:p>
            <a:r>
              <a:rPr lang="en-US" dirty="0" smtClean="0">
                <a:latin typeface="Comic Sans MS" panose="030F0702030302020204" pitchFamily="66" charset="0"/>
              </a:rPr>
              <a:t>S → </a:t>
            </a:r>
            <a:r>
              <a:rPr lang="en-US" dirty="0" err="1" smtClean="0">
                <a:latin typeface="Comic Sans MS" panose="030F0702030302020204" pitchFamily="66" charset="0"/>
              </a:rPr>
              <a:t>abababa</a:t>
            </a:r>
            <a:endParaRPr lang="en-IN" dirty="0" smtClean="0"/>
          </a:p>
          <a:p>
            <a:r>
              <a:rPr lang="en-IN" dirty="0" smtClean="0"/>
              <a:t>L={</a:t>
            </a:r>
            <a:r>
              <a:rPr lang="en-IN" dirty="0" err="1" smtClean="0"/>
              <a:t>abababa</a:t>
            </a:r>
            <a:r>
              <a:rPr lang="en-IN" dirty="0" smtClean="0"/>
              <a:t>}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CBBF-615E-4F52-B1EA-24CE11DC7E8D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408001-720D-447E-B040-7BAE6D7A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Grammar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14ED3A-A0B8-449C-8F5B-E1384B8F3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Construct a grammar for the language L = { a</a:t>
            </a:r>
            <a:r>
              <a:rPr lang="en-US" baseline="30000" dirty="0">
                <a:latin typeface="Comic Sans MS" panose="030F0702030302020204" pitchFamily="66" charset="0"/>
              </a:rPr>
              <a:t>n</a:t>
            </a:r>
            <a:r>
              <a:rPr lang="en-US" dirty="0">
                <a:latin typeface="Comic Sans MS" panose="030F0702030302020204" pitchFamily="66" charset="0"/>
              </a:rPr>
              <a:t>b</a:t>
            </a:r>
            <a:r>
              <a:rPr lang="en-US" baseline="30000" dirty="0">
                <a:latin typeface="Comic Sans MS" panose="030F0702030302020204" pitchFamily="66" charset="0"/>
              </a:rPr>
              <a:t>n+1</a:t>
            </a:r>
            <a:r>
              <a:rPr lang="en-US" dirty="0">
                <a:latin typeface="Comic Sans MS" panose="030F0702030302020204" pitchFamily="66" charset="0"/>
              </a:rPr>
              <a:t> , n&gt;=0 }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First construct for a</a:t>
            </a:r>
            <a:r>
              <a:rPr lang="en-US" baseline="30000" dirty="0">
                <a:latin typeface="Comic Sans MS" panose="030F0702030302020204" pitchFamily="66" charset="0"/>
              </a:rPr>
              <a:t>n</a:t>
            </a:r>
            <a:r>
              <a:rPr lang="en-US" dirty="0">
                <a:latin typeface="Comic Sans MS" panose="030F0702030302020204" pitchFamily="66" charset="0"/>
              </a:rPr>
              <a:t>b</a:t>
            </a:r>
            <a:r>
              <a:rPr lang="en-US" baseline="30000" dirty="0">
                <a:latin typeface="Comic Sans MS" panose="030F0702030302020204" pitchFamily="66" charset="0"/>
              </a:rPr>
              <a:t>n</a:t>
            </a:r>
            <a:r>
              <a:rPr lang="en-US" dirty="0">
                <a:latin typeface="Comic Sans MS" panose="030F0702030302020204" pitchFamily="66" charset="0"/>
              </a:rPr>
              <a:t> then add 1 b extra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Ab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λ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  <a:sym typeface="Wingdings" panose="05000000000000000000" pitchFamily="2" charset="2"/>
              </a:rPr>
              <a:t>	</a:t>
            </a:r>
            <a:r>
              <a:rPr lang="en-US" dirty="0" err="1">
                <a:latin typeface="Comic Sans MS" panose="030F0702030302020204" pitchFamily="66" charset="0"/>
                <a:sym typeface="Wingdings" panose="05000000000000000000" pitchFamily="2" charset="2"/>
              </a:rPr>
              <a:t>AaAb</a:t>
            </a:r>
            <a:r>
              <a:rPr lang="en-U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/ λ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1F6ADA-9354-4CA7-9A19-DD6A04F5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2C61-0D89-4D3D-9313-B809541103F0}" type="datetime1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3F61C5-9A28-47F7-A30F-BE325C6F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Bagyammal 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B5200B-FC7B-4B30-B62B-C7300619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332C-824B-4994-8744-ED27DD70FF6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339" y="4412238"/>
            <a:ext cx="10001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introduced a  non terminal A here, if not what would happen.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if P ={</a:t>
            </a:r>
            <a:r>
              <a:rPr lang="en-US" sz="2400" dirty="0" smtClean="0"/>
              <a:t>S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λ </a:t>
            </a:r>
            <a:r>
              <a:rPr lang="en-U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|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aSb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, </a:t>
            </a:r>
            <a:r>
              <a:rPr lang="en-US" sz="2400" dirty="0" err="1" smtClean="0"/>
              <a:t>S</a:t>
            </a:r>
            <a:r>
              <a:rPr lang="en-US" sz="2400" dirty="0" err="1" smtClean="0">
                <a:sym typeface="Wingdings" panose="05000000000000000000" pitchFamily="2" charset="2"/>
              </a:rPr>
              <a:t>Sb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216" y="5344390"/>
            <a:ext cx="10001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b’s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number of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a’s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will not be equal. To control on the equal no of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a’s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b’s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one new non terminal A has been introduced here.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977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477</Words>
  <Application>Microsoft Office PowerPoint</Application>
  <PresentationFormat>Custom</PresentationFormat>
  <Paragraphs>198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Slide 1</vt:lpstr>
      <vt:lpstr>Formal Definition </vt:lpstr>
      <vt:lpstr>Grammar Constituents </vt:lpstr>
      <vt:lpstr>Example Grammar</vt:lpstr>
      <vt:lpstr>Examples </vt:lpstr>
      <vt:lpstr>Strings generated by the grammar </vt:lpstr>
      <vt:lpstr>Try </vt:lpstr>
      <vt:lpstr>Answer:</vt:lpstr>
      <vt:lpstr>Grammar Construction</vt:lpstr>
      <vt:lpstr>Multiple grammars are possible for a language</vt:lpstr>
      <vt:lpstr>Another equivalent grammar</vt:lpstr>
      <vt:lpstr>Slide 12</vt:lpstr>
      <vt:lpstr>Slide 13</vt:lpstr>
      <vt:lpstr>Practice Problems</vt:lpstr>
      <vt:lpstr>Practice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Prathilothamai</dc:creator>
  <cp:lastModifiedBy>sivaraj</cp:lastModifiedBy>
  <cp:revision>59</cp:revision>
  <dcterms:created xsi:type="dcterms:W3CDTF">2020-06-20T18:45:55Z</dcterms:created>
  <dcterms:modified xsi:type="dcterms:W3CDTF">2020-07-29T03:28:19Z</dcterms:modified>
</cp:coreProperties>
</file>