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0" r:id="rId3"/>
    <p:sldId id="278" r:id="rId4"/>
    <p:sldId id="325" r:id="rId5"/>
    <p:sldId id="285" r:id="rId6"/>
    <p:sldId id="343" r:id="rId7"/>
    <p:sldId id="344" r:id="rId8"/>
    <p:sldId id="324" r:id="rId9"/>
    <p:sldId id="341" r:id="rId10"/>
    <p:sldId id="342" r:id="rId11"/>
    <p:sldId id="339" r:id="rId12"/>
    <p:sldId id="289" r:id="rId13"/>
    <p:sldId id="330" r:id="rId14"/>
    <p:sldId id="332" r:id="rId15"/>
    <p:sldId id="333" r:id="rId16"/>
    <p:sldId id="345" r:id="rId17"/>
    <p:sldId id="347" r:id="rId18"/>
    <p:sldId id="346" r:id="rId19"/>
    <p:sldId id="348" r:id="rId20"/>
    <p:sldId id="287" r:id="rId21"/>
    <p:sldId id="316" r:id="rId22"/>
    <p:sldId id="349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63" d="100"/>
          <a:sy n="63" d="100"/>
        </p:scale>
        <p:origin x="15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DE960568-F1CA-40D1-B810-3B716864B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E28DD63B-0E25-4EFB-AE2A-03B0863F0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finite-automata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wkhon/toc07-lectures/lecture3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8DF9F-8864-4EA6-9D28-49E3410E45A1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83A9B-2078-4BDD-AE63-0EE91184182C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21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7EEC8-F41F-4308-93EC-C0C12E4298EA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3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IN">
                <a:latin typeface="Arial" pitchFamily="34" charset="0"/>
                <a:hlinkClick r:id="rId3"/>
              </a:rPr>
              <a:t>https://www.geeksforgeeks.org/introduction-of-finite-automata/</a:t>
            </a:r>
            <a:endParaRPr lang="en-IN">
              <a:latin typeface="Arial" pitchFamily="34" charset="0"/>
            </a:endParaRPr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0143E-DF62-4226-B98E-D691702801A0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4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ADF8D-EB25-4FE6-A81C-8A33B6A821C1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5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3"/>
              </a:rPr>
              <a:t>http://www.cs.nthu.edu.tw/~wkhon/toc07-lectures/lecture3.pdf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DD63B-0E25-4EFB-AE2A-03B0863F0C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734E0-09BF-4ABC-943B-63FD262B6584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7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595E6-445B-42ED-AB13-B8EB01F728CE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11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C263C-CC07-4941-891F-7B3BF859BAEA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12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9B434-35CB-4B89-8820-B0110D2CAF74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20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  <a:cs typeface="+mn-cs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634B87-D75C-463F-ACE5-E92317A74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711C1-211B-49DE-9BAC-7BBD989BB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792DE-C0CC-472C-B740-0953AAF80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0C534-919A-426D-A4E0-6DCD98B02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0EA6-131F-4633-BEA6-BFC310D89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4E0D8-7C6C-4D9E-9CBA-0A984E7D8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F542-FD43-4F02-9C14-DACA99A71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19D1-0CB2-4785-9832-FE7FA6F29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42319-2115-4FF2-89AD-2F09ADFBF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11C52-EA72-4552-B6A1-FAD313414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9BF41-5198-4AA9-B869-5121B2CF0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2E18-0EED-412A-82E0-DEA1F843A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A26BE-97E2-4FD1-A036-B969E1A6C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F0F8C40C-9761-48B5-B729-F58089810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troduction-of-finite-automat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finite-automata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0762F7-628D-4ACC-8D15-50129A7CD100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772400" cy="1371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600"/>
                </a:solidFill>
              </a:rPr>
              <a:t>Non-deterministic</a:t>
            </a:r>
            <a:r>
              <a:rPr lang="en-US" dirty="0"/>
              <a:t> Finite Automata (NFA)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Several edges  with the same label originate from one vertex.</a:t>
            </a:r>
          </a:p>
          <a:p>
            <a:r>
              <a:rPr lang="en-IN" dirty="0"/>
              <a:t>It has a </a:t>
            </a:r>
            <a:r>
              <a:rPr lang="en-US" dirty="0">
                <a:sym typeface="Wingdings" panose="05000000000000000000" pitchFamily="2" charset="2"/>
              </a:rPr>
              <a:t>λ-transition.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object 2"/>
          <p:cNvSpPr txBox="1">
            <a:spLocks/>
          </p:cNvSpPr>
          <p:nvPr/>
        </p:nvSpPr>
        <p:spPr bwMode="auto">
          <a:xfrm>
            <a:off x="2503423" y="421894"/>
            <a:ext cx="4286250" cy="69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-5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</a:t>
            </a:r>
            <a:r>
              <a:rPr kumimoji="0" lang="en-IN" sz="4400" b="0" i="0" u="none" strike="noStrike" kern="0" cap="none" spc="-1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</a:t>
            </a:r>
            <a:r>
              <a:rPr kumimoji="0" lang="en-IN" sz="4400" b="0" i="0" u="none" strike="noStrike" kern="0" cap="none" spc="-65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0" cap="none" spc="-5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NFA</a:t>
            </a:r>
            <a:endParaRPr kumimoji="0" lang="en-IN" sz="4400" b="0" i="0" u="none" strike="noStrike" kern="0" cap="none" spc="-5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1930679" y="2343339"/>
            <a:ext cx="3901518" cy="1950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DF075F-E393-4DA5-A1EB-C9ADA1A493DE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11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80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rgbClr val="008000"/>
                </a:solidFill>
              </a:rPr>
              <a:t>Accepts input if </a:t>
            </a:r>
            <a:r>
              <a:rPr lang="en-US" sz="1800" i="1">
                <a:solidFill>
                  <a:srgbClr val="008000"/>
                </a:solidFill>
              </a:rPr>
              <a:t>one of</a:t>
            </a:r>
            <a:r>
              <a:rPr lang="en-US" sz="180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47259-D073-419A-A60F-CB740FE738D1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12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an NFA?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/>
              <a:t>Input:</a:t>
            </a:r>
            <a:r>
              <a:rPr lang="en-US" sz="240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Question:</a:t>
            </a:r>
            <a:r>
              <a:rPr lang="en-US" sz="240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Steps: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at the “start state” q</a:t>
            </a:r>
            <a:r>
              <a:rPr lang="en-US" sz="2000" baseline="-25000"/>
              <a:t>0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Determine </a:t>
            </a:r>
            <a:r>
              <a:rPr lang="en-US" sz="180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after all symbols in w are consumed </a:t>
            </a:r>
            <a:r>
              <a:rPr lang="en-US" sz="2000" u="sng"/>
              <a:t>and</a:t>
            </a:r>
            <a:r>
              <a:rPr lang="en-US" sz="2000"/>
              <a:t> if at least </a:t>
            </a:r>
            <a:r>
              <a:rPr lang="en-US" sz="2000">
                <a:solidFill>
                  <a:srgbClr val="006600"/>
                </a:solidFill>
              </a:rPr>
              <a:t>one of</a:t>
            </a:r>
            <a:r>
              <a:rPr lang="en-US" sz="2000"/>
              <a:t> the current states is a final state then </a:t>
            </a:r>
            <a:r>
              <a:rPr lang="en-US" sz="2000" i="1"/>
              <a:t>accept w;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</a:t>
            </a:r>
            <a:r>
              <a:rPr lang="en-US" sz="2000" i="1"/>
              <a:t>reject w.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object 2"/>
          <p:cNvSpPr txBox="1">
            <a:spLocks/>
          </p:cNvSpPr>
          <p:nvPr/>
        </p:nvSpPr>
        <p:spPr bwMode="auto">
          <a:xfrm>
            <a:off x="1048003" y="802894"/>
            <a:ext cx="7044055" cy="69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-5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</a:t>
            </a:r>
            <a:r>
              <a:rPr kumimoji="0" lang="en-I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 </a:t>
            </a:r>
            <a:r>
              <a:rPr kumimoji="0" lang="en-IN" sz="4400" b="0" i="0" u="none" strike="noStrike" kern="0" cap="none" spc="-5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accepted by</a:t>
            </a:r>
            <a:r>
              <a:rPr kumimoji="0" lang="en-IN" sz="4400" b="0" i="0" u="none" strike="noStrike" kern="0" cap="none" spc="-6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0" cap="none" spc="-5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NFA?</a:t>
            </a:r>
            <a:endParaRPr kumimoji="0" lang="en-IN" sz="4400" b="0" i="0" u="none" strike="noStrike" kern="0" cap="none" spc="-5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764539" y="1897583"/>
            <a:ext cx="7393940" cy="41173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Let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M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be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an</a:t>
            </a:r>
            <a:r>
              <a:rPr sz="3200" spc="15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030C9"/>
                </a:solidFill>
                <a:latin typeface="Comic Sans MS"/>
                <a:cs typeface="Comic Sans MS"/>
              </a:rPr>
              <a:t>NFA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999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  <a:tab pos="3020695" algn="l"/>
              </a:tabLst>
            </a:pPr>
            <a:r>
              <a:rPr sz="3200" spc="-5" dirty="0">
                <a:solidFill>
                  <a:srgbClr val="00C996"/>
                </a:solidFill>
                <a:latin typeface="Comic Sans MS"/>
                <a:cs typeface="Comic Sans MS"/>
              </a:rPr>
              <a:t>(Informally,)	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M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accepts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a string w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if  there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is at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least one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way to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move  from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the start state to a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final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state 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according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to the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transition arrows, 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such that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the concatenation of the 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true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characters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(that is, ignoring </a:t>
            </a:r>
            <a:r>
              <a:rPr sz="3200" spc="-5" dirty="0">
                <a:solidFill>
                  <a:srgbClr val="3030C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) 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used </a:t>
            </a:r>
            <a:r>
              <a:rPr sz="3200" spc="-5" dirty="0">
                <a:solidFill>
                  <a:srgbClr val="3030C9"/>
                </a:solidFill>
                <a:latin typeface="Comic Sans MS"/>
                <a:cs typeface="Comic Sans MS"/>
              </a:rPr>
              <a:t>by the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transition is equal to</a:t>
            </a:r>
            <a:r>
              <a:rPr sz="3200" spc="-55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030C9"/>
                </a:solidFill>
                <a:latin typeface="Comic Sans MS"/>
                <a:cs typeface="Comic Sans MS"/>
              </a:rPr>
              <a:t>w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891" y="2955099"/>
            <a:ext cx="7095617" cy="1697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96439" y="3827780"/>
            <a:ext cx="32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endParaRPr sz="2400" baseline="-20833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00" y="4066032"/>
            <a:ext cx="838200" cy="99060"/>
            <a:chOff x="762000" y="4066032"/>
            <a:chExt cx="838200" cy="99060"/>
          </a:xfrm>
        </p:grpSpPr>
        <p:sp>
          <p:nvSpPr>
            <p:cNvPr id="6" name="object 6"/>
            <p:cNvSpPr/>
            <p:nvPr/>
          </p:nvSpPr>
          <p:spPr>
            <a:xfrm>
              <a:off x="762000" y="4114800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742188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1140" y="4066032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60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781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4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540" y="26847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340" y="3522980"/>
            <a:ext cx="520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5">
                <a:latin typeface="Comic Sans MS"/>
                <a:cs typeface="Comic Sans MS"/>
              </a:rPr>
              <a:t>,</a:t>
            </a:r>
            <a:r>
              <a:rPr sz="2400" spc="-90">
                <a:latin typeface="Comic Sans MS"/>
                <a:cs typeface="Comic Sans MS"/>
              </a:rPr>
              <a:t> </a:t>
            </a:r>
            <a:r>
              <a:rPr lang="en-US" spc="-5" dirty="0">
                <a:solidFill>
                  <a:srgbClr val="3030C9"/>
                </a:solidFill>
                <a:latin typeface="Comic Sans MS"/>
                <a:cs typeface="Comic Sans MS"/>
                <a:sym typeface="Wingdings" panose="05000000000000000000" pitchFamily="2" charset="2"/>
              </a:rPr>
              <a:t>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9" y="3370580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start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76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2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50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3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4739" y="26847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1395" y="35229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9995" y="35229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891" y="2955099"/>
            <a:ext cx="7095617" cy="1697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96439" y="3827780"/>
            <a:ext cx="32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endParaRPr sz="2400" baseline="-20833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00" y="4066032"/>
            <a:ext cx="838200" cy="99060"/>
            <a:chOff x="762000" y="4066032"/>
            <a:chExt cx="838200" cy="99060"/>
          </a:xfrm>
        </p:grpSpPr>
        <p:sp>
          <p:nvSpPr>
            <p:cNvPr id="6" name="object 6"/>
            <p:cNvSpPr/>
            <p:nvPr/>
          </p:nvSpPr>
          <p:spPr>
            <a:xfrm>
              <a:off x="762000" y="4114800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742188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1140" y="4066032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60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781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4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540" y="26847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340" y="3522980"/>
            <a:ext cx="520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5">
                <a:latin typeface="Comic Sans MS"/>
                <a:cs typeface="Comic Sans MS"/>
              </a:rPr>
              <a:t>,</a:t>
            </a:r>
            <a:r>
              <a:rPr sz="2400" spc="-90">
                <a:latin typeface="Comic Sans MS"/>
                <a:cs typeface="Comic Sans MS"/>
              </a:rPr>
              <a:t> </a:t>
            </a:r>
            <a:r>
              <a:rPr lang="en-US" spc="-5" dirty="0">
                <a:solidFill>
                  <a:srgbClr val="3030C9"/>
                </a:solidFill>
                <a:latin typeface="Comic Sans MS"/>
                <a:cs typeface="Comic Sans MS"/>
                <a:sym typeface="Wingdings" panose="05000000000000000000" pitchFamily="2" charset="2"/>
              </a:rPr>
              <a:t>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9" y="3370580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start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76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2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5040" y="38277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3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4739" y="26847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1395" y="35229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9995" y="35229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4876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Answer:</a:t>
            </a:r>
            <a:r>
              <a:rPr lang="en-IN" dirty="0"/>
              <a:t> Binary String containing </a:t>
            </a:r>
            <a:r>
              <a:rPr lang="en-IN" dirty="0" err="1"/>
              <a:t>atleast</a:t>
            </a:r>
            <a:r>
              <a:rPr lang="en-IN" dirty="0"/>
              <a:t> two 1’s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sp>
        <p:nvSpPr>
          <p:cNvPr id="18" name="object 2"/>
          <p:cNvSpPr/>
          <p:nvPr/>
        </p:nvSpPr>
        <p:spPr>
          <a:xfrm>
            <a:off x="1600200" y="2209800"/>
            <a:ext cx="4572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4876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Answer:</a:t>
            </a:r>
            <a:r>
              <a:rPr lang="en-IN" dirty="0"/>
              <a:t> L(M)= {</a:t>
            </a:r>
            <a:r>
              <a:rPr lang="en-IN" b="1" dirty="0"/>
              <a:t>(10)</a:t>
            </a:r>
            <a:r>
              <a:rPr lang="en-IN" b="1" baseline="30000" dirty="0"/>
              <a:t>n  </a:t>
            </a:r>
            <a:r>
              <a:rPr lang="en-IN" b="1" dirty="0"/>
              <a:t>: n&gt;=0}</a:t>
            </a:r>
            <a:endParaRPr lang="en-IN" dirty="0"/>
          </a:p>
          <a:p>
            <a:endParaRPr lang="en-IN" dirty="0"/>
          </a:p>
        </p:txBody>
      </p:sp>
      <p:sp>
        <p:nvSpPr>
          <p:cNvPr id="18" name="object 2"/>
          <p:cNvSpPr/>
          <p:nvPr/>
        </p:nvSpPr>
        <p:spPr>
          <a:xfrm>
            <a:off x="1600200" y="2209800"/>
            <a:ext cx="4572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sp>
        <p:nvSpPr>
          <p:cNvPr id="5" name="object 2"/>
          <p:cNvSpPr/>
          <p:nvPr/>
        </p:nvSpPr>
        <p:spPr>
          <a:xfrm>
            <a:off x="1930678" y="2057400"/>
            <a:ext cx="5003521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421894"/>
            <a:ext cx="6865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accepted by</a:t>
            </a:r>
            <a:r>
              <a:rPr spc="-60" dirty="0"/>
              <a:t> </a:t>
            </a:r>
            <a:r>
              <a:rPr spc="-5" dirty="0"/>
              <a:t>this?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5410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Answer:L</a:t>
            </a:r>
            <a:r>
              <a:rPr lang="en-IN" b="1" dirty="0"/>
              <a:t>(M)={{a</a:t>
            </a:r>
            <a:r>
              <a:rPr lang="en-IN" b="1" baseline="30000" dirty="0"/>
              <a:t>3</a:t>
            </a:r>
            <a:r>
              <a:rPr lang="en-IN" b="1" dirty="0"/>
              <a:t> } U {a</a:t>
            </a:r>
            <a:r>
              <a:rPr lang="en-IN" b="1" baseline="30000" dirty="0"/>
              <a:t>2n</a:t>
            </a:r>
            <a:r>
              <a:rPr lang="en-IN" b="1" dirty="0"/>
              <a:t>:n&gt;=1}}</a:t>
            </a:r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1930678" y="2057400"/>
            <a:ext cx="5003521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Recap on DFA</a:t>
            </a:r>
          </a:p>
          <a:p>
            <a:r>
              <a:rPr lang="en-IN" dirty="0"/>
              <a:t>NFA definition,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9C42-7444-4EE5-8A5F-FB5773257D32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20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2346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2347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48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2343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44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2345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2341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2342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hlink"/>
                  </a:solidFill>
                </a:rPr>
                <a:t>0</a:t>
              </a:r>
              <a:r>
                <a:rPr lang="en-US" dirty="0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2339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2340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2336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1</a:t>
              </a:r>
            </a:p>
          </p:txBody>
        </p:sp>
        <p:sp>
          <p:nvSpPr>
            <p:cNvPr id="12337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2338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2334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335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Final</a:t>
              </a:r>
            </a:p>
            <a:p>
              <a:pPr eaLnBrk="0" hangingPunct="0"/>
              <a:r>
                <a:rPr lang="en-US" dirty="0"/>
                <a:t>state</a:t>
              </a:r>
            </a:p>
          </p:txBody>
        </p:sp>
      </p:grpSp>
      <p:sp>
        <p:nvSpPr>
          <p:cNvPr id="12298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299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0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1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2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3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04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2309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10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</a:t>
              </a:r>
              <a:r>
                <a:rPr lang="en-US" sz="1800" dirty="0"/>
                <a:t>Q = {q</a:t>
              </a:r>
              <a:r>
                <a:rPr lang="en-US" sz="1800" baseline="-25000" dirty="0"/>
                <a:t>0</a:t>
              </a:r>
              <a:r>
                <a:rPr lang="en-US" sz="1800" dirty="0"/>
                <a:t>,q</a:t>
              </a:r>
              <a:r>
                <a:rPr lang="en-US" sz="1800" baseline="-25000" dirty="0"/>
                <a:t>1</a:t>
              </a:r>
              <a:r>
                <a:rPr lang="en-US" sz="1800" dirty="0"/>
                <a:t>,q</a:t>
              </a:r>
              <a:r>
                <a:rPr lang="en-US" sz="1800" baseline="-25000" dirty="0"/>
                <a:t>2</a:t>
              </a:r>
              <a:r>
                <a:rPr lang="en-US" sz="1800" dirty="0"/>
                <a:t>}</a:t>
              </a:r>
            </a:p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</a:t>
              </a:r>
              <a:r>
                <a:rPr lang="en-US" sz="1800" dirty="0">
                  <a:sym typeface="Symbol" pitchFamily="18" charset="2"/>
                </a:rPr>
                <a:t> </a:t>
              </a:r>
              <a:r>
                <a:rPr lang="en-US" sz="1800" dirty="0"/>
                <a:t>= {0,1}</a:t>
              </a:r>
            </a:p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start state = q</a:t>
              </a:r>
              <a:r>
                <a:rPr lang="en-US" sz="1800" baseline="-25000" dirty="0"/>
                <a:t>0</a:t>
              </a:r>
              <a:r>
                <a:rPr lang="en-US" sz="1800" dirty="0"/>
                <a:t> </a:t>
              </a:r>
            </a:p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F = {q</a:t>
              </a:r>
              <a:r>
                <a:rPr lang="en-US" sz="1800" baseline="-25000" dirty="0"/>
                <a:t>2</a:t>
              </a:r>
              <a:r>
                <a:rPr lang="en-US" sz="1800" dirty="0"/>
                <a:t>} </a:t>
              </a:r>
              <a:endParaRPr lang="el-GR" sz="1800" dirty="0"/>
            </a:p>
            <a:p>
              <a:pPr eaLnBrk="0" hangingPunct="0"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Transition table</a:t>
              </a:r>
            </a:p>
          </p:txBody>
        </p:sp>
        <p:pic>
          <p:nvPicPr>
            <p:cNvPr id="12311" name="Picture 33" descr="delt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12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2313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2314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2315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2316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l-GR" sz="1600"/>
                <a:t>Φ</a:t>
              </a:r>
            </a:p>
          </p:txBody>
        </p:sp>
        <p:sp>
          <p:nvSpPr>
            <p:cNvPr id="12317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2318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2319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2320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321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322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323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sz="1600"/>
            </a:p>
          </p:txBody>
        </p:sp>
        <p:sp>
          <p:nvSpPr>
            <p:cNvPr id="12324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5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6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7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8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29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30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31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2332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2333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 dirty="0">
                <a:solidFill>
                  <a:schemeClr val="hlink"/>
                </a:solidFill>
              </a:rPr>
              <a:t>1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br>
              <a:rPr lang="en-US" sz="1800" dirty="0">
                <a:solidFill>
                  <a:schemeClr val="hlink"/>
                </a:solidFill>
              </a:rPr>
            </a:br>
            <a:r>
              <a:rPr lang="en-US" sz="1800" dirty="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trike="sngStrike" dirty="0">
                <a:solidFill>
                  <a:srgbClr val="FF0000"/>
                </a:solidFill>
              </a:rPr>
              <a:t>Regular expression: (0+1)*01(0+1)*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5800" y="6248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Remains in the state q1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56224-C3D8-47CF-9E9D-763988EE153A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21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“error state”?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DFA for recognizing the key word “</a:t>
            </a:r>
            <a:r>
              <a:rPr lang="en-US" i="1" dirty="0"/>
              <a:t>while</a:t>
            </a:r>
            <a:r>
              <a:rPr lang="en-US" dirty="0"/>
              <a:t>”</a:t>
            </a:r>
          </a:p>
          <a:p>
            <a:pPr eaLnBrk="1" hangingPunct="1"/>
            <a:endParaRPr lang="en-US" dirty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An NFA for the same purpose:</a:t>
            </a:r>
          </a:p>
          <a:p>
            <a:pPr lvl="1" eaLnBrk="1" hangingPunct="1"/>
            <a:endParaRPr lang="en-US" dirty="0"/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h</a:t>
            </a:r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</a:t>
            </a: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</a:t>
            </a:r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3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3334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6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q</a:t>
            </a:r>
            <a:r>
              <a:rPr lang="en-US" sz="1800" baseline="-25000"/>
              <a:t>err</a:t>
            </a:r>
            <a:endParaRPr lang="en-US" sz="1800"/>
          </a:p>
        </p:txBody>
      </p:sp>
      <p:sp>
        <p:nvSpPr>
          <p:cNvPr id="13337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8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9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40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Any other input symbol</a:t>
            </a:r>
          </a:p>
        </p:txBody>
      </p:sp>
      <p:sp>
        <p:nvSpPr>
          <p:cNvPr id="13346" name="Line 7"/>
          <p:cNvSpPr>
            <a:spLocks noChangeShapeType="1"/>
          </p:cNvSpPr>
          <p:nvPr/>
        </p:nvSpPr>
        <p:spPr bwMode="auto">
          <a:xfrm>
            <a:off x="3505200" y="556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2667000" y="5181600"/>
            <a:ext cx="5562600" cy="685800"/>
            <a:chOff x="2667000" y="5257800"/>
            <a:chExt cx="5562600" cy="685800"/>
          </a:xfrm>
        </p:grpSpPr>
        <p:sp>
          <p:nvSpPr>
            <p:cNvPr id="13355" name="Line 16"/>
            <p:cNvSpPr>
              <a:spLocks noChangeShapeType="1"/>
            </p:cNvSpPr>
            <p:nvPr/>
          </p:nvSpPr>
          <p:spPr bwMode="auto">
            <a:xfrm>
              <a:off x="6248400" y="5638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9" name="Oval 20"/>
            <p:cNvSpPr>
              <a:spLocks noChangeArrowheads="1"/>
            </p:cNvSpPr>
            <p:nvPr/>
          </p:nvSpPr>
          <p:spPr bwMode="auto">
            <a:xfrm>
              <a:off x="7696200" y="5486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q</a:t>
              </a:r>
              <a:r>
                <a:rPr lang="en-US" sz="1800" baseline="-25000"/>
                <a:t>5</a:t>
              </a:r>
              <a:endParaRPr lang="en-US" sz="180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667000" y="5257800"/>
              <a:ext cx="5562600" cy="685800"/>
              <a:chOff x="2743200" y="5486400"/>
              <a:chExt cx="5562600" cy="685800"/>
            </a:xfrm>
          </p:grpSpPr>
          <p:sp>
            <p:nvSpPr>
              <p:cNvPr id="13358" name="Line 19"/>
              <p:cNvSpPr>
                <a:spLocks noChangeShapeType="1"/>
              </p:cNvSpPr>
              <p:nvPr/>
            </p:nvSpPr>
            <p:spPr bwMode="auto">
              <a:xfrm>
                <a:off x="7239000" y="59436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743200" y="5486400"/>
                <a:ext cx="5562600" cy="685800"/>
                <a:chOff x="2743200" y="5486400"/>
                <a:chExt cx="5562600" cy="685800"/>
              </a:xfrm>
            </p:grpSpPr>
            <p:sp>
              <p:nvSpPr>
                <p:cNvPr id="13349" name="Line 10"/>
                <p:cNvSpPr>
                  <a:spLocks noChangeShapeType="1"/>
                </p:cNvSpPr>
                <p:nvPr/>
              </p:nvSpPr>
              <p:spPr bwMode="auto">
                <a:xfrm>
                  <a:off x="4495800" y="5867400"/>
                  <a:ext cx="457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2743200" y="5486400"/>
                  <a:ext cx="5562600" cy="685800"/>
                  <a:chOff x="2743200" y="5486400"/>
                  <a:chExt cx="5562600" cy="685800"/>
                </a:xfrm>
              </p:grpSpPr>
              <p:sp>
                <p:nvSpPr>
                  <p:cNvPr id="1335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410200" y="5867400"/>
                    <a:ext cx="457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743200" y="5486400"/>
                    <a:ext cx="5562600" cy="685800"/>
                    <a:chOff x="2743200" y="5562600"/>
                    <a:chExt cx="5562600" cy="685800"/>
                  </a:xfrm>
                </p:grpSpPr>
                <p:sp>
                  <p:nvSpPr>
                    <p:cNvPr id="13343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42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 dirty="0"/>
                        <a:t>q</a:t>
                      </a:r>
                      <a:r>
                        <a:rPr lang="en-US" sz="1800" baseline="-25000" dirty="0"/>
                        <a:t>0</a:t>
                      </a:r>
                      <a:endParaRPr lang="en-US" sz="1800" dirty="0"/>
                    </a:p>
                  </p:txBody>
                </p:sp>
                <p:sp>
                  <p:nvSpPr>
                    <p:cNvPr id="13344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3200" y="5943600"/>
                      <a:ext cx="3810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345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7600" y="5562600"/>
                      <a:ext cx="368300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 dirty="0"/>
                        <a:t>w</a:t>
                      </a:r>
                    </a:p>
                  </p:txBody>
                </p:sp>
                <p:sp>
                  <p:nvSpPr>
                    <p:cNvPr id="1334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86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/>
                        <a:t>q</a:t>
                      </a:r>
                      <a:r>
                        <a:rPr lang="en-US" sz="1800" baseline="-25000"/>
                        <a:t>1</a:t>
                      </a:r>
                      <a:endParaRPr lang="en-US" sz="1800"/>
                    </a:p>
                  </p:txBody>
                </p:sp>
                <p:sp>
                  <p:nvSpPr>
                    <p:cNvPr id="13348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72000" y="5562600"/>
                      <a:ext cx="325438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 dirty="0"/>
                        <a:t>h</a:t>
                      </a:r>
                    </a:p>
                  </p:txBody>
                </p:sp>
                <p:sp>
                  <p:nvSpPr>
                    <p:cNvPr id="13350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0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/>
                        <a:t>q</a:t>
                      </a:r>
                      <a:r>
                        <a:rPr lang="en-US" sz="1800" baseline="-25000"/>
                        <a:t>2</a:t>
                      </a:r>
                      <a:endParaRPr lang="en-US" sz="1800"/>
                    </a:p>
                  </p:txBody>
                </p:sp>
                <p:sp>
                  <p:nvSpPr>
                    <p:cNvPr id="13351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86400" y="5562600"/>
                      <a:ext cx="241300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/>
                        <a:t>i</a:t>
                      </a:r>
                    </a:p>
                  </p:txBody>
                </p:sp>
                <p:sp>
                  <p:nvSpPr>
                    <p:cNvPr id="13353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674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 dirty="0"/>
                        <a:t>q</a:t>
                      </a:r>
                      <a:r>
                        <a:rPr lang="en-US" sz="1800" baseline="-25000" dirty="0"/>
                        <a:t>3</a:t>
                      </a:r>
                      <a:endParaRPr lang="en-US" sz="1800" dirty="0"/>
                    </a:p>
                  </p:txBody>
                </p:sp>
                <p:sp>
                  <p:nvSpPr>
                    <p:cNvPr id="13354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00800" y="5562600"/>
                      <a:ext cx="241300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/>
                        <a:t>l</a:t>
                      </a:r>
                    </a:p>
                  </p:txBody>
                </p:sp>
                <p:sp>
                  <p:nvSpPr>
                    <p:cNvPr id="13356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81800" y="57150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r>
                        <a:rPr lang="en-US" sz="1800"/>
                        <a:t>q</a:t>
                      </a:r>
                      <a:r>
                        <a:rPr lang="en-US" sz="1800" baseline="-25000"/>
                        <a:t>4</a:t>
                      </a:r>
                      <a:endParaRPr lang="en-US" sz="1800"/>
                    </a:p>
                  </p:txBody>
                </p:sp>
                <p:sp>
                  <p:nvSpPr>
                    <p:cNvPr id="13357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5200" y="5562600"/>
                      <a:ext cx="325438" cy="3968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US" sz="2000"/>
                        <a:t>e</a:t>
                      </a:r>
                    </a:p>
                  </p:txBody>
                </p:sp>
                <p:sp>
                  <p:nvSpPr>
                    <p:cNvPr id="13360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96200" y="5638800"/>
                      <a:ext cx="609600" cy="609600"/>
                    </a:xfrm>
                    <a:prstGeom prst="ellipse">
                      <a:avLst/>
                    </a:prstGeom>
                    <a:solidFill>
                      <a:schemeClr val="accent1">
                        <a:alpha val="3922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13361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1004 w 301172"/>
              <a:gd name="T1" fmla="*/ 0 h 420914"/>
              <a:gd name="T2" fmla="*/ 288614 w 301172"/>
              <a:gd name="T3" fmla="*/ 397329 h 420914"/>
              <a:gd name="T4" fmla="*/ 0 w 301172"/>
              <a:gd name="T5" fmla="*/ 249749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62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2738" cy="83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sp>
        <p:nvSpPr>
          <p:cNvPr id="13364" name="TextBox 51"/>
          <p:cNvSpPr txBox="1">
            <a:spLocks noChangeArrowheads="1"/>
          </p:cNvSpPr>
          <p:nvPr/>
        </p:nvSpPr>
        <p:spPr bwMode="auto">
          <a:xfrm>
            <a:off x="2590800" y="59436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FF0000"/>
                </a:solidFill>
              </a:rPr>
              <a:t>Transitions into a dead state are implicit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800" y="624840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Input: </a:t>
            </a:r>
            <a:r>
              <a:rPr lang="en-IN" dirty="0" err="1"/>
              <a:t>wohilueds</a:t>
            </a:r>
            <a:r>
              <a:rPr lang="en-IN" dirty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 build="p"/>
      <p:bldP spid="51" grpId="0" animBg="1"/>
      <p:bldP spid="133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Please refer</a:t>
            </a:r>
          </a:p>
          <a:p>
            <a:r>
              <a:rPr lang="en-IN" dirty="0"/>
              <a:t>TB_A1_NFA_Q.doc</a:t>
            </a:r>
          </a:p>
          <a:p>
            <a:r>
              <a:rPr lang="en-IN" dirty="0"/>
              <a:t>TB_A1_NFA_Ans.doc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1A269-45B4-42AC-99AC-0EE6099AE804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3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>
                <a:solidFill>
                  <a:schemeClr val="tx2"/>
                </a:solidFill>
              </a:rPr>
              <a:t>Deterministic Finite Automaton (DFA)</a:t>
            </a:r>
            <a:r>
              <a:rPr lang="en-US" sz="280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q</a:t>
            </a:r>
            <a:r>
              <a:rPr lang="en-US" sz="2400" baseline="-25000"/>
              <a:t>0</a:t>
            </a:r>
            <a:r>
              <a:rPr lang="en-US" sz="240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latin typeface="Lucida Grande"/>
                <a:cs typeface="Tahoma" pitchFamily="34" charset="0"/>
              </a:rPr>
              <a:t>δ</a:t>
            </a:r>
            <a:r>
              <a:rPr lang="en-US" sz="240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{Q, ∑ , q</a:t>
            </a:r>
            <a:r>
              <a:rPr lang="en-US" sz="2400" baseline="-25000">
                <a:solidFill>
                  <a:schemeClr val="tx2"/>
                </a:solidFill>
              </a:rPr>
              <a:t>0</a:t>
            </a:r>
            <a:r>
              <a:rPr lang="en-US" sz="2400">
                <a:solidFill>
                  <a:schemeClr val="tx2"/>
                </a:solidFill>
              </a:rPr>
              <a:t>,F, </a:t>
            </a:r>
            <a:r>
              <a:rPr lang="el-GR" sz="2400">
                <a:solidFill>
                  <a:schemeClr val="folHlink"/>
                </a:solidFill>
                <a:latin typeface="Lucida Grande"/>
                <a:cs typeface="Tahoma" pitchFamily="34" charset="0"/>
              </a:rPr>
              <a:t>δ</a:t>
            </a: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93038" cy="1143000"/>
          </a:xfrm>
        </p:spPr>
        <p:txBody>
          <a:bodyPr/>
          <a:lstStyle/>
          <a:p>
            <a:r>
              <a:rPr lang="en-US"/>
              <a:t>Deterministic Finite Automata</a:t>
            </a:r>
            <a:endParaRPr lang="en-IN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66800" y="2017713"/>
            <a:ext cx="7888288" cy="4840287"/>
          </a:xfrm>
        </p:spPr>
        <p:txBody>
          <a:bodyPr/>
          <a:lstStyle/>
          <a:p>
            <a:pPr algn="just"/>
            <a:r>
              <a:rPr lang="en-IN" sz="2000" dirty="0">
                <a:cs typeface="Times New Roman" pitchFamily="18" charset="0"/>
              </a:rPr>
              <a:t>In a DFA, for a particular input character, the machine goes to one state only. </a:t>
            </a:r>
          </a:p>
          <a:p>
            <a:pPr algn="just"/>
            <a:r>
              <a:rPr lang="en-IN" sz="2000" dirty="0">
                <a:cs typeface="Times New Roman" pitchFamily="18" charset="0"/>
              </a:rPr>
              <a:t>A transition function is defined on every state for every input symbol. </a:t>
            </a:r>
          </a:p>
          <a:p>
            <a:pPr algn="just"/>
            <a:r>
              <a:rPr lang="en-IN" sz="2000" dirty="0">
                <a:cs typeface="Times New Roman" pitchFamily="18" charset="0"/>
              </a:rPr>
              <a:t>Also in DFA null (or ε) move is not allowed, i.e., DFA cannot change state without any input character.</a:t>
            </a:r>
          </a:p>
          <a:p>
            <a:pPr algn="just"/>
            <a:r>
              <a:rPr lang="en-IN" sz="2000" dirty="0">
                <a:cs typeface="Times New Roman" pitchFamily="18" charset="0"/>
              </a:rPr>
              <a:t>For example, below DFA with Σ = {0, 1} accepts all strings ending with 0.</a:t>
            </a:r>
          </a:p>
          <a:p>
            <a:pPr algn="just"/>
            <a:endParaRPr lang="en-IN" sz="2400" dirty="0">
              <a:cs typeface="Times New Roman" pitchFamily="18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11BEE-E48E-4DE4-9AF6-7D0DF8EFE788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4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6149" name="Picture 2" descr="C:\Users\sivaraj\Desktop\Finite_automata_introduction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724400"/>
            <a:ext cx="34194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5715000" y="4919663"/>
            <a:ext cx="3429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IN">
                <a:hlinkClick r:id="rId4"/>
              </a:rPr>
              <a:t>Courtesy:https://www.geeksforgeeks.org/introduction-of-finite-automata/</a:t>
            </a:r>
            <a:endParaRPr lang="en-IN"/>
          </a:p>
          <a:p>
            <a:pPr eaLnBrk="0" hangingPunct="0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168EA-792F-4EA6-94E2-76DE491F775B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5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6600"/>
                </a:solidFill>
              </a:rPr>
              <a:t>Non-deterministic</a:t>
            </a:r>
            <a:r>
              <a:rPr lang="en-US" dirty="0"/>
              <a:t> Finite Automata (NFA)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/>
              <a:t> is of course “non-deterministic”</a:t>
            </a:r>
          </a:p>
          <a:p>
            <a:pPr lvl="2" eaLnBrk="1" hangingPunct="1"/>
            <a:r>
              <a:rPr lang="en-US"/>
              <a:t>Implying that the machine can exist in more than one state at the same time</a:t>
            </a:r>
          </a:p>
          <a:p>
            <a:pPr lvl="2" eaLnBrk="1" hangingPunct="1"/>
            <a:r>
              <a:rPr lang="en-US"/>
              <a:t>Transitions could be non-deterministic	</a:t>
            </a:r>
          </a:p>
          <a:p>
            <a:pPr lvl="1" eaLnBrk="1" hangingPunct="1"/>
            <a:endParaRPr lang="en-US"/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7179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7180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…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3423" y="421894"/>
            <a:ext cx="4286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spc="-10" dirty="0"/>
              <a:t>of</a:t>
            </a:r>
            <a:r>
              <a:rPr spc="-65" dirty="0"/>
              <a:t> </a:t>
            </a:r>
            <a:r>
              <a:rPr spc="-5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971800"/>
            <a:ext cx="8310245" cy="45831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431165" algn="l"/>
                <a:tab pos="431800" algn="l"/>
              </a:tabLst>
            </a:pPr>
            <a:r>
              <a:rPr sz="2800" spc="-5" dirty="0">
                <a:solidFill>
                  <a:srgbClr val="3030C9"/>
                </a:solidFill>
                <a:latin typeface="Comic Sans MS"/>
                <a:cs typeface="Comic Sans MS"/>
              </a:rPr>
              <a:t>Difference with</a:t>
            </a:r>
            <a:r>
              <a:rPr sz="2800" spc="10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3030C9"/>
                </a:solidFill>
                <a:latin typeface="Comic Sans MS"/>
                <a:cs typeface="Comic Sans MS"/>
              </a:rPr>
              <a:t>DFA</a:t>
            </a:r>
            <a:endParaRPr sz="2800">
              <a:latin typeface="Comic Sans MS"/>
              <a:cs typeface="Comic Sans MS"/>
            </a:endParaRPr>
          </a:p>
          <a:p>
            <a:pPr marL="832485" marR="93980" lvl="1" indent="-287020">
              <a:lnSpc>
                <a:spcPct val="89800"/>
              </a:lnSpc>
              <a:spcBef>
                <a:spcPts val="585"/>
              </a:spcBef>
              <a:buChar char="–"/>
              <a:tabLst>
                <a:tab pos="832485" algn="l"/>
                <a:tab pos="833119" algn="l"/>
                <a:tab pos="3321050" algn="l"/>
              </a:tabLst>
            </a:pPr>
            <a:r>
              <a:rPr sz="2200" dirty="0">
                <a:solidFill>
                  <a:srgbClr val="3030C9"/>
                </a:solidFill>
                <a:latin typeface="Comic Sans MS"/>
                <a:cs typeface="Comic Sans MS"/>
              </a:rPr>
              <a:t>Can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move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to </a:t>
            </a:r>
            <a:r>
              <a:rPr sz="2200" spc="-5" dirty="0">
                <a:solidFill>
                  <a:srgbClr val="FF3000"/>
                </a:solidFill>
                <a:latin typeface="Comic Sans MS"/>
                <a:cs typeface="Comic Sans MS"/>
              </a:rPr>
              <a:t>more than </a:t>
            </a:r>
            <a:r>
              <a:rPr sz="2200" dirty="0">
                <a:solidFill>
                  <a:srgbClr val="FF3000"/>
                </a:solidFill>
                <a:latin typeface="Comic Sans MS"/>
                <a:cs typeface="Comic Sans MS"/>
              </a:rPr>
              <a:t>1 </a:t>
            </a:r>
            <a:r>
              <a:rPr sz="2200" spc="-5" dirty="0">
                <a:solidFill>
                  <a:srgbClr val="FF3000"/>
                </a:solidFill>
                <a:latin typeface="Comic Sans MS"/>
                <a:cs typeface="Comic Sans MS"/>
              </a:rPr>
              <a:t>states</a:t>
            </a:r>
            <a:r>
              <a:rPr sz="2200" spc="-5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lang="en-IN" sz="2200" spc="-5" dirty="0">
                <a:solidFill>
                  <a:srgbClr val="3030C9"/>
                </a:solidFill>
                <a:latin typeface="Comic Sans MS"/>
                <a:cs typeface="Comic Sans MS"/>
              </a:rPr>
              <a:t>after  reading </a:t>
            </a:r>
            <a:r>
              <a:rPr lang="en-IN" sz="2200" dirty="0">
                <a:solidFill>
                  <a:srgbClr val="3030C9"/>
                </a:solidFill>
                <a:latin typeface="Comic Sans MS"/>
                <a:cs typeface="Comic Sans MS"/>
              </a:rPr>
              <a:t>a </a:t>
            </a:r>
            <a:r>
              <a:rPr lang="en-IN" sz="2200" spc="-5" dirty="0">
                <a:solidFill>
                  <a:srgbClr val="3030C9"/>
                </a:solidFill>
                <a:latin typeface="Comic Sans MS"/>
                <a:cs typeface="Comic Sans MS"/>
              </a:rPr>
              <a:t>character (E.g., at q</a:t>
            </a:r>
            <a:r>
              <a:rPr lang="en-IN" sz="2200" spc="-7" baseline="-20833" dirty="0">
                <a:solidFill>
                  <a:srgbClr val="3030C9"/>
                </a:solidFill>
                <a:latin typeface="Comic Sans MS"/>
                <a:cs typeface="Comic Sans MS"/>
              </a:rPr>
              <a:t>1</a:t>
            </a:r>
            <a:r>
              <a:rPr lang="en-IN" sz="2200" spc="-5" dirty="0">
                <a:solidFill>
                  <a:srgbClr val="3030C9"/>
                </a:solidFill>
                <a:latin typeface="Comic Sans MS"/>
                <a:cs typeface="Comic Sans MS"/>
              </a:rPr>
              <a:t>, on reading 1, we can  move to q</a:t>
            </a:r>
            <a:r>
              <a:rPr lang="en-IN" sz="2200" spc="-7" baseline="-20833" dirty="0">
                <a:solidFill>
                  <a:srgbClr val="3030C9"/>
                </a:solidFill>
                <a:latin typeface="Comic Sans MS"/>
                <a:cs typeface="Comic Sans MS"/>
              </a:rPr>
              <a:t>1</a:t>
            </a:r>
            <a:r>
              <a:rPr lang="en-IN" sz="2200" spc="367" baseline="-20833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lang="en-IN" sz="2200" spc="-5" dirty="0">
                <a:solidFill>
                  <a:srgbClr val="3030C9"/>
                </a:solidFill>
                <a:latin typeface="Comic Sans MS"/>
                <a:cs typeface="Comic Sans MS"/>
              </a:rPr>
              <a:t>or</a:t>
            </a:r>
            <a:r>
              <a:rPr lang="en-IN" sz="2200" spc="5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lang="en-IN" sz="2200" spc="-5" dirty="0">
                <a:solidFill>
                  <a:srgbClr val="3030C9"/>
                </a:solidFill>
                <a:latin typeface="Comic Sans MS"/>
                <a:cs typeface="Comic Sans MS"/>
              </a:rPr>
              <a:t>q</a:t>
            </a:r>
            <a:r>
              <a:rPr lang="en-IN" sz="2200" spc="-7" baseline="-20833" dirty="0">
                <a:solidFill>
                  <a:srgbClr val="3030C9"/>
                </a:solidFill>
                <a:latin typeface="Comic Sans MS"/>
                <a:cs typeface="Comic Sans MS"/>
              </a:rPr>
              <a:t>2</a:t>
            </a:r>
            <a:r>
              <a:rPr lang="en-IN" sz="2200" spc="-5" dirty="0">
                <a:solidFill>
                  <a:srgbClr val="3030C9"/>
                </a:solidFill>
                <a:latin typeface="Comic Sans MS"/>
                <a:cs typeface="Comic Sans MS"/>
              </a:rPr>
              <a:t>;     </a:t>
            </a:r>
            <a:r>
              <a:rPr sz="2200" spc="-5">
                <a:solidFill>
                  <a:srgbClr val="CC3499"/>
                </a:solidFill>
                <a:latin typeface="Comic Sans MS"/>
                <a:cs typeface="Comic Sans MS"/>
              </a:rPr>
              <a:t>or</a:t>
            </a:r>
            <a:r>
              <a:rPr sz="2200" spc="-5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endParaRPr lang="en-IN" sz="2200" spc="-5" dirty="0">
              <a:solidFill>
                <a:srgbClr val="3030C9"/>
              </a:solidFill>
              <a:latin typeface="Comic Sans MS"/>
              <a:cs typeface="Comic Sans MS"/>
            </a:endParaRPr>
          </a:p>
          <a:p>
            <a:pPr marL="832485" marR="93980" lvl="1" indent="-287020">
              <a:lnSpc>
                <a:spcPct val="89800"/>
              </a:lnSpc>
              <a:spcBef>
                <a:spcPts val="585"/>
              </a:spcBef>
              <a:buChar char="–"/>
              <a:tabLst>
                <a:tab pos="832485" algn="l"/>
                <a:tab pos="833119" algn="l"/>
                <a:tab pos="3321050" algn="l"/>
              </a:tabLst>
            </a:pPr>
            <a:r>
              <a:rPr lang="en-IN" sz="2200" spc="-5" dirty="0">
                <a:solidFill>
                  <a:srgbClr val="FF3000"/>
                </a:solidFill>
                <a:latin typeface="Comic Sans MS"/>
                <a:cs typeface="Comic Sans MS"/>
              </a:rPr>
              <a:t>N</a:t>
            </a:r>
            <a:r>
              <a:rPr sz="2200" spc="-5">
                <a:solidFill>
                  <a:srgbClr val="FF3000"/>
                </a:solidFill>
                <a:latin typeface="Comic Sans MS"/>
                <a:cs typeface="Comic Sans MS"/>
              </a:rPr>
              <a:t>owhere</a:t>
            </a:r>
            <a:r>
              <a:rPr lang="en-IN" sz="2200" spc="-5" dirty="0">
                <a:solidFill>
                  <a:srgbClr val="FF3000"/>
                </a:solidFill>
                <a:latin typeface="Comic Sans MS"/>
                <a:cs typeface="Comic Sans MS"/>
              </a:rPr>
              <a:t> (</a:t>
            </a:r>
            <a:r>
              <a:rPr lang="el-GR" sz="2200" spc="-5" dirty="0">
                <a:solidFill>
                  <a:srgbClr val="FF0000"/>
                </a:solidFill>
                <a:latin typeface="Comic Sans MS"/>
                <a:cs typeface="Comic Sans MS"/>
              </a:rPr>
              <a:t>δ</a:t>
            </a:r>
            <a:r>
              <a:rPr lang="en-IN" sz="2200" spc="-5" dirty="0">
                <a:solidFill>
                  <a:srgbClr val="FF0000"/>
                </a:solidFill>
                <a:latin typeface="Comic Sans MS"/>
                <a:cs typeface="Comic Sans MS"/>
              </a:rPr>
              <a:t>( </a:t>
            </a:r>
            <a:r>
              <a:rPr lang="en-IN" sz="2200" spc="-5" dirty="0" err="1">
                <a:solidFill>
                  <a:srgbClr val="FF0000"/>
                </a:solidFill>
                <a:latin typeface="Comic Sans MS"/>
                <a:cs typeface="Comic Sans MS"/>
              </a:rPr>
              <a:t>qi,a</a:t>
            </a:r>
            <a:r>
              <a:rPr lang="en-IN" sz="2200" spc="-5" dirty="0">
                <a:solidFill>
                  <a:srgbClr val="FF0000"/>
                </a:solidFill>
                <a:latin typeface="Comic Sans MS"/>
                <a:cs typeface="Comic Sans MS"/>
              </a:rPr>
              <a:t>) may be empty</a:t>
            </a:r>
            <a:r>
              <a:rPr lang="en-IN" sz="2200" spc="-5" dirty="0">
                <a:solidFill>
                  <a:srgbClr val="3030C9"/>
                </a:solidFill>
                <a:latin typeface="Comic Sans MS"/>
                <a:cs typeface="Comic Sans MS"/>
              </a:rPr>
              <a:t>, meaning that there is no transition defined for this specific situation</a:t>
            </a:r>
            <a:r>
              <a:rPr lang="en-IN" sz="2200" spc="-5" dirty="0">
                <a:solidFill>
                  <a:srgbClr val="FF3000"/>
                </a:solidFill>
                <a:latin typeface="Comic Sans MS"/>
                <a:cs typeface="Comic Sans MS"/>
              </a:rPr>
              <a:t>)</a:t>
            </a:r>
            <a:r>
              <a:rPr sz="2200" spc="-5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	at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q</a:t>
            </a:r>
            <a:r>
              <a:rPr sz="2200" spc="-15" baseline="-20833" dirty="0">
                <a:solidFill>
                  <a:srgbClr val="3030C9"/>
                </a:solidFill>
                <a:latin typeface="Comic Sans MS"/>
                <a:cs typeface="Comic Sans MS"/>
              </a:rPr>
              <a:t>2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on reading 1, nowhere to</a:t>
            </a:r>
            <a:r>
              <a:rPr sz="2200" spc="-50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go!)</a:t>
            </a:r>
            <a:endParaRPr sz="2200">
              <a:latin typeface="Comic Sans MS"/>
              <a:cs typeface="Comic Sans MS"/>
            </a:endParaRPr>
          </a:p>
          <a:p>
            <a:pPr marL="832485" marR="127000" lvl="1" indent="-287020">
              <a:lnSpc>
                <a:spcPct val="89900"/>
              </a:lnSpc>
              <a:spcBef>
                <a:spcPts val="580"/>
              </a:spcBef>
              <a:buChar char="–"/>
              <a:tabLst>
                <a:tab pos="832485" algn="l"/>
                <a:tab pos="833119" algn="l"/>
              </a:tabLst>
            </a:pPr>
            <a:r>
              <a:rPr sz="2200" dirty="0">
                <a:solidFill>
                  <a:srgbClr val="3030C9"/>
                </a:solidFill>
                <a:latin typeface="Comic Sans MS"/>
                <a:cs typeface="Comic Sans MS"/>
              </a:rPr>
              <a:t>Can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move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to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another state </a:t>
            </a:r>
            <a:r>
              <a:rPr sz="2200" spc="-10" dirty="0">
                <a:solidFill>
                  <a:srgbClr val="FF3000"/>
                </a:solidFill>
                <a:latin typeface="Comic Sans MS"/>
                <a:cs typeface="Comic Sans MS"/>
              </a:rPr>
              <a:t>without </a:t>
            </a:r>
            <a:r>
              <a:rPr sz="2200" spc="-5" dirty="0">
                <a:solidFill>
                  <a:srgbClr val="FF3000"/>
                </a:solidFill>
                <a:latin typeface="Comic Sans MS"/>
                <a:cs typeface="Comic Sans MS"/>
              </a:rPr>
              <a:t>reading anything 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(E.g., at q</a:t>
            </a:r>
            <a:r>
              <a:rPr sz="2200" spc="-7" baseline="-20833" dirty="0">
                <a:solidFill>
                  <a:srgbClr val="3030C9"/>
                </a:solidFill>
                <a:latin typeface="Comic Sans MS"/>
                <a:cs typeface="Comic Sans MS"/>
              </a:rPr>
              <a:t>2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, the </a:t>
            </a:r>
            <a:r>
              <a:rPr sz="2200" spc="-5">
                <a:solidFill>
                  <a:srgbClr val="3030C9"/>
                </a:solidFill>
                <a:latin typeface="Comic Sans MS"/>
                <a:cs typeface="Comic Sans MS"/>
              </a:rPr>
              <a:t>symbol </a:t>
            </a:r>
            <a:r>
              <a:rPr lang="en-US" sz="2200" spc="-5" dirty="0">
                <a:solidFill>
                  <a:srgbClr val="3030C9"/>
                </a:solidFill>
                <a:latin typeface="Comic Sans MS"/>
                <a:cs typeface="Comic Sans MS"/>
                <a:sym typeface="Wingdings" panose="05000000000000000000" pitchFamily="2" charset="2"/>
              </a:rPr>
              <a:t>λ</a:t>
            </a:r>
            <a:r>
              <a:rPr lang="en-IN" sz="2200" spc="-5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200" spc="-5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on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arrow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pointing at q</a:t>
            </a:r>
            <a:r>
              <a:rPr sz="2200" spc="-7" baseline="-20833" dirty="0">
                <a:solidFill>
                  <a:srgbClr val="3030C9"/>
                </a:solidFill>
                <a:latin typeface="Comic Sans MS"/>
                <a:cs typeface="Comic Sans MS"/>
              </a:rPr>
              <a:t>3 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indicates that </a:t>
            </a:r>
            <a:r>
              <a:rPr sz="2200" dirty="0">
                <a:solidFill>
                  <a:srgbClr val="3030C9"/>
                </a:solidFill>
                <a:latin typeface="Comic Sans MS"/>
                <a:cs typeface="Comic Sans MS"/>
              </a:rPr>
              <a:t>we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can move to </a:t>
            </a:r>
            <a:r>
              <a:rPr sz="2200" spc="-10" dirty="0">
                <a:solidFill>
                  <a:srgbClr val="3030C9"/>
                </a:solidFill>
                <a:latin typeface="Comic Sans MS"/>
                <a:cs typeface="Comic Sans MS"/>
              </a:rPr>
              <a:t>q</a:t>
            </a:r>
            <a:r>
              <a:rPr sz="2200" spc="-15" baseline="-20833" dirty="0">
                <a:solidFill>
                  <a:srgbClr val="3030C9"/>
                </a:solidFill>
                <a:latin typeface="Comic Sans MS"/>
                <a:cs typeface="Comic Sans MS"/>
              </a:rPr>
              <a:t>3 </a:t>
            </a:r>
            <a:r>
              <a:rPr sz="2200" spc="-5" dirty="0">
                <a:solidFill>
                  <a:srgbClr val="3030C9"/>
                </a:solidFill>
                <a:latin typeface="Comic Sans MS"/>
                <a:cs typeface="Comic Sans MS"/>
              </a:rPr>
              <a:t>without reading  </a:t>
            </a:r>
            <a:r>
              <a:rPr sz="2200" spc="-5">
                <a:solidFill>
                  <a:srgbClr val="3030C9"/>
                </a:solidFill>
                <a:latin typeface="Comic Sans MS"/>
                <a:cs typeface="Comic Sans MS"/>
              </a:rPr>
              <a:t>anything)</a:t>
            </a:r>
            <a:endParaRPr lang="en-IN" sz="2200" spc="-5" dirty="0">
              <a:solidFill>
                <a:srgbClr val="3030C9"/>
              </a:solidFill>
              <a:latin typeface="Comic Sans MS"/>
              <a:cs typeface="Comic Sans MS"/>
            </a:endParaRPr>
          </a:p>
          <a:p>
            <a:pPr marL="832485" marR="127000" lvl="1" indent="-287020">
              <a:lnSpc>
                <a:spcPct val="89900"/>
              </a:lnSpc>
              <a:spcBef>
                <a:spcPts val="580"/>
              </a:spcBef>
              <a:buChar char="–"/>
              <a:tabLst>
                <a:tab pos="832485" algn="l"/>
                <a:tab pos="833119" algn="l"/>
              </a:tabLst>
            </a:pPr>
            <a:endParaRPr lang="en-IN" spc="-5" dirty="0">
              <a:solidFill>
                <a:srgbClr val="3030C9"/>
              </a:solidFill>
              <a:latin typeface="Comic Sans MS"/>
              <a:cs typeface="Comic Sans MS"/>
            </a:endParaRPr>
          </a:p>
          <a:p>
            <a:pPr marL="832485" marR="127000" lvl="1" indent="-287020">
              <a:lnSpc>
                <a:spcPct val="89900"/>
              </a:lnSpc>
              <a:spcBef>
                <a:spcPts val="580"/>
              </a:spcBef>
              <a:buChar char="–"/>
              <a:tabLst>
                <a:tab pos="832485" algn="l"/>
                <a:tab pos="833119" algn="l"/>
              </a:tabLst>
            </a:pPr>
            <a:endParaRPr sz="24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1295400"/>
            <a:ext cx="7095617" cy="1697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20239" y="2379980"/>
            <a:ext cx="32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endParaRPr sz="2400" baseline="-20833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800" y="2618232"/>
            <a:ext cx="838200" cy="99060"/>
            <a:chOff x="685800" y="2618232"/>
            <a:chExt cx="838200" cy="99060"/>
          </a:xfrm>
        </p:grpSpPr>
        <p:sp>
          <p:nvSpPr>
            <p:cNvPr id="7" name="object 7"/>
            <p:cNvSpPr/>
            <p:nvPr/>
          </p:nvSpPr>
          <p:spPr>
            <a:xfrm>
              <a:off x="685800" y="2667000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742188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4940" y="2618232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60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01940" y="23799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4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8340" y="12369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39" y="1922780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start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1440" y="23799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2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8840" y="2379980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q</a:t>
            </a:r>
            <a:r>
              <a:rPr sz="2400" spc="-7" baseline="-20833" dirty="0">
                <a:latin typeface="Comic Sans MS"/>
                <a:cs typeface="Comic Sans MS"/>
              </a:rPr>
              <a:t>3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8539" y="123698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5195" y="2075180"/>
            <a:ext cx="23583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0389" algn="l"/>
              </a:tabLst>
            </a:pPr>
            <a:r>
              <a:rPr sz="2400" dirty="0">
                <a:latin typeface="Comic Sans MS"/>
                <a:cs typeface="Comic Sans MS"/>
              </a:rPr>
              <a:t>1	</a:t>
            </a:r>
            <a:r>
              <a:rPr sz="2400" spc="-5" dirty="0">
                <a:latin typeface="Comic Sans MS"/>
                <a:cs typeface="Comic Sans MS"/>
              </a:rPr>
              <a:t>0</a:t>
            </a:r>
            <a:r>
              <a:rPr sz="2400" spc="-5">
                <a:latin typeface="Comic Sans MS"/>
                <a:cs typeface="Comic Sans MS"/>
              </a:rPr>
              <a:t>,</a:t>
            </a:r>
            <a:r>
              <a:rPr sz="2400" spc="-9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IN" dirty="0"/>
              <a:t> 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3795" y="2075180"/>
            <a:ext cx="16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84CD2-757E-478A-822B-3E7561AE84DD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7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</a:t>
            </a:r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>
                <a:solidFill>
                  <a:srgbClr val="006600"/>
                </a:solidFill>
              </a:rPr>
              <a:t>Non-deterministic </a:t>
            </a:r>
            <a:r>
              <a:rPr lang="en-US" sz="2800">
                <a:solidFill>
                  <a:schemeClr val="tx2"/>
                </a:solidFill>
              </a:rPr>
              <a:t>Finite Automaton (</a:t>
            </a:r>
            <a:r>
              <a:rPr lang="en-US" sz="2800">
                <a:solidFill>
                  <a:srgbClr val="006600"/>
                </a:solidFill>
              </a:rPr>
              <a:t>NFA</a:t>
            </a:r>
            <a:r>
              <a:rPr lang="en-US" sz="2800">
                <a:solidFill>
                  <a:schemeClr val="tx2"/>
                </a:solidFill>
              </a:rPr>
              <a:t>)</a:t>
            </a:r>
            <a:r>
              <a:rPr lang="en-US" sz="280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q</a:t>
            </a:r>
            <a:r>
              <a:rPr lang="en-US" sz="2400" baseline="-25000"/>
              <a:t>0</a:t>
            </a:r>
            <a:r>
              <a:rPr lang="en-US" sz="240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latin typeface="Lucida Grande"/>
                <a:cs typeface="Tahoma" pitchFamily="34" charset="0"/>
              </a:rPr>
              <a:t>δ</a:t>
            </a:r>
            <a:r>
              <a:rPr lang="en-US" sz="2400">
                <a:latin typeface="Lucida Grande"/>
                <a:cs typeface="Tahoma" pitchFamily="34" charset="0"/>
              </a:rPr>
              <a:t> </a:t>
            </a:r>
            <a:r>
              <a:rPr lang="en-US" sz="2400"/>
              <a:t>==&gt; a transition function, which is a mapping between Q x ∑ ==&gt; </a:t>
            </a:r>
            <a:r>
              <a:rPr lang="en-US" sz="2400">
                <a:solidFill>
                  <a:schemeClr val="hlink"/>
                </a:solidFill>
              </a:rPr>
              <a:t>subset of</a:t>
            </a:r>
            <a:r>
              <a:rPr lang="en-US" sz="240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{Q, ∑ , q</a:t>
            </a:r>
            <a:r>
              <a:rPr lang="en-US" sz="2400" baseline="-25000">
                <a:solidFill>
                  <a:schemeClr val="tx2"/>
                </a:solidFill>
              </a:rPr>
              <a:t>0</a:t>
            </a:r>
            <a:r>
              <a:rPr lang="en-US" sz="2400">
                <a:solidFill>
                  <a:schemeClr val="tx2"/>
                </a:solidFill>
              </a:rPr>
              <a:t>,F, </a:t>
            </a:r>
            <a:r>
              <a:rPr lang="el-GR" sz="2400">
                <a:solidFill>
                  <a:schemeClr val="folHlink"/>
                </a:solidFill>
                <a:latin typeface="Lucida Grande"/>
                <a:cs typeface="Tahoma" pitchFamily="34" charset="0"/>
              </a:rPr>
              <a:t>δ</a:t>
            </a:r>
            <a:r>
              <a:rPr lang="en-US" sz="240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</a:t>
            </a:r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)</a:t>
            </a:r>
            <a:endParaRPr lang="en-IN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sz="2000" dirty="0"/>
              <a:t>δ: </a:t>
            </a:r>
            <a:r>
              <a:rPr lang="en-IN" sz="2000" dirty="0"/>
              <a:t>Transition Function </a:t>
            </a:r>
          </a:p>
          <a:p>
            <a:r>
              <a:rPr lang="el-GR" sz="2000" dirty="0"/>
              <a:t>δ:  </a:t>
            </a:r>
            <a:r>
              <a:rPr lang="en-IN" sz="2000" dirty="0"/>
              <a:t>Q X (</a:t>
            </a:r>
            <a:r>
              <a:rPr lang="el-GR" sz="2000" dirty="0"/>
              <a:t>Σ </a:t>
            </a:r>
            <a:r>
              <a:rPr lang="en-IN" sz="2000" dirty="0"/>
              <a:t>U </a:t>
            </a:r>
            <a:r>
              <a:rPr lang="en-US" sz="2000" dirty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IN" sz="2000" dirty="0"/>
              <a:t> </a:t>
            </a:r>
            <a:r>
              <a:rPr lang="el-GR" sz="2000" dirty="0"/>
              <a:t> ) --&gt; 2 ^ </a:t>
            </a:r>
            <a:r>
              <a:rPr lang="en-IN" sz="2000" dirty="0"/>
              <a:t>Q. 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IN" sz="20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the power set of Q (the set of subsets of Q).</a:t>
            </a:r>
            <a:endParaRPr lang="en-IN" sz="2000" dirty="0"/>
          </a:p>
          <a:p>
            <a:r>
              <a:rPr lang="en-IN" sz="2000" dirty="0"/>
              <a:t>As you can see in transition function is for any input including null (or ε), NFA can go to any state number of states. For example, below is a NFA </a:t>
            </a:r>
            <a:r>
              <a:rPr lang="en-IN" sz="2000" dirty="0">
                <a:cs typeface="Times New Roman" pitchFamily="18" charset="0"/>
              </a:rPr>
              <a:t>with Σ = {0, 1} accepts all strings ending with 0.</a:t>
            </a:r>
            <a:r>
              <a:rPr lang="en-IN" sz="2000" dirty="0"/>
              <a:t>)</a:t>
            </a:r>
          </a:p>
          <a:p>
            <a:pPr>
              <a:buFont typeface="Wingdings" pitchFamily="2" charset="2"/>
              <a:buNone/>
            </a:pPr>
            <a:br>
              <a:rPr lang="en-IN" sz="2000" dirty="0"/>
            </a:br>
            <a:endParaRPr lang="en-IN" sz="20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617D7E-F076-4DF6-B26D-F1112F2CD2BB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8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9221" name="Picture 3" descr="C:\Users\sivaraj\Desktop\Finite_automata_introduction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572000"/>
            <a:ext cx="34194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8"/>
          <p:cNvSpPr txBox="1">
            <a:spLocks noChangeArrowheads="1"/>
          </p:cNvSpPr>
          <p:nvPr/>
        </p:nvSpPr>
        <p:spPr bwMode="auto">
          <a:xfrm>
            <a:off x="5486400" y="4114800"/>
            <a:ext cx="3429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IN" dirty="0" err="1">
                <a:hlinkClick r:id="rId3"/>
              </a:rPr>
              <a:t>Courtesy:https</a:t>
            </a:r>
            <a:r>
              <a:rPr lang="en-IN" dirty="0">
                <a:hlinkClick r:id="rId3"/>
              </a:rPr>
              <a:t>://</a:t>
            </a:r>
            <a:r>
              <a:rPr lang="en-IN" dirty="0" err="1">
                <a:hlinkClick r:id="rId3"/>
              </a:rPr>
              <a:t>www.geeksforgeeks.org</a:t>
            </a:r>
            <a:r>
              <a:rPr lang="en-IN" dirty="0">
                <a:hlinkClick r:id="rId3"/>
              </a:rPr>
              <a:t>/introduction-of-finite-automata/</a:t>
            </a:r>
            <a:endParaRPr lang="en-IN" dirty="0"/>
          </a:p>
          <a:p>
            <a:pPr eaLnBrk="0" hangingPunct="0"/>
            <a:endParaRPr lang="en-IN" dirty="0"/>
          </a:p>
        </p:txBody>
      </p:sp>
      <p:pic>
        <p:nvPicPr>
          <p:cNvPr id="1026" name="Picture 2" descr="C:\Users\sivaraj\Desktop\Finite_automata_introduction_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5438" y="4411663"/>
            <a:ext cx="3419475" cy="135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Several edges  with the same label originate from one vertex.</a:t>
            </a:r>
          </a:p>
          <a:p>
            <a:r>
              <a:rPr lang="en-IN" dirty="0"/>
              <a:t>It has a </a:t>
            </a:r>
            <a:r>
              <a:rPr lang="en-US" dirty="0">
                <a:sym typeface="Wingdings" panose="05000000000000000000" pitchFamily="2" charset="2"/>
              </a:rPr>
              <a:t>λ-transition.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4E0D8-7C6C-4D9E-9CBA-0A984E7D8C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1600200" y="2209800"/>
            <a:ext cx="3901518" cy="130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/>
          </p:cNvSpPr>
          <p:nvPr/>
        </p:nvSpPr>
        <p:spPr bwMode="auto">
          <a:xfrm>
            <a:off x="2503423" y="421894"/>
            <a:ext cx="4286250" cy="69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-5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</a:t>
            </a:r>
            <a:r>
              <a:rPr kumimoji="0" lang="en-IN" sz="4400" b="0" i="0" u="none" strike="noStrike" kern="0" cap="none" spc="-1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</a:t>
            </a:r>
            <a:r>
              <a:rPr kumimoji="0" lang="en-IN" sz="4400" b="0" i="0" u="none" strike="noStrike" kern="0" cap="none" spc="-65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0" cap="none" spc="-5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NFA</a:t>
            </a:r>
            <a:endParaRPr kumimoji="0" lang="en-IN" sz="4400" b="0" i="0" u="none" strike="noStrike" kern="0" cap="none" spc="-5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2454</TotalTime>
  <Words>1399</Words>
  <Application>Microsoft Office PowerPoint</Application>
  <PresentationFormat>On-screen Show (4:3)</PresentationFormat>
  <Paragraphs>249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Comic Sans MS</vt:lpstr>
      <vt:lpstr>Lucida Grande</vt:lpstr>
      <vt:lpstr>Symbol</vt:lpstr>
      <vt:lpstr>Wingdings</vt:lpstr>
      <vt:lpstr>Blends</vt:lpstr>
      <vt:lpstr>Non-deterministic Finite Automata (NFA)</vt:lpstr>
      <vt:lpstr>Outline</vt:lpstr>
      <vt:lpstr>Deterministic Finite Automata - Definition</vt:lpstr>
      <vt:lpstr>Deterministic Finite Automata</vt:lpstr>
      <vt:lpstr>Non-deterministic Finite Automata (NFA)</vt:lpstr>
      <vt:lpstr>Example of NFA</vt:lpstr>
      <vt:lpstr>Non-deterministic Finite Automata (NFA)</vt:lpstr>
      <vt:lpstr>Non-deterministic Finite Automata (NFA)</vt:lpstr>
      <vt:lpstr>PowerPoint Presentation</vt:lpstr>
      <vt:lpstr>PowerPoint Presentation</vt:lpstr>
      <vt:lpstr>Differences: DFA vs. NFA</vt:lpstr>
      <vt:lpstr>How to use an NFA?</vt:lpstr>
      <vt:lpstr>PowerPoint Presentation</vt:lpstr>
      <vt:lpstr>What is accepted by this?</vt:lpstr>
      <vt:lpstr>What is accepted by this?</vt:lpstr>
      <vt:lpstr>What is accepted by this?</vt:lpstr>
      <vt:lpstr>What is accepted by this?</vt:lpstr>
      <vt:lpstr>What is accepted by this?</vt:lpstr>
      <vt:lpstr>What is accepted by this?</vt:lpstr>
      <vt:lpstr>NFA for strings containing 01</vt:lpstr>
      <vt:lpstr>What is an “error state”?</vt:lpstr>
      <vt:lpstr>Discussion Questions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Prathilothamai M (CSE)</cp:lastModifiedBy>
  <cp:revision>507</cp:revision>
  <cp:lastPrinted>2007-08-15T03:01:31Z</cp:lastPrinted>
  <dcterms:created xsi:type="dcterms:W3CDTF">2007-08-14T22:08:29Z</dcterms:created>
  <dcterms:modified xsi:type="dcterms:W3CDTF">2020-08-12T10:36:57Z</dcterms:modified>
</cp:coreProperties>
</file>