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9FBE57-B9A2-491E-86EA-600C80A0541C}"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B7938-50D4-48EC-9413-F99DB4CFF3CF}" type="slidenum">
              <a:rPr lang="en-US" smtClean="0"/>
              <a:t>‹#›</a:t>
            </a:fld>
            <a:endParaRPr lang="en-US"/>
          </a:p>
        </p:txBody>
      </p:sp>
    </p:spTree>
    <p:extLst>
      <p:ext uri="{BB962C8B-B14F-4D97-AF65-F5344CB8AC3E}">
        <p14:creationId xmlns:p14="http://schemas.microsoft.com/office/powerpoint/2010/main" val="3933102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9FBE57-B9A2-491E-86EA-600C80A0541C}"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B7938-50D4-48EC-9413-F99DB4CFF3CF}" type="slidenum">
              <a:rPr lang="en-US" smtClean="0"/>
              <a:t>‹#›</a:t>
            </a:fld>
            <a:endParaRPr lang="en-US"/>
          </a:p>
        </p:txBody>
      </p:sp>
    </p:spTree>
    <p:extLst>
      <p:ext uri="{BB962C8B-B14F-4D97-AF65-F5344CB8AC3E}">
        <p14:creationId xmlns:p14="http://schemas.microsoft.com/office/powerpoint/2010/main" val="334755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9FBE57-B9A2-491E-86EA-600C80A0541C}"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B7938-50D4-48EC-9413-F99DB4CFF3CF}" type="slidenum">
              <a:rPr lang="en-US" smtClean="0"/>
              <a:t>‹#›</a:t>
            </a:fld>
            <a:endParaRPr lang="en-US"/>
          </a:p>
        </p:txBody>
      </p:sp>
    </p:spTree>
    <p:extLst>
      <p:ext uri="{BB962C8B-B14F-4D97-AF65-F5344CB8AC3E}">
        <p14:creationId xmlns:p14="http://schemas.microsoft.com/office/powerpoint/2010/main" val="407969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9FBE57-B9A2-491E-86EA-600C80A0541C}"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B7938-50D4-48EC-9413-F99DB4CFF3CF}" type="slidenum">
              <a:rPr lang="en-US" smtClean="0"/>
              <a:t>‹#›</a:t>
            </a:fld>
            <a:endParaRPr lang="en-US"/>
          </a:p>
        </p:txBody>
      </p:sp>
    </p:spTree>
    <p:extLst>
      <p:ext uri="{BB962C8B-B14F-4D97-AF65-F5344CB8AC3E}">
        <p14:creationId xmlns:p14="http://schemas.microsoft.com/office/powerpoint/2010/main" val="234353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9FBE57-B9A2-491E-86EA-600C80A0541C}"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B7938-50D4-48EC-9413-F99DB4CFF3CF}" type="slidenum">
              <a:rPr lang="en-US" smtClean="0"/>
              <a:t>‹#›</a:t>
            </a:fld>
            <a:endParaRPr lang="en-US"/>
          </a:p>
        </p:txBody>
      </p:sp>
    </p:spTree>
    <p:extLst>
      <p:ext uri="{BB962C8B-B14F-4D97-AF65-F5344CB8AC3E}">
        <p14:creationId xmlns:p14="http://schemas.microsoft.com/office/powerpoint/2010/main" val="84205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9FBE57-B9A2-491E-86EA-600C80A0541C}"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B7938-50D4-48EC-9413-F99DB4CFF3CF}" type="slidenum">
              <a:rPr lang="en-US" smtClean="0"/>
              <a:t>‹#›</a:t>
            </a:fld>
            <a:endParaRPr lang="en-US"/>
          </a:p>
        </p:txBody>
      </p:sp>
    </p:spTree>
    <p:extLst>
      <p:ext uri="{BB962C8B-B14F-4D97-AF65-F5344CB8AC3E}">
        <p14:creationId xmlns:p14="http://schemas.microsoft.com/office/powerpoint/2010/main" val="119520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9FBE57-B9A2-491E-86EA-600C80A0541C}"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EB7938-50D4-48EC-9413-F99DB4CFF3CF}" type="slidenum">
              <a:rPr lang="en-US" smtClean="0"/>
              <a:t>‹#›</a:t>
            </a:fld>
            <a:endParaRPr lang="en-US"/>
          </a:p>
        </p:txBody>
      </p:sp>
    </p:spTree>
    <p:extLst>
      <p:ext uri="{BB962C8B-B14F-4D97-AF65-F5344CB8AC3E}">
        <p14:creationId xmlns:p14="http://schemas.microsoft.com/office/powerpoint/2010/main" val="4214407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9FBE57-B9A2-491E-86EA-600C80A0541C}"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EB7938-50D4-48EC-9413-F99DB4CFF3CF}" type="slidenum">
              <a:rPr lang="en-US" smtClean="0"/>
              <a:t>‹#›</a:t>
            </a:fld>
            <a:endParaRPr lang="en-US"/>
          </a:p>
        </p:txBody>
      </p:sp>
    </p:spTree>
    <p:extLst>
      <p:ext uri="{BB962C8B-B14F-4D97-AF65-F5344CB8AC3E}">
        <p14:creationId xmlns:p14="http://schemas.microsoft.com/office/powerpoint/2010/main" val="919405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FBE57-B9A2-491E-86EA-600C80A0541C}"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EB7938-50D4-48EC-9413-F99DB4CFF3CF}" type="slidenum">
              <a:rPr lang="en-US" smtClean="0"/>
              <a:t>‹#›</a:t>
            </a:fld>
            <a:endParaRPr lang="en-US"/>
          </a:p>
        </p:txBody>
      </p:sp>
    </p:spTree>
    <p:extLst>
      <p:ext uri="{BB962C8B-B14F-4D97-AF65-F5344CB8AC3E}">
        <p14:creationId xmlns:p14="http://schemas.microsoft.com/office/powerpoint/2010/main" val="3958668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9FBE57-B9A2-491E-86EA-600C80A0541C}"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B7938-50D4-48EC-9413-F99DB4CFF3CF}" type="slidenum">
              <a:rPr lang="en-US" smtClean="0"/>
              <a:t>‹#›</a:t>
            </a:fld>
            <a:endParaRPr lang="en-US"/>
          </a:p>
        </p:txBody>
      </p:sp>
    </p:spTree>
    <p:extLst>
      <p:ext uri="{BB962C8B-B14F-4D97-AF65-F5344CB8AC3E}">
        <p14:creationId xmlns:p14="http://schemas.microsoft.com/office/powerpoint/2010/main" val="145225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9FBE57-B9A2-491E-86EA-600C80A0541C}"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B7938-50D4-48EC-9413-F99DB4CFF3CF}" type="slidenum">
              <a:rPr lang="en-US" smtClean="0"/>
              <a:t>‹#›</a:t>
            </a:fld>
            <a:endParaRPr lang="en-US"/>
          </a:p>
        </p:txBody>
      </p:sp>
    </p:spTree>
    <p:extLst>
      <p:ext uri="{BB962C8B-B14F-4D97-AF65-F5344CB8AC3E}">
        <p14:creationId xmlns:p14="http://schemas.microsoft.com/office/powerpoint/2010/main" val="190724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9FBE57-B9A2-491E-86EA-600C80A0541C}" type="datetimeFigureOut">
              <a:rPr lang="en-US" smtClean="0"/>
              <a:t>4/29/2020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EB7938-50D4-48EC-9413-F99DB4CFF3CF}" type="slidenum">
              <a:rPr lang="en-US" smtClean="0"/>
              <a:t>‹#›</a:t>
            </a:fld>
            <a:endParaRPr lang="en-US"/>
          </a:p>
        </p:txBody>
      </p:sp>
    </p:spTree>
    <p:extLst>
      <p:ext uri="{BB962C8B-B14F-4D97-AF65-F5344CB8AC3E}">
        <p14:creationId xmlns:p14="http://schemas.microsoft.com/office/powerpoint/2010/main" val="1407237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95400"/>
            <a:ext cx="7772400" cy="1470025"/>
          </a:xfrm>
        </p:spPr>
        <p:txBody>
          <a:bodyPr/>
          <a:lstStyle/>
          <a:p>
            <a:r>
              <a:rPr lang="en-US" dirty="0" smtClean="0"/>
              <a:t>AMBA BUS</a:t>
            </a:r>
            <a:endParaRPr lang="en-US" dirty="0"/>
          </a:p>
        </p:txBody>
      </p:sp>
      <p:sp>
        <p:nvSpPr>
          <p:cNvPr id="3" name="Subtitle 2"/>
          <p:cNvSpPr>
            <a:spLocks noGrp="1"/>
          </p:cNvSpPr>
          <p:nvPr>
            <p:ph type="subTitle" idx="1"/>
          </p:nvPr>
        </p:nvSpPr>
        <p:spPr/>
        <p:txBody>
          <a:bodyPr/>
          <a:lstStyle/>
          <a:p>
            <a:r>
              <a:rPr lang="en-US" dirty="0" smtClean="0"/>
              <a:t>Dept. of CSE</a:t>
            </a:r>
          </a:p>
          <a:p>
            <a:r>
              <a:rPr lang="en-US" dirty="0" smtClean="0"/>
              <a:t>ASE-CBE</a:t>
            </a:r>
            <a:endParaRPr lang="en-US" dirty="0"/>
          </a:p>
        </p:txBody>
      </p:sp>
    </p:spTree>
    <p:extLst>
      <p:ext uri="{BB962C8B-B14F-4D97-AF65-F5344CB8AC3E}">
        <p14:creationId xmlns:p14="http://schemas.microsoft.com/office/powerpoint/2010/main" val="2334176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399" y="407554"/>
            <a:ext cx="8229600" cy="5745163"/>
          </a:xfrm>
        </p:spPr>
        <p:txBody>
          <a:bodyPr/>
          <a:lstStyle/>
          <a:p>
            <a:pPr marL="0" indent="0">
              <a:buNone/>
            </a:pPr>
            <a:r>
              <a:rPr lang="en-US" b="1" dirty="0" smtClean="0"/>
              <a:t>Asynchronous Communication Protocol:</a:t>
            </a:r>
          </a:p>
          <a:p>
            <a:pPr marL="0" indent="0">
              <a:buNone/>
            </a:pPr>
            <a:r>
              <a:rPr lang="en-US" dirty="0" smtClean="0"/>
              <a:t>Example : UART – Universal Asynchronous Receiver Cum Transmitter</a:t>
            </a:r>
          </a:p>
          <a:p>
            <a:pPr marL="0" indent="0">
              <a:buNone/>
            </a:pPr>
            <a:r>
              <a:rPr lang="en-US" dirty="0" smtClean="0"/>
              <a:t> </a:t>
            </a:r>
            <a:r>
              <a:rPr lang="en-US" b="1" dirty="0" smtClean="0"/>
              <a:t>No Common Clock and so </a:t>
            </a:r>
            <a:r>
              <a:rPr lang="en-US" b="1" dirty="0"/>
              <a:t>	</a:t>
            </a:r>
            <a:r>
              <a:rPr lang="en-US" b="1" dirty="0" smtClean="0"/>
              <a:t>Framing is Required</a:t>
            </a:r>
          </a:p>
          <a:p>
            <a:pPr marL="0" indent="0">
              <a:buNone/>
            </a:pPr>
            <a:endParaRPr lang="en-US" b="1"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467225"/>
            <a:ext cx="4762500"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09800" y="3124200"/>
            <a:ext cx="4686300" cy="369332"/>
          </a:xfrm>
          <a:prstGeom prst="rect">
            <a:avLst/>
          </a:prstGeom>
          <a:noFill/>
        </p:spPr>
        <p:txBody>
          <a:bodyPr wrap="square" rtlCol="0">
            <a:spAutoFit/>
          </a:bodyPr>
          <a:lstStyle/>
          <a:p>
            <a:r>
              <a:rPr lang="en-US" b="1" dirty="0" smtClean="0"/>
              <a:t>Start  D0 D1 D2 D3 D4 D5 D6 D7  STOP</a:t>
            </a:r>
            <a:endParaRPr lang="en-US" b="1" dirty="0"/>
          </a:p>
        </p:txBody>
      </p:sp>
    </p:spTree>
    <p:extLst>
      <p:ext uri="{BB962C8B-B14F-4D97-AF65-F5344CB8AC3E}">
        <p14:creationId xmlns:p14="http://schemas.microsoft.com/office/powerpoint/2010/main" val="1654751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07554"/>
            <a:ext cx="8458199" cy="5745163"/>
          </a:xfrm>
        </p:spPr>
        <p:txBody>
          <a:bodyPr/>
          <a:lstStyle/>
          <a:p>
            <a:pPr marL="0" indent="0">
              <a:buNone/>
            </a:pPr>
            <a:r>
              <a:rPr lang="en-US" sz="2800" b="1" dirty="0" smtClean="0"/>
              <a:t>Synchronous Communication Protocol (Common Clock)</a:t>
            </a:r>
          </a:p>
          <a:p>
            <a:pPr marL="0" indent="0">
              <a:buNone/>
            </a:pPr>
            <a:r>
              <a:rPr lang="en-US" dirty="0" smtClean="0"/>
              <a:t>Example: </a:t>
            </a:r>
            <a:r>
              <a:rPr lang="en-US" b="1" dirty="0" smtClean="0"/>
              <a:t>I2C</a:t>
            </a:r>
            <a:endParaRPr lang="en-US" b="1" dirty="0"/>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066800"/>
            <a:ext cx="51816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3581400"/>
            <a:ext cx="5991224" cy="3014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57200" y="3628265"/>
            <a:ext cx="4724400" cy="523220"/>
          </a:xfrm>
          <a:prstGeom prst="rect">
            <a:avLst/>
          </a:prstGeom>
          <a:noFill/>
        </p:spPr>
        <p:txBody>
          <a:bodyPr wrap="square" rtlCol="0">
            <a:spAutoFit/>
          </a:bodyPr>
          <a:lstStyle/>
          <a:p>
            <a:r>
              <a:rPr lang="en-US" sz="2800" b="1" dirty="0" smtClean="0"/>
              <a:t>SPI</a:t>
            </a:r>
            <a:r>
              <a:rPr lang="en-US" sz="2800" dirty="0" smtClean="0"/>
              <a:t> –</a:t>
            </a:r>
            <a:r>
              <a:rPr lang="en-US" sz="2800" b="1" dirty="0" smtClean="0"/>
              <a:t>Serial Peripheral Interface</a:t>
            </a:r>
            <a:endParaRPr lang="en-US" sz="2800" b="1" dirty="0"/>
          </a:p>
        </p:txBody>
      </p:sp>
    </p:spTree>
    <p:extLst>
      <p:ext uri="{BB962C8B-B14F-4D97-AF65-F5344CB8AC3E}">
        <p14:creationId xmlns:p14="http://schemas.microsoft.com/office/powerpoint/2010/main" val="287749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8229600" cy="1143000"/>
          </a:xfrm>
        </p:spPr>
        <p:txBody>
          <a:bodyPr/>
          <a:lstStyle/>
          <a:p>
            <a:r>
              <a:rPr lang="en-US" dirty="0" smtClean="0"/>
              <a:t>ARM Bus</a:t>
            </a:r>
            <a:endParaRPr lang="en-US" dirty="0"/>
          </a:p>
        </p:txBody>
      </p:sp>
    </p:spTree>
    <p:extLst>
      <p:ext uri="{BB962C8B-B14F-4D97-AF65-F5344CB8AC3E}">
        <p14:creationId xmlns:p14="http://schemas.microsoft.com/office/powerpoint/2010/main" val="2609794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06" y="504855"/>
            <a:ext cx="8583594" cy="5986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352800" y="104745"/>
            <a:ext cx="3352800" cy="400110"/>
          </a:xfrm>
          <a:prstGeom prst="rect">
            <a:avLst/>
          </a:prstGeom>
          <a:noFill/>
        </p:spPr>
        <p:txBody>
          <a:bodyPr wrap="square" rtlCol="0">
            <a:spAutoFit/>
          </a:bodyPr>
          <a:lstStyle/>
          <a:p>
            <a:r>
              <a:rPr lang="en-US" sz="2000" b="1" dirty="0" smtClean="0"/>
              <a:t>Basic ARM </a:t>
            </a:r>
            <a:r>
              <a:rPr lang="en-US" sz="2000" b="1" dirty="0"/>
              <a:t>M</a:t>
            </a:r>
            <a:r>
              <a:rPr lang="en-US" sz="2000" b="1" dirty="0" smtClean="0"/>
              <a:t>emory System</a:t>
            </a:r>
            <a:endParaRPr lang="en-US" sz="2000" b="1" dirty="0"/>
          </a:p>
        </p:txBody>
      </p:sp>
    </p:spTree>
    <p:extLst>
      <p:ext uri="{BB962C8B-B14F-4D97-AF65-F5344CB8AC3E}">
        <p14:creationId xmlns:p14="http://schemas.microsoft.com/office/powerpoint/2010/main" val="3343936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310891"/>
            <a:ext cx="6324600" cy="584775"/>
          </a:xfrm>
          <a:prstGeom prst="rect">
            <a:avLst/>
          </a:prstGeom>
          <a:noFill/>
        </p:spPr>
        <p:txBody>
          <a:bodyPr wrap="square" rtlCol="0">
            <a:spAutoFit/>
          </a:bodyPr>
          <a:lstStyle/>
          <a:p>
            <a:r>
              <a:rPr lang="en-US" sz="3200" b="1" dirty="0" smtClean="0"/>
              <a:t>DRAM Memory </a:t>
            </a:r>
            <a:r>
              <a:rPr lang="en-US" sz="3200" b="1" dirty="0" err="1"/>
              <a:t>O</a:t>
            </a:r>
            <a:r>
              <a:rPr lang="en-US" sz="3200" b="1" dirty="0" err="1" smtClean="0"/>
              <a:t>rganisation</a:t>
            </a:r>
            <a:endParaRPr lang="en-US" sz="32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62024"/>
            <a:ext cx="7848600" cy="543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074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310891"/>
            <a:ext cx="6324600" cy="584775"/>
          </a:xfrm>
          <a:prstGeom prst="rect">
            <a:avLst/>
          </a:prstGeom>
          <a:noFill/>
        </p:spPr>
        <p:txBody>
          <a:bodyPr wrap="square" rtlCol="0">
            <a:spAutoFit/>
          </a:bodyPr>
          <a:lstStyle/>
          <a:p>
            <a:r>
              <a:rPr lang="en-US" sz="3200" b="1" dirty="0" smtClean="0"/>
              <a:t>DRAM Memory </a:t>
            </a:r>
            <a:r>
              <a:rPr lang="en-US" sz="3200" b="1" dirty="0" err="1"/>
              <a:t>O</a:t>
            </a:r>
            <a:r>
              <a:rPr lang="en-US" sz="3200" b="1" dirty="0" err="1" smtClean="0"/>
              <a:t>rganisation</a:t>
            </a:r>
            <a:endParaRPr lang="en-US" sz="32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62024"/>
            <a:ext cx="7848600" cy="543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712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3048000"/>
          </a:xfrm>
        </p:spPr>
        <p:txBody>
          <a:bodyPr>
            <a:normAutofit/>
          </a:bodyPr>
          <a:lstStyle/>
          <a:p>
            <a:r>
              <a:rPr lang="en-US" dirty="0" smtClean="0"/>
              <a:t>AMBA </a:t>
            </a:r>
            <a:br>
              <a:rPr lang="en-US" dirty="0" smtClean="0"/>
            </a:br>
            <a:r>
              <a:rPr lang="en-US" dirty="0" smtClean="0"/>
              <a:t>Advanced Microcontroller Bus Architecture</a:t>
            </a:r>
            <a:endParaRPr lang="en-US" dirty="0"/>
          </a:p>
        </p:txBody>
      </p:sp>
    </p:spTree>
    <p:extLst>
      <p:ext uri="{BB962C8B-B14F-4D97-AF65-F5344CB8AC3E}">
        <p14:creationId xmlns:p14="http://schemas.microsoft.com/office/powerpoint/2010/main" val="3496976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lgn="just">
              <a:buNone/>
            </a:pPr>
            <a:r>
              <a:rPr lang="en-US" dirty="0"/>
              <a:t>ARM processor cores have bus interfaces that are optimized for high-speed </a:t>
            </a:r>
            <a:r>
              <a:rPr lang="en-US" dirty="0" smtClean="0"/>
              <a:t>cache interfacing</a:t>
            </a:r>
            <a:r>
              <a:rPr lang="en-US" dirty="0"/>
              <a:t>. Where a core is used, with or without a cache, as a component on </a:t>
            </a:r>
            <a:r>
              <a:rPr lang="en-US" dirty="0" smtClean="0"/>
              <a:t>a complex </a:t>
            </a:r>
            <a:r>
              <a:rPr lang="en-US" dirty="0"/>
              <a:t>system chip, some interfacing is required to allow the ARM to </a:t>
            </a:r>
            <a:r>
              <a:rPr lang="en-US" dirty="0" smtClean="0"/>
              <a:t>communicate with </a:t>
            </a:r>
            <a:r>
              <a:rPr lang="en-US" dirty="0"/>
              <a:t>other on-chip </a:t>
            </a:r>
            <a:r>
              <a:rPr lang="en-US" dirty="0" err="1"/>
              <a:t>macrocells</a:t>
            </a:r>
            <a:r>
              <a:rPr lang="en-US" dirty="0" smtClean="0"/>
              <a:t>.</a:t>
            </a:r>
          </a:p>
          <a:p>
            <a:pPr marL="0" indent="0" algn="just">
              <a:buNone/>
            </a:pPr>
            <a:endParaRPr lang="en-US" dirty="0" smtClean="0"/>
          </a:p>
          <a:p>
            <a:pPr marL="0" indent="0" algn="just">
              <a:buNone/>
            </a:pPr>
            <a:r>
              <a:rPr lang="en-US" dirty="0"/>
              <a:t>ARM </a:t>
            </a:r>
            <a:r>
              <a:rPr lang="en-US" dirty="0" smtClean="0"/>
              <a:t>Limited specified </a:t>
            </a:r>
            <a:r>
              <a:rPr lang="en-US" dirty="0"/>
              <a:t>the Advanced Microcontroller Bus Architecture, AMBA, to standardize </a:t>
            </a:r>
            <a:r>
              <a:rPr lang="en-US" dirty="0" smtClean="0"/>
              <a:t>the on-chip </a:t>
            </a:r>
            <a:r>
              <a:rPr lang="en-US" dirty="0"/>
              <a:t>connection of different </a:t>
            </a:r>
            <a:r>
              <a:rPr lang="en-US" dirty="0" err="1"/>
              <a:t>macrocells</a:t>
            </a:r>
            <a:r>
              <a:rPr lang="en-US" dirty="0"/>
              <a:t>.</a:t>
            </a:r>
          </a:p>
        </p:txBody>
      </p:sp>
    </p:spTree>
    <p:extLst>
      <p:ext uri="{BB962C8B-B14F-4D97-AF65-F5344CB8AC3E}">
        <p14:creationId xmlns:p14="http://schemas.microsoft.com/office/powerpoint/2010/main" val="1160835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09800"/>
            <a:ext cx="8229600" cy="2362200"/>
          </a:xfrm>
        </p:spPr>
        <p:txBody>
          <a:bodyPr/>
          <a:lstStyle/>
          <a:p>
            <a:pPr marL="0" indent="0">
              <a:buNone/>
            </a:pPr>
            <a:r>
              <a:rPr lang="en-US" dirty="0" smtClean="0"/>
              <a:t>Three buses are defined in AMBA Specification:</a:t>
            </a:r>
          </a:p>
          <a:p>
            <a:r>
              <a:rPr lang="en-US" dirty="0"/>
              <a:t>The </a:t>
            </a:r>
            <a:r>
              <a:rPr lang="en-US" i="1" dirty="0"/>
              <a:t>Advanced High-performance Bus </a:t>
            </a:r>
            <a:r>
              <a:rPr lang="en-US" b="1" dirty="0"/>
              <a:t>(AHB</a:t>
            </a:r>
            <a:r>
              <a:rPr lang="en-US" b="1" dirty="0" smtClean="0"/>
              <a:t>)</a:t>
            </a:r>
          </a:p>
          <a:p>
            <a:r>
              <a:rPr lang="en-US" dirty="0"/>
              <a:t>The </a:t>
            </a:r>
            <a:r>
              <a:rPr lang="en-US" i="1" dirty="0"/>
              <a:t>Advanced System Bus </a:t>
            </a:r>
            <a:r>
              <a:rPr lang="en-US" b="1" dirty="0"/>
              <a:t>(ASB</a:t>
            </a:r>
            <a:r>
              <a:rPr lang="en-US" b="1" dirty="0" smtClean="0"/>
              <a:t>)</a:t>
            </a:r>
          </a:p>
          <a:p>
            <a:r>
              <a:rPr lang="en-US" i="1" dirty="0"/>
              <a:t>The Advanced Peripheral Bus </a:t>
            </a:r>
            <a:r>
              <a:rPr lang="en-US" b="1" dirty="0"/>
              <a:t>(APB)</a:t>
            </a:r>
            <a:endParaRPr lang="en-US" dirty="0"/>
          </a:p>
        </p:txBody>
      </p:sp>
    </p:spTree>
    <p:extLst>
      <p:ext uri="{BB962C8B-B14F-4D97-AF65-F5344CB8AC3E}">
        <p14:creationId xmlns:p14="http://schemas.microsoft.com/office/powerpoint/2010/main" val="1851208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5029200"/>
          </a:xfrm>
        </p:spPr>
        <p:txBody>
          <a:bodyPr>
            <a:normAutofit/>
          </a:bodyPr>
          <a:lstStyle/>
          <a:p>
            <a:pPr algn="just"/>
            <a:r>
              <a:rPr lang="en-US" b="1" dirty="0" smtClean="0"/>
              <a:t>AHB</a:t>
            </a:r>
            <a:r>
              <a:rPr lang="en-US" dirty="0" smtClean="0"/>
              <a:t> is </a:t>
            </a:r>
            <a:r>
              <a:rPr lang="en-US" dirty="0"/>
              <a:t>used to connect </a:t>
            </a:r>
            <a:r>
              <a:rPr lang="en-US" dirty="0" smtClean="0"/>
              <a:t>high-performance system </a:t>
            </a:r>
            <a:r>
              <a:rPr lang="en-US" dirty="0"/>
              <a:t>modules. It supports burst mode data transfers and split transactions, </a:t>
            </a:r>
            <a:r>
              <a:rPr lang="en-US" dirty="0" smtClean="0"/>
              <a:t>and all </a:t>
            </a:r>
            <a:r>
              <a:rPr lang="en-US" dirty="0"/>
              <a:t>timing is reference to a single clock edge</a:t>
            </a:r>
            <a:r>
              <a:rPr lang="en-US" dirty="0" smtClean="0"/>
              <a:t>.</a:t>
            </a:r>
          </a:p>
          <a:p>
            <a:pPr algn="just"/>
            <a:r>
              <a:rPr lang="en-US" b="1" dirty="0" smtClean="0"/>
              <a:t>ASB</a:t>
            </a:r>
            <a:r>
              <a:rPr lang="en-US" dirty="0" smtClean="0"/>
              <a:t> is </a:t>
            </a:r>
            <a:r>
              <a:rPr lang="en-US" dirty="0"/>
              <a:t>used to connect high-performance </a:t>
            </a:r>
            <a:r>
              <a:rPr lang="en-US" dirty="0" smtClean="0"/>
              <a:t>system modules</a:t>
            </a:r>
            <a:r>
              <a:rPr lang="en-US" dirty="0"/>
              <a:t>. It supports burst mode data transfers.</a:t>
            </a:r>
          </a:p>
          <a:p>
            <a:pPr algn="just"/>
            <a:r>
              <a:rPr lang="en-US" b="1" i="1" dirty="0" smtClean="0"/>
              <a:t>APB</a:t>
            </a:r>
            <a:r>
              <a:rPr lang="en-US" i="1" dirty="0" smtClean="0"/>
              <a:t> </a:t>
            </a:r>
            <a:r>
              <a:rPr lang="en-US" dirty="0" smtClean="0"/>
              <a:t>offers </a:t>
            </a:r>
            <a:r>
              <a:rPr lang="en-US" dirty="0"/>
              <a:t>a simpler interface for </a:t>
            </a:r>
            <a:r>
              <a:rPr lang="en-US" dirty="0" smtClean="0"/>
              <a:t>low-performance peripherals</a:t>
            </a:r>
            <a:r>
              <a:rPr lang="en-US" dirty="0"/>
              <a:t>.</a:t>
            </a:r>
          </a:p>
        </p:txBody>
      </p:sp>
    </p:spTree>
    <p:extLst>
      <p:ext uri="{BB962C8B-B14F-4D97-AF65-F5344CB8AC3E}">
        <p14:creationId xmlns:p14="http://schemas.microsoft.com/office/powerpoint/2010/main" val="797874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a:t>
            </a:r>
            <a:endParaRPr lang="en-US" dirty="0"/>
          </a:p>
        </p:txBody>
      </p:sp>
      <p:sp>
        <p:nvSpPr>
          <p:cNvPr id="3" name="Content Placeholder 2"/>
          <p:cNvSpPr>
            <a:spLocks noGrp="1"/>
          </p:cNvSpPr>
          <p:nvPr>
            <p:ph idx="1"/>
          </p:nvPr>
        </p:nvSpPr>
        <p:spPr/>
        <p:txBody>
          <a:bodyPr>
            <a:normAutofit/>
          </a:bodyPr>
          <a:lstStyle/>
          <a:p>
            <a:pPr marL="0" indent="0" algn="just">
              <a:buNone/>
            </a:pPr>
            <a:r>
              <a:rPr lang="en-US" b="1" dirty="0" smtClean="0"/>
              <a:t>Bus</a:t>
            </a:r>
            <a:r>
              <a:rPr lang="en-US" dirty="0" smtClean="0"/>
              <a:t> </a:t>
            </a:r>
            <a:r>
              <a:rPr lang="en-US" dirty="0"/>
              <a:t>is the mechanism by which CPU communicates with memory and IO devices. </a:t>
            </a:r>
            <a:endParaRPr lang="en-US" dirty="0" smtClean="0"/>
          </a:p>
          <a:p>
            <a:pPr marL="0" indent="0" algn="just">
              <a:buNone/>
            </a:pPr>
            <a:r>
              <a:rPr lang="en-US" dirty="0" smtClean="0"/>
              <a:t>It is </a:t>
            </a:r>
            <a:r>
              <a:rPr lang="en-US" dirty="0"/>
              <a:t>not just a collection of wires. In fact, bus defines the </a:t>
            </a:r>
            <a:r>
              <a:rPr lang="en-US" b="1" dirty="0"/>
              <a:t>protocol for </a:t>
            </a:r>
            <a:r>
              <a:rPr lang="en-US" b="1" dirty="0" smtClean="0"/>
              <a:t>communication</a:t>
            </a:r>
            <a:r>
              <a:rPr lang="en-US" dirty="0" smtClean="0"/>
              <a:t>.</a:t>
            </a:r>
          </a:p>
          <a:p>
            <a:pPr marL="0" indent="0" algn="just">
              <a:buNone/>
            </a:pPr>
            <a:r>
              <a:rPr lang="en-US" dirty="0" smtClean="0"/>
              <a:t>Bus defines </a:t>
            </a:r>
            <a:r>
              <a:rPr lang="en-US" dirty="0"/>
              <a:t>the corresponding transport mechanism between the CPU and memory and IO devices. </a:t>
            </a:r>
          </a:p>
        </p:txBody>
      </p:sp>
    </p:spTree>
    <p:extLst>
      <p:ext uri="{BB962C8B-B14F-4D97-AF65-F5344CB8AC3E}">
        <p14:creationId xmlns:p14="http://schemas.microsoft.com/office/powerpoint/2010/main" val="3914977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5638800"/>
          </a:xfrm>
        </p:spPr>
        <p:txBody>
          <a:bodyPr>
            <a:normAutofit/>
          </a:bodyPr>
          <a:lstStyle/>
          <a:p>
            <a:pPr algn="just"/>
            <a:r>
              <a:rPr lang="en-US" dirty="0"/>
              <a:t>A typical AMBA-based microcontroller will incorporate either an AHB or an </a:t>
            </a:r>
            <a:r>
              <a:rPr lang="en-US" dirty="0" smtClean="0"/>
              <a:t>ASB together </a:t>
            </a:r>
            <a:r>
              <a:rPr lang="en-US" dirty="0"/>
              <a:t>with an APB as illustrated in Figure </a:t>
            </a:r>
            <a:r>
              <a:rPr lang="en-US" dirty="0" smtClean="0"/>
              <a:t>The </a:t>
            </a:r>
            <a:r>
              <a:rPr lang="en-US" dirty="0"/>
              <a:t>ASB is the older form </a:t>
            </a:r>
            <a:r>
              <a:rPr lang="en-US" dirty="0" smtClean="0"/>
              <a:t>of system </a:t>
            </a:r>
            <a:r>
              <a:rPr lang="en-US" dirty="0"/>
              <a:t>bus, with AHB being introduced later to improve support for higher performance</a:t>
            </a:r>
            <a:r>
              <a:rPr lang="en-US" dirty="0" smtClean="0"/>
              <a:t>, synthesis </a:t>
            </a:r>
            <a:r>
              <a:rPr lang="en-US" dirty="0"/>
              <a:t>and timing </a:t>
            </a:r>
            <a:r>
              <a:rPr lang="en-US" dirty="0" smtClean="0"/>
              <a:t>Verification</a:t>
            </a:r>
            <a:r>
              <a:rPr lang="en-US" dirty="0"/>
              <a:t>.</a:t>
            </a:r>
          </a:p>
          <a:p>
            <a:pPr algn="just"/>
            <a:r>
              <a:rPr lang="en-US" dirty="0"/>
              <a:t>The APB is generally used as a local secondary bus which appears as a single </a:t>
            </a:r>
            <a:r>
              <a:rPr lang="en-US" dirty="0" smtClean="0"/>
              <a:t>slave module </a:t>
            </a:r>
            <a:r>
              <a:rPr lang="en-US" dirty="0"/>
              <a:t>on the AHB or ASB.</a:t>
            </a:r>
          </a:p>
        </p:txBody>
      </p:sp>
    </p:spTree>
    <p:extLst>
      <p:ext uri="{BB962C8B-B14F-4D97-AF65-F5344CB8AC3E}">
        <p14:creationId xmlns:p14="http://schemas.microsoft.com/office/powerpoint/2010/main" val="1778865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48701"/>
            <a:ext cx="7696200"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219200" y="152400"/>
            <a:ext cx="6172200" cy="461665"/>
          </a:xfrm>
          <a:prstGeom prst="rect">
            <a:avLst/>
          </a:prstGeom>
          <a:noFill/>
        </p:spPr>
        <p:txBody>
          <a:bodyPr wrap="square" rtlCol="0">
            <a:spAutoFit/>
          </a:bodyPr>
          <a:lstStyle/>
          <a:p>
            <a:pPr algn="ctr"/>
            <a:r>
              <a:rPr lang="en-US" sz="2400" b="1" dirty="0" smtClean="0"/>
              <a:t>Typical AMBA based systems</a:t>
            </a:r>
            <a:endParaRPr lang="en-US" sz="2400" b="1" dirty="0"/>
          </a:p>
        </p:txBody>
      </p:sp>
    </p:spTree>
    <p:extLst>
      <p:ext uri="{BB962C8B-B14F-4D97-AF65-F5344CB8AC3E}">
        <p14:creationId xmlns:p14="http://schemas.microsoft.com/office/powerpoint/2010/main" val="11176296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Bus Arbitration</a:t>
            </a:r>
            <a:endParaRPr lang="en-US" dirty="0"/>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pPr marL="0" indent="0" algn="just">
              <a:buNone/>
            </a:pPr>
            <a:r>
              <a:rPr lang="en-US" dirty="0" smtClean="0"/>
              <a:t>A bus transaction is initiated by a bus master which requests access from a central arbiter.</a:t>
            </a:r>
          </a:p>
          <a:p>
            <a:pPr marL="0" indent="0" algn="just">
              <a:buNone/>
            </a:pPr>
            <a:r>
              <a:rPr lang="en-US" dirty="0" smtClean="0"/>
              <a:t>The arbiter decides priorities when there are conflicting requests, and its design is a system specific issue. </a:t>
            </a:r>
          </a:p>
          <a:p>
            <a:pPr marL="0" indent="0" algn="just">
              <a:buNone/>
            </a:pPr>
            <a:r>
              <a:rPr lang="en-US" dirty="0" smtClean="0"/>
              <a:t>The ASB only specifies the protocol which must be followed:</a:t>
            </a:r>
          </a:p>
          <a:p>
            <a:pPr marL="0" indent="0" algn="just">
              <a:buNone/>
            </a:pPr>
            <a:r>
              <a:rPr lang="en-US" dirty="0" smtClean="0"/>
              <a:t>The master, x, issues a request (</a:t>
            </a:r>
            <a:r>
              <a:rPr lang="en-US" b="1" dirty="0" err="1" smtClean="0"/>
              <a:t>AREQx</a:t>
            </a:r>
            <a:r>
              <a:rPr lang="en-US" b="1" dirty="0" smtClean="0"/>
              <a:t>)</a:t>
            </a:r>
            <a:r>
              <a:rPr lang="en-US" dirty="0" smtClean="0"/>
              <a:t> to the central arbiter.</a:t>
            </a:r>
          </a:p>
          <a:p>
            <a:pPr marL="0" indent="0" algn="just">
              <a:buNone/>
            </a:pPr>
            <a:r>
              <a:rPr lang="en-US" dirty="0" smtClean="0"/>
              <a:t>When the bus is available, the arbiter issues a grant (</a:t>
            </a:r>
            <a:r>
              <a:rPr lang="en-US" b="1" dirty="0" err="1" smtClean="0"/>
              <a:t>AGNTx</a:t>
            </a:r>
            <a:r>
              <a:rPr lang="en-US" dirty="0" smtClean="0"/>
              <a:t>) to the master. </a:t>
            </a:r>
          </a:p>
          <a:p>
            <a:pPr marL="0" indent="0" algn="just">
              <a:buNone/>
            </a:pPr>
            <a:r>
              <a:rPr lang="en-US" dirty="0" smtClean="0"/>
              <a:t>(The arbitration must take account of the bus lock signal (</a:t>
            </a:r>
            <a:r>
              <a:rPr lang="en-US" b="1" dirty="0" smtClean="0"/>
              <a:t>BLOK</a:t>
            </a:r>
            <a:r>
              <a:rPr lang="en-US" dirty="0" smtClean="0"/>
              <a:t>) to ensure that atomic bus transactions are not violated.)</a:t>
            </a:r>
            <a:endParaRPr lang="en-US" dirty="0"/>
          </a:p>
        </p:txBody>
      </p:sp>
    </p:spTree>
    <p:extLst>
      <p:ext uri="{BB962C8B-B14F-4D97-AF65-F5344CB8AC3E}">
        <p14:creationId xmlns:p14="http://schemas.microsoft.com/office/powerpoint/2010/main" val="33485808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Bus Transfer</a:t>
            </a:r>
            <a:endParaRPr lang="en-US" dirty="0"/>
          </a:p>
        </p:txBody>
      </p:sp>
      <p:sp>
        <p:nvSpPr>
          <p:cNvPr id="3" name="Content Placeholder 2"/>
          <p:cNvSpPr>
            <a:spLocks noGrp="1"/>
          </p:cNvSpPr>
          <p:nvPr>
            <p:ph idx="1"/>
          </p:nvPr>
        </p:nvSpPr>
        <p:spPr>
          <a:xfrm>
            <a:off x="457200" y="838200"/>
            <a:ext cx="8229600" cy="5287963"/>
          </a:xfrm>
        </p:spPr>
        <p:txBody>
          <a:bodyPr>
            <a:normAutofit lnSpcReduction="10000"/>
          </a:bodyPr>
          <a:lstStyle/>
          <a:p>
            <a:pPr algn="just"/>
            <a:r>
              <a:rPr lang="en-US" dirty="0"/>
              <a:t>When a master has been granted access to the bus, it issues address and </a:t>
            </a:r>
            <a:r>
              <a:rPr lang="en-US" dirty="0" smtClean="0"/>
              <a:t>control information </a:t>
            </a:r>
            <a:r>
              <a:rPr lang="en-US" dirty="0"/>
              <a:t>to indicate the type of the transfer and the slave device which </a:t>
            </a:r>
            <a:r>
              <a:rPr lang="en-US" dirty="0" smtClean="0"/>
              <a:t>should respond</a:t>
            </a:r>
            <a:r>
              <a:rPr lang="en-US" dirty="0"/>
              <a:t>. The following signal is used to define the transaction timing</a:t>
            </a:r>
            <a:r>
              <a:rPr lang="en-US" dirty="0" smtClean="0"/>
              <a:t>:</a:t>
            </a:r>
          </a:p>
          <a:p>
            <a:r>
              <a:rPr lang="en-US" dirty="0"/>
              <a:t>The bus clock, </a:t>
            </a:r>
            <a:r>
              <a:rPr lang="en-US" b="1" i="1" dirty="0"/>
              <a:t>BCLK</a:t>
            </a:r>
            <a:r>
              <a:rPr lang="en-US" i="1" dirty="0"/>
              <a:t>. </a:t>
            </a:r>
            <a:r>
              <a:rPr lang="en-US" dirty="0"/>
              <a:t>This will usually be the same as </a:t>
            </a:r>
            <a:r>
              <a:rPr lang="en-US" i="1" dirty="0" err="1"/>
              <a:t>mclk</a:t>
            </a:r>
            <a:r>
              <a:rPr lang="en-US" i="1" dirty="0"/>
              <a:t>, </a:t>
            </a:r>
            <a:r>
              <a:rPr lang="en-US" dirty="0"/>
              <a:t>the ARM </a:t>
            </a:r>
            <a:r>
              <a:rPr lang="en-US" dirty="0" smtClean="0"/>
              <a:t>processor clock</a:t>
            </a:r>
            <a:r>
              <a:rPr lang="en-US" dirty="0"/>
              <a:t>.</a:t>
            </a:r>
          </a:p>
          <a:p>
            <a:r>
              <a:rPr lang="en-US" dirty="0"/>
              <a:t>The bus master which holds the grant then proceeds with the bus transaction </a:t>
            </a:r>
            <a:r>
              <a:rPr lang="en-US" dirty="0" smtClean="0"/>
              <a:t>using the </a:t>
            </a:r>
            <a:r>
              <a:rPr lang="en-US" dirty="0"/>
              <a:t>following signals:</a:t>
            </a:r>
          </a:p>
        </p:txBody>
      </p:sp>
    </p:spTree>
    <p:extLst>
      <p:ext uri="{BB962C8B-B14F-4D97-AF65-F5344CB8AC3E}">
        <p14:creationId xmlns:p14="http://schemas.microsoft.com/office/powerpoint/2010/main" val="4218676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305800" cy="6172200"/>
          </a:xfrm>
        </p:spPr>
        <p:txBody>
          <a:bodyPr>
            <a:noAutofit/>
          </a:bodyPr>
          <a:lstStyle/>
          <a:p>
            <a:pPr algn="just"/>
            <a:r>
              <a:rPr lang="en-US" sz="2400" dirty="0"/>
              <a:t>Bus transaction, </a:t>
            </a:r>
            <a:r>
              <a:rPr lang="en-US" sz="2400" b="1" i="1" dirty="0"/>
              <a:t>BTRAN[1:0]</a:t>
            </a:r>
            <a:r>
              <a:rPr lang="en-US" sz="2400" i="1" dirty="0"/>
              <a:t>, </a:t>
            </a:r>
            <a:r>
              <a:rPr lang="en-US" sz="2400" dirty="0"/>
              <a:t>indicates whether the next bus cycle will </a:t>
            </a:r>
            <a:r>
              <a:rPr lang="en-US" sz="2400" dirty="0" smtClean="0"/>
              <a:t>be address-only</a:t>
            </a:r>
            <a:r>
              <a:rPr lang="en-US" sz="2400" dirty="0"/>
              <a:t>, sequential or non-sequential. It is enabled by the grant signal and </a:t>
            </a:r>
            <a:r>
              <a:rPr lang="en-US" sz="2400" dirty="0" smtClean="0"/>
              <a:t>is ahead </a:t>
            </a:r>
            <a:r>
              <a:rPr lang="en-US" sz="2400" dirty="0"/>
              <a:t>of the bus cycle to which it refers.</a:t>
            </a:r>
          </a:p>
          <a:p>
            <a:pPr algn="just"/>
            <a:r>
              <a:rPr lang="en-US" sz="2400" dirty="0" smtClean="0"/>
              <a:t>The </a:t>
            </a:r>
            <a:r>
              <a:rPr lang="en-US" sz="2400" dirty="0"/>
              <a:t>address bus, </a:t>
            </a:r>
            <a:r>
              <a:rPr lang="en-US" sz="2400" b="1" i="1" dirty="0"/>
              <a:t>BA[31:OJ</a:t>
            </a:r>
            <a:r>
              <a:rPr lang="en-US" sz="2400" i="1" dirty="0"/>
              <a:t>. </a:t>
            </a:r>
            <a:endParaRPr lang="en-US" sz="2400" i="1" dirty="0" smtClean="0"/>
          </a:p>
          <a:p>
            <a:pPr algn="just"/>
            <a:r>
              <a:rPr lang="en-US" sz="2400" dirty="0" smtClean="0"/>
              <a:t> </a:t>
            </a:r>
            <a:r>
              <a:rPr lang="en-US" sz="2400" dirty="0"/>
              <a:t>Bus transfer direction, </a:t>
            </a:r>
            <a:r>
              <a:rPr lang="en-US" sz="2400" b="1" i="1" dirty="0"/>
              <a:t>BWRITE</a:t>
            </a:r>
            <a:r>
              <a:rPr lang="en-US" sz="2400" i="1" dirty="0"/>
              <a:t>.</a:t>
            </a:r>
          </a:p>
          <a:p>
            <a:pPr algn="just"/>
            <a:r>
              <a:rPr lang="en-US" sz="2400" dirty="0" smtClean="0"/>
              <a:t> </a:t>
            </a:r>
            <a:r>
              <a:rPr lang="en-US" sz="2400" dirty="0"/>
              <a:t>Bus protection signals, </a:t>
            </a:r>
            <a:r>
              <a:rPr lang="en-US" sz="2400" b="1" i="1" dirty="0"/>
              <a:t>BPROT[1:0]</a:t>
            </a:r>
            <a:r>
              <a:rPr lang="en-US" sz="2400" i="1" dirty="0"/>
              <a:t>, </a:t>
            </a:r>
            <a:r>
              <a:rPr lang="en-US" sz="2400" dirty="0"/>
              <a:t>which indicate instruction or data </a:t>
            </a:r>
            <a:r>
              <a:rPr lang="en-US" sz="2400" dirty="0" smtClean="0"/>
              <a:t>fetches and </a:t>
            </a:r>
            <a:r>
              <a:rPr lang="en-US" sz="2400" dirty="0"/>
              <a:t>supervisor or user access.</a:t>
            </a:r>
          </a:p>
          <a:p>
            <a:pPr algn="just"/>
            <a:r>
              <a:rPr lang="en-US" sz="2400" dirty="0" smtClean="0"/>
              <a:t>The </a:t>
            </a:r>
            <a:r>
              <a:rPr lang="en-US" sz="2400" dirty="0"/>
              <a:t>transfer size, </a:t>
            </a:r>
            <a:r>
              <a:rPr lang="en-US" sz="2400" b="1" i="1" dirty="0"/>
              <a:t>BSIZE[1:0]</a:t>
            </a:r>
            <a:r>
              <a:rPr lang="en-US" sz="2400" i="1" dirty="0"/>
              <a:t>, </a:t>
            </a:r>
            <a:r>
              <a:rPr lang="en-US" sz="2400" dirty="0"/>
              <a:t>specifies a byte, half-word or word transfer.</a:t>
            </a:r>
          </a:p>
          <a:p>
            <a:pPr algn="just"/>
            <a:r>
              <a:rPr lang="en-US" sz="2400" dirty="0" smtClean="0"/>
              <a:t>Bus </a:t>
            </a:r>
            <a:r>
              <a:rPr lang="en-US" sz="2400" dirty="0"/>
              <a:t>lock, </a:t>
            </a:r>
            <a:r>
              <a:rPr lang="en-US" sz="2400" b="1" i="1" dirty="0"/>
              <a:t>BLOK</a:t>
            </a:r>
            <a:r>
              <a:rPr lang="en-US" sz="2400" i="1" dirty="0"/>
              <a:t>, </a:t>
            </a:r>
            <a:r>
              <a:rPr lang="en-US" sz="2400" dirty="0"/>
              <a:t>allows a master to retain the bus to complete an atomic </a:t>
            </a:r>
            <a:r>
              <a:rPr lang="en-US" sz="2400" dirty="0" smtClean="0"/>
              <a:t>read / modify-write </a:t>
            </a:r>
            <a:r>
              <a:rPr lang="en-US" sz="2400" dirty="0"/>
              <a:t>transaction.</a:t>
            </a:r>
          </a:p>
          <a:p>
            <a:pPr algn="just"/>
            <a:r>
              <a:rPr lang="en-US" sz="2400" dirty="0" smtClean="0"/>
              <a:t>The </a:t>
            </a:r>
            <a:r>
              <a:rPr lang="en-US" sz="2400" dirty="0"/>
              <a:t>data bus, </a:t>
            </a:r>
            <a:r>
              <a:rPr lang="en-US" sz="2400" b="1" i="1" dirty="0"/>
              <a:t>BD[31:0</a:t>
            </a:r>
            <a:r>
              <a:rPr lang="en-US" sz="2400" i="1" dirty="0"/>
              <a:t>], </a:t>
            </a:r>
            <a:r>
              <a:rPr lang="en-US" sz="2400" dirty="0"/>
              <a:t>used to transmit write data and to receive read data. In </a:t>
            </a:r>
            <a:r>
              <a:rPr lang="en-US" sz="2400" dirty="0" smtClean="0"/>
              <a:t>an implementation </a:t>
            </a:r>
            <a:r>
              <a:rPr lang="en-US" sz="2400" dirty="0"/>
              <a:t>with multiplexed address and data, the address is also </a:t>
            </a:r>
            <a:r>
              <a:rPr lang="en-US" sz="2400" dirty="0" smtClean="0"/>
              <a:t>transmitted down </a:t>
            </a:r>
            <a:r>
              <a:rPr lang="en-US" sz="2400" dirty="0"/>
              <a:t>this bus.</a:t>
            </a:r>
          </a:p>
        </p:txBody>
      </p:sp>
    </p:spTree>
    <p:extLst>
      <p:ext uri="{BB962C8B-B14F-4D97-AF65-F5344CB8AC3E}">
        <p14:creationId xmlns:p14="http://schemas.microsoft.com/office/powerpoint/2010/main" val="1840492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305800" cy="6172200"/>
          </a:xfrm>
        </p:spPr>
        <p:txBody>
          <a:bodyPr>
            <a:noAutofit/>
          </a:bodyPr>
          <a:lstStyle/>
          <a:p>
            <a:pPr marL="0" indent="0" algn="just">
              <a:buNone/>
            </a:pPr>
            <a:r>
              <a:rPr lang="en-US" sz="2800" b="1" dirty="0" smtClean="0"/>
              <a:t>A slave unit </a:t>
            </a:r>
            <a:r>
              <a:rPr lang="en-US" sz="2800" dirty="0" smtClean="0"/>
              <a:t>may process the requested transaction immediately, accepting write data or issuing read data on ED[31:0], or signal one of the following responses:</a:t>
            </a:r>
          </a:p>
          <a:p>
            <a:pPr marL="0" indent="0" algn="just">
              <a:buNone/>
            </a:pPr>
            <a:r>
              <a:rPr lang="en-US" sz="2800" dirty="0" smtClean="0"/>
              <a:t>• Bus wait, </a:t>
            </a:r>
            <a:r>
              <a:rPr lang="en-US" sz="2800" b="1" dirty="0" smtClean="0"/>
              <a:t>BWAIT</a:t>
            </a:r>
            <a:r>
              <a:rPr lang="en-US" sz="2800" dirty="0" smtClean="0"/>
              <a:t>, allows a slave module to insert wait states when it cannot complete the transaction in the current cycle.</a:t>
            </a:r>
          </a:p>
          <a:p>
            <a:pPr marL="0" indent="0" algn="just">
              <a:buNone/>
            </a:pPr>
            <a:r>
              <a:rPr lang="en-US" sz="2800" dirty="0" smtClean="0"/>
              <a:t>• Bus last, </a:t>
            </a:r>
            <a:r>
              <a:rPr lang="en-US" sz="2800" b="1" dirty="0" smtClean="0"/>
              <a:t>BLAST</a:t>
            </a:r>
            <a:r>
              <a:rPr lang="en-US" sz="2800" dirty="0" smtClean="0"/>
              <a:t>, allows a slave to terminate a sequential burst to force the bus master to issue a new bus transaction request to continue.</a:t>
            </a:r>
          </a:p>
          <a:p>
            <a:pPr marL="0" indent="0" algn="just">
              <a:buNone/>
            </a:pPr>
            <a:r>
              <a:rPr lang="en-US" sz="2800" dirty="0" smtClean="0"/>
              <a:t>• Bus error, </a:t>
            </a:r>
            <a:r>
              <a:rPr lang="en-US" sz="2800" b="1" dirty="0" smtClean="0"/>
              <a:t>BERROR</a:t>
            </a:r>
            <a:r>
              <a:rPr lang="en-US" sz="2800" dirty="0" smtClean="0"/>
              <a:t>, indicates a transaction that cannot be completed. If the master is a processor it should abort the transfer.</a:t>
            </a:r>
            <a:endParaRPr lang="en-US" sz="2800" dirty="0"/>
          </a:p>
        </p:txBody>
      </p:sp>
    </p:spTree>
    <p:extLst>
      <p:ext uri="{BB962C8B-B14F-4D97-AF65-F5344CB8AC3E}">
        <p14:creationId xmlns:p14="http://schemas.microsoft.com/office/powerpoint/2010/main" val="3424011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305800" cy="6172200"/>
          </a:xfrm>
        </p:spPr>
        <p:txBody>
          <a:bodyPr>
            <a:noAutofit/>
          </a:bodyPr>
          <a:lstStyle/>
          <a:p>
            <a:pPr marL="0" indent="0" algn="just">
              <a:buNone/>
            </a:pPr>
            <a:r>
              <a:rPr lang="en-US" sz="2800" b="1" dirty="0" smtClean="0"/>
              <a:t>Bus Reset:</a:t>
            </a:r>
          </a:p>
          <a:p>
            <a:pPr marL="0" indent="0" algn="just">
              <a:buNone/>
            </a:pPr>
            <a:r>
              <a:rPr lang="en-US" sz="2800" dirty="0" smtClean="0"/>
              <a:t>The ASB supports a number of independent on-chip modules, many of which may be able to drive the data bus (and some control lines). Provided all the modules obey the bus protocols, there will only be one module driving any bus line at any time. </a:t>
            </a:r>
          </a:p>
          <a:p>
            <a:pPr marL="0" indent="0" algn="just">
              <a:buNone/>
            </a:pPr>
            <a:r>
              <a:rPr lang="en-US" sz="2800" dirty="0" smtClean="0"/>
              <a:t>If two or more modules power-up trying to drive bus lines in opposite directions, the output drive clashes may cause </a:t>
            </a:r>
            <a:r>
              <a:rPr lang="en-US" sz="2800" b="1" dirty="0" smtClean="0"/>
              <a:t>power supply crow-bar problems </a:t>
            </a:r>
            <a:r>
              <a:rPr lang="en-US" sz="2800" dirty="0" smtClean="0"/>
              <a:t>which may prevent the chip from powering up properly at all. Correct ASB power-up is ensured by imposing an </a:t>
            </a:r>
            <a:r>
              <a:rPr lang="en-US" sz="2800" b="1" dirty="0" smtClean="0"/>
              <a:t>asynchronous reset mode </a:t>
            </a:r>
            <a:r>
              <a:rPr lang="en-US" sz="2800" dirty="0" smtClean="0"/>
              <a:t>that forces all drivers off the bus independently of the clock.</a:t>
            </a:r>
            <a:endParaRPr lang="en-US" sz="2800" dirty="0"/>
          </a:p>
        </p:txBody>
      </p:sp>
    </p:spTree>
    <p:extLst>
      <p:ext uri="{BB962C8B-B14F-4D97-AF65-F5344CB8AC3E}">
        <p14:creationId xmlns:p14="http://schemas.microsoft.com/office/powerpoint/2010/main" val="422023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305800" cy="6172200"/>
          </a:xfrm>
        </p:spPr>
        <p:txBody>
          <a:bodyPr>
            <a:noAutofit/>
          </a:bodyPr>
          <a:lstStyle/>
          <a:p>
            <a:pPr marL="0" indent="0" algn="ctr">
              <a:buNone/>
            </a:pPr>
            <a:r>
              <a:rPr lang="en-US" sz="2800" b="1" dirty="0" smtClean="0"/>
              <a:t>Advanced Peripheral Bus – APB</a:t>
            </a:r>
          </a:p>
          <a:p>
            <a:pPr marL="0" indent="0" algn="ctr">
              <a:buNone/>
            </a:pPr>
            <a:endParaRPr lang="en-US" sz="2800" b="1" dirty="0" smtClean="0"/>
          </a:p>
          <a:p>
            <a:pPr marL="0" indent="0" algn="just">
              <a:buNone/>
            </a:pPr>
            <a:r>
              <a:rPr lang="en-US" sz="2800" dirty="0" smtClean="0"/>
              <a:t>It is a simple, static bus which operates as a stub on an ASB to offer a minimalist interface to very simple peripheral </a:t>
            </a:r>
            <a:r>
              <a:rPr lang="en-US" sz="2800" dirty="0" err="1" smtClean="0"/>
              <a:t>macrocells</a:t>
            </a:r>
            <a:r>
              <a:rPr lang="en-US" sz="2800" dirty="0" smtClean="0"/>
              <a:t>.</a:t>
            </a:r>
          </a:p>
          <a:p>
            <a:pPr marL="0" indent="0" algn="just">
              <a:buNone/>
            </a:pPr>
            <a:r>
              <a:rPr lang="en-US" sz="2800" dirty="0" smtClean="0"/>
              <a:t>The bus includes address </a:t>
            </a:r>
            <a:r>
              <a:rPr lang="en-US" sz="2800" b="1" dirty="0" smtClean="0"/>
              <a:t>PADDR[n:0</a:t>
            </a:r>
            <a:r>
              <a:rPr lang="en-US" sz="2800" b="1" dirty="0" smtClean="0"/>
              <a:t>]</a:t>
            </a:r>
            <a:r>
              <a:rPr lang="en-US" sz="2800" dirty="0" smtClean="0"/>
              <a:t> and read and write data </a:t>
            </a:r>
            <a:r>
              <a:rPr lang="en-US" sz="2800" b="1" dirty="0" smtClean="0"/>
              <a:t>PRDATA[m:0</a:t>
            </a:r>
            <a:r>
              <a:rPr lang="en-US" sz="2800" b="1" dirty="0" smtClean="0"/>
              <a:t>]</a:t>
            </a:r>
            <a:r>
              <a:rPr lang="en-US" sz="2800" dirty="0" smtClean="0"/>
              <a:t> and </a:t>
            </a:r>
            <a:r>
              <a:rPr lang="en-US" sz="2800" b="1" dirty="0" smtClean="0"/>
              <a:t>PWDATA[m:0]</a:t>
            </a:r>
            <a:r>
              <a:rPr lang="en-US" sz="2800" dirty="0" smtClean="0"/>
              <a:t>, where m is 7, 15 or 31), a read/write direction indicator (</a:t>
            </a:r>
            <a:r>
              <a:rPr lang="en-US" sz="2800" b="1" dirty="0" smtClean="0"/>
              <a:t>PWRITE</a:t>
            </a:r>
            <a:r>
              <a:rPr lang="en-US" sz="2800" dirty="0" smtClean="0"/>
              <a:t>), individual peripheral select strobes (</a:t>
            </a:r>
            <a:r>
              <a:rPr lang="en-US" sz="2800" b="1" dirty="0" err="1" smtClean="0"/>
              <a:t>PSELx</a:t>
            </a:r>
            <a:r>
              <a:rPr lang="en-US" sz="2800" dirty="0" smtClean="0"/>
              <a:t>) and a</a:t>
            </a:r>
          </a:p>
          <a:p>
            <a:pPr marL="0" indent="0" algn="just">
              <a:buNone/>
            </a:pPr>
            <a:r>
              <a:rPr lang="en-US" sz="2800" dirty="0" smtClean="0"/>
              <a:t>peripheral timing strobe (</a:t>
            </a:r>
            <a:r>
              <a:rPr lang="en-US" sz="2800" b="1" dirty="0" smtClean="0"/>
              <a:t>PENABLE</a:t>
            </a:r>
            <a:r>
              <a:rPr lang="en-US" sz="2800" dirty="0" smtClean="0"/>
              <a:t>). APB transfers are timed to PCLK, and all APB devices are reset with </a:t>
            </a:r>
            <a:r>
              <a:rPr lang="en-US" sz="2800" b="1" dirty="0" err="1" smtClean="0"/>
              <a:t>PRESETn</a:t>
            </a:r>
            <a:r>
              <a:rPr lang="en-US" sz="2800" dirty="0" smtClean="0"/>
              <a:t>.</a:t>
            </a:r>
          </a:p>
          <a:p>
            <a:pPr marL="0" indent="0" algn="just">
              <a:buNone/>
            </a:pPr>
            <a:endParaRPr lang="en-US" sz="2800" dirty="0" smtClean="0"/>
          </a:p>
        </p:txBody>
      </p:sp>
    </p:spTree>
    <p:extLst>
      <p:ext uri="{BB962C8B-B14F-4D97-AF65-F5344CB8AC3E}">
        <p14:creationId xmlns:p14="http://schemas.microsoft.com/office/powerpoint/2010/main" val="3559590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457200"/>
            <a:ext cx="6791325"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68867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305800" cy="6553200"/>
          </a:xfrm>
        </p:spPr>
        <p:txBody>
          <a:bodyPr>
            <a:noAutofit/>
          </a:bodyPr>
          <a:lstStyle/>
          <a:p>
            <a:pPr marL="0" indent="0" algn="ctr">
              <a:buNone/>
            </a:pPr>
            <a:r>
              <a:rPr lang="en-US" sz="2800" b="1" dirty="0" smtClean="0"/>
              <a:t>Advanced High Performance Bus - AHB</a:t>
            </a:r>
          </a:p>
          <a:p>
            <a:pPr marL="0" indent="0" algn="just">
              <a:buNone/>
            </a:pPr>
            <a:r>
              <a:rPr lang="en-US" sz="2800" dirty="0" smtClean="0"/>
              <a:t>The AHB is intended to replace the ASB in very high performance systems. The following features differentiate the AHB from the ASB:</a:t>
            </a:r>
          </a:p>
          <a:p>
            <a:pPr marL="0" indent="0" algn="just">
              <a:buNone/>
            </a:pPr>
            <a:r>
              <a:rPr lang="en-US" sz="2800" dirty="0" smtClean="0"/>
              <a:t>• It supports </a:t>
            </a:r>
            <a:r>
              <a:rPr lang="en-US" sz="2800" b="1" dirty="0" smtClean="0"/>
              <a:t>split transactions</a:t>
            </a:r>
            <a:r>
              <a:rPr lang="en-US" sz="2800" dirty="0" smtClean="0"/>
              <a:t>, where a slave with a long response latency can free up the bus for other transfers while it prepares its data for transmission.</a:t>
            </a:r>
          </a:p>
          <a:p>
            <a:pPr marL="0" indent="0" algn="just">
              <a:buNone/>
            </a:pPr>
            <a:r>
              <a:rPr lang="en-US" sz="2800" dirty="0" smtClean="0"/>
              <a:t>• It uses a </a:t>
            </a:r>
            <a:r>
              <a:rPr lang="en-US" sz="2800" b="1" dirty="0" smtClean="0"/>
              <a:t>single clock edge </a:t>
            </a:r>
            <a:r>
              <a:rPr lang="en-US" sz="2800" dirty="0" smtClean="0"/>
              <a:t>to control all of its operations.</a:t>
            </a:r>
          </a:p>
          <a:p>
            <a:pPr marL="0" indent="0" algn="just">
              <a:buNone/>
            </a:pPr>
            <a:r>
              <a:rPr lang="en-US" sz="2800" dirty="0" smtClean="0"/>
              <a:t>• It uses a </a:t>
            </a:r>
            <a:r>
              <a:rPr lang="en-US" sz="2800" b="1" dirty="0" smtClean="0"/>
              <a:t>centrally multiplexed bus </a:t>
            </a:r>
            <a:r>
              <a:rPr lang="en-US" sz="2800" dirty="0" smtClean="0"/>
              <a:t>scheme rather than a bidirectional bus with tristate drivers.</a:t>
            </a:r>
          </a:p>
          <a:p>
            <a:pPr marL="0" indent="0" algn="just">
              <a:buNone/>
            </a:pPr>
            <a:r>
              <a:rPr lang="en-US" sz="2800" dirty="0" smtClean="0"/>
              <a:t>• It supports </a:t>
            </a:r>
            <a:r>
              <a:rPr lang="en-US" sz="2800" b="1" dirty="0" smtClean="0"/>
              <a:t>wider data bus </a:t>
            </a:r>
            <a:r>
              <a:rPr lang="en-US" sz="2800" dirty="0" smtClean="0"/>
              <a:t>configurations of 64 or 128 bits.</a:t>
            </a:r>
          </a:p>
        </p:txBody>
      </p:sp>
    </p:spTree>
    <p:extLst>
      <p:ext uri="{BB962C8B-B14F-4D97-AF65-F5344CB8AC3E}">
        <p14:creationId xmlns:p14="http://schemas.microsoft.com/office/powerpoint/2010/main" val="3803182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t>Bus - </a:t>
            </a:r>
            <a:r>
              <a:rPr lang="en-US" dirty="0"/>
              <a:t>a </a:t>
            </a:r>
            <a:r>
              <a:rPr lang="en-US" b="1" dirty="0"/>
              <a:t>shared communication link</a:t>
            </a:r>
            <a:r>
              <a:rPr lang="en-US" dirty="0"/>
              <a:t>, because there a </a:t>
            </a:r>
            <a:r>
              <a:rPr lang="en-US" dirty="0" smtClean="0"/>
              <a:t>many </a:t>
            </a:r>
            <a:r>
              <a:rPr lang="en-US" dirty="0"/>
              <a:t>devices which can actually sit on the bus. </a:t>
            </a:r>
            <a:endParaRPr lang="en-US" dirty="0" smtClean="0"/>
          </a:p>
          <a:p>
            <a:pPr marL="0" indent="0" algn="just">
              <a:buNone/>
            </a:pPr>
            <a:r>
              <a:rPr lang="en-US" dirty="0" smtClean="0"/>
              <a:t>A </a:t>
            </a:r>
            <a:r>
              <a:rPr lang="en-US" dirty="0"/>
              <a:t>single set of wires </a:t>
            </a:r>
            <a:r>
              <a:rPr lang="en-US" dirty="0" smtClean="0"/>
              <a:t>- used </a:t>
            </a:r>
            <a:r>
              <a:rPr lang="en-US" dirty="0"/>
              <a:t>to connect multiple subsystems. </a:t>
            </a:r>
            <a:endParaRPr lang="en-US" dirty="0" smtClean="0"/>
          </a:p>
          <a:p>
            <a:pPr marL="0" indent="0" algn="just">
              <a:buNone/>
            </a:pPr>
            <a:r>
              <a:rPr lang="en-US" dirty="0" smtClean="0"/>
              <a:t>Bus </a:t>
            </a:r>
            <a:r>
              <a:rPr lang="en-US" dirty="0"/>
              <a:t>is also fundamental tool for composing large and complex systems </a:t>
            </a:r>
          </a:p>
        </p:txBody>
      </p:sp>
    </p:spTree>
    <p:extLst>
      <p:ext uri="{BB962C8B-B14F-4D97-AF65-F5344CB8AC3E}">
        <p14:creationId xmlns:p14="http://schemas.microsoft.com/office/powerpoint/2010/main" val="28950877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295400"/>
          </a:xfrm>
        </p:spPr>
        <p:txBody>
          <a:bodyPr>
            <a:normAutofit fontScale="90000"/>
          </a:bodyPr>
          <a:lstStyle/>
          <a:p>
            <a:r>
              <a:rPr lang="en-US" b="1" dirty="0" smtClean="0"/>
              <a:t>Ref: ARM System-on-Chip Architecture by </a:t>
            </a:r>
            <a:r>
              <a:rPr lang="en-US" b="1" dirty="0"/>
              <a:t>S</a:t>
            </a:r>
            <a:r>
              <a:rPr lang="en-US" b="1" dirty="0" smtClean="0"/>
              <a:t>teve </a:t>
            </a:r>
            <a:r>
              <a:rPr lang="en-US" b="1" dirty="0" err="1" smtClean="0"/>
              <a:t>Furber</a:t>
            </a:r>
            <a:r>
              <a:rPr lang="en-US" b="1" dirty="0" smtClean="0"/>
              <a:t> 2</a:t>
            </a:r>
            <a:r>
              <a:rPr lang="en-US" b="1" baseline="30000" dirty="0" smtClean="0"/>
              <a:t>nd</a:t>
            </a:r>
            <a:r>
              <a:rPr lang="en-US" b="1" dirty="0" smtClean="0"/>
              <a:t> Edition</a:t>
            </a:r>
            <a:endParaRPr lang="en-US" b="1" dirty="0"/>
          </a:p>
        </p:txBody>
      </p:sp>
      <p:sp>
        <p:nvSpPr>
          <p:cNvPr id="4" name="Title 1"/>
          <p:cNvSpPr txBox="1">
            <a:spLocks/>
          </p:cNvSpPr>
          <p:nvPr/>
        </p:nvSpPr>
        <p:spPr>
          <a:xfrm>
            <a:off x="457200" y="4343400"/>
            <a:ext cx="8229600" cy="1295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Thank You</a:t>
            </a:r>
            <a:endParaRPr lang="en-US" b="1" dirty="0"/>
          </a:p>
        </p:txBody>
      </p:sp>
    </p:spTree>
    <p:extLst>
      <p:ext uri="{BB962C8B-B14F-4D97-AF65-F5344CB8AC3E}">
        <p14:creationId xmlns:p14="http://schemas.microsoft.com/office/powerpoint/2010/main" val="466289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969818"/>
          </a:xfrm>
        </p:spPr>
        <p:txBody>
          <a:bodyPr/>
          <a:lstStyle/>
          <a:p>
            <a:r>
              <a:rPr lang="en-US" dirty="0" smtClean="0"/>
              <a:t>What defines Bus</a:t>
            </a:r>
            <a:endParaRPr lang="en-US" dirty="0"/>
          </a:p>
        </p:txBody>
      </p:sp>
      <p:sp>
        <p:nvSpPr>
          <p:cNvPr id="4" name="Rectangle 3"/>
          <p:cNvSpPr/>
          <p:nvPr/>
        </p:nvSpPr>
        <p:spPr>
          <a:xfrm>
            <a:off x="2154382" y="1021773"/>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09799" y="2171700"/>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95945" y="3314700"/>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54382" y="4419600"/>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4382" y="5562600"/>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90800" y="1447800"/>
            <a:ext cx="4191000" cy="461665"/>
          </a:xfrm>
          <a:prstGeom prst="rect">
            <a:avLst/>
          </a:prstGeom>
          <a:noFill/>
        </p:spPr>
        <p:txBody>
          <a:bodyPr wrap="square" rtlCol="0">
            <a:spAutoFit/>
          </a:bodyPr>
          <a:lstStyle/>
          <a:p>
            <a:r>
              <a:rPr lang="en-US" sz="2400" b="1" smtClean="0">
                <a:solidFill>
                  <a:srgbClr val="FFFF00"/>
                </a:solidFill>
              </a:rPr>
              <a:t>Transaction Protocol</a:t>
            </a:r>
            <a:endParaRPr lang="en-US" sz="2400" b="1" dirty="0">
              <a:solidFill>
                <a:srgbClr val="FFFF00"/>
              </a:solidFill>
            </a:endParaRPr>
          </a:p>
        </p:txBody>
      </p:sp>
      <p:sp>
        <p:nvSpPr>
          <p:cNvPr id="10" name="TextBox 9"/>
          <p:cNvSpPr txBox="1"/>
          <p:nvPr/>
        </p:nvSpPr>
        <p:spPr>
          <a:xfrm>
            <a:off x="2556164" y="2251501"/>
            <a:ext cx="4191000" cy="830997"/>
          </a:xfrm>
          <a:prstGeom prst="rect">
            <a:avLst/>
          </a:prstGeom>
          <a:noFill/>
        </p:spPr>
        <p:txBody>
          <a:bodyPr wrap="square" rtlCol="0">
            <a:spAutoFit/>
          </a:bodyPr>
          <a:lstStyle/>
          <a:p>
            <a:r>
              <a:rPr lang="en-US" sz="2400" b="1" dirty="0" smtClean="0">
                <a:solidFill>
                  <a:srgbClr val="FFFF00"/>
                </a:solidFill>
              </a:rPr>
              <a:t>Timing and Signaling Specification</a:t>
            </a:r>
            <a:endParaRPr lang="en-US" sz="2400" b="1" dirty="0">
              <a:solidFill>
                <a:srgbClr val="FFFF00"/>
              </a:solidFill>
            </a:endParaRPr>
          </a:p>
        </p:txBody>
      </p:sp>
      <p:sp>
        <p:nvSpPr>
          <p:cNvPr id="11" name="TextBox 10"/>
          <p:cNvSpPr txBox="1"/>
          <p:nvPr/>
        </p:nvSpPr>
        <p:spPr>
          <a:xfrm>
            <a:off x="2590800" y="3625334"/>
            <a:ext cx="4191000" cy="461665"/>
          </a:xfrm>
          <a:prstGeom prst="rect">
            <a:avLst/>
          </a:prstGeom>
          <a:noFill/>
        </p:spPr>
        <p:txBody>
          <a:bodyPr wrap="square" rtlCol="0">
            <a:spAutoFit/>
          </a:bodyPr>
          <a:lstStyle/>
          <a:p>
            <a:r>
              <a:rPr lang="en-US" sz="2400" b="1" dirty="0" smtClean="0">
                <a:solidFill>
                  <a:srgbClr val="FFFF00"/>
                </a:solidFill>
              </a:rPr>
              <a:t>Bunch of Wires</a:t>
            </a:r>
            <a:endParaRPr lang="en-US" sz="2400" b="1" dirty="0">
              <a:solidFill>
                <a:srgbClr val="FFFF00"/>
              </a:solidFill>
            </a:endParaRPr>
          </a:p>
        </p:txBody>
      </p:sp>
      <p:sp>
        <p:nvSpPr>
          <p:cNvPr id="12" name="TextBox 11"/>
          <p:cNvSpPr txBox="1"/>
          <p:nvPr/>
        </p:nvSpPr>
        <p:spPr>
          <a:xfrm>
            <a:off x="2556164" y="4730234"/>
            <a:ext cx="4191000" cy="461665"/>
          </a:xfrm>
          <a:prstGeom prst="rect">
            <a:avLst/>
          </a:prstGeom>
          <a:noFill/>
        </p:spPr>
        <p:txBody>
          <a:bodyPr wrap="square" rtlCol="0">
            <a:spAutoFit/>
          </a:bodyPr>
          <a:lstStyle/>
          <a:p>
            <a:r>
              <a:rPr lang="en-US" sz="2400" b="1" dirty="0" smtClean="0">
                <a:solidFill>
                  <a:srgbClr val="FFFF00"/>
                </a:solidFill>
              </a:rPr>
              <a:t>Electrical Specifications</a:t>
            </a:r>
            <a:endParaRPr lang="en-US" sz="2400" b="1" dirty="0">
              <a:solidFill>
                <a:srgbClr val="FFFF00"/>
              </a:solidFill>
            </a:endParaRPr>
          </a:p>
        </p:txBody>
      </p:sp>
      <p:sp>
        <p:nvSpPr>
          <p:cNvPr id="13" name="TextBox 12"/>
          <p:cNvSpPr txBox="1"/>
          <p:nvPr/>
        </p:nvSpPr>
        <p:spPr>
          <a:xfrm>
            <a:off x="2552701" y="5642401"/>
            <a:ext cx="4191000" cy="830997"/>
          </a:xfrm>
          <a:prstGeom prst="rect">
            <a:avLst/>
          </a:prstGeom>
          <a:noFill/>
        </p:spPr>
        <p:txBody>
          <a:bodyPr wrap="square" rtlCol="0">
            <a:spAutoFit/>
          </a:bodyPr>
          <a:lstStyle/>
          <a:p>
            <a:r>
              <a:rPr lang="en-US" sz="2400" b="1" dirty="0" smtClean="0">
                <a:solidFill>
                  <a:srgbClr val="FFFF00"/>
                </a:solidFill>
              </a:rPr>
              <a:t>Physical mechanical characteristics - Connectors</a:t>
            </a:r>
            <a:endParaRPr lang="en-US" sz="2400" b="1" dirty="0">
              <a:solidFill>
                <a:srgbClr val="FFFF00"/>
              </a:solidFill>
            </a:endParaRPr>
          </a:p>
        </p:txBody>
      </p:sp>
      <p:cxnSp>
        <p:nvCxnSpPr>
          <p:cNvPr id="15" name="Straight Connector 14"/>
          <p:cNvCxnSpPr/>
          <p:nvPr/>
        </p:nvCxnSpPr>
        <p:spPr>
          <a:xfrm flipV="1">
            <a:off x="533400" y="3634562"/>
            <a:ext cx="7848600" cy="46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33400" y="3856166"/>
            <a:ext cx="792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412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Bus Structure</a:t>
            </a:r>
            <a:endParaRPr lang="en-US" dirty="0"/>
          </a:p>
        </p:txBody>
      </p:sp>
      <p:sp>
        <p:nvSpPr>
          <p:cNvPr id="3" name="Content Placeholder 2"/>
          <p:cNvSpPr>
            <a:spLocks noGrp="1"/>
          </p:cNvSpPr>
          <p:nvPr>
            <p:ph idx="1"/>
          </p:nvPr>
        </p:nvSpPr>
        <p:spPr/>
        <p:txBody>
          <a:bodyPr/>
          <a:lstStyle/>
          <a:p>
            <a:pPr marL="0" indent="0">
              <a:buNone/>
            </a:pPr>
            <a:r>
              <a:rPr lang="en-US" dirty="0" smtClean="0"/>
              <a:t>Address Bus: </a:t>
            </a:r>
          </a:p>
          <a:p>
            <a:pPr marL="0" indent="0">
              <a:buNone/>
            </a:pPr>
            <a:endParaRPr lang="en-US" dirty="0"/>
          </a:p>
          <a:p>
            <a:pPr marL="0" indent="0">
              <a:buNone/>
            </a:pPr>
            <a:r>
              <a:rPr lang="en-US" dirty="0" smtClean="0"/>
              <a:t>Data Bus: </a:t>
            </a:r>
          </a:p>
          <a:p>
            <a:pPr marL="0" indent="0">
              <a:buNone/>
            </a:pPr>
            <a:endParaRPr lang="en-US" dirty="0"/>
          </a:p>
          <a:p>
            <a:pPr marL="0" indent="0">
              <a:buNone/>
            </a:pPr>
            <a:r>
              <a:rPr lang="en-US" dirty="0" smtClean="0"/>
              <a:t>Control Bus: </a:t>
            </a:r>
          </a:p>
          <a:p>
            <a:pPr marL="0" indent="0">
              <a:buNone/>
            </a:pPr>
            <a:endParaRPr lang="en-US" dirty="0"/>
          </a:p>
          <a:p>
            <a:pPr marL="0" indent="0">
              <a:buNone/>
            </a:pPr>
            <a:r>
              <a:rPr lang="en-US" dirty="0" smtClean="0"/>
              <a:t>Status Bus: </a:t>
            </a:r>
            <a:endParaRPr lang="en-US" dirty="0"/>
          </a:p>
        </p:txBody>
      </p:sp>
      <p:sp>
        <p:nvSpPr>
          <p:cNvPr id="4" name="Right Arrow 3"/>
          <p:cNvSpPr/>
          <p:nvPr/>
        </p:nvSpPr>
        <p:spPr>
          <a:xfrm>
            <a:off x="3505200" y="1828800"/>
            <a:ext cx="1905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Right Arrow 5"/>
          <p:cNvSpPr/>
          <p:nvPr/>
        </p:nvSpPr>
        <p:spPr>
          <a:xfrm>
            <a:off x="3657600" y="3048000"/>
            <a:ext cx="1752600" cy="381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3505200" y="4267200"/>
            <a:ext cx="1752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505200" y="4495800"/>
            <a:ext cx="1752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882" y="5105400"/>
            <a:ext cx="197167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9435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the function of an address bus and a data bus in a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85800"/>
            <a:ext cx="80010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109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824345"/>
          </a:xfrm>
        </p:spPr>
        <p:txBody>
          <a:bodyPr/>
          <a:lstStyle/>
          <a:p>
            <a:r>
              <a:rPr lang="en-US" dirty="0" smtClean="0"/>
              <a:t>Bus Characteristics </a:t>
            </a:r>
            <a:endParaRPr lang="en-US" dirty="0"/>
          </a:p>
        </p:txBody>
      </p:sp>
      <p:sp>
        <p:nvSpPr>
          <p:cNvPr id="3" name="Content Placeholder 2"/>
          <p:cNvSpPr>
            <a:spLocks noGrp="1"/>
          </p:cNvSpPr>
          <p:nvPr>
            <p:ph idx="1"/>
          </p:nvPr>
        </p:nvSpPr>
        <p:spPr>
          <a:xfrm>
            <a:off x="457200" y="914400"/>
            <a:ext cx="8229600" cy="5211763"/>
          </a:xfrm>
        </p:spPr>
        <p:txBody>
          <a:bodyPr>
            <a:normAutofit fontScale="92500"/>
          </a:bodyPr>
          <a:lstStyle/>
          <a:p>
            <a:pPr marL="0" indent="0">
              <a:buNone/>
            </a:pPr>
            <a:r>
              <a:rPr lang="en-US" dirty="0"/>
              <a:t>Bus signals are usually tri stated </a:t>
            </a:r>
            <a:endParaRPr lang="en-US" dirty="0" smtClean="0"/>
          </a:p>
          <a:p>
            <a:pPr marL="0" indent="0">
              <a:buNone/>
            </a:pPr>
            <a:r>
              <a:rPr lang="en-US" dirty="0" smtClean="0"/>
              <a:t>Tristate : </a:t>
            </a:r>
            <a:r>
              <a:rPr lang="en-US" dirty="0" smtClean="0">
                <a:solidFill>
                  <a:srgbClr val="FF0000"/>
                </a:solidFill>
              </a:rPr>
              <a:t>Low State</a:t>
            </a:r>
          </a:p>
          <a:p>
            <a:pPr marL="0" indent="0">
              <a:buNone/>
            </a:pPr>
            <a:r>
              <a:rPr lang="en-US" dirty="0" smtClean="0">
                <a:solidFill>
                  <a:srgbClr val="FF0000"/>
                </a:solidFill>
              </a:rPr>
              <a:t> 	 </a:t>
            </a:r>
            <a:r>
              <a:rPr lang="en-US" dirty="0">
                <a:solidFill>
                  <a:srgbClr val="FF0000"/>
                </a:solidFill>
              </a:rPr>
              <a:t> </a:t>
            </a:r>
            <a:r>
              <a:rPr lang="en-US" dirty="0" smtClean="0">
                <a:solidFill>
                  <a:srgbClr val="FF0000"/>
                </a:solidFill>
              </a:rPr>
              <a:t>     High State</a:t>
            </a:r>
          </a:p>
          <a:p>
            <a:pPr marL="0" indent="0">
              <a:buNone/>
            </a:pPr>
            <a:r>
              <a:rPr lang="en-US" dirty="0">
                <a:solidFill>
                  <a:srgbClr val="FF0000"/>
                </a:solidFill>
              </a:rPr>
              <a:t> </a:t>
            </a:r>
            <a:r>
              <a:rPr lang="en-US" dirty="0" smtClean="0">
                <a:solidFill>
                  <a:srgbClr val="FF0000"/>
                </a:solidFill>
              </a:rPr>
              <a:t>                Tri-State </a:t>
            </a:r>
            <a:r>
              <a:rPr lang="en-US" dirty="0" smtClean="0"/>
              <a:t>( High impedance state – </a:t>
            </a:r>
            <a:r>
              <a:rPr lang="en-US" b="1" dirty="0" smtClean="0"/>
              <a:t>electrically isolated </a:t>
            </a:r>
            <a:r>
              <a:rPr lang="en-US" dirty="0" smtClean="0"/>
              <a:t>but </a:t>
            </a:r>
            <a:r>
              <a:rPr lang="en-US" b="1" dirty="0" smtClean="0"/>
              <a:t>physically connected</a:t>
            </a:r>
            <a:r>
              <a:rPr lang="en-US" dirty="0" smtClean="0"/>
              <a:t>)</a:t>
            </a:r>
          </a:p>
          <a:p>
            <a:pPr marL="0" indent="0" algn="just">
              <a:buNone/>
            </a:pPr>
            <a:r>
              <a:rPr lang="en-US" dirty="0" smtClean="0"/>
              <a:t>So, if </a:t>
            </a:r>
            <a:r>
              <a:rPr lang="en-US" dirty="0"/>
              <a:t>a device would like to disconnect itself from the bus, it would drive its interface lines to tri state high impedance state. So, effectively it gets disconnected from the bus. So, all these devices are really sharing the common set of signal lines. </a:t>
            </a:r>
            <a:endParaRPr lang="en-US" dirty="0" smtClean="0"/>
          </a:p>
        </p:txBody>
      </p:sp>
    </p:spTree>
    <p:extLst>
      <p:ext uri="{BB962C8B-B14F-4D97-AF65-F5344CB8AC3E}">
        <p14:creationId xmlns:p14="http://schemas.microsoft.com/office/powerpoint/2010/main" val="4045285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824345"/>
          </a:xfrm>
        </p:spPr>
        <p:txBody>
          <a:bodyPr/>
          <a:lstStyle/>
          <a:p>
            <a:r>
              <a:rPr lang="en-US" dirty="0" smtClean="0"/>
              <a:t>Bus Characteristics </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US" dirty="0" smtClean="0"/>
              <a:t>Address and Data lines </a:t>
            </a:r>
            <a:r>
              <a:rPr lang="en-US" b="1" dirty="0" smtClean="0"/>
              <a:t>may be multiplexed</a:t>
            </a:r>
            <a:r>
              <a:rPr lang="en-US" dirty="0" smtClean="0"/>
              <a:t>.</a:t>
            </a:r>
          </a:p>
          <a:p>
            <a:pPr algn="just"/>
            <a:r>
              <a:rPr lang="en-US" dirty="0" smtClean="0"/>
              <a:t>Every </a:t>
            </a:r>
            <a:r>
              <a:rPr lang="en-US" dirty="0"/>
              <a:t>device on the bus must be able to </a:t>
            </a:r>
            <a:r>
              <a:rPr lang="en-US" b="1" dirty="0"/>
              <a:t>drive the maximum bus load</a:t>
            </a:r>
            <a:r>
              <a:rPr lang="en-US" dirty="0"/>
              <a:t>. Because maximum bus load would determine what are the maximum number of device that you can actually put on the bus. </a:t>
            </a:r>
            <a:endParaRPr lang="en-US" dirty="0" smtClean="0"/>
          </a:p>
          <a:p>
            <a:pPr algn="just"/>
            <a:r>
              <a:rPr lang="en-US" dirty="0"/>
              <a:t>Bus </a:t>
            </a:r>
            <a:r>
              <a:rPr lang="en-US" b="1" dirty="0"/>
              <a:t>may include a clock signal</a:t>
            </a:r>
            <a:r>
              <a:rPr lang="en-US" dirty="0"/>
              <a:t>. </a:t>
            </a:r>
            <a:r>
              <a:rPr lang="en-US" dirty="0" smtClean="0"/>
              <a:t>Timing is relative to clock.</a:t>
            </a:r>
          </a:p>
        </p:txBody>
      </p:sp>
    </p:spTree>
    <p:extLst>
      <p:ext uri="{BB962C8B-B14F-4D97-AF65-F5344CB8AC3E}">
        <p14:creationId xmlns:p14="http://schemas.microsoft.com/office/powerpoint/2010/main" val="151099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fontScale="92500" lnSpcReduction="20000"/>
          </a:bodyPr>
          <a:lstStyle/>
          <a:p>
            <a:pPr marL="0" indent="0">
              <a:buNone/>
            </a:pPr>
            <a:r>
              <a:rPr lang="en-US" b="1" dirty="0" smtClean="0"/>
              <a:t>What is the major difference between Control lines and Signal lines ???</a:t>
            </a:r>
          </a:p>
          <a:p>
            <a:pPr marL="0" indent="0">
              <a:buNone/>
            </a:pPr>
            <a:r>
              <a:rPr lang="en-US" dirty="0" smtClean="0"/>
              <a:t>Control Signal === </a:t>
            </a:r>
            <a:r>
              <a:rPr lang="en-US" dirty="0" smtClean="0">
                <a:sym typeface="Wingdings" panose="05000000000000000000" pitchFamily="2" charset="2"/>
              </a:rPr>
              <a:t> </a:t>
            </a:r>
            <a:r>
              <a:rPr lang="en-US" dirty="0" smtClean="0"/>
              <a:t>CPU </a:t>
            </a:r>
            <a:r>
              <a:rPr lang="en-US" dirty="0" smtClean="0">
                <a:sym typeface="Wingdings" panose="05000000000000000000" pitchFamily="2" charset="2"/>
              </a:rPr>
              <a:t></a:t>
            </a:r>
            <a:r>
              <a:rPr lang="en-US" dirty="0" smtClean="0"/>
              <a:t> Peripherals </a:t>
            </a:r>
          </a:p>
          <a:p>
            <a:pPr marL="0" indent="0">
              <a:buNone/>
            </a:pPr>
            <a:r>
              <a:rPr lang="en-US" dirty="0" smtClean="0"/>
              <a:t>Status Signal === Peripherals </a:t>
            </a:r>
            <a:r>
              <a:rPr lang="en-US" dirty="0" smtClean="0">
                <a:sym typeface="Wingdings" panose="05000000000000000000" pitchFamily="2" charset="2"/>
              </a:rPr>
              <a:t> CPU</a:t>
            </a:r>
          </a:p>
          <a:p>
            <a:pPr marL="0" indent="0">
              <a:buNone/>
            </a:pPr>
            <a:endParaRPr lang="en-US" dirty="0" smtClean="0"/>
          </a:p>
          <a:p>
            <a:pPr marL="0" indent="0">
              <a:buNone/>
            </a:pPr>
            <a:r>
              <a:rPr lang="en-US" b="1" dirty="0" smtClean="0"/>
              <a:t>Can we club together Address and Data lines ?</a:t>
            </a:r>
          </a:p>
          <a:p>
            <a:pPr marL="0" indent="0">
              <a:buNone/>
            </a:pPr>
            <a:r>
              <a:rPr lang="en-US" dirty="0" smtClean="0"/>
              <a:t>Hint: AD0-AD7</a:t>
            </a:r>
          </a:p>
          <a:p>
            <a:pPr marL="0" indent="0">
              <a:buNone/>
            </a:pPr>
            <a:r>
              <a:rPr lang="en-US" dirty="0" smtClean="0"/>
              <a:t>Additional line needed ALE</a:t>
            </a:r>
          </a:p>
          <a:p>
            <a:pPr marL="0" indent="0">
              <a:buNone/>
            </a:pPr>
            <a:r>
              <a:rPr lang="en-US" dirty="0" err="1" smtClean="0"/>
              <a:t>Adv</a:t>
            </a:r>
            <a:r>
              <a:rPr lang="en-US" dirty="0" smtClean="0"/>
              <a:t>: Instead of 16 (A0-A7 and D0-D7) pins or lines we need only 8+1 (AD0-AD7 and ALE)</a:t>
            </a:r>
          </a:p>
          <a:p>
            <a:pPr marL="0" indent="0">
              <a:buNone/>
            </a:pPr>
            <a:endParaRPr lang="en-US" dirty="0" smtClean="0"/>
          </a:p>
          <a:p>
            <a:pPr marL="0" indent="0">
              <a:buNone/>
            </a:pPr>
            <a:r>
              <a:rPr lang="en-US" b="1" dirty="0" smtClean="0"/>
              <a:t>Also recall about parallel and serial Communication  Hard Disk : P ATA and S ATA cables</a:t>
            </a:r>
            <a:endParaRPr lang="en-US" b="1" dirty="0"/>
          </a:p>
        </p:txBody>
      </p:sp>
    </p:spTree>
    <p:extLst>
      <p:ext uri="{BB962C8B-B14F-4D97-AF65-F5344CB8AC3E}">
        <p14:creationId xmlns:p14="http://schemas.microsoft.com/office/powerpoint/2010/main" val="113749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1332</Words>
  <Application>Microsoft Office PowerPoint</Application>
  <PresentationFormat>On-screen Show (4:3)</PresentationFormat>
  <Paragraphs>108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AMBA BUS</vt:lpstr>
      <vt:lpstr>BUS</vt:lpstr>
      <vt:lpstr>BUS</vt:lpstr>
      <vt:lpstr>What defines Bus</vt:lpstr>
      <vt:lpstr>Generic Bus Structure</vt:lpstr>
      <vt:lpstr>PowerPoint Presentation</vt:lpstr>
      <vt:lpstr>Bus Characteristics </vt:lpstr>
      <vt:lpstr>Bus Characteristics </vt:lpstr>
      <vt:lpstr>PowerPoint Presentation</vt:lpstr>
      <vt:lpstr>PowerPoint Presentation</vt:lpstr>
      <vt:lpstr>PowerPoint Presentation</vt:lpstr>
      <vt:lpstr>ARM Bus</vt:lpstr>
      <vt:lpstr>PowerPoint Presentation</vt:lpstr>
      <vt:lpstr>PowerPoint Presentation</vt:lpstr>
      <vt:lpstr>PowerPoint Presentation</vt:lpstr>
      <vt:lpstr>AMBA  Advanced Microcontroller Bus Architecture</vt:lpstr>
      <vt:lpstr>PowerPoint Presentation</vt:lpstr>
      <vt:lpstr>PowerPoint Presentation</vt:lpstr>
      <vt:lpstr>PowerPoint Presentation</vt:lpstr>
      <vt:lpstr>PowerPoint Presentation</vt:lpstr>
      <vt:lpstr>PowerPoint Presentation</vt:lpstr>
      <vt:lpstr>Bus Arbitration</vt:lpstr>
      <vt:lpstr>Bus Transfer</vt:lpstr>
      <vt:lpstr>PowerPoint Presentation</vt:lpstr>
      <vt:lpstr>PowerPoint Presentation</vt:lpstr>
      <vt:lpstr>PowerPoint Presentation</vt:lpstr>
      <vt:lpstr>PowerPoint Presentation</vt:lpstr>
      <vt:lpstr>PowerPoint Presentation</vt:lpstr>
      <vt:lpstr>PowerPoint Presentation</vt:lpstr>
      <vt:lpstr>Ref: ARM System-on-Chip Architecture by Steve Furber 2nd Edition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dc:title>
  <dc:creator>deebansai</dc:creator>
  <cp:lastModifiedBy>deebansai</cp:lastModifiedBy>
  <cp:revision>17</cp:revision>
  <dcterms:created xsi:type="dcterms:W3CDTF">2020-04-29T04:13:53Z</dcterms:created>
  <dcterms:modified xsi:type="dcterms:W3CDTF">2020-04-29T06:54:24Z</dcterms:modified>
</cp:coreProperties>
</file>