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90" r:id="rId18"/>
    <p:sldId id="291" r:id="rId20"/>
    <p:sldId id="292" r:id="rId21"/>
    <p:sldId id="293" r:id="rId22"/>
    <p:sldId id="294" r:id="rId23"/>
    <p:sldId id="295" r:id="rId24"/>
    <p:sldId id="296" r:id="rId25"/>
    <p:sldId id="297" r:id="rId26"/>
    <p:sldId id="299" r:id="rId27"/>
    <p:sldId id="300" r:id="rId28"/>
    <p:sldId id="301" r:id="rId29"/>
    <p:sldId id="302" r:id="rId30"/>
    <p:sldId id="303"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31" autoAdjust="0"/>
    <p:restoredTop sz="94660"/>
  </p:normalViewPr>
  <p:slideViewPr>
    <p:cSldViewPr snapToGrid="0">
      <p:cViewPr varScale="1">
        <p:scale>
          <a:sx n="82" d="100"/>
          <a:sy n="82" d="100"/>
        </p:scale>
        <p:origin x="91"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0684D-7283-47DC-8A87-DA04909E09B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08A4B-8411-4AA9-889C-5F709A790E8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708A4B-8411-4AA9-889C-5F709A790E8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7C16DAD-C83E-486B-977D-57969BAB7E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7C16DAD-C83E-486B-977D-57969BAB7E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endParaRPr lang="en-US" smtClean="0"/>
          </a:p>
        </p:txBody>
      </p:sp>
      <p:sp>
        <p:nvSpPr>
          <p:cNvPr id="2" name="Date Placeholder 1"/>
          <p:cNvSpPr>
            <a:spLocks noGrp="1"/>
          </p:cNvSpPr>
          <p:nvPr>
            <p:ph type="dt" sz="half" idx="10"/>
          </p:nvPr>
        </p:nvSpPr>
        <p:spPr/>
        <p:txBody>
          <a:bodyPr/>
          <a:lstStyle/>
          <a:p>
            <a:fld id="{D7C16DAD-C83E-486B-977D-57969BAB7EE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7C16DAD-C83E-486B-977D-57969BAB7E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7C16DAD-C83E-486B-977D-57969BAB7E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7C16DAD-C83E-486B-977D-57969BAB7EE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16DAD-C83E-486B-977D-57969BAB7EE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16DAD-C83E-486B-977D-57969BAB7EE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7C16DAD-C83E-486B-977D-57969BAB7E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3885810" y="6041362"/>
            <a:ext cx="976879" cy="365125"/>
          </a:xfrm>
        </p:spPr>
        <p:txBody>
          <a:bodyPr/>
          <a:lstStyle/>
          <a:p>
            <a:fld id="{D7C16DAD-C83E-486B-977D-57969BAB7EE5}" type="datetimeFigureOut">
              <a:rPr lang="en-IN" smtClean="0"/>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D6734C-CC1F-4B34-9739-128B231FA11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C16DAD-C83E-486B-977D-57969BAB7EE5}" type="datetimeFigureOut">
              <a:rPr lang="en-IN" smtClean="0"/>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D6734C-CC1F-4B34-9739-128B231FA113}"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8.wdp"/><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hdphoto" Target="../media/image5.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hdphoto" Target="../media/image5.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hdphoto" Target="../media/image5.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smtClean="0"/>
              <a:t>Memory Organization – Computer Organization and Architecture.</a:t>
            </a:r>
            <a:endParaRPr lang="en-IN" sz="5400" dirty="0"/>
          </a:p>
        </p:txBody>
      </p:sp>
      <p:sp>
        <p:nvSpPr>
          <p:cNvPr id="3" name="Subtitle 2"/>
          <p:cNvSpPr>
            <a:spLocks noGrp="1"/>
          </p:cNvSpPr>
          <p:nvPr>
            <p:ph type="subTitle" idx="1"/>
          </p:nvPr>
        </p:nvSpPr>
        <p:spPr/>
        <p:txBody>
          <a:bodyPr>
            <a:normAutofit fontScale="47500" lnSpcReduction="20000"/>
          </a:bodyPr>
          <a:lstStyle/>
          <a:p>
            <a:r>
              <a:rPr lang="en-IN" dirty="0" smtClean="0"/>
              <a:t>Shriram K Vasudevan </a:t>
            </a:r>
            <a:endParaRPr lang="en-IN" dirty="0" smtClean="0"/>
          </a:p>
          <a:p>
            <a:r>
              <a:rPr lang="en-IN" dirty="0" smtClean="0"/>
              <a:t>Must Know Topic – Pay attn. please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880" y="1160420"/>
            <a:ext cx="10629576" cy="970450"/>
          </a:xfrm>
        </p:spPr>
        <p:txBody>
          <a:bodyPr/>
          <a:lstStyle/>
          <a:p>
            <a:r>
              <a:rPr lang="en-IN" sz="3200" dirty="0" smtClean="0"/>
              <a:t>Attempt -1: </a:t>
            </a:r>
            <a:r>
              <a:rPr lang="en-US" sz="3200" dirty="0">
                <a:latin typeface="Minion-Regular"/>
              </a:rPr>
              <a:t>The processor requests the following </a:t>
            </a:r>
            <a:r>
              <a:rPr lang="en-US" sz="3200" dirty="0" smtClean="0">
                <a:latin typeface="Minion-Regular"/>
              </a:rPr>
              <a:t>address: </a:t>
            </a:r>
            <a:r>
              <a:rPr lang="en-US" sz="3200" dirty="0">
                <a:latin typeface="Palatino-Roman"/>
              </a:rPr>
              <a:t>10110</a:t>
            </a:r>
            <a:r>
              <a:rPr lang="en-US" sz="600" dirty="0">
                <a:latin typeface="Palatino-Roman"/>
              </a:rPr>
              <a:t>two</a:t>
            </a:r>
            <a:br>
              <a:rPr lang="en-US" sz="800" dirty="0">
                <a:latin typeface="Palatino-Roman"/>
              </a:rPr>
            </a:br>
            <a:endParaRPr lang="en-IN" dirty="0"/>
          </a:p>
        </p:txBody>
      </p:sp>
      <p:pic>
        <p:nvPicPr>
          <p:cNvPr id="4" name="Picture 3"/>
          <p:cNvPicPr>
            <a:picLocks noChangeAspect="1"/>
          </p:cNvPicPr>
          <p:nvPr/>
        </p:nvPicPr>
        <p:blipFill>
          <a:blip r:embed="rId1">
            <a:extLst>
              <a:ext uri="{BEBA8EAE-BF5A-486C-A8C5-ECC9F3942E4B}">
                <a14:imgProps xmlns:a14="http://schemas.microsoft.com/office/drawing/2010/main">
                  <a14:imgLayer r:embed="rId2">
                    <a14:imgEffect>
                      <a14:colorTemperature colorTemp="8800"/>
                    </a14:imgEffect>
                  </a14:imgLayer>
                </a14:imgProps>
              </a:ext>
            </a:extLst>
          </a:blip>
          <a:stretch>
            <a:fillRect/>
          </a:stretch>
        </p:blipFill>
        <p:spPr>
          <a:xfrm>
            <a:off x="2871069" y="1947990"/>
            <a:ext cx="6254643" cy="3994361"/>
          </a:xfrm>
          <a:prstGeom prst="rect">
            <a:avLst/>
          </a:prstGeom>
        </p:spPr>
      </p:pic>
      <p:sp>
        <p:nvSpPr>
          <p:cNvPr id="3" name="Rectangle 2"/>
          <p:cNvSpPr/>
          <p:nvPr/>
        </p:nvSpPr>
        <p:spPr>
          <a:xfrm>
            <a:off x="647100" y="5942351"/>
            <a:ext cx="11375135" cy="923330"/>
          </a:xfrm>
          <a:prstGeom prst="rect">
            <a:avLst/>
          </a:prstGeom>
        </p:spPr>
        <p:txBody>
          <a:bodyPr wrap="square">
            <a:spAutoFit/>
          </a:bodyPr>
          <a:lstStyle/>
          <a:p>
            <a:pPr algn="just"/>
            <a:r>
              <a:rPr lang="en-US" b="1" dirty="0">
                <a:latin typeface="Minion-Regular"/>
              </a:rPr>
              <a:t>The cache is initially empty, with all valid bits (V entry in cache) turned off (N). The processor requests the following addresses: </a:t>
            </a:r>
            <a:r>
              <a:rPr lang="en-US" b="1" dirty="0">
                <a:latin typeface="Palatino-Roman"/>
              </a:rPr>
              <a:t>10110</a:t>
            </a:r>
            <a:r>
              <a:rPr lang="en-US" sz="800" b="1" dirty="0">
                <a:latin typeface="Palatino-Roman"/>
              </a:rPr>
              <a:t>two</a:t>
            </a:r>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Attempt -2: </a:t>
            </a:r>
            <a:r>
              <a:rPr lang="en-US" dirty="0">
                <a:latin typeface="Minion-Regular"/>
              </a:rPr>
              <a:t>The processor requests the following </a:t>
            </a:r>
            <a:r>
              <a:rPr lang="en-US" dirty="0" smtClean="0">
                <a:latin typeface="Minion-Regular"/>
              </a:rPr>
              <a:t>address: </a:t>
            </a:r>
            <a:r>
              <a:rPr lang="en-US" dirty="0" smtClean="0">
                <a:latin typeface="Palatino-Roman"/>
              </a:rPr>
              <a:t>11010</a:t>
            </a:r>
            <a:r>
              <a:rPr lang="en-US" sz="800" dirty="0" smtClean="0">
                <a:latin typeface="Palatino-Roman"/>
              </a:rPr>
              <a:t>two </a:t>
            </a:r>
            <a:r>
              <a:rPr lang="en-US" dirty="0">
                <a:latin typeface="Minion-Regular"/>
              </a:rPr>
              <a:t>(miss</a:t>
            </a:r>
            <a:r>
              <a:rPr lang="en-US" dirty="0" smtClean="0">
                <a:latin typeface="Minion-Regular"/>
              </a:rPr>
              <a:t>) </a:t>
            </a:r>
            <a:endParaRPr lang="en-IN" dirty="0"/>
          </a:p>
        </p:txBody>
      </p:sp>
      <p:pic>
        <p:nvPicPr>
          <p:cNvPr id="4" name="Picture 3"/>
          <p:cNvPicPr>
            <a:picLocks noChangeAspect="1"/>
          </p:cNvPicPr>
          <p:nvPr/>
        </p:nvPicPr>
        <p:blipFill>
          <a:blip r:embed="rId1">
            <a:duotone>
              <a:prstClr val="black"/>
              <a:schemeClr val="accent3">
                <a:tint val="45000"/>
                <a:satMod val="400000"/>
              </a:schemeClr>
            </a:duotone>
          </a:blip>
          <a:stretch>
            <a:fillRect/>
          </a:stretch>
        </p:blipFill>
        <p:spPr>
          <a:xfrm>
            <a:off x="3392424" y="2111718"/>
            <a:ext cx="4711053" cy="3076984"/>
          </a:xfrm>
          <a:prstGeom prst="rect">
            <a:avLst/>
          </a:prstGeom>
        </p:spPr>
      </p:pic>
      <p:sp>
        <p:nvSpPr>
          <p:cNvPr id="5" name="Rectangle 4"/>
          <p:cNvSpPr/>
          <p:nvPr/>
        </p:nvSpPr>
        <p:spPr>
          <a:xfrm>
            <a:off x="1120616" y="5448549"/>
            <a:ext cx="10261382" cy="923330"/>
          </a:xfrm>
          <a:prstGeom prst="rect">
            <a:avLst/>
          </a:prstGeom>
        </p:spPr>
        <p:txBody>
          <a:bodyPr wrap="square">
            <a:spAutoFit/>
          </a:bodyPr>
          <a:lstStyle/>
          <a:p>
            <a:pPr algn="just"/>
            <a:r>
              <a:rPr lang="en-US" b="1" dirty="0">
                <a:latin typeface="Minion-Regular"/>
              </a:rPr>
              <a:t>The cache is initially empty, with all valid bits (V entry in cache) turned off (N). The processor requests the following addresses: </a:t>
            </a:r>
            <a:r>
              <a:rPr lang="en-US" b="1" dirty="0" smtClean="0">
                <a:latin typeface="Palatino-Roman"/>
              </a:rPr>
              <a:t>10110</a:t>
            </a:r>
            <a:r>
              <a:rPr lang="en-US" sz="800" b="1" dirty="0" smtClean="0">
                <a:latin typeface="Palatino-Roman"/>
              </a:rPr>
              <a:t>two</a:t>
            </a:r>
            <a:r>
              <a:rPr lang="en-US" b="1" dirty="0" smtClean="0">
                <a:latin typeface="Minion-Regular"/>
              </a:rPr>
              <a:t>(miss</a:t>
            </a:r>
            <a:r>
              <a:rPr lang="en-US" b="1" dirty="0">
                <a:latin typeface="Minion-Regular"/>
              </a:rPr>
              <a:t>),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r>
              <a:rPr lang="en-US" b="1" dirty="0" smtClean="0">
                <a:latin typeface="Minion-Regular"/>
              </a:rPr>
              <a:t>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Attempt -3:</a:t>
            </a:r>
            <a:r>
              <a:rPr lang="en-US" dirty="0">
                <a:latin typeface="Minion-Regular"/>
              </a:rPr>
              <a:t> The processor requests the following address: </a:t>
            </a:r>
            <a:r>
              <a:rPr lang="en-US" dirty="0">
                <a:latin typeface="Palatino-Roman"/>
              </a:rPr>
              <a:t>10110</a:t>
            </a:r>
            <a:r>
              <a:rPr lang="en-US" sz="800" dirty="0">
                <a:latin typeface="Palatino-Roman"/>
              </a:rPr>
              <a:t>two </a:t>
            </a:r>
            <a:r>
              <a:rPr lang="en-US" dirty="0">
                <a:latin typeface="Minion-Regular"/>
              </a:rPr>
              <a:t>(hit</a:t>
            </a:r>
            <a:r>
              <a:rPr lang="en-US" dirty="0" smtClean="0">
                <a:latin typeface="Minion-Regular"/>
              </a:rPr>
              <a:t>)</a:t>
            </a:r>
            <a:endParaRPr lang="en-IN" dirty="0"/>
          </a:p>
        </p:txBody>
      </p:sp>
      <p:pic>
        <p:nvPicPr>
          <p:cNvPr id="5" name="Picture 4"/>
          <p:cNvPicPr>
            <a:picLocks noChangeAspect="1"/>
          </p:cNvPicPr>
          <p:nvPr/>
        </p:nvPicPr>
        <p:blipFill>
          <a:blip r:embed="rId1">
            <a:duotone>
              <a:prstClr val="black"/>
              <a:schemeClr val="accent6">
                <a:tint val="45000"/>
                <a:satMod val="400000"/>
              </a:schemeClr>
            </a:duotone>
          </a:blip>
          <a:stretch>
            <a:fillRect/>
          </a:stretch>
        </p:blipFill>
        <p:spPr>
          <a:xfrm>
            <a:off x="3253777" y="1805406"/>
            <a:ext cx="6013627" cy="3904450"/>
          </a:xfrm>
          <a:prstGeom prst="rect">
            <a:avLst/>
          </a:prstGeom>
        </p:spPr>
      </p:pic>
      <p:sp>
        <p:nvSpPr>
          <p:cNvPr id="6" name="Rectangle 5"/>
          <p:cNvSpPr/>
          <p:nvPr/>
        </p:nvSpPr>
        <p:spPr>
          <a:xfrm>
            <a:off x="2380488" y="5709856"/>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endParaRPr lang="en-US" sz="800" b="1" dirty="0">
              <a:latin typeface="Palatino-Roman"/>
            </a:endParaRP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Attempt - 4</a:t>
            </a:r>
            <a:endParaRPr lang="en-IN" dirty="0"/>
          </a:p>
        </p:txBody>
      </p:sp>
      <p:pic>
        <p:nvPicPr>
          <p:cNvPr id="4" name="Content Placeholder 3"/>
          <p:cNvPicPr>
            <a:picLocks noGrp="1" noChangeAspect="1"/>
          </p:cNvPicPr>
          <p:nvPr>
            <p:ph idx="1"/>
          </p:nvPr>
        </p:nvPicPr>
        <p:blipFill>
          <a:blip r:embed="rId1">
            <a:duotone>
              <a:prstClr val="black"/>
              <a:schemeClr val="accent4">
                <a:tint val="45000"/>
                <a:satMod val="400000"/>
              </a:schemeClr>
            </a:duotone>
          </a:blip>
          <a:stretch>
            <a:fillRect/>
          </a:stretch>
        </p:blipFill>
        <p:spPr>
          <a:xfrm>
            <a:off x="3011614" y="1948931"/>
            <a:ext cx="5702618" cy="3888941"/>
          </a:xfrm>
          <a:prstGeom prst="rect">
            <a:avLst/>
          </a:prstGeom>
        </p:spPr>
      </p:pic>
      <p:sp>
        <p:nvSpPr>
          <p:cNvPr id="5" name="Rectangle 4"/>
          <p:cNvSpPr/>
          <p:nvPr/>
        </p:nvSpPr>
        <p:spPr>
          <a:xfrm>
            <a:off x="2389632" y="5837872"/>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endParaRPr lang="en-US" sz="800" b="1" dirty="0">
              <a:latin typeface="Palatino-Roman"/>
            </a:endParaRP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Attempt - 5</a:t>
            </a:r>
            <a:endParaRPr lang="en-IN" dirty="0"/>
          </a:p>
        </p:txBody>
      </p:sp>
      <p:pic>
        <p:nvPicPr>
          <p:cNvPr id="4" name="Content Placeholder 3"/>
          <p:cNvPicPr>
            <a:picLocks noGrp="1" noChangeAspect="1"/>
          </p:cNvPicPr>
          <p:nvPr>
            <p:ph idx="1"/>
          </p:nvPr>
        </p:nvPicPr>
        <p:blipFill>
          <a:blip r:embed="rId1"/>
          <a:stretch>
            <a:fillRect/>
          </a:stretch>
        </p:blipFill>
        <p:spPr>
          <a:xfrm>
            <a:off x="361378" y="2015585"/>
            <a:ext cx="5298758" cy="3587874"/>
          </a:xfrm>
          <a:prstGeom prst="rect">
            <a:avLst/>
          </a:prstGeom>
        </p:spPr>
      </p:pic>
      <p:sp>
        <p:nvSpPr>
          <p:cNvPr id="5" name="Rectangle 4"/>
          <p:cNvSpPr/>
          <p:nvPr/>
        </p:nvSpPr>
        <p:spPr>
          <a:xfrm>
            <a:off x="2627376" y="5755576"/>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endParaRPr lang="en-US" sz="800" b="1" dirty="0">
              <a:latin typeface="Palatino-Roman"/>
            </a:endParaRP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solidFill>
                  <a:srgbClr val="FFFF00"/>
                </a:solidFill>
                <a:latin typeface="Palatino-Roman"/>
              </a:rPr>
              <a:t>10000</a:t>
            </a:r>
            <a:r>
              <a:rPr lang="en-US" sz="800" b="1" dirty="0">
                <a:solidFill>
                  <a:srgbClr val="FFFF00"/>
                </a:solidFill>
                <a:latin typeface="Palatino-Roman"/>
              </a:rPr>
              <a:t>two </a:t>
            </a:r>
            <a:r>
              <a:rPr lang="en-US" b="1" dirty="0">
                <a:solidFill>
                  <a:srgbClr val="FFFF00"/>
                </a:solidFill>
                <a:latin typeface="Minion-Regular"/>
              </a:rPr>
              <a:t>(hit), </a:t>
            </a:r>
            <a:r>
              <a:rPr lang="en-US" b="1" dirty="0">
                <a:latin typeface="Minion-Regular"/>
              </a:rPr>
              <a:t>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
        <p:nvSpPr>
          <p:cNvPr id="6" name="Rectangle 5"/>
          <p:cNvSpPr/>
          <p:nvPr/>
        </p:nvSpPr>
        <p:spPr>
          <a:xfrm>
            <a:off x="5754624" y="2883700"/>
            <a:ext cx="6096000" cy="923330"/>
          </a:xfrm>
          <a:prstGeom prst="rect">
            <a:avLst/>
          </a:prstGeom>
        </p:spPr>
        <p:txBody>
          <a:bodyPr>
            <a:spAutoFit/>
          </a:bodyPr>
          <a:lstStyle/>
          <a:p>
            <a:pPr algn="just"/>
            <a:r>
              <a:rPr lang="en-US" b="1" dirty="0">
                <a:latin typeface="Minion-Regular"/>
              </a:rPr>
              <a:t>When address </a:t>
            </a:r>
            <a:r>
              <a:rPr lang="en-US" b="1" dirty="0">
                <a:latin typeface="Palatino-Roman"/>
              </a:rPr>
              <a:t>10010</a:t>
            </a:r>
            <a:r>
              <a:rPr lang="en-US" sz="800" b="1" dirty="0">
                <a:latin typeface="Palatino-Roman"/>
              </a:rPr>
              <a:t>two </a:t>
            </a:r>
            <a:r>
              <a:rPr lang="en-US" b="1" dirty="0">
                <a:latin typeface="Minion-Regular"/>
              </a:rPr>
              <a:t>(18) is referenced, the entry for address </a:t>
            </a:r>
            <a:r>
              <a:rPr lang="en-US" b="1" dirty="0">
                <a:latin typeface="Palatino-Roman"/>
              </a:rPr>
              <a:t>11010</a:t>
            </a:r>
            <a:r>
              <a:rPr lang="en-US" sz="800" b="1" dirty="0">
                <a:latin typeface="Palatino-Roman"/>
              </a:rPr>
              <a:t>two </a:t>
            </a:r>
            <a:r>
              <a:rPr lang="en-US" b="1" dirty="0">
                <a:latin typeface="Minion-Regular"/>
              </a:rPr>
              <a:t>(26) </a:t>
            </a:r>
            <a:r>
              <a:rPr lang="en-US" b="1" dirty="0" smtClean="0">
                <a:latin typeface="Minion-Regular"/>
              </a:rPr>
              <a:t>must be </a:t>
            </a:r>
            <a:r>
              <a:rPr lang="en-US" b="1" dirty="0">
                <a:latin typeface="Minion-Regular"/>
              </a:rPr>
              <a:t>replaced, and a reference to </a:t>
            </a:r>
            <a:r>
              <a:rPr lang="en-US" b="1" dirty="0">
                <a:latin typeface="Palatino-Roman"/>
              </a:rPr>
              <a:t>11010</a:t>
            </a:r>
            <a:r>
              <a:rPr lang="en-US" sz="800" b="1" dirty="0">
                <a:latin typeface="Palatino-Roman"/>
              </a:rPr>
              <a:t>two </a:t>
            </a:r>
            <a:r>
              <a:rPr lang="en-US" b="1" dirty="0">
                <a:latin typeface="Minion-Regular"/>
              </a:rPr>
              <a:t>will cause a subsequent miss</a:t>
            </a:r>
            <a:endParaRPr lang="en-IN" dirty="0"/>
          </a:p>
        </p:txBody>
      </p:sp>
      <p:sp>
        <p:nvSpPr>
          <p:cNvPr id="7" name="TextBox 6"/>
          <p:cNvSpPr txBox="1"/>
          <p:nvPr/>
        </p:nvSpPr>
        <p:spPr>
          <a:xfrm>
            <a:off x="6693407" y="4315968"/>
            <a:ext cx="4218433" cy="369332"/>
          </a:xfrm>
          <a:prstGeom prst="rect">
            <a:avLst/>
          </a:prstGeom>
          <a:noFill/>
        </p:spPr>
        <p:txBody>
          <a:bodyPr wrap="square" rtlCol="0">
            <a:spAutoFit/>
          </a:bodyPr>
          <a:lstStyle/>
          <a:p>
            <a:r>
              <a:rPr lang="en-IN" b="1" dirty="0" smtClean="0">
                <a:solidFill>
                  <a:srgbClr val="FFFF00"/>
                </a:solidFill>
              </a:rPr>
              <a:t>Understand the way tag is used. </a:t>
            </a:r>
            <a:endParaRPr lang="en-IN" b="1" dirty="0">
              <a:solidFill>
                <a:srgbClr val="FFFF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math…</a:t>
            </a:r>
            <a:endParaRPr lang="en-IN" dirty="0"/>
          </a:p>
        </p:txBody>
      </p:sp>
      <p:pic>
        <p:nvPicPr>
          <p:cNvPr id="4" name="Picture 3"/>
          <p:cNvPicPr>
            <a:picLocks noChangeAspect="1"/>
          </p:cNvPicPr>
          <p:nvPr/>
        </p:nvPicPr>
        <p:blipFill>
          <a:blip r:embed="rId1"/>
          <a:stretch>
            <a:fillRect/>
          </a:stretch>
        </p:blipFill>
        <p:spPr>
          <a:xfrm>
            <a:off x="4481295" y="0"/>
            <a:ext cx="5953949" cy="6858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Handling cache miss … (Its complicated)</a:t>
            </a:r>
            <a:endParaRPr lang="en-IN" dirty="0"/>
          </a:p>
        </p:txBody>
      </p:sp>
      <p:sp>
        <p:nvSpPr>
          <p:cNvPr id="3" name="Content Placeholder 2"/>
          <p:cNvSpPr>
            <a:spLocks noGrp="1"/>
          </p:cNvSpPr>
          <p:nvPr>
            <p:ph idx="1"/>
          </p:nvPr>
        </p:nvSpPr>
        <p:spPr>
          <a:xfrm>
            <a:off x="356512" y="2263140"/>
            <a:ext cx="11025486" cy="4350039"/>
          </a:xfrm>
        </p:spPr>
        <p:txBody>
          <a:bodyPr>
            <a:noAutofit/>
          </a:bodyPr>
          <a:lstStyle/>
          <a:p>
            <a:pPr algn="just"/>
            <a:endParaRPr lang="en-US" b="1" dirty="0" smtClean="0"/>
          </a:p>
          <a:p>
            <a:pPr algn="just"/>
            <a:r>
              <a:rPr lang="en-US" b="1" dirty="0" smtClean="0"/>
              <a:t>You know by now, what is a cache miss! </a:t>
            </a:r>
            <a:endParaRPr lang="en-US" b="1" dirty="0" smtClean="0"/>
          </a:p>
          <a:p>
            <a:pPr algn="just"/>
            <a:r>
              <a:rPr lang="en-US" b="1" dirty="0" smtClean="0"/>
              <a:t>When the requested content is not in the cache, the request cannot be handled as the data is not available. </a:t>
            </a:r>
            <a:endParaRPr lang="en-US" b="1" dirty="0" smtClean="0"/>
          </a:p>
          <a:p>
            <a:pPr algn="just"/>
            <a:r>
              <a:rPr lang="en-US" b="1" dirty="0" smtClean="0"/>
              <a:t>Now, when there is a hit, the action is all trivial. Means, the things will go as planned. </a:t>
            </a:r>
            <a:endParaRPr lang="en-US" b="1" dirty="0" smtClean="0"/>
          </a:p>
          <a:p>
            <a:pPr algn="just"/>
            <a:r>
              <a:rPr lang="en-US" b="1" i="1" dirty="0" smtClean="0">
                <a:solidFill>
                  <a:srgbClr val="FFFF00"/>
                </a:solidFill>
                <a:effectLst>
                  <a:outerShdw blurRad="38100" dist="38100" dir="2700000" algn="tl">
                    <a:srgbClr val="000000">
                      <a:alpha val="43137"/>
                    </a:srgbClr>
                  </a:outerShdw>
                </a:effectLst>
              </a:rPr>
              <a:t>If there is a miss, the process is going to be slightly different as the flow is to be changed to handle the miss.   </a:t>
            </a:r>
            <a:endParaRPr lang="en-US" b="1" i="1" dirty="0" smtClean="0">
              <a:solidFill>
                <a:srgbClr val="FFFF00"/>
              </a:solidFill>
              <a:effectLst>
                <a:outerShdw blurRad="38100" dist="38100" dir="2700000" algn="tl">
                  <a:srgbClr val="000000">
                    <a:alpha val="43137"/>
                  </a:srgbClr>
                </a:outerShdw>
              </a:effectLst>
            </a:endParaRPr>
          </a:p>
          <a:p>
            <a:pPr lvl="1" algn="just"/>
            <a:r>
              <a:rPr lang="en-US" b="1" dirty="0" smtClean="0">
                <a:solidFill>
                  <a:srgbClr val="FFFF00"/>
                </a:solidFill>
              </a:rPr>
              <a:t>The </a:t>
            </a:r>
            <a:r>
              <a:rPr lang="en-US" b="1" dirty="0">
                <a:solidFill>
                  <a:srgbClr val="FFFF00"/>
                </a:solidFill>
              </a:rPr>
              <a:t>cache miss handling is done with the processor control unit and with a separate controller that initiates the memory access and refills the cache. </a:t>
            </a:r>
            <a:endParaRPr lang="en-US" b="1" dirty="0">
              <a:solidFill>
                <a:srgbClr val="FFFF00"/>
              </a:solidFill>
            </a:endParaRPr>
          </a:p>
          <a:p>
            <a:pPr algn="just"/>
            <a:r>
              <a:rPr lang="en-US" b="1" dirty="0" smtClean="0"/>
              <a:t>This miss needs processing to be done and this creates some delay.  It is  similar to the pipeline stall (remember??) which forced us to save the content in pipelining registers.  </a:t>
            </a:r>
            <a:endParaRPr lang="en-US" b="1" dirty="0" smtClean="0"/>
          </a:p>
          <a:p>
            <a:pPr algn="just"/>
            <a:r>
              <a:rPr lang="en-US" b="1" dirty="0" smtClean="0"/>
              <a:t>For </a:t>
            </a:r>
            <a:r>
              <a:rPr lang="en-US" b="1" dirty="0"/>
              <a:t>a cache miss, we can stall the entire processor, essentially freezing the contents of the temporary and programmer-visible registers, while we wait for memory. </a:t>
            </a:r>
            <a:endParaRPr lang="en-US" b="1" dirty="0" smtClean="0"/>
          </a:p>
          <a:p>
            <a:pPr lvl="1" algn="just"/>
            <a:r>
              <a:rPr lang="en-US" b="1" dirty="0" smtClean="0">
                <a:solidFill>
                  <a:srgbClr val="FFFF00"/>
                </a:solidFill>
              </a:rPr>
              <a:t>In </a:t>
            </a:r>
            <a:r>
              <a:rPr lang="en-US" b="1" dirty="0">
                <a:solidFill>
                  <a:srgbClr val="FFFF00"/>
                </a:solidFill>
              </a:rPr>
              <a:t>contrast, pipeline stalls, are more complex  because we must continue executing some instructions while we stall others.</a:t>
            </a:r>
            <a:endParaRPr lang="en-US" b="1" dirty="0">
              <a:solidFill>
                <a:srgbClr val="FFFF00"/>
              </a:solidFill>
            </a:endParaRPr>
          </a:p>
          <a:p>
            <a:pPr algn="just"/>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IN" dirty="0"/>
              <a:t> A request for data from the cache that cannot be filled because the data is not present in the cache.</a:t>
            </a:r>
            <a:endParaRPr lang="en-IN" dirty="0"/>
          </a:p>
          <a:p>
            <a:r>
              <a:rPr lang="en-IN" dirty="0"/>
              <a:t>The steps to be taken on an instruction cache miss:</a:t>
            </a:r>
            <a:endParaRPr lang="en-IN" dirty="0"/>
          </a:p>
          <a:p>
            <a:pPr>
              <a:buFont typeface="+mj-lt"/>
              <a:buAutoNum type="arabicPeriod"/>
            </a:pPr>
            <a:r>
              <a:rPr lang="en-IN" b="1" dirty="0">
                <a:solidFill>
                  <a:srgbClr val="FFFF00"/>
                </a:solidFill>
              </a:rPr>
              <a:t>Send the original PC value (current PC – 4) to the memory.</a:t>
            </a:r>
            <a:endParaRPr lang="en-IN" b="1" dirty="0">
              <a:solidFill>
                <a:srgbClr val="FFFF00"/>
              </a:solidFill>
            </a:endParaRPr>
          </a:p>
          <a:p>
            <a:pPr>
              <a:buFont typeface="+mj-lt"/>
              <a:buAutoNum type="arabicPeriod"/>
            </a:pPr>
            <a:r>
              <a:rPr lang="en-IN" b="1" dirty="0">
                <a:solidFill>
                  <a:srgbClr val="FFFF00"/>
                </a:solidFill>
              </a:rPr>
              <a:t>Instruct main memory to perform a read and wait for the memory to complete its access.</a:t>
            </a:r>
            <a:endParaRPr lang="en-IN" b="1" dirty="0">
              <a:solidFill>
                <a:srgbClr val="FFFF00"/>
              </a:solidFill>
            </a:endParaRPr>
          </a:p>
          <a:p>
            <a:pPr>
              <a:buFont typeface="+mj-lt"/>
              <a:buAutoNum type="arabicPeriod"/>
            </a:pPr>
            <a:r>
              <a:rPr lang="en-IN" b="1" dirty="0">
                <a:solidFill>
                  <a:srgbClr val="FFFF00"/>
                </a:solidFill>
              </a:rPr>
              <a:t>Write the cache entry, putting the data from memory in the data portion of the entry, writing the upper bits of the address (from the ALU) into the tag field, and turning the valid bit on.</a:t>
            </a:r>
            <a:endParaRPr lang="en-IN" b="1" dirty="0">
              <a:solidFill>
                <a:srgbClr val="FFFF00"/>
              </a:solidFill>
            </a:endParaRPr>
          </a:p>
          <a:p>
            <a:pPr>
              <a:buFont typeface="+mj-lt"/>
              <a:buAutoNum type="arabicPeriod"/>
            </a:pPr>
            <a:r>
              <a:rPr lang="en-IN" b="1" dirty="0">
                <a:solidFill>
                  <a:srgbClr val="FFFF00"/>
                </a:solidFill>
              </a:rPr>
              <a:t>Restart the instruction execution at the first step, which will </a:t>
            </a:r>
            <a:r>
              <a:rPr lang="en-IN" b="1" dirty="0" err="1">
                <a:solidFill>
                  <a:srgbClr val="FFFF00"/>
                </a:solidFill>
              </a:rPr>
              <a:t>refetch</a:t>
            </a:r>
            <a:r>
              <a:rPr lang="en-IN" b="1" dirty="0">
                <a:solidFill>
                  <a:srgbClr val="FFFF00"/>
                </a:solidFill>
              </a:rPr>
              <a:t> the instruction, this time finding it in the cache.</a:t>
            </a:r>
            <a:endParaRPr lang="en-IN" b="1" dirty="0">
              <a:solidFill>
                <a:srgbClr val="FFFF00"/>
              </a:solidFill>
            </a:endParaRP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Cache and main </a:t>
            </a:r>
            <a:r>
              <a:rPr lang="en-IN" b="0" dirty="0" smtClean="0"/>
              <a:t>memory Inconsistency</a:t>
            </a:r>
            <a:endParaRPr lang="en-IN" dirty="0"/>
          </a:p>
        </p:txBody>
      </p:sp>
      <p:sp>
        <p:nvSpPr>
          <p:cNvPr id="3" name="Content Placeholder 2"/>
          <p:cNvSpPr>
            <a:spLocks noGrp="1"/>
          </p:cNvSpPr>
          <p:nvPr>
            <p:ph idx="1"/>
          </p:nvPr>
        </p:nvSpPr>
        <p:spPr>
          <a:xfrm>
            <a:off x="818712" y="2222287"/>
            <a:ext cx="10554574" cy="4365125"/>
          </a:xfrm>
        </p:spPr>
        <p:txBody>
          <a:bodyPr>
            <a:normAutofit/>
          </a:bodyPr>
          <a:lstStyle/>
          <a:p>
            <a:pPr marL="0" indent="0">
              <a:buNone/>
            </a:pPr>
            <a:r>
              <a:rPr lang="en-IN" b="1" dirty="0" smtClean="0">
                <a:solidFill>
                  <a:srgbClr val="FFC000"/>
                </a:solidFill>
              </a:rPr>
              <a:t>Cache </a:t>
            </a:r>
            <a:r>
              <a:rPr lang="en-IN" b="1" dirty="0">
                <a:solidFill>
                  <a:srgbClr val="FFC000"/>
                </a:solidFill>
              </a:rPr>
              <a:t>and main memory are said to be inconsistent when a data is written only in cache without changing memory</a:t>
            </a:r>
            <a:r>
              <a:rPr lang="en-IN" b="1" dirty="0" smtClean="0">
                <a:solidFill>
                  <a:srgbClr val="FFC000"/>
                </a:solidFill>
              </a:rPr>
              <a:t>. (You agree right??)  Techniques to counter it are listed below:  </a:t>
            </a:r>
            <a:endParaRPr lang="en-IN" b="1" dirty="0" smtClean="0">
              <a:solidFill>
                <a:srgbClr val="FFC000"/>
              </a:solidFill>
            </a:endParaRPr>
          </a:p>
          <a:p>
            <a:r>
              <a:rPr lang="en-IN" b="1" dirty="0">
                <a:solidFill>
                  <a:srgbClr val="FFC000"/>
                </a:solidFill>
              </a:rPr>
              <a:t>(a) write-through</a:t>
            </a:r>
            <a:r>
              <a:rPr lang="en-IN" dirty="0">
                <a:solidFill>
                  <a:srgbClr val="FFC000"/>
                </a:solidFill>
              </a:rPr>
              <a:t>: A scheme in which writes always update both the cache and the memory, ensuring that data is always consistent between the two writes</a:t>
            </a:r>
            <a:endParaRPr lang="en-IN" dirty="0">
              <a:solidFill>
                <a:srgbClr val="FFC000"/>
              </a:solidFill>
            </a:endParaRPr>
          </a:p>
          <a:p>
            <a:r>
              <a:rPr lang="en-IN" dirty="0">
                <a:solidFill>
                  <a:schemeClr val="accent3">
                    <a:lumMod val="20000"/>
                    <a:lumOff val="80000"/>
                  </a:schemeClr>
                </a:solidFill>
              </a:rPr>
              <a:t>(b) </a:t>
            </a:r>
            <a:r>
              <a:rPr lang="en-IN" b="1" dirty="0">
                <a:solidFill>
                  <a:schemeClr val="accent3">
                    <a:lumMod val="20000"/>
                    <a:lumOff val="80000"/>
                  </a:schemeClr>
                </a:solidFill>
              </a:rPr>
              <a:t>write buffer</a:t>
            </a:r>
            <a:r>
              <a:rPr lang="en-IN" dirty="0">
                <a:solidFill>
                  <a:schemeClr val="accent3">
                    <a:lumMod val="20000"/>
                    <a:lumOff val="80000"/>
                  </a:schemeClr>
                </a:solidFill>
              </a:rPr>
              <a:t> stores the data while it is waiting to be written to memory. </a:t>
            </a:r>
            <a:r>
              <a:rPr lang="en-IN" dirty="0" smtClean="0">
                <a:solidFill>
                  <a:schemeClr val="accent3">
                    <a:lumMod val="20000"/>
                    <a:lumOff val="80000"/>
                  </a:schemeClr>
                </a:solidFill>
              </a:rPr>
              <a:t>After </a:t>
            </a:r>
            <a:r>
              <a:rPr lang="en-IN" dirty="0">
                <a:solidFill>
                  <a:schemeClr val="accent3">
                    <a:lumMod val="20000"/>
                    <a:lumOff val="80000"/>
                  </a:schemeClr>
                </a:solidFill>
              </a:rPr>
              <a:t>writing the data into the cache and into the write buffer, the processor can continue execution. When a write to main memory completes, the entry in the write buffer is freed. If the write buffer is full when the processor reaches a write, the processor must stall until there is an empty position in the write buffer</a:t>
            </a:r>
            <a:r>
              <a:rPr lang="en-IN" dirty="0" smtClean="0">
                <a:solidFill>
                  <a:schemeClr val="accent3">
                    <a:lumMod val="20000"/>
                    <a:lumOff val="80000"/>
                  </a:schemeClr>
                </a:solidFill>
              </a:rPr>
              <a:t>.</a:t>
            </a:r>
            <a:endParaRPr lang="en-IN" dirty="0" smtClean="0">
              <a:solidFill>
                <a:schemeClr val="accent3">
                  <a:lumMod val="20000"/>
                  <a:lumOff val="80000"/>
                </a:schemeClr>
              </a:solidFill>
            </a:endParaRPr>
          </a:p>
          <a:p>
            <a:r>
              <a:rPr lang="en-IN" dirty="0"/>
              <a:t>(c) In a </a:t>
            </a:r>
            <a:r>
              <a:rPr lang="en-IN" b="1" dirty="0"/>
              <a:t>write-back</a:t>
            </a:r>
            <a:r>
              <a:rPr lang="en-IN" dirty="0"/>
              <a:t> scheme, when a write occurs, the new value is written only to the block in the cache. The modified block is written to the lower level of the hierarchy when it is replaced. </a:t>
            </a:r>
            <a:r>
              <a:rPr lang="en-IN" dirty="0" smtClean="0"/>
              <a:t>Write-back </a:t>
            </a:r>
            <a:r>
              <a:rPr lang="en-IN" dirty="0"/>
              <a:t>scheme is, however, more complex to implement than write-through.</a:t>
            </a:r>
            <a:br>
              <a:rPr lang="en-IN" dirty="0">
                <a:solidFill>
                  <a:srgbClr val="FFC000"/>
                </a:solidFill>
              </a:rPr>
            </a:br>
            <a:endParaRPr lang="en-IN" b="1" dirty="0">
              <a:solidFill>
                <a:srgbClr val="FFC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Cache Misses by More Flexible Placement of Blocks</a:t>
            </a:r>
            <a:endParaRPr lang="en-IN" dirty="0"/>
          </a:p>
        </p:txBody>
      </p:sp>
      <p:sp>
        <p:nvSpPr>
          <p:cNvPr id="3" name="Content Placeholder 2"/>
          <p:cNvSpPr>
            <a:spLocks noGrp="1"/>
          </p:cNvSpPr>
          <p:nvPr>
            <p:ph idx="1"/>
          </p:nvPr>
        </p:nvSpPr>
        <p:spPr/>
        <p:txBody>
          <a:bodyPr/>
          <a:lstStyle/>
          <a:p>
            <a:r>
              <a:rPr lang="en-IN" dirty="0" smtClean="0"/>
              <a:t>We have learnt the direct mapping techniques in the past! </a:t>
            </a:r>
            <a:endParaRPr lang="en-IN" dirty="0" smtClean="0"/>
          </a:p>
          <a:p>
            <a:r>
              <a:rPr lang="en-IN" dirty="0" smtClean="0"/>
              <a:t>Let’s learn a bit more than that now. </a:t>
            </a:r>
            <a:endParaRPr lang="en-IN" dirty="0" smtClean="0"/>
          </a:p>
          <a:p>
            <a:r>
              <a:rPr lang="en-IN" b="1" dirty="0" smtClean="0">
                <a:solidFill>
                  <a:schemeClr val="accent3">
                    <a:lumMod val="20000"/>
                    <a:lumOff val="80000"/>
                  </a:schemeClr>
                </a:solidFill>
              </a:rPr>
              <a:t>Fully Associative and Set Associative – Let’s learn them in parallel. </a:t>
            </a:r>
            <a:endParaRPr lang="en-IN" b="1" dirty="0">
              <a:solidFill>
                <a:schemeClr val="accent3">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learn about Cache </a:t>
            </a:r>
            <a:endParaRPr lang="en-IN" dirty="0"/>
          </a:p>
        </p:txBody>
      </p:sp>
      <p:sp>
        <p:nvSpPr>
          <p:cNvPr id="3" name="Content Placeholder 2"/>
          <p:cNvSpPr>
            <a:spLocks noGrp="1"/>
          </p:cNvSpPr>
          <p:nvPr>
            <p:ph idx="1"/>
          </p:nvPr>
        </p:nvSpPr>
        <p:spPr/>
        <p:txBody>
          <a:bodyPr>
            <a:normAutofit/>
          </a:bodyPr>
          <a:lstStyle/>
          <a:p>
            <a:pPr algn="just"/>
            <a:r>
              <a:rPr lang="en-US" dirty="0" smtClean="0">
                <a:latin typeface="Arial" panose="020B0604020202020204" pitchFamily="34" charset="0"/>
                <a:cs typeface="Arial" panose="020B0604020202020204" pitchFamily="34" charset="0"/>
              </a:rPr>
              <a:t>What is Cache? </a:t>
            </a:r>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Going by Google Dictionary – Cache is a French word. It means hidden. </a:t>
            </a:r>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Coming to the COA analogy, we have a safe place to store things and it is called the cache.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In the example Library scenario – Desk is the cache.  </a:t>
            </a:r>
            <a:endParaRPr lang="en-US" dirty="0" smtClean="0">
              <a:latin typeface="Arial" panose="020B0604020202020204" pitchFamily="34" charset="0"/>
              <a:cs typeface="Arial" panose="020B0604020202020204" pitchFamily="34" charset="0"/>
            </a:endParaRPr>
          </a:p>
          <a:p>
            <a:pPr algn="just"/>
            <a:r>
              <a:rPr lang="en-US" dirty="0" smtClean="0">
                <a:solidFill>
                  <a:srgbClr val="FFFF00"/>
                </a:solidFill>
                <a:latin typeface="Arial" panose="020B0604020202020204" pitchFamily="34" charset="0"/>
                <a:cs typeface="Arial" panose="020B0604020202020204" pitchFamily="34" charset="0"/>
              </a:rPr>
              <a:t>We had books from the shelf to the desk, which is a safe place and it accommodates books. </a:t>
            </a:r>
            <a:endParaRPr lang="en-US" dirty="0">
              <a:solidFill>
                <a:srgbClr val="FFFF00"/>
              </a:solidFill>
              <a:latin typeface="Arial" panose="020B0604020202020204" pitchFamily="34" charset="0"/>
              <a:cs typeface="Arial" panose="020B0604020202020204" pitchFamily="34" charset="0"/>
            </a:endParaRPr>
          </a:p>
          <a:p>
            <a:r>
              <a:rPr lang="en-US" dirty="0" smtClean="0">
                <a:solidFill>
                  <a:srgbClr val="FFFF00"/>
                </a:solidFill>
                <a:latin typeface="Arial" panose="020B0604020202020204" pitchFamily="34" charset="0"/>
                <a:cs typeface="Arial" panose="020B0604020202020204" pitchFamily="34" charset="0"/>
              </a:rPr>
              <a:t> Let us learn about this a bit detailed. </a:t>
            </a:r>
            <a:endParaRPr lang="en-US" dirty="0">
              <a:solidFill>
                <a:srgbClr val="FFFF00"/>
              </a:solidFill>
            </a:endParaRPr>
          </a:p>
          <a:p>
            <a:endParaRPr lang="en-IN" dirty="0"/>
          </a:p>
        </p:txBody>
      </p:sp>
      <p:pic>
        <p:nvPicPr>
          <p:cNvPr id="4" name="Picture 3"/>
          <p:cNvPicPr>
            <a:picLocks noChangeAspect="1"/>
          </p:cNvPicPr>
          <p:nvPr/>
        </p:nvPicPr>
        <p:blipFill>
          <a:blip r:embed="rId1"/>
          <a:stretch>
            <a:fillRect/>
          </a:stretch>
        </p:blipFill>
        <p:spPr>
          <a:xfrm>
            <a:off x="7232904" y="0"/>
            <a:ext cx="4959096" cy="18573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Fully Associative Approach. </a:t>
            </a:r>
            <a:endParaRPr lang="en-IN" dirty="0"/>
          </a:p>
        </p:txBody>
      </p:sp>
      <p:sp>
        <p:nvSpPr>
          <p:cNvPr id="3" name="Content Placeholder 2"/>
          <p:cNvSpPr>
            <a:spLocks noGrp="1"/>
          </p:cNvSpPr>
          <p:nvPr>
            <p:ph idx="1"/>
          </p:nvPr>
        </p:nvSpPr>
        <p:spPr/>
        <p:txBody>
          <a:bodyPr/>
          <a:lstStyle/>
          <a:p>
            <a:r>
              <a:rPr lang="en-IN" dirty="0" smtClean="0"/>
              <a:t>In this scheme, </a:t>
            </a:r>
            <a:endParaRPr lang="en-IN" dirty="0" smtClean="0"/>
          </a:p>
          <a:p>
            <a:pPr lvl="1"/>
            <a:r>
              <a:rPr lang="en-US" dirty="0" smtClean="0"/>
              <a:t>a </a:t>
            </a:r>
            <a:r>
              <a:rPr lang="en-US" dirty="0"/>
              <a:t>block can be placed in </a:t>
            </a:r>
            <a:r>
              <a:rPr lang="en-US" i="1" dirty="0"/>
              <a:t>any </a:t>
            </a:r>
            <a:r>
              <a:rPr lang="en-US" dirty="0"/>
              <a:t>location in the cache. </a:t>
            </a:r>
            <a:r>
              <a:rPr lang="en-US" dirty="0" smtClean="0"/>
              <a:t>(Flexible) </a:t>
            </a:r>
            <a:endParaRPr lang="en-US" dirty="0" smtClean="0"/>
          </a:p>
          <a:p>
            <a:pPr lvl="1"/>
            <a:r>
              <a:rPr lang="en-US" dirty="0" smtClean="0"/>
              <a:t>But, here comes a complexity. </a:t>
            </a:r>
            <a:endParaRPr lang="en-US" dirty="0" smtClean="0"/>
          </a:p>
          <a:p>
            <a:pPr lvl="1"/>
            <a:r>
              <a:rPr lang="en-US" dirty="0" smtClean="0"/>
              <a:t> In this approach</a:t>
            </a:r>
            <a:r>
              <a:rPr lang="en-US" b="1" dirty="0" smtClean="0">
                <a:solidFill>
                  <a:srgbClr val="FFFF00"/>
                </a:solidFill>
              </a:rPr>
              <a:t>, </a:t>
            </a:r>
            <a:r>
              <a:rPr lang="en-US" b="1" dirty="0">
                <a:solidFill>
                  <a:srgbClr val="FFFF00"/>
                </a:solidFill>
              </a:rPr>
              <a:t>all the entries in the cache must be searched because a block can be  placed in any one. </a:t>
            </a:r>
            <a:endParaRPr lang="en-US" b="1" dirty="0" smtClean="0">
              <a:solidFill>
                <a:srgbClr val="FFFF00"/>
              </a:solidFill>
            </a:endParaRPr>
          </a:p>
          <a:p>
            <a:pPr lvl="1"/>
            <a:r>
              <a:rPr lang="en-US" b="1" dirty="0" smtClean="0">
                <a:solidFill>
                  <a:srgbClr val="FFFF00"/>
                </a:solidFill>
              </a:rPr>
              <a:t>Comparators will come into the picture here. A comparator is needed for each cache entry and is an expensive affair. </a:t>
            </a:r>
            <a:endParaRPr lang="en-US" b="1" dirty="0" smtClean="0">
              <a:solidFill>
                <a:srgbClr val="FFFF00"/>
              </a:solidFill>
            </a:endParaRPr>
          </a:p>
          <a:p>
            <a:pPr lvl="1"/>
            <a:r>
              <a:rPr lang="en-US" b="1" dirty="0" smtClean="0">
                <a:solidFill>
                  <a:srgbClr val="FFFF00"/>
                </a:solidFill>
              </a:rPr>
              <a:t>So, this is complex for a relatively larger cache. </a:t>
            </a:r>
            <a:endParaRPr lang="en-US" b="1" dirty="0">
              <a:solidFill>
                <a:srgbClr val="FFFF00"/>
              </a:solidFill>
            </a:endParaRPr>
          </a:p>
          <a:p>
            <a:pPr lvl="1"/>
            <a:endParaRPr lang="en-US" dirty="0"/>
          </a:p>
          <a:p>
            <a:pPr lvl="1"/>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et </a:t>
            </a:r>
            <a:r>
              <a:rPr lang="en-US" dirty="0"/>
              <a:t>associative approach </a:t>
            </a:r>
            <a:endParaRPr lang="en-IN" dirty="0"/>
          </a:p>
        </p:txBody>
      </p:sp>
      <p:sp>
        <p:nvSpPr>
          <p:cNvPr id="3" name="Content Placeholder 2"/>
          <p:cNvSpPr>
            <a:spLocks noGrp="1"/>
          </p:cNvSpPr>
          <p:nvPr>
            <p:ph idx="1"/>
          </p:nvPr>
        </p:nvSpPr>
        <p:spPr/>
        <p:txBody>
          <a:bodyPr/>
          <a:lstStyle/>
          <a:p>
            <a:r>
              <a:rPr lang="en-IN" dirty="0" smtClean="0"/>
              <a:t>This is an intermediary approach. </a:t>
            </a:r>
            <a:endParaRPr lang="en-IN" dirty="0" smtClean="0"/>
          </a:p>
          <a:p>
            <a:r>
              <a:rPr lang="en-IN" dirty="0" smtClean="0"/>
              <a:t>Not as complicated as the fully associative approach. </a:t>
            </a:r>
            <a:endParaRPr lang="en-IN" dirty="0" smtClean="0"/>
          </a:p>
          <a:p>
            <a:r>
              <a:rPr lang="en-US" b="1" dirty="0" smtClean="0">
                <a:solidFill>
                  <a:srgbClr val="FFFF00"/>
                </a:solidFill>
              </a:rPr>
              <a:t>There </a:t>
            </a:r>
            <a:r>
              <a:rPr lang="en-US" b="1" dirty="0">
                <a:solidFill>
                  <a:srgbClr val="FFFF00"/>
                </a:solidFill>
              </a:rPr>
              <a:t>are a fixed number of locations (at least two) where each block can be placed</a:t>
            </a:r>
            <a:r>
              <a:rPr lang="en-US" b="1" dirty="0" smtClean="0">
                <a:solidFill>
                  <a:srgbClr val="FFFF00"/>
                </a:solidFill>
              </a:rPr>
              <a:t>;</a:t>
            </a:r>
            <a:endParaRPr lang="en-US" b="1" dirty="0" smtClean="0">
              <a:solidFill>
                <a:srgbClr val="FFFF00"/>
              </a:solidFill>
            </a:endParaRPr>
          </a:p>
          <a:p>
            <a:r>
              <a:rPr lang="en-US" b="1" dirty="0" smtClean="0">
                <a:solidFill>
                  <a:srgbClr val="FFFF00"/>
                </a:solidFill>
              </a:rPr>
              <a:t>It has the features and both the previous techniques. </a:t>
            </a:r>
            <a:endParaRPr lang="en-US" b="1" dirty="0" smtClean="0">
              <a:solidFill>
                <a:srgbClr val="FFFF00"/>
              </a:solidFill>
            </a:endParaRPr>
          </a:p>
          <a:p>
            <a:r>
              <a:rPr lang="en-US" b="1" dirty="0" smtClean="0">
                <a:solidFill>
                  <a:srgbClr val="FFFF00"/>
                </a:solidFill>
              </a:rPr>
              <a:t>Here, a </a:t>
            </a:r>
            <a:r>
              <a:rPr lang="en-US" b="1" dirty="0">
                <a:solidFill>
                  <a:srgbClr val="FFFF00"/>
                </a:solidFill>
              </a:rPr>
              <a:t>block is directly mapped into a set, and then all the blocks in the set are searched for a match.</a:t>
            </a:r>
            <a:endParaRPr lang="en-US" b="1" dirty="0">
              <a:solidFill>
                <a:srgbClr val="FFFF00"/>
              </a:solidFill>
            </a:endParaRPr>
          </a:p>
          <a:p>
            <a:endParaRPr lang="en-IN" dirty="0">
              <a:solidFill>
                <a:srgbClr val="FFFF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a:t>
            </a:r>
            <a:endParaRPr lang="en-IN" dirty="0"/>
          </a:p>
        </p:txBody>
      </p:sp>
      <p:sp>
        <p:nvSpPr>
          <p:cNvPr id="3" name="Content Placeholder 2"/>
          <p:cNvSpPr>
            <a:spLocks noGrp="1"/>
          </p:cNvSpPr>
          <p:nvPr>
            <p:ph idx="1"/>
          </p:nvPr>
        </p:nvSpPr>
        <p:spPr/>
        <p:txBody>
          <a:bodyPr/>
          <a:lstStyle/>
          <a:p>
            <a:r>
              <a:rPr lang="en-US" dirty="0"/>
              <a:t>direct-mapped </a:t>
            </a:r>
            <a:r>
              <a:rPr lang="en-US" dirty="0" smtClean="0"/>
              <a:t>cache, the </a:t>
            </a:r>
            <a:r>
              <a:rPr lang="en-US" dirty="0"/>
              <a:t>position of a memory block is given by</a:t>
            </a:r>
            <a:endParaRPr lang="en-US" dirty="0"/>
          </a:p>
          <a:p>
            <a:pPr lvl="1"/>
            <a:r>
              <a:rPr lang="en-US" b="1" dirty="0">
                <a:solidFill>
                  <a:srgbClr val="FFFF00"/>
                </a:solidFill>
              </a:rPr>
              <a:t>(Block number) modulo (Number of cache blocks)</a:t>
            </a:r>
            <a:endParaRPr lang="en-US" b="1" dirty="0">
              <a:solidFill>
                <a:srgbClr val="FFFF00"/>
              </a:solidFill>
            </a:endParaRPr>
          </a:p>
          <a:p>
            <a:r>
              <a:rPr lang="en-US" dirty="0"/>
              <a:t>set-associative cache, the set containing a memory block is given by</a:t>
            </a:r>
            <a:endParaRPr lang="en-US" dirty="0"/>
          </a:p>
          <a:p>
            <a:pPr lvl="1"/>
            <a:r>
              <a:rPr lang="en-US" b="1" dirty="0">
                <a:solidFill>
                  <a:srgbClr val="FFFF00"/>
                </a:solidFill>
              </a:rPr>
              <a:t>(Block number) modulo (Number of sets in the cache)</a:t>
            </a:r>
            <a:endParaRPr lang="en-US" b="1" dirty="0">
              <a:solidFill>
                <a:srgbClr val="FFFF00"/>
              </a:solidFill>
            </a:endParaRPr>
          </a:p>
          <a:p>
            <a:pPr marL="0" indent="0">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simple example… </a:t>
            </a:r>
            <a:endParaRPr lang="en-IN" dirty="0"/>
          </a:p>
        </p:txBody>
      </p:sp>
      <p:pic>
        <p:nvPicPr>
          <p:cNvPr id="5" name="Picture 4"/>
          <p:cNvPicPr>
            <a:picLocks noChangeAspect="1"/>
          </p:cNvPicPr>
          <p:nvPr/>
        </p:nvPicPr>
        <p:blipFill>
          <a:blip r:embed="rId1"/>
          <a:stretch>
            <a:fillRect/>
          </a:stretch>
        </p:blipFill>
        <p:spPr>
          <a:xfrm>
            <a:off x="567029" y="2389998"/>
            <a:ext cx="3257550" cy="3981450"/>
          </a:xfrm>
          <a:prstGeom prst="rect">
            <a:avLst/>
          </a:prstGeom>
        </p:spPr>
      </p:pic>
      <p:pic>
        <p:nvPicPr>
          <p:cNvPr id="6" name="Picture 5"/>
          <p:cNvPicPr>
            <a:picLocks noChangeAspect="1"/>
          </p:cNvPicPr>
          <p:nvPr/>
        </p:nvPicPr>
        <p:blipFill>
          <a:blip r:embed="rId2"/>
          <a:stretch>
            <a:fillRect/>
          </a:stretch>
        </p:blipFill>
        <p:spPr>
          <a:xfrm>
            <a:off x="4041030" y="2623360"/>
            <a:ext cx="4333875" cy="3514725"/>
          </a:xfrm>
          <a:prstGeom prst="rect">
            <a:avLst/>
          </a:prstGeom>
        </p:spPr>
      </p:pic>
      <p:pic>
        <p:nvPicPr>
          <p:cNvPr id="7" name="Picture 6"/>
          <p:cNvPicPr>
            <a:picLocks noChangeAspect="1"/>
          </p:cNvPicPr>
          <p:nvPr/>
        </p:nvPicPr>
        <p:blipFill>
          <a:blip r:embed="rId3"/>
          <a:stretch>
            <a:fillRect/>
          </a:stretch>
        </p:blipFill>
        <p:spPr>
          <a:xfrm>
            <a:off x="8591356" y="2828147"/>
            <a:ext cx="3400425" cy="3105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and Improving Cache</a:t>
            </a:r>
            <a:br>
              <a:rPr lang="en-US" dirty="0"/>
            </a:br>
            <a:r>
              <a:rPr lang="en-US" dirty="0"/>
              <a:t>Performance</a:t>
            </a:r>
            <a:endParaRPr lang="en-US" dirty="0"/>
          </a:p>
        </p:txBody>
      </p:sp>
      <p:sp>
        <p:nvSpPr>
          <p:cNvPr id="3" name="Content Placeholder 2"/>
          <p:cNvSpPr>
            <a:spLocks noGrp="1"/>
          </p:cNvSpPr>
          <p:nvPr>
            <p:ph idx="1"/>
          </p:nvPr>
        </p:nvSpPr>
        <p:spPr/>
        <p:txBody>
          <a:bodyPr/>
          <a:lstStyle/>
          <a:p>
            <a:r>
              <a:rPr lang="en-US" dirty="0">
                <a:solidFill>
                  <a:srgbClr val="FFFF00"/>
                </a:solidFill>
              </a:rPr>
              <a:t>W</a:t>
            </a:r>
            <a:r>
              <a:rPr lang="en-US" dirty="0" smtClean="0">
                <a:solidFill>
                  <a:srgbClr val="FFFF00"/>
                </a:solidFill>
              </a:rPr>
              <a:t>e explore </a:t>
            </a:r>
            <a:r>
              <a:rPr lang="en-US" dirty="0">
                <a:solidFill>
                  <a:srgbClr val="FFFF00"/>
                </a:solidFill>
              </a:rPr>
              <a:t>two different techniques for improving cache performance.</a:t>
            </a:r>
            <a:endParaRPr lang="en-US" dirty="0">
              <a:solidFill>
                <a:srgbClr val="FFFF00"/>
              </a:solidFill>
            </a:endParaRPr>
          </a:p>
          <a:p>
            <a:pPr lvl="1" algn="just"/>
            <a:r>
              <a:rPr lang="en-US" b="1" dirty="0">
                <a:solidFill>
                  <a:srgbClr val="FFFF00"/>
                </a:solidFill>
              </a:rPr>
              <a:t>One focuses on reducing the miss rate by reducing the probability </a:t>
            </a:r>
            <a:r>
              <a:rPr lang="en-US" b="1" dirty="0" smtClean="0">
                <a:solidFill>
                  <a:srgbClr val="FFFF00"/>
                </a:solidFill>
              </a:rPr>
              <a:t>that two </a:t>
            </a:r>
            <a:r>
              <a:rPr lang="en-US" b="1" dirty="0">
                <a:solidFill>
                  <a:srgbClr val="FFFF00"/>
                </a:solidFill>
              </a:rPr>
              <a:t>different memory blocks will contend for the same cache location. </a:t>
            </a:r>
            <a:endParaRPr lang="en-US" b="1" dirty="0" smtClean="0">
              <a:solidFill>
                <a:srgbClr val="FFFF00"/>
              </a:solidFill>
            </a:endParaRPr>
          </a:p>
          <a:p>
            <a:pPr lvl="1" algn="just"/>
            <a:r>
              <a:rPr lang="en-US" b="1" dirty="0" smtClean="0">
                <a:solidFill>
                  <a:srgbClr val="FFFF00"/>
                </a:solidFill>
              </a:rPr>
              <a:t>The second technique </a:t>
            </a:r>
            <a:r>
              <a:rPr lang="en-US" b="1" dirty="0">
                <a:solidFill>
                  <a:srgbClr val="FFFF00"/>
                </a:solidFill>
              </a:rPr>
              <a:t>reduces the miss penalty by adding an additional level to </a:t>
            </a:r>
            <a:r>
              <a:rPr lang="en-US" b="1" dirty="0" smtClean="0">
                <a:solidFill>
                  <a:srgbClr val="FFFF00"/>
                </a:solidFill>
              </a:rPr>
              <a:t>the </a:t>
            </a:r>
            <a:r>
              <a:rPr lang="en-US" b="1" dirty="0">
                <a:solidFill>
                  <a:srgbClr val="FFFF00"/>
                </a:solidFill>
              </a:rPr>
              <a:t>hierarchy</a:t>
            </a:r>
            <a:r>
              <a:rPr lang="en-US" dirty="0" smtClean="0">
                <a:solidFill>
                  <a:srgbClr val="FFFF00"/>
                </a:solidFill>
              </a:rPr>
              <a:t>.</a:t>
            </a:r>
            <a:endParaRPr lang="en-US" dirty="0" smtClean="0">
              <a:solidFill>
                <a:srgbClr val="FFFF00"/>
              </a:solidFill>
            </a:endParaRPr>
          </a:p>
          <a:p>
            <a:r>
              <a:rPr lang="en-US" dirty="0">
                <a:solidFill>
                  <a:srgbClr val="FFFF00"/>
                </a:solidFill>
              </a:rPr>
              <a:t>This technique, called </a:t>
            </a:r>
            <a:r>
              <a:rPr lang="en-US" i="1" dirty="0">
                <a:solidFill>
                  <a:srgbClr val="FFFF00"/>
                </a:solidFill>
              </a:rPr>
              <a:t>multilevel caching</a:t>
            </a:r>
            <a:r>
              <a:rPr lang="en-US" dirty="0">
                <a:solidFill>
                  <a:srgbClr val="FFFF00"/>
                </a:solidFill>
              </a:rPr>
              <a:t>, first appeared in </a:t>
            </a:r>
            <a:r>
              <a:rPr lang="en-US" dirty="0" smtClean="0">
                <a:solidFill>
                  <a:srgbClr val="FFFF00"/>
                </a:solidFill>
              </a:rPr>
              <a:t>high-end computers and now available even in “Dabba” computers!</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FFFF00"/>
                </a:solidFill>
              </a:rPr>
              <a:t>CPU time can be divided </a:t>
            </a:r>
            <a:r>
              <a:rPr lang="en-US" b="1" dirty="0">
                <a:solidFill>
                  <a:srgbClr val="FFFF00"/>
                </a:solidFill>
              </a:rPr>
              <a:t>into the clock cycles that the CPU spends </a:t>
            </a:r>
            <a:r>
              <a:rPr lang="en-US" b="1" dirty="0" smtClean="0">
                <a:solidFill>
                  <a:srgbClr val="FFFF00"/>
                </a:solidFill>
              </a:rPr>
              <a:t>executing the </a:t>
            </a:r>
            <a:r>
              <a:rPr lang="en-US" b="1" dirty="0">
                <a:solidFill>
                  <a:srgbClr val="FFFF00"/>
                </a:solidFill>
              </a:rPr>
              <a:t>program</a:t>
            </a:r>
            <a:r>
              <a:rPr lang="en-US" dirty="0">
                <a:solidFill>
                  <a:srgbClr val="FFFF00"/>
                </a:solidFill>
              </a:rPr>
              <a:t> and the </a:t>
            </a:r>
            <a:r>
              <a:rPr lang="en-US" b="1" dirty="0">
                <a:solidFill>
                  <a:srgbClr val="FFFF00"/>
                </a:solidFill>
              </a:rPr>
              <a:t>clock cycles that the CPU spends waiting for the </a:t>
            </a:r>
            <a:r>
              <a:rPr lang="en-US" b="1" dirty="0" smtClean="0">
                <a:solidFill>
                  <a:srgbClr val="FFFF00"/>
                </a:solidFill>
              </a:rPr>
              <a:t>memory system</a:t>
            </a:r>
            <a:r>
              <a:rPr lang="en-US" b="1" dirty="0">
                <a:solidFill>
                  <a:srgbClr val="FFFF00"/>
                </a:solidFill>
              </a:rPr>
              <a:t>. </a:t>
            </a:r>
            <a:endParaRPr lang="en-US" b="1" dirty="0" smtClean="0">
              <a:solidFill>
                <a:srgbClr val="FFFF00"/>
              </a:solidFill>
            </a:endParaRPr>
          </a:p>
          <a:p>
            <a:r>
              <a:rPr lang="en-US" dirty="0" smtClean="0">
                <a:solidFill>
                  <a:srgbClr val="FFFF00"/>
                </a:solidFill>
              </a:rPr>
              <a:t>Normally</a:t>
            </a:r>
            <a:r>
              <a:rPr lang="en-US" dirty="0">
                <a:solidFill>
                  <a:srgbClr val="FFFF00"/>
                </a:solidFill>
              </a:rPr>
              <a:t>, we assume that the costs of cache accesses that are hits are </a:t>
            </a:r>
            <a:r>
              <a:rPr lang="en-US" dirty="0" smtClean="0">
                <a:solidFill>
                  <a:srgbClr val="FFFF00"/>
                </a:solidFill>
              </a:rPr>
              <a:t>part of </a:t>
            </a:r>
            <a:r>
              <a:rPr lang="en-US" dirty="0">
                <a:solidFill>
                  <a:srgbClr val="FFFF00"/>
                </a:solidFill>
              </a:rPr>
              <a:t>the normal CPU execution </a:t>
            </a:r>
            <a:r>
              <a:rPr lang="en-US" dirty="0" smtClean="0">
                <a:solidFill>
                  <a:srgbClr val="FFFF00"/>
                </a:solidFill>
              </a:rPr>
              <a:t>cycles. </a:t>
            </a:r>
            <a:endParaRPr lang="en-US" dirty="0" smtClean="0">
              <a:solidFill>
                <a:srgbClr val="FFFF00"/>
              </a:solidFill>
            </a:endParaRPr>
          </a:p>
          <a:p>
            <a:r>
              <a:rPr lang="en-US" dirty="0">
                <a:solidFill>
                  <a:srgbClr val="FFFF00"/>
                </a:solidFill>
              </a:rPr>
              <a:t>Thus</a:t>
            </a:r>
            <a:r>
              <a:rPr lang="en-US" dirty="0" smtClean="0">
                <a:solidFill>
                  <a:srgbClr val="FFFF00"/>
                </a:solidFill>
              </a:rPr>
              <a:t>, </a:t>
            </a:r>
            <a:endParaRPr lang="en-US" dirty="0">
              <a:solidFill>
                <a:srgbClr val="FFFF00"/>
              </a:solidFill>
            </a:endParaRPr>
          </a:p>
          <a:p>
            <a:pPr lvl="1"/>
            <a:r>
              <a:rPr lang="en-US" sz="2000" b="1" dirty="0">
                <a:solidFill>
                  <a:srgbClr val="FFFF00"/>
                </a:solidFill>
              </a:rPr>
              <a:t>CPU time = (CPU execution clock cycles + Memory-stall clock cycles</a:t>
            </a:r>
            <a:r>
              <a:rPr lang="en-US" sz="2000" b="1" dirty="0" smtClean="0">
                <a:solidFill>
                  <a:srgbClr val="FFFF00"/>
                </a:solidFill>
              </a:rPr>
              <a:t>) *  </a:t>
            </a:r>
            <a:r>
              <a:rPr lang="en-US" sz="2000" b="1" dirty="0">
                <a:solidFill>
                  <a:srgbClr val="FFFF00"/>
                </a:solidFill>
              </a:rPr>
              <a:t>Clock cycle </a:t>
            </a:r>
            <a:r>
              <a:rPr lang="en-US" sz="2000" b="1" dirty="0" smtClean="0">
                <a:solidFill>
                  <a:srgbClr val="FFFF00"/>
                </a:solidFill>
              </a:rPr>
              <a:t>time</a:t>
            </a:r>
            <a:endParaRPr lang="en-US" sz="2000" b="1" dirty="0" smtClean="0">
              <a:solidFill>
                <a:srgbClr val="FFFF00"/>
              </a:solidFill>
            </a:endParaRPr>
          </a:p>
          <a:p>
            <a:r>
              <a:rPr lang="en-US" dirty="0" smtClean="0">
                <a:solidFill>
                  <a:srgbClr val="FFFF00"/>
                </a:solidFill>
              </a:rPr>
              <a:t>The </a:t>
            </a:r>
            <a:r>
              <a:rPr lang="en-US" dirty="0">
                <a:solidFill>
                  <a:srgbClr val="FFFF00"/>
                </a:solidFill>
              </a:rPr>
              <a:t>memory-stall clock cycles come primarily from cache misses, and we </a:t>
            </a:r>
            <a:r>
              <a:rPr lang="en-US" dirty="0" smtClean="0">
                <a:solidFill>
                  <a:srgbClr val="FFFF00"/>
                </a:solidFill>
              </a:rPr>
              <a:t>make that </a:t>
            </a:r>
            <a:r>
              <a:rPr lang="en-US" dirty="0">
                <a:solidFill>
                  <a:srgbClr val="FFFF00"/>
                </a:solidFill>
              </a:rPr>
              <a:t>assumption here. </a:t>
            </a:r>
            <a:endParaRPr lang="en-US" dirty="0" smtClean="0">
              <a:solidFill>
                <a:srgbClr val="FFFF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FFFF00"/>
                </a:solidFill>
              </a:rPr>
              <a:t>Memory-stall clock cycles can be defined as the sum of the stall cycles </a:t>
            </a:r>
            <a:r>
              <a:rPr lang="en-US" dirty="0" smtClean="0">
                <a:solidFill>
                  <a:srgbClr val="FFFF00"/>
                </a:solidFill>
              </a:rPr>
              <a:t>coming from </a:t>
            </a:r>
            <a:r>
              <a:rPr lang="en-US" dirty="0">
                <a:solidFill>
                  <a:srgbClr val="FFFF00"/>
                </a:solidFill>
              </a:rPr>
              <a:t>reads plus those coming from writes:</a:t>
            </a:r>
            <a:endParaRPr lang="en-US" dirty="0">
              <a:solidFill>
                <a:srgbClr val="FFFF00"/>
              </a:solidFill>
            </a:endParaRPr>
          </a:p>
          <a:p>
            <a:r>
              <a:rPr lang="en-US" dirty="0">
                <a:solidFill>
                  <a:srgbClr val="FFFF00"/>
                </a:solidFill>
              </a:rPr>
              <a:t>The read-stall cycles can be defined in terms of the number of read accesses </a:t>
            </a:r>
            <a:r>
              <a:rPr lang="en-US" dirty="0" smtClean="0">
                <a:solidFill>
                  <a:srgbClr val="FFFF00"/>
                </a:solidFill>
              </a:rPr>
              <a:t>per program</a:t>
            </a:r>
            <a:r>
              <a:rPr lang="en-US" dirty="0">
                <a:solidFill>
                  <a:srgbClr val="FFFF00"/>
                </a:solidFill>
              </a:rPr>
              <a:t>, the miss penalty in clock cycles for a read, and the read miss rate</a:t>
            </a:r>
            <a:r>
              <a:rPr lang="en-US" dirty="0" smtClean="0">
                <a:solidFill>
                  <a:srgbClr val="FFFF00"/>
                </a:solidFill>
              </a:rPr>
              <a:t>:</a:t>
            </a:r>
            <a:endParaRPr lang="en-US" dirty="0" smtClean="0">
              <a:solidFill>
                <a:srgbClr val="FFFF00"/>
              </a:solidFill>
            </a:endParaRPr>
          </a:p>
          <a:p>
            <a:pPr lvl="1"/>
            <a:r>
              <a:rPr lang="en-US" b="1" dirty="0">
                <a:solidFill>
                  <a:srgbClr val="FFFF00"/>
                </a:solidFill>
              </a:rPr>
              <a:t>Memory-stall clock cycles = Read-stall cycles + Write-stall </a:t>
            </a:r>
            <a:r>
              <a:rPr lang="en-US" b="1" dirty="0" smtClean="0">
                <a:solidFill>
                  <a:srgbClr val="FFFF00"/>
                </a:solidFill>
              </a:rPr>
              <a:t>cycles</a:t>
            </a:r>
            <a:endParaRPr lang="en-US" b="1" dirty="0" smtClean="0">
              <a:solidFill>
                <a:srgbClr val="FFFF00"/>
              </a:solidFill>
            </a:endParaRPr>
          </a:p>
          <a:p>
            <a:r>
              <a:rPr lang="en-US" dirty="0">
                <a:solidFill>
                  <a:srgbClr val="FFFF00"/>
                </a:solidFill>
              </a:rPr>
              <a:t>The read-stall cycles can be defined in terms of the number of read accesses </a:t>
            </a:r>
            <a:r>
              <a:rPr lang="en-US" dirty="0" smtClean="0">
                <a:solidFill>
                  <a:srgbClr val="FFFF00"/>
                </a:solidFill>
              </a:rPr>
              <a:t>per program</a:t>
            </a:r>
            <a:r>
              <a:rPr lang="en-US" dirty="0">
                <a:solidFill>
                  <a:srgbClr val="FFFF00"/>
                </a:solidFill>
              </a:rPr>
              <a:t>, the miss </a:t>
            </a:r>
            <a:r>
              <a:rPr lang="en-US" dirty="0" smtClean="0">
                <a:solidFill>
                  <a:srgbClr val="FFFF00"/>
                </a:solidFill>
              </a:rPr>
              <a:t>penalty </a:t>
            </a:r>
            <a:r>
              <a:rPr lang="en-US" dirty="0">
                <a:solidFill>
                  <a:srgbClr val="FFFF00"/>
                </a:solidFill>
              </a:rPr>
              <a:t>in clock cycles for a read, and the read miss rate</a:t>
            </a:r>
            <a:r>
              <a:rPr lang="en-US" dirty="0" smtClean="0">
                <a:solidFill>
                  <a:srgbClr val="FFFF00"/>
                </a:solidFill>
              </a:rPr>
              <a:t>:</a:t>
            </a:r>
            <a:endParaRPr lang="en-US" dirty="0" smtClean="0">
              <a:solidFill>
                <a:srgbClr val="FFFF00"/>
              </a:solidFill>
            </a:endParaRPr>
          </a:p>
          <a:p>
            <a:endParaRPr lang="en-US" b="1" dirty="0">
              <a:solidFill>
                <a:srgbClr val="FFFF00"/>
              </a:solidFill>
            </a:endParaRPr>
          </a:p>
        </p:txBody>
      </p:sp>
      <p:pic>
        <p:nvPicPr>
          <p:cNvPr id="4" name="Picture 3"/>
          <p:cNvPicPr>
            <a:picLocks noChangeAspect="1"/>
          </p:cNvPicPr>
          <p:nvPr/>
        </p:nvPicPr>
        <p:blipFill>
          <a:blip r:embed="rId1">
            <a:duotone>
              <a:prstClr val="black"/>
              <a:schemeClr val="accent2">
                <a:tint val="45000"/>
                <a:satMod val="400000"/>
              </a:schemeClr>
            </a:duotone>
          </a:blip>
          <a:stretch>
            <a:fillRect/>
          </a:stretch>
        </p:blipFill>
        <p:spPr>
          <a:xfrm>
            <a:off x="3486150" y="5598852"/>
            <a:ext cx="5219700" cy="8191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solidFill>
                  <a:srgbClr val="FFFF00"/>
                </a:solidFill>
              </a:rPr>
              <a:t>Writes are more complicated. For a write-through scheme, we have two sources </a:t>
            </a:r>
            <a:r>
              <a:rPr lang="en-US" dirty="0" smtClean="0">
                <a:solidFill>
                  <a:srgbClr val="FFFF00"/>
                </a:solidFill>
              </a:rPr>
              <a:t>of stalls</a:t>
            </a:r>
            <a:r>
              <a:rPr lang="en-US" dirty="0">
                <a:solidFill>
                  <a:srgbClr val="FFFF00"/>
                </a:solidFill>
              </a:rPr>
              <a:t>: </a:t>
            </a:r>
            <a:endParaRPr lang="en-US" dirty="0" smtClean="0">
              <a:solidFill>
                <a:srgbClr val="FFFF00"/>
              </a:solidFill>
            </a:endParaRPr>
          </a:p>
          <a:p>
            <a:pPr lvl="1"/>
            <a:r>
              <a:rPr lang="en-US" b="1" dirty="0" smtClean="0">
                <a:solidFill>
                  <a:srgbClr val="FFFF00"/>
                </a:solidFill>
              </a:rPr>
              <a:t>write </a:t>
            </a:r>
            <a:r>
              <a:rPr lang="en-US" b="1" dirty="0">
                <a:solidFill>
                  <a:srgbClr val="FFFF00"/>
                </a:solidFill>
              </a:rPr>
              <a:t>misses</a:t>
            </a:r>
            <a:r>
              <a:rPr lang="en-US" dirty="0">
                <a:solidFill>
                  <a:srgbClr val="FFFF00"/>
                </a:solidFill>
              </a:rPr>
              <a:t>, which usually require that we fetch the block before </a:t>
            </a:r>
            <a:r>
              <a:rPr lang="en-US" dirty="0" smtClean="0">
                <a:solidFill>
                  <a:srgbClr val="FFFF00"/>
                </a:solidFill>
              </a:rPr>
              <a:t>continuing the write. </a:t>
            </a:r>
            <a:endParaRPr lang="en-US" dirty="0" smtClean="0">
              <a:solidFill>
                <a:srgbClr val="FFFF00"/>
              </a:solidFill>
            </a:endParaRPr>
          </a:p>
          <a:p>
            <a:pPr lvl="1"/>
            <a:r>
              <a:rPr lang="en-US" b="1" dirty="0" smtClean="0">
                <a:solidFill>
                  <a:srgbClr val="FFFF00"/>
                </a:solidFill>
              </a:rPr>
              <a:t>write </a:t>
            </a:r>
            <a:r>
              <a:rPr lang="en-US" b="1" dirty="0">
                <a:solidFill>
                  <a:srgbClr val="FFFF00"/>
                </a:solidFill>
              </a:rPr>
              <a:t>buffer stalls</a:t>
            </a:r>
            <a:r>
              <a:rPr lang="en-US" dirty="0">
                <a:solidFill>
                  <a:srgbClr val="FFFF00"/>
                </a:solidFill>
              </a:rPr>
              <a:t>, which occur when the write buffer is full when a write </a:t>
            </a:r>
            <a:r>
              <a:rPr lang="en-US" dirty="0" smtClean="0">
                <a:solidFill>
                  <a:srgbClr val="FFFF00"/>
                </a:solidFill>
              </a:rPr>
              <a:t>occurs. </a:t>
            </a:r>
            <a:endParaRPr lang="en-US" dirty="0" smtClean="0">
              <a:solidFill>
                <a:srgbClr val="FFFF00"/>
              </a:solidFill>
            </a:endParaRPr>
          </a:p>
          <a:p>
            <a:r>
              <a:rPr lang="en-US" dirty="0">
                <a:solidFill>
                  <a:srgbClr val="FFFF00"/>
                </a:solidFill>
              </a:rPr>
              <a:t>Thus, the cycles stalled for writes equals the sum of these two</a:t>
            </a:r>
            <a:r>
              <a:rPr lang="en-US" dirty="0" smtClean="0">
                <a:solidFill>
                  <a:srgbClr val="FFFF00"/>
                </a:solidFill>
              </a:rPr>
              <a:t>:</a:t>
            </a:r>
            <a:endParaRPr lang="en-US" dirty="0" smtClean="0">
              <a:solidFill>
                <a:srgbClr val="FFFF00"/>
              </a:solidFill>
            </a:endParaRPr>
          </a:p>
          <a:p>
            <a:endParaRPr lang="en-US" dirty="0">
              <a:solidFill>
                <a:srgbClr val="FFFF00"/>
              </a:solidFill>
            </a:endParaRPr>
          </a:p>
        </p:txBody>
      </p:sp>
      <p:pic>
        <p:nvPicPr>
          <p:cNvPr id="4" name="Picture 3"/>
          <p:cNvPicPr>
            <a:picLocks noChangeAspect="1"/>
          </p:cNvPicPr>
          <p:nvPr/>
        </p:nvPicPr>
        <p:blipFill>
          <a:blip r:embed="rId1">
            <a:duotone>
              <a:prstClr val="black"/>
              <a:schemeClr val="accent2">
                <a:tint val="45000"/>
                <a:satMod val="400000"/>
              </a:schemeClr>
            </a:duotone>
          </a:blip>
          <a:stretch>
            <a:fillRect/>
          </a:stretch>
        </p:blipFill>
        <p:spPr>
          <a:xfrm>
            <a:off x="2483892" y="4945963"/>
            <a:ext cx="6624140" cy="111166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8081"/>
            <a:ext cx="10515600" cy="1325563"/>
          </a:xfrm>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1">
            <a:duotone>
              <a:prstClr val="black"/>
              <a:schemeClr val="accent4">
                <a:tint val="45000"/>
                <a:satMod val="400000"/>
              </a:schemeClr>
            </a:duotone>
          </a:blip>
          <a:stretch>
            <a:fillRect/>
          </a:stretch>
        </p:blipFill>
        <p:spPr>
          <a:xfrm>
            <a:off x="0" y="24843"/>
            <a:ext cx="12089074" cy="2185277"/>
          </a:xfrm>
          <a:prstGeom prst="rect">
            <a:avLst/>
          </a:prstGeom>
        </p:spPr>
      </p:pic>
      <p:pic>
        <p:nvPicPr>
          <p:cNvPr id="5" name="Picture 4"/>
          <p:cNvPicPr>
            <a:picLocks noChangeAspect="1"/>
          </p:cNvPicPr>
          <p:nvPr/>
        </p:nvPicPr>
        <p:blipFill>
          <a:blip r:embed="rId2"/>
          <a:stretch>
            <a:fillRect/>
          </a:stretch>
        </p:blipFill>
        <p:spPr>
          <a:xfrm>
            <a:off x="0" y="614890"/>
            <a:ext cx="12089074" cy="624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thanks</a:t>
            </a:r>
            <a:endParaRPr lang="en-IN" dirty="0"/>
          </a:p>
        </p:txBody>
      </p:sp>
      <p:sp>
        <p:nvSpPr>
          <p:cNvPr id="5" name="Subtitle 4"/>
          <p:cNvSpPr>
            <a:spLocks noGrp="1"/>
          </p:cNvSpPr>
          <p:nvPr>
            <p:ph type="subTitle" idx="1"/>
          </p:nvPr>
        </p:nvSpPr>
        <p:spPr/>
        <p:txBody>
          <a:bodyPr/>
          <a:lstStyle/>
          <a:p>
            <a:r>
              <a:rPr lang="en-IN" dirty="0" smtClean="0"/>
              <a:t>Shriram K Vasudevan</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Contd.,</a:t>
            </a:r>
            <a:endParaRPr lang="en-IN" dirty="0"/>
          </a:p>
        </p:txBody>
      </p:sp>
      <p:sp>
        <p:nvSpPr>
          <p:cNvPr id="5" name="Content Placeholder 4"/>
          <p:cNvSpPr>
            <a:spLocks noGrp="1"/>
          </p:cNvSpPr>
          <p:nvPr>
            <p:ph sz="half" idx="1"/>
          </p:nvPr>
        </p:nvSpPr>
        <p:spPr>
          <a:xfrm>
            <a:off x="644976" y="2496607"/>
            <a:ext cx="5185873" cy="3638763"/>
          </a:xfrm>
        </p:spPr>
        <p:txBody>
          <a:bodyPr>
            <a:normAutofit/>
          </a:bodyPr>
          <a:lstStyle/>
          <a:p>
            <a:pPr algn="just"/>
            <a:r>
              <a:rPr lang="en-US" dirty="0" smtClean="0"/>
              <a:t>Let us have a simple cache – Before and after the data request process.  </a:t>
            </a:r>
            <a:endParaRPr lang="en-US" dirty="0" smtClean="0"/>
          </a:p>
          <a:p>
            <a:pPr algn="just"/>
            <a:r>
              <a:rPr lang="en-US" dirty="0" smtClean="0"/>
              <a:t>Assume, the data is not there initially in the cache.  (First time, it would be so) </a:t>
            </a:r>
            <a:endParaRPr lang="en-US" dirty="0" smtClean="0"/>
          </a:p>
          <a:p>
            <a:pPr algn="just"/>
            <a:r>
              <a:rPr lang="en-US" i="1" dirty="0" smtClean="0"/>
              <a:t>Before </a:t>
            </a:r>
            <a:r>
              <a:rPr lang="en-US" i="1" dirty="0"/>
              <a:t>the request, the cache contains a collection of recent references X1, X2, . . . , </a:t>
            </a:r>
            <a:r>
              <a:rPr lang="en-US" i="1" dirty="0" err="1"/>
              <a:t>Xn</a:t>
            </a:r>
            <a:r>
              <a:rPr lang="en-US" i="1" dirty="0"/>
              <a:t> – 1, </a:t>
            </a:r>
            <a:r>
              <a:rPr lang="en-US" b="1" i="1" dirty="0">
                <a:solidFill>
                  <a:srgbClr val="FFFF00"/>
                </a:solidFill>
              </a:rPr>
              <a:t>and the processor requests a word </a:t>
            </a:r>
            <a:r>
              <a:rPr lang="en-US" b="1" i="1" dirty="0" err="1">
                <a:solidFill>
                  <a:srgbClr val="FFFF00"/>
                </a:solidFill>
              </a:rPr>
              <a:t>Xn</a:t>
            </a:r>
            <a:r>
              <a:rPr lang="en-US" b="1" i="1" dirty="0">
                <a:solidFill>
                  <a:srgbClr val="FFFF00"/>
                </a:solidFill>
              </a:rPr>
              <a:t> that is not in the cache. </a:t>
            </a:r>
            <a:endParaRPr lang="en-US" b="1" i="1" dirty="0">
              <a:solidFill>
                <a:srgbClr val="FFFF00"/>
              </a:solidFill>
            </a:endParaRPr>
          </a:p>
          <a:p>
            <a:pPr algn="just"/>
            <a:r>
              <a:rPr lang="en-US" dirty="0"/>
              <a:t>This request results in a </a:t>
            </a:r>
            <a:r>
              <a:rPr lang="en-US" b="1" u="sng" dirty="0"/>
              <a:t>miss</a:t>
            </a:r>
            <a:r>
              <a:rPr lang="en-US" dirty="0"/>
              <a:t>, and the word </a:t>
            </a:r>
            <a:r>
              <a:rPr lang="en-US" dirty="0" err="1"/>
              <a:t>X</a:t>
            </a:r>
            <a:r>
              <a:rPr lang="en-US" i="1" dirty="0" err="1"/>
              <a:t>n</a:t>
            </a:r>
            <a:r>
              <a:rPr lang="en-US" i="1" dirty="0"/>
              <a:t> </a:t>
            </a:r>
            <a:r>
              <a:rPr lang="en-US" dirty="0"/>
              <a:t>is brought from memory into cache.</a:t>
            </a:r>
            <a:endParaRPr lang="en-US" dirty="0"/>
          </a:p>
          <a:p>
            <a:endParaRPr lang="en-IN" dirty="0"/>
          </a:p>
        </p:txBody>
      </p:sp>
      <p:pic>
        <p:nvPicPr>
          <p:cNvPr id="7" name="Picture 6"/>
          <p:cNvPicPr>
            <a:picLocks noChangeAspect="1"/>
          </p:cNvPicPr>
          <p:nvPr/>
        </p:nvPicPr>
        <p:blipFill>
          <a:blip r:embed="rId1">
            <a:duotone>
              <a:prstClr val="black"/>
              <a:schemeClr val="accent2">
                <a:tint val="45000"/>
                <a:satMod val="400000"/>
              </a:schemeClr>
            </a:duotone>
          </a:blip>
          <a:stretch>
            <a:fillRect/>
          </a:stretch>
        </p:blipFill>
        <p:spPr>
          <a:xfrm>
            <a:off x="6541383" y="2279898"/>
            <a:ext cx="5016337" cy="35235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7" name="Content Placeholder 6"/>
          <p:cNvSpPr>
            <a:spLocks noGrp="1"/>
          </p:cNvSpPr>
          <p:nvPr>
            <p:ph idx="1"/>
          </p:nvPr>
        </p:nvSpPr>
        <p:spPr/>
        <p:txBody>
          <a:bodyPr>
            <a:normAutofit fontScale="85000" lnSpcReduction="20000"/>
          </a:bodyPr>
          <a:lstStyle/>
          <a:p>
            <a:r>
              <a:rPr lang="en-US" b="1" u="sng" dirty="0" smtClean="0"/>
              <a:t>Lets answer couple of questions: </a:t>
            </a:r>
            <a:endParaRPr lang="en-US" b="1" u="sng" dirty="0"/>
          </a:p>
          <a:p>
            <a:r>
              <a:rPr lang="en-US" b="1" dirty="0" smtClean="0">
                <a:solidFill>
                  <a:srgbClr val="FFFF00"/>
                </a:solidFill>
              </a:rPr>
              <a:t>Do we have a method to find if the data item is in the cache? </a:t>
            </a:r>
            <a:endParaRPr lang="en-US" b="1" dirty="0" smtClean="0">
              <a:solidFill>
                <a:srgbClr val="FFFF00"/>
              </a:solidFill>
            </a:endParaRPr>
          </a:p>
          <a:p>
            <a:r>
              <a:rPr lang="en-US" b="1" dirty="0" smtClean="0">
                <a:solidFill>
                  <a:srgbClr val="FFFF00"/>
                </a:solidFill>
              </a:rPr>
              <a:t>If it is there, How do we zero in it? </a:t>
            </a:r>
            <a:endParaRPr lang="en-US" b="1" dirty="0">
              <a:solidFill>
                <a:srgbClr val="FFFF00"/>
              </a:solidFill>
            </a:endParaRPr>
          </a:p>
          <a:p>
            <a:r>
              <a:rPr lang="en-US" dirty="0" smtClean="0"/>
              <a:t>The questions are definitely related and hence the answers would also be. </a:t>
            </a:r>
            <a:endParaRPr lang="en-US" dirty="0" smtClean="0"/>
          </a:p>
          <a:p>
            <a:r>
              <a:rPr lang="en-US" dirty="0" smtClean="0"/>
              <a:t>Well, let us understand this: </a:t>
            </a:r>
            <a:endParaRPr lang="en-US" dirty="0" smtClean="0"/>
          </a:p>
          <a:p>
            <a:pPr lvl="1"/>
            <a:r>
              <a:rPr lang="en-US" dirty="0" smtClean="0"/>
              <a:t>If each word (data) can go in one place </a:t>
            </a:r>
            <a:r>
              <a:rPr lang="en-US" b="1" dirty="0" smtClean="0">
                <a:solidFill>
                  <a:srgbClr val="FFC000"/>
                </a:solidFill>
              </a:rPr>
              <a:t>(I mean exactly one place, one location) </a:t>
            </a:r>
            <a:r>
              <a:rPr lang="en-US" b="1" dirty="0" smtClean="0"/>
              <a:t>then, it is straight forward to the find the presence in the cache. </a:t>
            </a:r>
            <a:r>
              <a:rPr lang="en-US" b="1" dirty="0" smtClean="0">
                <a:solidFill>
                  <a:srgbClr val="FFC000"/>
                </a:solidFill>
              </a:rPr>
              <a:t> </a:t>
            </a:r>
            <a:endParaRPr lang="en-US" dirty="0"/>
          </a:p>
          <a:p>
            <a:r>
              <a:rPr lang="en-US" dirty="0" smtClean="0"/>
              <a:t>Next, how do you assign a location in the cache for the word in memory? (I mean, how do you give a slot to the word in the memory in cache?) </a:t>
            </a:r>
            <a:endParaRPr lang="en-US" dirty="0" smtClean="0"/>
          </a:p>
          <a:p>
            <a:pPr lvl="1"/>
            <a:r>
              <a:rPr lang="en-US" dirty="0" smtClean="0"/>
              <a:t>Can we use the address of the word in memory to do this?  </a:t>
            </a:r>
            <a:endParaRPr lang="en-US" dirty="0" smtClean="0"/>
          </a:p>
          <a:p>
            <a:pPr lvl="1"/>
            <a:r>
              <a:rPr lang="en-US" dirty="0" smtClean="0"/>
              <a:t>If this done, then we can name it as </a:t>
            </a:r>
            <a:r>
              <a:rPr lang="en-US" b="1" dirty="0" smtClean="0">
                <a:solidFill>
                  <a:srgbClr val="FFFF00"/>
                </a:solidFill>
              </a:rPr>
              <a:t>“Direct Mapped” </a:t>
            </a:r>
            <a:r>
              <a:rPr lang="en-US" dirty="0" smtClean="0"/>
              <a:t>approach. Each memory location is mapped directly to one location in the cache.  </a:t>
            </a:r>
            <a:endParaRPr lang="en-US" dirty="0" smtClean="0"/>
          </a:p>
          <a:p>
            <a:pPr lvl="1"/>
            <a:r>
              <a:rPr lang="en-US" dirty="0" smtClean="0"/>
              <a:t>This is very simple and straight. </a:t>
            </a:r>
            <a:endParaRPr lang="en-US"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Contd., </a:t>
            </a:r>
            <a:endParaRPr lang="en-IN" dirty="0"/>
          </a:p>
        </p:txBody>
      </p:sp>
      <p:sp>
        <p:nvSpPr>
          <p:cNvPr id="6" name="Content Placeholder 5"/>
          <p:cNvSpPr>
            <a:spLocks noGrp="1"/>
          </p:cNvSpPr>
          <p:nvPr>
            <p:ph sz="half" idx="2"/>
          </p:nvPr>
        </p:nvSpPr>
        <p:spPr>
          <a:xfrm>
            <a:off x="5428463" y="2386878"/>
            <a:ext cx="6056401" cy="4013921"/>
          </a:xfrm>
        </p:spPr>
        <p:txBody>
          <a:bodyPr>
            <a:normAutofit/>
          </a:bodyPr>
          <a:lstStyle/>
          <a:p>
            <a:r>
              <a:rPr lang="en-US" dirty="0" smtClean="0">
                <a:solidFill>
                  <a:srgbClr val="FFFF00"/>
                </a:solidFill>
                <a:latin typeface="Minion-Regular"/>
              </a:rPr>
              <a:t>The picture shown in the left is taken as a reference for direct mapping. </a:t>
            </a:r>
            <a:endParaRPr lang="en-US" dirty="0" smtClean="0">
              <a:solidFill>
                <a:srgbClr val="FFFF00"/>
              </a:solidFill>
              <a:latin typeface="Minion-Regular"/>
            </a:endParaRPr>
          </a:p>
          <a:p>
            <a:r>
              <a:rPr lang="en-US" dirty="0" smtClean="0">
                <a:solidFill>
                  <a:srgbClr val="FFFF00"/>
                </a:solidFill>
                <a:latin typeface="Minion-Regular"/>
              </a:rPr>
              <a:t>Addresses in the memory (from 00001 to 11101) are mapped to (000 to 101) in the cache. This is called direct mapping. </a:t>
            </a:r>
            <a:endParaRPr lang="en-US" dirty="0" smtClean="0">
              <a:solidFill>
                <a:srgbClr val="FFFF00"/>
              </a:solidFill>
              <a:latin typeface="Minion-Regular"/>
            </a:endParaRPr>
          </a:p>
          <a:p>
            <a:r>
              <a:rPr lang="en-US" dirty="0" smtClean="0">
                <a:solidFill>
                  <a:srgbClr val="FFFF00"/>
                </a:solidFill>
                <a:latin typeface="Minion-Regular"/>
              </a:rPr>
              <a:t>Yes, this is easier to understand.  </a:t>
            </a:r>
            <a:r>
              <a:rPr lang="en-US" b="1" dirty="0" smtClean="0">
                <a:solidFill>
                  <a:srgbClr val="FFFF00"/>
                </a:solidFill>
              </a:rPr>
              <a:t> </a:t>
            </a:r>
            <a:endParaRPr lang="en-US" b="1" dirty="0">
              <a:solidFill>
                <a:srgbClr val="FFFF00"/>
              </a:solidFill>
            </a:endParaRPr>
          </a:p>
          <a:p>
            <a:r>
              <a:rPr lang="en-US" b="1" dirty="0" smtClean="0">
                <a:solidFill>
                  <a:srgbClr val="FFFF00"/>
                </a:solidFill>
              </a:rPr>
              <a:t>See this point. Though 000 to 111 are there in cache, we map to 000 to 101 only. (Again, this is not so technical) </a:t>
            </a:r>
            <a:endParaRPr lang="en-US" b="1" dirty="0">
              <a:solidFill>
                <a:srgbClr val="FFFF00"/>
              </a:solidFill>
            </a:endParaRPr>
          </a:p>
          <a:p>
            <a:endParaRPr lang="en-IN" dirty="0">
              <a:solidFill>
                <a:srgbClr val="FFFF00"/>
              </a:solidFill>
            </a:endParaRPr>
          </a:p>
        </p:txBody>
      </p:sp>
      <p:pic>
        <p:nvPicPr>
          <p:cNvPr id="7" name="Content Placeholder 3"/>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Layer>
                </a14:imgProps>
              </a:ext>
            </a:extLst>
          </a:blip>
          <a:stretch>
            <a:fillRect/>
          </a:stretch>
        </p:blipFill>
        <p:spPr>
          <a:xfrm rot="5400000">
            <a:off x="781770" y="2432431"/>
            <a:ext cx="4311270" cy="38909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Content Placeholder 3"/>
          <p:cNvSpPr>
            <a:spLocks noGrp="1"/>
          </p:cNvSpPr>
          <p:nvPr>
            <p:ph sz="half" idx="2"/>
          </p:nvPr>
        </p:nvSpPr>
        <p:spPr>
          <a:xfrm>
            <a:off x="5821655" y="2075688"/>
            <a:ext cx="5194583" cy="4160393"/>
          </a:xfrm>
        </p:spPr>
        <p:txBody>
          <a:bodyPr>
            <a:normAutofit fontScale="92500" lnSpcReduction="10000"/>
          </a:bodyPr>
          <a:lstStyle/>
          <a:p>
            <a:pPr marL="285750" indent="-285750" algn="just">
              <a:buFont typeface="Arial" panose="020B0604020202020204" pitchFamily="34" charset="0"/>
              <a:buChar char="•"/>
            </a:pPr>
            <a:r>
              <a:rPr lang="en-US" dirty="0" smtClean="0">
                <a:latin typeface="Minion-Regular"/>
              </a:rPr>
              <a:t>Now, there is a challenge. </a:t>
            </a:r>
            <a:endParaRPr lang="en-US" dirty="0" smtClean="0">
              <a:latin typeface="Minion-Regular"/>
            </a:endParaRPr>
          </a:p>
          <a:p>
            <a:pPr marL="285750" indent="-285750" algn="just">
              <a:buFont typeface="Arial" panose="020B0604020202020204" pitchFamily="34" charset="0"/>
              <a:buChar char="•"/>
            </a:pPr>
            <a:r>
              <a:rPr lang="en-US" dirty="0" smtClean="0">
                <a:latin typeface="Minion-Regular"/>
              </a:rPr>
              <a:t>Each cache location shall contain contents of many memory locations </a:t>
            </a:r>
            <a:r>
              <a:rPr lang="en-US" b="1" dirty="0" smtClean="0">
                <a:solidFill>
                  <a:srgbClr val="FFC000"/>
                </a:solidFill>
                <a:latin typeface="Minion-Regular"/>
              </a:rPr>
              <a:t>(See the left, 001 has many arrows coming in) </a:t>
            </a:r>
            <a:r>
              <a:rPr lang="en-US" dirty="0" smtClean="0">
                <a:latin typeface="Minion-Regular"/>
              </a:rPr>
              <a:t>how do we know if the data in the cache is the one that we are looking forward to ??? </a:t>
            </a:r>
            <a:endParaRPr lang="en-US" dirty="0" smtClean="0">
              <a:latin typeface="Minion-Regular"/>
            </a:endParaRPr>
          </a:p>
          <a:p>
            <a:pPr marL="685800" lvl="1" algn="just">
              <a:buFont typeface="Arial" panose="020B0604020202020204" pitchFamily="34" charset="0"/>
              <a:buChar char="•"/>
            </a:pPr>
            <a:r>
              <a:rPr lang="en-US" dirty="0" smtClean="0">
                <a:latin typeface="Minion-Regular"/>
              </a:rPr>
              <a:t>Challenging!  </a:t>
            </a:r>
            <a:endParaRPr lang="en-US" dirty="0">
              <a:latin typeface="Minion-Regular"/>
            </a:endParaRPr>
          </a:p>
          <a:p>
            <a:pPr marL="685800" lvl="1" algn="just">
              <a:buFont typeface="Arial" panose="020B0604020202020204" pitchFamily="34" charset="0"/>
              <a:buChar char="•"/>
            </a:pPr>
            <a:r>
              <a:rPr lang="en-US" dirty="0" smtClean="0">
                <a:latin typeface="Minion-Regular"/>
              </a:rPr>
              <a:t>Means, how do we know if the word we search for is inside the cache or not?  </a:t>
            </a:r>
            <a:endParaRPr lang="en-US" dirty="0">
              <a:latin typeface="Minion-Regular"/>
            </a:endParaRPr>
          </a:p>
          <a:p>
            <a:pPr marL="285750" indent="-285750" algn="just">
              <a:buFont typeface="Arial" panose="020B0604020202020204" pitchFamily="34" charset="0"/>
              <a:buChar char="•"/>
            </a:pPr>
            <a:r>
              <a:rPr lang="en-US" dirty="0" smtClean="0">
                <a:latin typeface="Minion-Regular"/>
              </a:rPr>
              <a:t>Well, we will make it a bit complex now. We will add something called tag. The will carry the address information which can help in identifying the words in the cache appropriately. Means, it helps in understanding if the word inside cache is the one we look for. </a:t>
            </a:r>
            <a:endParaRPr lang="en-IN" dirty="0"/>
          </a:p>
        </p:txBody>
      </p:sp>
      <p:pic>
        <p:nvPicPr>
          <p:cNvPr id="5" name="Content Placeholder 3"/>
          <p:cNvPicPr>
            <a:picLocks noGrp="1" noChangeAspect="1"/>
          </p:cNvPicPr>
          <p:nvPr>
            <p:ph sz="half" idx="1"/>
          </p:nvPr>
        </p:nvPicPr>
        <p:blipFill>
          <a:blip r:embed="rId1">
            <a:extLst>
              <a:ext uri="{BEBA8EAE-BF5A-486C-A8C5-ECC9F3942E4B}">
                <a14:imgProps xmlns:a14="http://schemas.microsoft.com/office/drawing/2010/main">
                  <a14:imgLayer r:embed="rId2">
                    <a14:imgEffect>
                      <a14:saturation sat="400000"/>
                    </a14:imgEffect>
                  </a14:imgLayer>
                </a14:imgProps>
              </a:ext>
            </a:extLst>
          </a:blip>
          <a:stretch>
            <a:fillRect/>
          </a:stretch>
        </p:blipFill>
        <p:spPr>
          <a:xfrm rot="5400000">
            <a:off x="823708" y="2588502"/>
            <a:ext cx="4096219" cy="36563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p:txBody>
          <a:bodyPr>
            <a:normAutofit/>
          </a:bodyPr>
          <a:lstStyle/>
          <a:p>
            <a:r>
              <a:rPr lang="en-IN" dirty="0" smtClean="0"/>
              <a:t>Now comes the next question. </a:t>
            </a:r>
            <a:endParaRPr lang="en-IN" dirty="0" smtClean="0"/>
          </a:p>
          <a:p>
            <a:r>
              <a:rPr lang="en-IN" dirty="0" smtClean="0"/>
              <a:t>How would the tag look like? </a:t>
            </a:r>
            <a:endParaRPr lang="en-IN" dirty="0" smtClean="0"/>
          </a:p>
          <a:p>
            <a:pPr algn="just"/>
            <a:r>
              <a:rPr lang="en-US" dirty="0" smtClean="0">
                <a:solidFill>
                  <a:srgbClr val="FFC000"/>
                </a:solidFill>
                <a:latin typeface="Minion-Regular"/>
              </a:rPr>
              <a:t>For </a:t>
            </a:r>
            <a:r>
              <a:rPr lang="en-US" dirty="0">
                <a:solidFill>
                  <a:srgbClr val="FFC000"/>
                </a:solidFill>
                <a:latin typeface="Minion-Regular"/>
              </a:rPr>
              <a:t>example, (See RHS) we need only to have the upper 2 of the 5 address bits in the tag, since the lower 3-bit index field of the address selects the block. </a:t>
            </a:r>
            <a:endParaRPr lang="en-US" dirty="0">
              <a:solidFill>
                <a:srgbClr val="FFC000"/>
              </a:solidFill>
              <a:latin typeface="Minion-Regular"/>
            </a:endParaRPr>
          </a:p>
          <a:p>
            <a:endParaRPr lang="en-IN" dirty="0"/>
          </a:p>
        </p:txBody>
      </p:sp>
      <p:pic>
        <p:nvPicPr>
          <p:cNvPr id="5" name="Content Placeholder 3"/>
          <p:cNvPicPr>
            <a:picLocks noGrp="1" noChangeAspect="1"/>
          </p:cNvPicPr>
          <p:nvPr>
            <p:ph sz="half" idx="1"/>
          </p:nvPr>
        </p:nvPicPr>
        <p:blipFill>
          <a:blip r:embed="rId1">
            <a:extLst>
              <a:ext uri="{BEBA8EAE-BF5A-486C-A8C5-ECC9F3942E4B}">
                <a14:imgProps xmlns:a14="http://schemas.microsoft.com/office/drawing/2010/main">
                  <a14:imgLayer r:embed="rId2">
                    <a14:imgEffect>
                      <a14:saturation sat="400000"/>
                    </a14:imgEffect>
                  </a14:imgLayer>
                </a14:imgProps>
              </a:ext>
            </a:extLst>
          </a:blip>
          <a:stretch>
            <a:fillRect/>
          </a:stretch>
        </p:blipFill>
        <p:spPr>
          <a:xfrm rot="5400000">
            <a:off x="6886180" y="2213470"/>
            <a:ext cx="4096219" cy="365639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5" name="Content Placeholder 4"/>
          <p:cNvSpPr>
            <a:spLocks noGrp="1"/>
          </p:cNvSpPr>
          <p:nvPr>
            <p:ph idx="1"/>
          </p:nvPr>
        </p:nvSpPr>
        <p:spPr>
          <a:xfrm>
            <a:off x="699840" y="2652055"/>
            <a:ext cx="11004480" cy="3636511"/>
          </a:xfrm>
        </p:spPr>
        <p:txBody>
          <a:bodyPr>
            <a:normAutofit/>
          </a:bodyPr>
          <a:lstStyle/>
          <a:p>
            <a:r>
              <a:rPr lang="en-US" dirty="0" smtClean="0"/>
              <a:t>There is a problem/Challenge – We need to identify if a cache block has no valid information. </a:t>
            </a:r>
            <a:endParaRPr lang="en-US" dirty="0" smtClean="0"/>
          </a:p>
          <a:p>
            <a:r>
              <a:rPr lang="en-US" dirty="0" smtClean="0"/>
              <a:t>Add the valid bit! </a:t>
            </a:r>
            <a:endParaRPr lang="en-US" dirty="0" smtClean="0"/>
          </a:p>
          <a:p>
            <a:r>
              <a:rPr lang="en-US" dirty="0" smtClean="0"/>
              <a:t>Simple. This valid bit will indicate if the entry has a valid address. </a:t>
            </a:r>
            <a:endParaRPr lang="en-US" dirty="0" smtClean="0"/>
          </a:p>
          <a:p>
            <a:r>
              <a:rPr lang="en-US" dirty="0" smtClean="0"/>
              <a:t> If </a:t>
            </a:r>
            <a:r>
              <a:rPr lang="en-US" dirty="0"/>
              <a:t>the bit is not set, there cannot be a match for this block.</a:t>
            </a:r>
            <a:endParaRPr lang="en-US" dirty="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example is handy! Isn't it ? </a:t>
            </a:r>
            <a:endParaRPr lang="en-IN" dirty="0"/>
          </a:p>
        </p:txBody>
      </p:sp>
      <p:pic>
        <p:nvPicPr>
          <p:cNvPr id="4" name="Picture 3"/>
          <p:cNvPicPr>
            <a:picLocks noChangeAspect="1"/>
          </p:cNvPicPr>
          <p:nvPr/>
        </p:nvPicPr>
        <p:blipFill>
          <a:blip r:embed="rId1">
            <a:duotone>
              <a:prstClr val="black"/>
              <a:schemeClr val="accent4">
                <a:tint val="45000"/>
                <a:satMod val="400000"/>
              </a:schemeClr>
            </a:duotone>
          </a:blip>
          <a:stretch>
            <a:fillRect/>
          </a:stretch>
        </p:blipFill>
        <p:spPr>
          <a:xfrm>
            <a:off x="3028187" y="2075052"/>
            <a:ext cx="6867144" cy="4060571"/>
          </a:xfrm>
          <a:prstGeom prst="rect">
            <a:avLst/>
          </a:prstGeom>
        </p:spPr>
      </p:pic>
      <p:sp>
        <p:nvSpPr>
          <p:cNvPr id="5" name="Rectangle 4"/>
          <p:cNvSpPr/>
          <p:nvPr/>
        </p:nvSpPr>
        <p:spPr>
          <a:xfrm>
            <a:off x="1572768" y="6263639"/>
            <a:ext cx="948232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latin typeface="Minion-Regular"/>
              </a:rPr>
              <a:t>The cache is initially empty, with all valid bits (V entry in cache) turned off (N).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10450</Words>
  <Application>WPS Presentation</Application>
  <PresentationFormat>Widescreen</PresentationFormat>
  <Paragraphs>204</Paragraphs>
  <Slides>29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Arial</vt:lpstr>
      <vt:lpstr>SimSun</vt:lpstr>
      <vt:lpstr>Wingdings</vt:lpstr>
      <vt:lpstr>Wingdings 2</vt:lpstr>
      <vt:lpstr>Minion-Regular</vt:lpstr>
      <vt:lpstr>Segoe Print</vt:lpstr>
      <vt:lpstr>Palatino-Italic</vt:lpstr>
      <vt:lpstr>Century Gothic</vt:lpstr>
      <vt:lpstr>Microsoft YaHei</vt:lpstr>
      <vt:lpstr>Arial Unicode MS</vt:lpstr>
      <vt:lpstr>Calibri</vt:lpstr>
      <vt:lpstr>Palatino-Roman</vt:lpstr>
      <vt:lpstr>Quotable</vt:lpstr>
      <vt:lpstr>Memory Organization – Computer Organization and Architecture.</vt:lpstr>
      <vt:lpstr>Let us learn about Cache </vt:lpstr>
      <vt:lpstr>Contd.,</vt:lpstr>
      <vt:lpstr>Contd., </vt:lpstr>
      <vt:lpstr>Contd., </vt:lpstr>
      <vt:lpstr>Contd., </vt:lpstr>
      <vt:lpstr>Contd., </vt:lpstr>
      <vt:lpstr>Contd.,</vt:lpstr>
      <vt:lpstr>An example is handy! Isn't it ? </vt:lpstr>
      <vt:lpstr>Attempt -1: The processor requests the following address: 10110two </vt:lpstr>
      <vt:lpstr>Attempt -2: The processor requests the following address: 11010two (miss) </vt:lpstr>
      <vt:lpstr>Attempt -3: The processor requests the following address: 10110two (hit)</vt:lpstr>
      <vt:lpstr>Attempt - 4</vt:lpstr>
      <vt:lpstr>Attempt - 5</vt:lpstr>
      <vt:lpstr>Some math…</vt:lpstr>
      <vt:lpstr>Handling cache miss … (Its complicated)</vt:lpstr>
      <vt:lpstr>Contd., </vt:lpstr>
      <vt:lpstr>Cache and main memory Inconsistency</vt:lpstr>
      <vt:lpstr>Reducing Cache Misses by More Flexible Placement of Blocks</vt:lpstr>
      <vt:lpstr>Fully Associative Approach. </vt:lpstr>
      <vt:lpstr>Set associative approach </vt:lpstr>
      <vt:lpstr>Formula.</vt:lpstr>
      <vt:lpstr>A simple example… </vt:lpstr>
      <vt:lpstr>Measuring and Improving Cache Performance</vt:lpstr>
      <vt:lpstr>Contd.,</vt:lpstr>
      <vt:lpstr>Contd.,</vt:lpstr>
      <vt:lpstr>Contd.,</vt:lpstr>
      <vt:lpstr>Contd.,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 – Computer Organization and Architecture.</dc:title>
  <dc:creator>Shriram Vasudevan</dc:creator>
  <cp:lastModifiedBy>Pavitra B</cp:lastModifiedBy>
  <cp:revision>75</cp:revision>
  <dcterms:created xsi:type="dcterms:W3CDTF">2018-10-01T03:28:00Z</dcterms:created>
  <dcterms:modified xsi:type="dcterms:W3CDTF">2020-03-08T07:26:20Z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