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8" r:id="rId21"/>
    <p:sldId id="269" r:id="rId22"/>
    <p:sldId id="270" r:id="rId23"/>
    <p:sldId id="271" r:id="rId24"/>
    <p:sldId id="272" r:id="rId25"/>
    <p:sldId id="274" r:id="rId26"/>
    <p:sldId id="273" r:id="rId27"/>
    <p:sldId id="275" r:id="rId28"/>
    <p:sldId id="290" r:id="rId29"/>
    <p:sldId id="289" r:id="rId30"/>
    <p:sldId id="277" r:id="rId31"/>
    <p:sldId id="278" r:id="rId32"/>
    <p:sldId id="279" r:id="rId33"/>
    <p:sldId id="280" r:id="rId34"/>
    <p:sldId id="281" r:id="rId35"/>
    <p:sldId id="308" r:id="rId36"/>
    <p:sldId id="309" r:id="rId37"/>
    <p:sldId id="311" r:id="rId38"/>
    <p:sldId id="310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01CD9-0F2A-4E05-BAC6-45C18C4C882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02ED-B914-4724-8A13-098DE692C5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1C43-06C0-4F6E-BD8B-E94ED5B04105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6B0B-A19E-4FAA-8EA6-827C7115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 Services –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Programming interface to the services provided by the OS</a:t>
            </a:r>
          </a:p>
          <a:p>
            <a:r>
              <a:rPr lang="en-US" sz="2000" dirty="0" smtClean="0"/>
              <a:t>Typically written in a high-level language (C or C++)</a:t>
            </a:r>
          </a:p>
          <a:p>
            <a:r>
              <a:rPr lang="en-US" sz="2000" dirty="0" smtClean="0"/>
              <a:t>Mostly accessed by programs via a high-level </a:t>
            </a:r>
            <a:r>
              <a:rPr lang="en-US" sz="2000" dirty="0" smtClean="0">
                <a:solidFill>
                  <a:srgbClr val="3366FF"/>
                </a:solidFill>
              </a:rPr>
              <a:t>Application Program Interface (API) </a:t>
            </a:r>
            <a:r>
              <a:rPr lang="en-US" sz="2000" dirty="0" smtClean="0"/>
              <a:t>rather than direct system call use</a:t>
            </a:r>
          </a:p>
          <a:p>
            <a:r>
              <a:rPr lang="en-US" sz="2000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r>
              <a:rPr lang="en-US" sz="2000" dirty="0" smtClean="0"/>
              <a:t>Why use APIs rather than system calls?</a:t>
            </a:r>
          </a:p>
          <a:p>
            <a:pPr lvl="1"/>
            <a:r>
              <a:rPr lang="en-US" sz="2000" dirty="0" smtClean="0"/>
              <a:t>Program portability- compile and run on any machine that supports API</a:t>
            </a:r>
          </a:p>
          <a:p>
            <a:pPr lvl="1"/>
            <a:r>
              <a:rPr lang="en-US" sz="2000" dirty="0" smtClean="0"/>
              <a:t>System calls are more detailed and difficult to work with than the API  available</a:t>
            </a:r>
          </a:p>
          <a:p>
            <a:pPr lvl="1"/>
            <a:r>
              <a:rPr lang="en-US" sz="2000" dirty="0" smtClean="0"/>
              <a:t>Strong correlation b/w  a function  and  its associated  system call within the kernel </a:t>
            </a:r>
          </a:p>
          <a:p>
            <a:pPr lvl="2">
              <a:buFont typeface="Webdings" charset="2"/>
              <a:buNone/>
            </a:pPr>
            <a:r>
              <a:rPr lang="en-US" sz="2000" dirty="0" smtClean="0"/>
              <a:t>  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5780087" cy="391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first input that the program will need is the names of the two files: the input file and the output file. (you can get the name of the files in many ways, one such is to ask from the user)</a:t>
            </a:r>
          </a:p>
          <a:p>
            <a:r>
              <a:rPr lang="en-IN" dirty="0" smtClean="0"/>
              <a:t>Once the two file names are obtained, the program must open the input file and create the output file. </a:t>
            </a:r>
          </a:p>
          <a:p>
            <a:r>
              <a:rPr lang="en-IN" dirty="0" smtClean="0"/>
              <a:t>Each of these operations requires another system call.</a:t>
            </a:r>
          </a:p>
          <a:p>
            <a:r>
              <a:rPr lang="en-IN" dirty="0" smtClean="0"/>
              <a:t>There are also possible error conditions for each operation. We shall see a few!!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Implementation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Typically, a number associated with each system call</a:t>
            </a:r>
          </a:p>
          <a:p>
            <a:pPr lvl="1"/>
            <a:r>
              <a:rPr lang="en-US" sz="1800" dirty="0" smtClean="0"/>
              <a:t>System-call interface maintains a table indexed according to these numbers</a:t>
            </a:r>
          </a:p>
          <a:p>
            <a:r>
              <a:rPr lang="en-US" sz="1800" dirty="0" smtClean="0"/>
              <a:t>The system call interface invokes intended system call in OS kernel and returns status of the system call and any return values</a:t>
            </a:r>
          </a:p>
          <a:p>
            <a:r>
              <a:rPr lang="en-US" sz="1800" dirty="0" smtClean="0"/>
              <a:t>The caller need know nothing about how the system call is implemented</a:t>
            </a:r>
          </a:p>
          <a:p>
            <a:pPr lvl="1"/>
            <a:r>
              <a:rPr lang="en-US" sz="1800" dirty="0" smtClean="0"/>
              <a:t>Just needs to obey API and understand what OS will do as a result call</a:t>
            </a:r>
          </a:p>
          <a:p>
            <a:pPr lvl="1"/>
            <a:r>
              <a:rPr lang="en-US" sz="1800" dirty="0" smtClean="0"/>
              <a:t>Most details of  OS interface hidden from programmer by API  </a:t>
            </a:r>
          </a:p>
          <a:p>
            <a:pPr lvl="2"/>
            <a:r>
              <a:rPr lang="en-US" sz="1800" dirty="0" smtClean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System Call – OS Relationship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51" t="9875" r="937" b="10126"/>
          <a:stretch>
            <a:fillRect/>
          </a:stretch>
        </p:blipFill>
        <p:spPr bwMode="auto">
          <a:xfrm>
            <a:off x="863983" y="1600200"/>
            <a:ext cx="7416034" cy="4525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sz="1800" smtClean="0"/>
              <a:t>C program invoking printf() library call, which calls write() system call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l="18286" t="2666" r="17346" b="1784"/>
          <a:stretch>
            <a:fillRect/>
          </a:stretch>
        </p:blipFill>
        <p:spPr bwMode="auto">
          <a:xfrm>
            <a:off x="2627313" y="2039938"/>
            <a:ext cx="3770312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Exact type and amount of information vary according to OS and call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Simplest:  pass the parameters in </a:t>
            </a:r>
            <a:r>
              <a:rPr lang="en-US" sz="1800" i="1" smtClean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Parameters stored in a </a:t>
            </a:r>
            <a:r>
              <a:rPr lang="en-US" sz="1800" i="1" smtClean="0"/>
              <a:t>block, </a:t>
            </a:r>
            <a:r>
              <a:rPr lang="en-US" sz="180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Parameters placed, or </a:t>
            </a:r>
            <a:r>
              <a:rPr lang="en-US" sz="1800" i="1" smtClean="0"/>
              <a:t>pushed, </a:t>
            </a:r>
            <a:r>
              <a:rPr lang="en-US" sz="1800" smtClean="0"/>
              <a:t>onto the </a:t>
            </a:r>
            <a:r>
              <a:rPr lang="en-US" sz="1800" i="1" smtClean="0"/>
              <a:t>stack </a:t>
            </a:r>
            <a:r>
              <a:rPr lang="en-US" sz="1800" smtClean="0"/>
              <a:t>by the program and </a:t>
            </a:r>
            <a:r>
              <a:rPr lang="en-US" sz="1800" i="1" smtClean="0"/>
              <a:t>popped </a:t>
            </a:r>
            <a:r>
              <a:rPr lang="en-US" sz="180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Passing via Table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 l="1079" t="16791" r="1241" b="15501"/>
          <a:stretch>
            <a:fillRect/>
          </a:stretch>
        </p:blipFill>
        <p:spPr bwMode="auto">
          <a:xfrm>
            <a:off x="1844675" y="1701800"/>
            <a:ext cx="6178550" cy="321151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828800" y="2017713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049713" y="1697038"/>
            <a:ext cx="84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Process control</a:t>
            </a:r>
          </a:p>
          <a:p>
            <a:r>
              <a:rPr lang="en-US" sz="1800" smtClean="0"/>
              <a:t>File management</a:t>
            </a:r>
          </a:p>
          <a:p>
            <a:r>
              <a:rPr lang="en-US" sz="1800" smtClean="0"/>
              <a:t>Device management</a:t>
            </a:r>
          </a:p>
          <a:p>
            <a:r>
              <a:rPr lang="en-US" sz="1800" smtClean="0"/>
              <a:t>Information maintenance</a:t>
            </a:r>
          </a:p>
          <a:p>
            <a:r>
              <a:rPr lang="en-US" sz="1800" smtClean="0"/>
              <a:t>Communications</a:t>
            </a:r>
          </a:p>
          <a:p>
            <a:r>
              <a:rPr lang="en-US" sz="1800" smtClean="0"/>
              <a:t>Protection</a:t>
            </a:r>
          </a:p>
          <a:p>
            <a:pPr>
              <a:buFont typeface="Monotype Sorts" charset="2"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Examples of Windows and Unix System Calls</a:t>
            </a:r>
          </a:p>
        </p:txBody>
      </p:sp>
      <p:pic>
        <p:nvPicPr>
          <p:cNvPr id="23555" name="Picture 6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1203325"/>
            <a:ext cx="5395912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describe the services an operating system provides to users, processes, and other systems.</a:t>
            </a:r>
          </a:p>
          <a:p>
            <a:r>
              <a:rPr lang="en-IN" dirty="0" smtClean="0"/>
              <a:t>To discuss the various ways of structuring an operating system.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process?  -</a:t>
            </a:r>
            <a:endParaRPr lang="en-US" b="1" i="1" u="sng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Each process is allocated with a unique number, called process id or PID.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number will be always a positive integer between 2 to 32,678.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the process if started the next unused number in the sequence will be allocated.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511"/>
            <a:ext cx="7391400" cy="422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FILESYSTEM</a:t>
            </a:r>
            <a:endParaRPr lang="en-US" dirty="0"/>
          </a:p>
        </p:txBody>
      </p:sp>
      <p:pic>
        <p:nvPicPr>
          <p:cNvPr id="4" name="Picture 11168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297825" cy="524655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OS maintains a database called Process Control Block which has details of file descriptors.</a:t>
            </a:r>
          </a:p>
          <a:p>
            <a:r>
              <a:rPr lang="en-US" dirty="0" smtClean="0"/>
              <a:t>File descriptors are numbers allocated to all the files in Linux. </a:t>
            </a:r>
          </a:p>
          <a:p>
            <a:r>
              <a:rPr lang="en-US" dirty="0" smtClean="0"/>
              <a:t>Since everything is file in Linux, Input, Output and Error messages are even denoted by a number and that is referred as file descriptor. </a:t>
            </a:r>
          </a:p>
          <a:p>
            <a:r>
              <a:rPr lang="en-US" dirty="0" smtClean="0"/>
              <a:t>All the file descriptors are updated clearly in a table called file descriptor table in PCB.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/>
              <a:t>The PCB will have following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Allocated addresses of the CPU register-save memory (Context Switch)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Process state signal mask (when mask is set to 0, the process is allowed to run, and when mask is set to 1, the process is set to run)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Signals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Security and access permissions</a:t>
            </a:r>
          </a:p>
          <a:p>
            <a:pPr lvl="1"/>
            <a:r>
              <a:rPr lang="en-US" sz="1600" b="1" dirty="0" smtClean="0"/>
              <a:t>File Descriptors </a:t>
            </a:r>
          </a:p>
          <a:p>
            <a:pPr marL="1200150" lvl="2" indent="-285750"/>
            <a:r>
              <a:rPr lang="en-US" sz="1400" b="1" dirty="0" smtClean="0"/>
              <a:t>Each process  has its own file descriptor table. </a:t>
            </a:r>
          </a:p>
          <a:p>
            <a:pPr marL="1200150" lvl="2" indent="-285750"/>
            <a:r>
              <a:rPr lang="en-US" sz="1400" b="1" dirty="0" smtClean="0"/>
              <a:t>Valid descriptor ranges from 0 and maximum number is configurable. </a:t>
            </a:r>
          </a:p>
          <a:p>
            <a:pPr marL="1200150" lvl="2" indent="-285750"/>
            <a:r>
              <a:rPr lang="en-US" sz="1400" b="1" dirty="0" smtClean="0"/>
              <a:t>Standard Input – 0, Standard Output – 1 and Standard Error –2 will be present in FD table. 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2105819"/>
            <a:ext cx="27527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</a:t>
            </a:r>
            <a:r>
              <a:rPr lang="en-US" dirty="0" err="1" smtClean="0"/>
              <a:t>fd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99124"/>
            <a:ext cx="7239000" cy="4678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() System Call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# include &lt;</a:t>
            </a:r>
            <a:r>
              <a:rPr lang="en-US" dirty="0" err="1" smtClean="0">
                <a:solidFill>
                  <a:schemeClr val="tx1"/>
                </a:solidFill>
              </a:rPr>
              <a:t>stdio.h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# include &lt;</a:t>
            </a:r>
            <a:r>
              <a:rPr lang="en-US" dirty="0" err="1" smtClean="0">
                <a:solidFill>
                  <a:schemeClr val="tx1"/>
                </a:solidFill>
              </a:rPr>
              <a:t>fcntl.h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# include &lt;</a:t>
            </a:r>
            <a:r>
              <a:rPr lang="en-US" dirty="0" err="1" smtClean="0">
                <a:solidFill>
                  <a:schemeClr val="tx1"/>
                </a:solidFill>
              </a:rPr>
              <a:t>unistd.h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main ()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fd1, fd2;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fd1 = open ("txt1.txt",O_RDONLY|O_CREAT, 0777);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fd2 = open ("txt2.txt",O_RDONLY|O_CREAT, 0777);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while(1)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00200"/>
            <a:ext cx="4078373" cy="465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 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Dup System call helps you to duplicate the current FD and it will keep the first free spot of File descriptor table.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Normally 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table will have 0,1,2 occupied for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/p o/p and error.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now are trying to change that. i.e. we are closing 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2. and we are trying to put our file’s </a:t>
            </a:r>
            <a:r>
              <a:rPr lang="en-US" dirty="0" err="1" smtClean="0">
                <a:solidFill>
                  <a:schemeClr val="tx1"/>
                </a:solidFill>
              </a:rPr>
              <a:t>fd</a:t>
            </a:r>
            <a:r>
              <a:rPr lang="en-US" dirty="0" smtClean="0">
                <a:solidFill>
                  <a:schemeClr val="tx1"/>
                </a:solidFill>
              </a:rPr>
              <a:t> in that slot.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fcntl.h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fd1, fd2;</a:t>
            </a:r>
          </a:p>
          <a:p>
            <a:pPr>
              <a:buNone/>
            </a:pPr>
            <a:r>
              <a:rPr lang="en-US" dirty="0" smtClean="0"/>
              <a:t>fd1=open("txt1.txt",O_RDONLY|O_CREAT,777);</a:t>
            </a:r>
          </a:p>
          <a:p>
            <a:pPr>
              <a:buNone/>
            </a:pPr>
            <a:r>
              <a:rPr lang="en-US" dirty="0" smtClean="0"/>
              <a:t>close(2);</a:t>
            </a:r>
          </a:p>
          <a:p>
            <a:pPr>
              <a:buNone/>
            </a:pPr>
            <a:r>
              <a:rPr lang="en-US" dirty="0" smtClean="0"/>
              <a:t>dup(fd1);</a:t>
            </a:r>
          </a:p>
          <a:p>
            <a:pPr>
              <a:buNone/>
            </a:pPr>
            <a:r>
              <a:rPr lang="en-US" dirty="0" smtClean="0"/>
              <a:t>while(1)</a:t>
            </a:r>
          </a:p>
          <a:p>
            <a:pPr>
              <a:buNone/>
            </a:pPr>
            <a:r>
              <a:rPr lang="en-US" dirty="0" smtClean="0"/>
              <a:t>{}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b="1" dirty="0" smtClean="0"/>
              <a:t>[</a:t>
            </a:r>
            <a:r>
              <a:rPr lang="en-US" sz="1200" b="1" dirty="0" err="1" smtClean="0"/>
              <a:t>m_prathilothamai@ssh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fd</a:t>
            </a:r>
            <a:r>
              <a:rPr lang="en-US" sz="1200" b="1" dirty="0" smtClean="0"/>
              <a:t>]$ </a:t>
            </a:r>
            <a:r>
              <a:rPr lang="en-US" sz="1200" b="1" dirty="0" err="1" smtClean="0"/>
              <a:t>ls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0  1  2  3</a:t>
            </a:r>
          </a:p>
          <a:p>
            <a:pPr>
              <a:buNone/>
            </a:pPr>
            <a:r>
              <a:rPr lang="en-US" sz="1200" b="1" dirty="0" smtClean="0"/>
              <a:t>[</a:t>
            </a:r>
            <a:r>
              <a:rPr lang="en-US" sz="1200" b="1" dirty="0" err="1" smtClean="0"/>
              <a:t>m_prathilothamai@ssh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fd</a:t>
            </a:r>
            <a:r>
              <a:rPr lang="en-US" sz="1200" b="1" dirty="0" smtClean="0"/>
              <a:t>]$ </a:t>
            </a:r>
            <a:r>
              <a:rPr lang="en-US" sz="1200" b="1" dirty="0" err="1" smtClean="0"/>
              <a:t>ls</a:t>
            </a:r>
            <a:r>
              <a:rPr lang="en-US" sz="1200" b="1" dirty="0" smtClean="0"/>
              <a:t> -</a:t>
            </a:r>
            <a:r>
              <a:rPr lang="en-US" sz="1200" b="1" dirty="0" err="1" smtClean="0"/>
              <a:t>lrt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total 0</a:t>
            </a:r>
          </a:p>
          <a:p>
            <a:pPr>
              <a:buNone/>
            </a:pPr>
            <a:r>
              <a:rPr lang="en-US" sz="1200" b="1" dirty="0" err="1" smtClean="0"/>
              <a:t>lr</a:t>
            </a:r>
            <a:r>
              <a:rPr lang="en-US" sz="1200" b="1" dirty="0" smtClean="0"/>
              <a:t>-x------ 1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3 -&gt; /home/staff/</a:t>
            </a:r>
            <a:r>
              <a:rPr lang="en-US" sz="1200" b="1" dirty="0" err="1" smtClean="0"/>
              <a:t>cse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/txt1.txt</a:t>
            </a:r>
          </a:p>
          <a:p>
            <a:pPr>
              <a:buNone/>
            </a:pPr>
            <a:r>
              <a:rPr lang="en-US" sz="1200" b="1" dirty="0" err="1" smtClean="0"/>
              <a:t>lr</a:t>
            </a:r>
            <a:r>
              <a:rPr lang="en-US" sz="1200" b="1" dirty="0" smtClean="0"/>
              <a:t>-x------ 1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2 -&gt; /home/staff/</a:t>
            </a:r>
            <a:r>
              <a:rPr lang="en-US" sz="1200" b="1" dirty="0" err="1" smtClean="0"/>
              <a:t>cse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/txt1.txt</a:t>
            </a:r>
          </a:p>
          <a:p>
            <a:pPr>
              <a:buNone/>
            </a:pPr>
            <a:r>
              <a:rPr lang="en-US" sz="1200" b="1" dirty="0" err="1" smtClean="0"/>
              <a:t>lrwx</a:t>
            </a:r>
            <a:r>
              <a:rPr lang="en-US" sz="1200" b="1" dirty="0" smtClean="0"/>
              <a:t>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1 -&gt; /dev/pts/1</a:t>
            </a:r>
          </a:p>
          <a:p>
            <a:pPr>
              <a:buNone/>
            </a:pPr>
            <a:r>
              <a:rPr lang="en-US" sz="1200" b="1" dirty="0" err="1" smtClean="0"/>
              <a:t>lrwx</a:t>
            </a:r>
            <a:r>
              <a:rPr lang="en-US" sz="1200" b="1" dirty="0" smtClean="0"/>
              <a:t>------ 1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m_prathilothamai</a:t>
            </a:r>
            <a:r>
              <a:rPr lang="en-US" sz="1200" b="1" dirty="0" smtClean="0"/>
              <a:t> 64 Jul 21 16:11 0 -&gt; /dev/pts/1</a:t>
            </a:r>
          </a:p>
          <a:p>
            <a:pPr>
              <a:buNone/>
            </a:pPr>
            <a:endParaRPr 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Operating systems provide an environment for execution of programs and services to programs and users</a:t>
            </a:r>
          </a:p>
          <a:p>
            <a:pPr lvl="1" algn="just"/>
            <a:r>
              <a:rPr lang="en-US" dirty="0" smtClean="0"/>
              <a:t>Are the  services provided by UBUNTU and Windows the same?? </a:t>
            </a:r>
          </a:p>
          <a:p>
            <a:pPr lvl="2" algn="just"/>
            <a:r>
              <a:rPr lang="en-US" dirty="0" smtClean="0"/>
              <a:t>Yes, to an extent. But, there are significant differences. It really matters, buddy! </a:t>
            </a:r>
          </a:p>
          <a:p>
            <a:pPr algn="just"/>
            <a:r>
              <a:rPr lang="en-US" dirty="0" smtClean="0"/>
              <a:t>All the services offered by OS are to make the life of the user convenient and make programming not daunting. </a:t>
            </a:r>
          </a:p>
          <a:p>
            <a:pPr lvl="1" algn="just"/>
            <a:r>
              <a:rPr lang="en-US" dirty="0" smtClean="0"/>
              <a:t>We should not learn theory, in OS! Let’s code is what the above line is saying!!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 and Write System Calls.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3" y="1600200"/>
            <a:ext cx="79898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FCNTL System Call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76" y="1600200"/>
            <a:ext cx="74956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FCNTL as DUP ()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112"/>
            <a:ext cx="8229600" cy="449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Unlink ()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2160"/>
            <a:ext cx="8229600" cy="40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()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Structure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MS-DOS – written to provide the most functionality in the least space</a:t>
            </a:r>
          </a:p>
          <a:p>
            <a:pPr lvl="1"/>
            <a:r>
              <a:rPr lang="en-US" sz="1800" dirty="0" smtClean="0"/>
              <a:t>Not divided into modules carefully</a:t>
            </a:r>
          </a:p>
          <a:p>
            <a:pPr lvl="1"/>
            <a:r>
              <a:rPr lang="en-US" sz="1800" dirty="0" smtClean="0"/>
              <a:t>Although MS-DOS has some structure, its interfaces and levels of functionality are not well separated</a:t>
            </a:r>
          </a:p>
          <a:p>
            <a:pPr lvl="1"/>
            <a:r>
              <a:rPr lang="en-US" sz="1800" dirty="0" err="1" smtClean="0"/>
              <a:t>Appln</a:t>
            </a:r>
            <a:r>
              <a:rPr lang="en-US" sz="1800" dirty="0" smtClean="0"/>
              <a:t> </a:t>
            </a:r>
            <a:r>
              <a:rPr lang="en-US" sz="1800" dirty="0" err="1" smtClean="0"/>
              <a:t>prgms</a:t>
            </a:r>
            <a:r>
              <a:rPr lang="en-US" sz="1800" dirty="0" smtClean="0"/>
              <a:t> :can write directly to the display</a:t>
            </a:r>
          </a:p>
          <a:p>
            <a:pPr lvl="1"/>
            <a:r>
              <a:rPr lang="en-US" sz="1800" dirty="0" smtClean="0"/>
              <a:t>But error in user </a:t>
            </a:r>
            <a:r>
              <a:rPr lang="en-US" sz="1800" dirty="0" err="1" smtClean="0"/>
              <a:t>prgm</a:t>
            </a:r>
            <a:r>
              <a:rPr lang="en-US" sz="1800" dirty="0" smtClean="0"/>
              <a:t>: cause entire system crash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MS-DOS Layer Structure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46" t="1884" r="12619" b="1917"/>
          <a:stretch>
            <a:fillRect/>
          </a:stretch>
        </p:blipFill>
        <p:spPr bwMode="auto">
          <a:xfrm>
            <a:off x="2212233" y="1600200"/>
            <a:ext cx="4719534" cy="4525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Layered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dirty="0" smtClean="0"/>
              <a:t>With modularity, layers are selected such that each uses functions (operations) and services of only lower-level layers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UNIX System Structure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721" y="1600200"/>
            <a:ext cx="74485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One set of operating-system services provides functions that are helpful to the user:</a:t>
            </a:r>
          </a:p>
          <a:p>
            <a:pPr lvl="1"/>
            <a:r>
              <a:rPr lang="en-US" sz="2000" b="1" dirty="0" smtClean="0"/>
              <a:t>User interface </a:t>
            </a:r>
            <a:r>
              <a:rPr lang="en-US" sz="2000" dirty="0" smtClean="0"/>
              <a:t>- Almost all operating systems have a user interface (UI).</a:t>
            </a:r>
          </a:p>
          <a:p>
            <a:pPr lvl="2"/>
            <a:r>
              <a:rPr lang="en-US" sz="2000" dirty="0" smtClean="0"/>
              <a:t>Varies between </a:t>
            </a:r>
            <a:r>
              <a:rPr lang="en-US" sz="2000" b="1" dirty="0" smtClean="0">
                <a:solidFill>
                  <a:srgbClr val="3366FF"/>
                </a:solidFill>
              </a:rPr>
              <a:t>Command-Line (CLI)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3366FF"/>
                </a:solidFill>
              </a:rPr>
              <a:t>Graphics User Interface (GUI)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3366FF"/>
                </a:solidFill>
              </a:rPr>
              <a:t> Batch</a:t>
            </a:r>
          </a:p>
          <a:p>
            <a:pPr lvl="2"/>
            <a:r>
              <a:rPr lang="en-US" sz="2000" b="1" u="sng" dirty="0" smtClean="0">
                <a:solidFill>
                  <a:srgbClr val="3366FF"/>
                </a:solidFill>
              </a:rPr>
              <a:t>Command Line Interface: 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CLI – Open the windows command prompt, that is it!  (Best is to learn commands in Linux Shell Terminal) </a:t>
            </a:r>
          </a:p>
          <a:p>
            <a:pPr lvl="2"/>
            <a:r>
              <a:rPr lang="en-US" sz="2000" b="1" u="sng" dirty="0" smtClean="0">
                <a:solidFill>
                  <a:srgbClr val="3366FF"/>
                </a:solidFill>
              </a:rPr>
              <a:t>GUI </a:t>
            </a:r>
            <a:r>
              <a:rPr lang="en-US" sz="2000" b="1" dirty="0" smtClean="0">
                <a:solidFill>
                  <a:schemeClr val="tx1"/>
                </a:solidFill>
              </a:rPr>
              <a:t>– Do not type any commands, use mouse! That is it. </a:t>
            </a:r>
          </a:p>
          <a:p>
            <a:pPr lvl="2"/>
            <a:r>
              <a:rPr lang="en-US" sz="2000" b="1" u="sng" dirty="0" smtClean="0">
                <a:solidFill>
                  <a:srgbClr val="3366FF"/>
                </a:solidFill>
              </a:rPr>
              <a:t>Batch Interface: 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When you type commands in a file along with details of the path, run the file instead of commands, it is batch! Shell scripting is the best example and we will do it shortly! Hold on!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sz="1800" dirty="0" smtClean="0"/>
              <a:t>Systems programs</a:t>
            </a:r>
          </a:p>
          <a:p>
            <a:pPr lvl="1"/>
            <a:r>
              <a:rPr lang="en-US" sz="1800" dirty="0" smtClean="0"/>
              <a:t>The kernel</a:t>
            </a:r>
          </a:p>
          <a:p>
            <a:pPr lvl="2"/>
            <a:r>
              <a:rPr lang="en-US" sz="1800" dirty="0" smtClean="0"/>
              <a:t>Consists of everything below the system-call interface and above the physical hardware</a:t>
            </a:r>
          </a:p>
          <a:p>
            <a:pPr lvl="2"/>
            <a:r>
              <a:rPr lang="en-US" sz="1800" dirty="0" smtClean="0"/>
              <a:t>Provides the file system, CPU scheduling, memory management, and other operating-system functions; a large number of functions for one level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Operating System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6116" y="1600200"/>
            <a:ext cx="45517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Microkernel System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Moves as much from the kernel into “</a:t>
            </a:r>
            <a:r>
              <a:rPr lang="en-US" sz="1800" i="1" dirty="0" smtClean="0"/>
              <a:t>user</a:t>
            </a:r>
            <a:r>
              <a:rPr lang="en-US" sz="1800" dirty="0" smtClean="0"/>
              <a:t>” space</a:t>
            </a:r>
          </a:p>
          <a:p>
            <a:r>
              <a:rPr lang="en-US" sz="1800" dirty="0" smtClean="0"/>
              <a:t>Communication takes place between user modules using message passing</a:t>
            </a:r>
          </a:p>
          <a:p>
            <a:r>
              <a:rPr lang="en-US" sz="1800" dirty="0" smtClean="0"/>
              <a:t>Benefits:</a:t>
            </a:r>
          </a:p>
          <a:p>
            <a:pPr lvl="1"/>
            <a:r>
              <a:rPr lang="en-US" sz="1800" dirty="0" smtClean="0"/>
              <a:t>Easier to extend a microkernel</a:t>
            </a:r>
          </a:p>
          <a:p>
            <a:pPr lvl="1"/>
            <a:r>
              <a:rPr lang="en-US" sz="1800" dirty="0" smtClean="0"/>
              <a:t>Easier to port the operating system to new architectures</a:t>
            </a:r>
          </a:p>
          <a:p>
            <a:pPr lvl="1"/>
            <a:r>
              <a:rPr lang="en-US" sz="1800" dirty="0" smtClean="0"/>
              <a:t>More reliable (less code is running in kernel mode)</a:t>
            </a:r>
          </a:p>
          <a:p>
            <a:pPr lvl="1"/>
            <a:r>
              <a:rPr lang="en-US" sz="1800" dirty="0" smtClean="0"/>
              <a:t>More secure</a:t>
            </a:r>
          </a:p>
          <a:p>
            <a:r>
              <a:rPr lang="en-US" sz="1800" dirty="0" smtClean="0"/>
              <a:t>Detriments:</a:t>
            </a:r>
          </a:p>
          <a:p>
            <a:pPr lvl="1"/>
            <a:r>
              <a:rPr lang="en-US" sz="1800" dirty="0" smtClean="0"/>
              <a:t>Performance overhead of user space to kernel space communication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 Structure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528" y="1600200"/>
            <a:ext cx="67529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Most modern operating systems implement kernel modules</a:t>
            </a:r>
          </a:p>
          <a:p>
            <a:pPr lvl="1"/>
            <a:r>
              <a:rPr lang="en-US" sz="1800" dirty="0" smtClean="0"/>
              <a:t>Uses object-oriented approach</a:t>
            </a:r>
          </a:p>
          <a:p>
            <a:pPr lvl="1"/>
            <a:r>
              <a:rPr lang="en-US" sz="1800" dirty="0" smtClean="0"/>
              <a:t>Each core component is separate</a:t>
            </a:r>
          </a:p>
          <a:p>
            <a:pPr lvl="1"/>
            <a:r>
              <a:rPr lang="en-US" sz="1800" dirty="0" smtClean="0"/>
              <a:t>Each talks to the others over known interfaces</a:t>
            </a:r>
          </a:p>
          <a:p>
            <a:pPr lvl="1"/>
            <a:r>
              <a:rPr lang="en-US" sz="1800" dirty="0" smtClean="0"/>
              <a:t>Each is loadable as needed within the kernel</a:t>
            </a:r>
          </a:p>
          <a:p>
            <a:r>
              <a:rPr lang="en-US" sz="1800" dirty="0" smtClean="0"/>
              <a:t>Overall, similar to layers but with more flexible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Modular Approach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5360"/>
            <a:ext cx="8229600" cy="44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Virtualization deals with “extending or replacing an existing interface so as to mimic the behavior of another system”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Virtual system examples: virtual private network, virtual memory, virtual machine  </a:t>
            </a:r>
          </a:p>
          <a:p>
            <a:endParaRPr lang="zh-CN" altLang="en-US" i="1" dirty="0" smtClean="0">
              <a:ea typeface="SimSun" pitchFamily="2" charset="-122"/>
            </a:endParaRP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14149" cy="64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" y="442912"/>
            <a:ext cx="914650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582613"/>
            <a:ext cx="8342313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b="1" u="sng" dirty="0" smtClean="0">
                <a:solidFill>
                  <a:srgbClr val="0070C0"/>
                </a:solidFill>
              </a:rPr>
              <a:t>Program execution </a:t>
            </a:r>
            <a:r>
              <a:rPr lang="en-US" sz="2000" dirty="0" smtClean="0"/>
              <a:t>- </a:t>
            </a:r>
            <a:r>
              <a:rPr lang="en-US" sz="2000" b="1" dirty="0" smtClean="0"/>
              <a:t>The system must be able to load a program into memory and to run that program, end execution, either normally or abnormally (indicating error)</a:t>
            </a:r>
          </a:p>
          <a:p>
            <a:pPr lvl="2" algn="just"/>
            <a:r>
              <a:rPr lang="en-US" sz="2000" b="1" dirty="0" smtClean="0"/>
              <a:t>WE DO IT OFTEN with CTRL + ALT + DEL </a:t>
            </a:r>
            <a:r>
              <a:rPr lang="en-US" sz="2000" b="1" dirty="0" smtClean="0">
                <a:sym typeface="Wingdings" pitchFamily="2" charset="2"/>
              </a:rPr>
              <a:t> </a:t>
            </a:r>
            <a:endParaRPr lang="en-US" sz="2000" b="1" dirty="0" smtClean="0"/>
          </a:p>
          <a:p>
            <a:pPr lvl="1"/>
            <a:r>
              <a:rPr lang="en-US" sz="2000" b="1" u="sng" dirty="0" smtClean="0">
                <a:solidFill>
                  <a:srgbClr val="0070C0"/>
                </a:solidFill>
              </a:rPr>
              <a:t>I/O operations </a:t>
            </a:r>
            <a:r>
              <a:rPr lang="en-US" sz="2000" dirty="0" smtClean="0"/>
              <a:t>-  </a:t>
            </a:r>
            <a:r>
              <a:rPr lang="en-US" sz="2000" b="1" dirty="0" smtClean="0"/>
              <a:t>A running program may require I/O, which may involve a file or an I/O device</a:t>
            </a:r>
          </a:p>
          <a:p>
            <a:pPr lvl="2"/>
            <a:r>
              <a:rPr lang="en-US" sz="2000" b="1" dirty="0" smtClean="0"/>
              <a:t>Example ???? Can you guys ???</a:t>
            </a:r>
          </a:p>
          <a:p>
            <a:pPr lvl="1" algn="just"/>
            <a:r>
              <a:rPr lang="en-US" sz="2000" b="1" u="sng" dirty="0" smtClean="0">
                <a:solidFill>
                  <a:srgbClr val="0070C0"/>
                </a:solidFill>
              </a:rPr>
              <a:t>File-system manipulation </a:t>
            </a:r>
            <a:r>
              <a:rPr lang="en-US" sz="2000" dirty="0" smtClean="0"/>
              <a:t>-  </a:t>
            </a:r>
            <a:r>
              <a:rPr lang="en-US" sz="2000" b="1" dirty="0" smtClean="0"/>
              <a:t>The file system is of particular interest. Programs need to read and write files and directories, create and delete them, search them, list file Information, permission management. Managing files is a tough task. </a:t>
            </a:r>
          </a:p>
          <a:p>
            <a:pPr lvl="2" algn="just"/>
            <a:r>
              <a:rPr lang="en-US" sz="2000" dirty="0" smtClean="0"/>
              <a:t>Let’s explore the file systems of Linux, now.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Three Virtualization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 smtClean="0"/>
              <a:t>Full Virtualization</a:t>
            </a:r>
          </a:p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 err="1" smtClean="0"/>
              <a:t>Paravirtualization</a:t>
            </a:r>
            <a:endParaRPr lang="en-US" dirty="0" smtClean="0"/>
          </a:p>
          <a:p>
            <a:pPr marL="52388" lvl="1" indent="111125">
              <a:buFont typeface="Wingdings" pitchFamily="2" charset="2"/>
              <a:buChar char="§"/>
              <a:defRPr/>
            </a:pPr>
            <a:r>
              <a:rPr lang="en-US" dirty="0" smtClean="0"/>
              <a:t>Hardware-assisted Virtualization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Virtualization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accent2"/>
              </a:buClr>
              <a:buFontTx/>
              <a:buChar char="–"/>
              <a:defRPr/>
            </a:pPr>
            <a:r>
              <a:rPr lang="en-US" kern="0" dirty="0" smtClean="0"/>
              <a:t>Everything is virtualized</a:t>
            </a:r>
          </a:p>
          <a:p>
            <a:pPr lvl="1">
              <a:buClr>
                <a:schemeClr val="accent2"/>
              </a:buClr>
              <a:buFontTx/>
              <a:buChar char="–"/>
              <a:defRPr/>
            </a:pPr>
            <a:r>
              <a:rPr lang="en-US" kern="0" dirty="0" smtClean="0"/>
              <a:t>Full hardware emulation</a:t>
            </a:r>
          </a:p>
          <a:p>
            <a:r>
              <a:rPr lang="en-US" altLang="zh-CN" sz="2400" b="1" dirty="0" smtClean="0">
                <a:ea typeface="SimSun" pitchFamily="2" charset="-122"/>
              </a:rPr>
              <a:t>Pros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Disaster recovery, failover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Virtual appliance deployment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Legacy code on non-legacy hardware</a:t>
            </a:r>
          </a:p>
          <a:p>
            <a:r>
              <a:rPr lang="en-US" altLang="zh-CN" sz="2400" b="1" dirty="0" smtClean="0">
                <a:ea typeface="SimSun" pitchFamily="2" charset="-122"/>
              </a:rPr>
              <a:t>Cons</a:t>
            </a:r>
            <a:r>
              <a:rPr lang="en-US" altLang="zh-CN" sz="2400" dirty="0" smtClean="0">
                <a:ea typeface="SimSun" pitchFamily="2" charset="-122"/>
              </a:rPr>
              <a:t> – LATENCY of core four resources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RAM performance reduced 25% to 75%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Disk I/O degraded from 5% to 20%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Network performance decreased up to 10%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CPU privileged instruction dings nearing 1% to 7%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05" t="5991" r="1344" b="6357"/>
          <a:stretch>
            <a:fillRect/>
          </a:stretch>
        </p:blipFill>
        <p:spPr bwMode="auto">
          <a:xfrm>
            <a:off x="1295400" y="1676400"/>
            <a:ext cx="6654176" cy="4525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67000" y="6324600"/>
            <a:ext cx="416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Monotype Sorts" charset="2"/>
              <a:buNone/>
            </a:pPr>
            <a:r>
              <a:rPr lang="en-US" dirty="0" smtClean="0"/>
              <a:t>(a) </a:t>
            </a:r>
            <a:r>
              <a:rPr lang="en-US" dirty="0" err="1" smtClean="0"/>
              <a:t>Nonvirtual</a:t>
            </a:r>
            <a:r>
              <a:rPr lang="en-US" dirty="0" smtClean="0"/>
              <a:t> machine (b) virtual machine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1295399" y="1770063"/>
            <a:ext cx="45719" cy="409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7924800" y="1752600"/>
            <a:ext cx="45719" cy="409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virtualization uses a hypervisor to share the underlying hardware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905000"/>
            <a:ext cx="7500325" cy="3477261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Para-virtualization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Presents guest with system similar but not identical to hardware</a:t>
            </a:r>
          </a:p>
          <a:p>
            <a:r>
              <a:rPr lang="en-US" dirty="0" smtClean="0"/>
              <a:t>Guest must be modified to run on </a:t>
            </a:r>
            <a:r>
              <a:rPr lang="en-US" dirty="0" err="1" smtClean="0"/>
              <a:t>paravirtualized</a:t>
            </a:r>
            <a:r>
              <a:rPr lang="en-US" dirty="0" smtClean="0"/>
              <a:t> hardware</a:t>
            </a:r>
          </a:p>
          <a:p>
            <a:r>
              <a:rPr lang="en-US" dirty="0" smtClean="0"/>
              <a:t>Guest can be an OS, or in the case of Solaris 10 applications running in </a:t>
            </a:r>
            <a:r>
              <a:rPr lang="en-US" dirty="0" smtClean="0">
                <a:solidFill>
                  <a:srgbClr val="3366FF"/>
                </a:solidFill>
              </a:rPr>
              <a:t>containers.</a:t>
            </a:r>
          </a:p>
          <a:p>
            <a:r>
              <a:rPr lang="en-US" b="1" dirty="0" err="1" smtClean="0"/>
              <a:t>paravirtualization</a:t>
            </a:r>
            <a:r>
              <a:rPr lang="en-US" dirty="0" smtClean="0"/>
              <a:t> is a virtualization technique that presents a software interface to virtual machines that is similar, but not identical to that of the underlying hardware.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Solaris 10 includes containers or zones: </a:t>
            </a:r>
            <a:r>
              <a:rPr lang="en-US" dirty="0" smtClean="0"/>
              <a:t> create a virtual layer between the OS and the applications</a:t>
            </a:r>
          </a:p>
          <a:p>
            <a:r>
              <a:rPr lang="en-US" dirty="0" smtClean="0"/>
              <a:t>Only one kernel is installed &amp; hardware is not virtualized</a:t>
            </a:r>
          </a:p>
          <a:p>
            <a:r>
              <a:rPr lang="en-US" dirty="0" smtClean="0"/>
              <a:t>Os and its devices are virtualized</a:t>
            </a:r>
          </a:p>
          <a:p>
            <a:r>
              <a:rPr lang="en-US" dirty="0" smtClean="0"/>
              <a:t>Processes within the container-impression that they are the only processes on the system.</a:t>
            </a:r>
          </a:p>
          <a:p>
            <a:r>
              <a:rPr lang="en-US" dirty="0" smtClean="0"/>
              <a:t>One or more containers can be created: each have its own applications, network stacks, network address and ports , user accounts so on.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10 with Two Containers</a:t>
            </a:r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09534"/>
            <a:ext cx="5029200" cy="488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VM: It is very difficult to implement</a:t>
            </a:r>
          </a:p>
          <a:p>
            <a:r>
              <a:rPr lang="en-US" dirty="0" smtClean="0"/>
              <a:t>Much work is required for creating exact duplicate</a:t>
            </a:r>
          </a:p>
          <a:p>
            <a:r>
              <a:rPr lang="en-US" dirty="0" smtClean="0"/>
              <a:t>Underlying machine has 2 modes:</a:t>
            </a:r>
          </a:p>
          <a:p>
            <a:r>
              <a:rPr lang="en-US" dirty="0" smtClean="0"/>
              <a:t>Virtual machine software runs in kernel mode</a:t>
            </a:r>
          </a:p>
          <a:p>
            <a:r>
              <a:rPr lang="en-US" dirty="0" err="1" smtClean="0"/>
              <a:t>Vm</a:t>
            </a:r>
            <a:r>
              <a:rPr lang="en-US" dirty="0" smtClean="0"/>
              <a:t> will execute in user mode</a:t>
            </a:r>
          </a:p>
          <a:p>
            <a:r>
              <a:rPr lang="en-US" dirty="0" smtClean="0"/>
              <a:t>Virtual user mode and kernel mode : work in physical user mode</a:t>
            </a:r>
          </a:p>
          <a:p>
            <a:r>
              <a:rPr lang="en-US" dirty="0" smtClean="0"/>
              <a:t>Actions which transfer from user mode to kernel mode in real machine must also cause the transfer from virtual user mode to virtual kernel mode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system call made on VM in virtual user mode</a:t>
            </a:r>
          </a:p>
          <a:p>
            <a:r>
              <a:rPr lang="en-US" dirty="0" smtClean="0"/>
              <a:t>Transfer the control to VMM in real machine</a:t>
            </a:r>
          </a:p>
          <a:p>
            <a:r>
              <a:rPr lang="en-US" dirty="0" smtClean="0"/>
              <a:t>When VMM gains control, it can change the register contents and program counter for the VM-to simulate the effect of the sys call</a:t>
            </a:r>
          </a:p>
          <a:p>
            <a:r>
              <a:rPr lang="en-US" dirty="0" smtClean="0"/>
              <a:t>Virtual I/O might take less time(spooled) or more time(interpreted)</a:t>
            </a:r>
          </a:p>
          <a:p>
            <a:r>
              <a:rPr lang="en-US" dirty="0" smtClean="0"/>
              <a:t>If the guest tries to access a virtualized resource, then control passed to the host to manage that interaction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Another method: writing the virtualization tool to run in user mode as an application on top of the OS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workstation is a popular commercial application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runs as an </a:t>
            </a:r>
            <a:r>
              <a:rPr lang="en-US" dirty="0" err="1" smtClean="0"/>
              <a:t>appln</a:t>
            </a:r>
            <a:r>
              <a:rPr lang="en-US" dirty="0" smtClean="0"/>
              <a:t> on a host </a:t>
            </a:r>
            <a:r>
              <a:rPr lang="en-US" dirty="0" err="1" smtClean="0"/>
              <a:t>os</a:t>
            </a:r>
            <a:r>
              <a:rPr lang="en-US" dirty="0" smtClean="0"/>
              <a:t>( windows or </a:t>
            </a:r>
            <a:r>
              <a:rPr lang="en-US" dirty="0" err="1" smtClean="0"/>
              <a:t>linux</a:t>
            </a:r>
            <a:r>
              <a:rPr lang="en-US" dirty="0" smtClean="0"/>
              <a:t>) allows the host to concurrently run several different guest </a:t>
            </a:r>
            <a:r>
              <a:rPr lang="en-US" dirty="0" err="1" smtClean="0"/>
              <a:t>os</a:t>
            </a:r>
            <a:r>
              <a:rPr lang="en-US" dirty="0" smtClean="0"/>
              <a:t> as independent virtual machines</a:t>
            </a:r>
          </a:p>
          <a:p>
            <a:r>
              <a:rPr lang="en-US" dirty="0" smtClean="0"/>
              <a:t>Virtualization layer is the heart of the </a:t>
            </a:r>
            <a:r>
              <a:rPr lang="en-US" dirty="0" err="1" smtClean="0"/>
              <a:t>Vmware</a:t>
            </a:r>
            <a:r>
              <a:rPr lang="en-US" dirty="0" smtClean="0"/>
              <a:t>-it abstract the physical hardware into isolated </a:t>
            </a:r>
            <a:r>
              <a:rPr lang="en-US" dirty="0" err="1" smtClean="0"/>
              <a:t>vms</a:t>
            </a:r>
            <a:r>
              <a:rPr lang="en-US" dirty="0" smtClean="0"/>
              <a:t>  running as guest </a:t>
            </a:r>
            <a:r>
              <a:rPr lang="en-US" dirty="0" err="1" smtClean="0"/>
              <a:t>os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Architecture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0285" y="1600200"/>
            <a:ext cx="63434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Communications</a:t>
            </a:r>
            <a:r>
              <a:rPr lang="en-US" dirty="0" smtClean="0"/>
              <a:t> – Processes may exchange information, on the same computer or between computers over a network</a:t>
            </a:r>
          </a:p>
          <a:p>
            <a:pPr lvl="2"/>
            <a:r>
              <a:rPr lang="en-US" dirty="0" smtClean="0"/>
              <a:t>Communications may be via shared memory or through message passing (packets moved by the OS)</a:t>
            </a:r>
          </a:p>
          <a:p>
            <a:pPr lvl="3"/>
            <a:r>
              <a:rPr lang="en-US" dirty="0" smtClean="0"/>
              <a:t>We shall learn on this in </a:t>
            </a:r>
            <a:r>
              <a:rPr lang="en-US" b="1" dirty="0" smtClean="0"/>
              <a:t>IPC.</a:t>
            </a:r>
          </a:p>
          <a:p>
            <a:pPr lvl="1"/>
            <a:r>
              <a:rPr lang="en-US" b="1" dirty="0" smtClean="0"/>
              <a:t>Error detection </a:t>
            </a:r>
            <a:r>
              <a:rPr lang="en-US" dirty="0" smtClean="0"/>
              <a:t>– OS needs to be constantly aware of possible errors</a:t>
            </a:r>
          </a:p>
          <a:p>
            <a:pPr lvl="2"/>
            <a:r>
              <a:rPr lang="en-US" dirty="0" smtClean="0"/>
              <a:t>May occur in the CPU and memory hardware, in I/O devices, in user program</a:t>
            </a:r>
          </a:p>
          <a:p>
            <a:pPr lvl="2"/>
            <a:r>
              <a:rPr lang="en-US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dirty="0" smtClean="0"/>
              <a:t>Debugging facilities can greatly enhance the user’s and programmer’s abilities to efficiently use the system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Virtual Machine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6236"/>
            <a:ext cx="8229600" cy="399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java class compiler produces an architecture-neutral </a:t>
            </a:r>
            <a:r>
              <a:rPr lang="en-US" dirty="0" err="1" smtClean="0"/>
              <a:t>bytecode</a:t>
            </a:r>
            <a:r>
              <a:rPr lang="en-US" dirty="0" smtClean="0"/>
              <a:t> output(.class)</a:t>
            </a:r>
          </a:p>
          <a:p>
            <a:r>
              <a:rPr lang="en-US" dirty="0" smtClean="0"/>
              <a:t>JVM-specification for an abstract computer</a:t>
            </a:r>
          </a:p>
          <a:p>
            <a:r>
              <a:rPr lang="en-US" dirty="0" smtClean="0"/>
              <a:t>Consists of class loader and java interpreter- executes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Class loader : that loads .class file from both java </a:t>
            </a:r>
            <a:r>
              <a:rPr lang="en-US" dirty="0" err="1" smtClean="0"/>
              <a:t>prg</a:t>
            </a:r>
            <a:r>
              <a:rPr lang="en-US" dirty="0" smtClean="0"/>
              <a:t> and API for execution</a:t>
            </a:r>
          </a:p>
          <a:p>
            <a:r>
              <a:rPr lang="en-US" dirty="0" smtClean="0"/>
              <a:t>After a class is loaded, verifier that checks that .class file is valid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JVM automatically  manages memory by garbage collection- objects no longer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java method is invoked, the </a:t>
            </a:r>
            <a:r>
              <a:rPr lang="en-US" dirty="0" err="1" smtClean="0"/>
              <a:t>bytecodes</a:t>
            </a:r>
            <a:r>
              <a:rPr lang="en-US" dirty="0" smtClean="0"/>
              <a:t> for the method are tuned into native mc </a:t>
            </a:r>
            <a:r>
              <a:rPr lang="en-US" dirty="0" err="1" smtClean="0"/>
              <a:t>lang</a:t>
            </a:r>
            <a:r>
              <a:rPr lang="en-US" dirty="0" smtClean="0"/>
              <a:t> for host</a:t>
            </a:r>
          </a:p>
          <a:p>
            <a:r>
              <a:rPr lang="en-US" dirty="0" smtClean="0"/>
              <a:t>These operations are cached so subsequent invocations of method are performed using native machine instructions and </a:t>
            </a:r>
            <a:r>
              <a:rPr lang="en-US" dirty="0" err="1" smtClean="0"/>
              <a:t>bytecode</a:t>
            </a:r>
            <a:r>
              <a:rPr lang="en-US" dirty="0" smtClean="0"/>
              <a:t> need not be </a:t>
            </a:r>
            <a:r>
              <a:rPr lang="en-US" dirty="0" err="1" smtClean="0"/>
              <a:t>interpretted</a:t>
            </a:r>
            <a:r>
              <a:rPr lang="en-US" dirty="0" smtClean="0"/>
              <a:t> again</a:t>
            </a:r>
          </a:p>
          <a:p>
            <a:r>
              <a:rPr lang="en-US" dirty="0" smtClean="0"/>
              <a:t>JVM in hardware: chip</a:t>
            </a:r>
          </a:p>
          <a:p>
            <a:r>
              <a:rPr lang="en-US" dirty="0" smtClean="0"/>
              <a:t>JVM in S/W: JIT, Faster.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Resource allocation - </a:t>
            </a:r>
            <a:r>
              <a:rPr lang="en-US" sz="24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Many types of resources -  Some (such as CPU cycles, main memory, and file storage) may have special allocation code, others (such as I/O devices) may have general request and release code.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CPU Scheduling, Printer Handling etc.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/>
              <a:t>Accounting -</a:t>
            </a:r>
            <a:r>
              <a:rPr lang="en-US" sz="2400" dirty="0" smtClean="0"/>
              <a:t> To keep track of which users use how much and what kinds of computer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 dirty="0" smtClean="0"/>
              <a:t>Protection and security - </a:t>
            </a:r>
            <a:r>
              <a:rPr lang="en-US" sz="18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Protection</a:t>
            </a:r>
            <a:r>
              <a:rPr lang="en-US" sz="1800" dirty="0" smtClean="0"/>
              <a:t> involves ensuring that all access to system resources is controlled</a:t>
            </a:r>
          </a:p>
          <a:p>
            <a:pPr lvl="4" algn="just"/>
            <a:r>
              <a:rPr lang="en-IN" sz="1800" b="1" dirty="0" smtClean="0"/>
              <a:t>The owners of information stored in a multiuser or networked computer system may want to control use of that information.</a:t>
            </a:r>
          </a:p>
          <a:p>
            <a:pPr lvl="4" algn="just"/>
            <a:r>
              <a:rPr lang="en-IN" sz="1800" b="1" dirty="0" smtClean="0"/>
              <a:t>When. several separate processes execute concurrently, it should not be possible for one process to interfere with the others or with the operating system itself</a:t>
            </a:r>
            <a:endParaRPr lang="en-US" sz="1800" b="1" dirty="0" smtClean="0"/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Security</a:t>
            </a:r>
            <a:r>
              <a:rPr lang="en-US" sz="1800" dirty="0" smtClean="0"/>
              <a:t> of the system from outsiders requires user authentication, extends to defending external I/O devices from invalid access attempts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a system is to be protected and secure, precautions must be instituted throughout it.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View of Operating System Services</a:t>
            </a:r>
            <a:endParaRPr lang="en-US" dirty="0"/>
          </a:p>
        </p:txBody>
      </p:sp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9810" y="1348806"/>
            <a:ext cx="8113190" cy="405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2636</Words>
  <Application>Microsoft Office PowerPoint</Application>
  <PresentationFormat>On-screen Show (4:3)</PresentationFormat>
  <Paragraphs>265</Paragraphs>
  <Slides>62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Operating System Services – </vt:lpstr>
      <vt:lpstr>Objective</vt:lpstr>
      <vt:lpstr>OS Services</vt:lpstr>
      <vt:lpstr>Conti…</vt:lpstr>
      <vt:lpstr>Conti…</vt:lpstr>
      <vt:lpstr>Conti…</vt:lpstr>
      <vt:lpstr>Conti…</vt:lpstr>
      <vt:lpstr>Conti…</vt:lpstr>
      <vt:lpstr>A View of Operating System Services</vt:lpstr>
      <vt:lpstr>System Calls</vt:lpstr>
      <vt:lpstr>Example of System Calls</vt:lpstr>
      <vt:lpstr>Cont…</vt:lpstr>
      <vt:lpstr>System Call Implementation</vt:lpstr>
      <vt:lpstr>API – System Call – OS Relationship</vt:lpstr>
      <vt:lpstr>Standard C Library Example</vt:lpstr>
      <vt:lpstr>System Call Parameter Passing</vt:lpstr>
      <vt:lpstr>Parameter Passing via Table</vt:lpstr>
      <vt:lpstr>Types of System Calls</vt:lpstr>
      <vt:lpstr>Examples of Windows and Unix System Calls</vt:lpstr>
      <vt:lpstr>One Example</vt:lpstr>
      <vt:lpstr>PowerPoint Presentation</vt:lpstr>
      <vt:lpstr>PROC FILESYSTEM</vt:lpstr>
      <vt:lpstr>File Descriptor</vt:lpstr>
      <vt:lpstr>Conti…</vt:lpstr>
      <vt:lpstr>How to view fd</vt:lpstr>
      <vt:lpstr>Open () System Call</vt:lpstr>
      <vt:lpstr>Dup ()</vt:lpstr>
      <vt:lpstr>DUP</vt:lpstr>
      <vt:lpstr>PowerPoint Presentation</vt:lpstr>
      <vt:lpstr>Read and Write System Calls.</vt:lpstr>
      <vt:lpstr>FCNTL System Call</vt:lpstr>
      <vt:lpstr>FCNTL as DUP ()</vt:lpstr>
      <vt:lpstr>Unlink ()</vt:lpstr>
      <vt:lpstr>Close ()</vt:lpstr>
      <vt:lpstr>Operating System Structure</vt:lpstr>
      <vt:lpstr>1. Simple Structure</vt:lpstr>
      <vt:lpstr>MS-DOS Layer Structure</vt:lpstr>
      <vt:lpstr>2. Layered Approach</vt:lpstr>
      <vt:lpstr>Traditional UNIX System Structure</vt:lpstr>
      <vt:lpstr>UNIX</vt:lpstr>
      <vt:lpstr>Layered Operating System</vt:lpstr>
      <vt:lpstr>3. Microkernel System Structure </vt:lpstr>
      <vt:lpstr>Mac OS X Structure</vt:lpstr>
      <vt:lpstr>4. Modules</vt:lpstr>
      <vt:lpstr>Solaris Modular Approach</vt:lpstr>
      <vt:lpstr>Virtualization</vt:lpstr>
      <vt:lpstr>PowerPoint Presentation</vt:lpstr>
      <vt:lpstr>PowerPoint Presentation</vt:lpstr>
      <vt:lpstr>PowerPoint Presentation</vt:lpstr>
      <vt:lpstr>Three Virtualization Approaches</vt:lpstr>
      <vt:lpstr>Full Virtualization </vt:lpstr>
      <vt:lpstr>PowerPoint Presentation</vt:lpstr>
      <vt:lpstr>Full virtualization uses a hypervisor to share the underlying hardware</vt:lpstr>
      <vt:lpstr>Para-virtualization</vt:lpstr>
      <vt:lpstr>Solaris 10 with Two Containers</vt:lpstr>
      <vt:lpstr>Implementation</vt:lpstr>
      <vt:lpstr>Conti…</vt:lpstr>
      <vt:lpstr>VMWare</vt:lpstr>
      <vt:lpstr>VMware Architecture</vt:lpstr>
      <vt:lpstr>The Java Virtual Machine</vt:lpstr>
      <vt:lpstr>JVM</vt:lpstr>
      <vt:lpstr>Conti…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Services –</dc:title>
  <dc:creator>Prathi</dc:creator>
  <cp:lastModifiedBy>Sujee R</cp:lastModifiedBy>
  <cp:revision>18</cp:revision>
  <dcterms:created xsi:type="dcterms:W3CDTF">2016-07-20T05:06:33Z</dcterms:created>
  <dcterms:modified xsi:type="dcterms:W3CDTF">2019-11-28T08:00:42Z</dcterms:modified>
</cp:coreProperties>
</file>