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56"/>
  </p:notesMasterIdLst>
  <p:handoutMasterIdLst>
    <p:handoutMasterId r:id="rId57"/>
  </p:handoutMasterIdLst>
  <p:sldIdLst>
    <p:sldId id="331" r:id="rId2"/>
    <p:sldId id="332" r:id="rId3"/>
    <p:sldId id="333" r:id="rId4"/>
    <p:sldId id="420" r:id="rId5"/>
    <p:sldId id="421" r:id="rId6"/>
    <p:sldId id="422" r:id="rId7"/>
    <p:sldId id="337" r:id="rId8"/>
    <p:sldId id="424" r:id="rId9"/>
    <p:sldId id="338" r:id="rId10"/>
    <p:sldId id="339" r:id="rId11"/>
    <p:sldId id="340" r:id="rId12"/>
    <p:sldId id="405" r:id="rId13"/>
    <p:sldId id="341" r:id="rId14"/>
    <p:sldId id="426" r:id="rId15"/>
    <p:sldId id="407" r:id="rId16"/>
    <p:sldId id="427" r:id="rId17"/>
    <p:sldId id="428" r:id="rId18"/>
    <p:sldId id="429" r:id="rId19"/>
    <p:sldId id="343" r:id="rId20"/>
    <p:sldId id="430" r:id="rId21"/>
    <p:sldId id="431" r:id="rId22"/>
    <p:sldId id="433" r:id="rId23"/>
    <p:sldId id="345" r:id="rId24"/>
    <p:sldId id="346" r:id="rId25"/>
    <p:sldId id="417" r:id="rId26"/>
    <p:sldId id="348" r:id="rId27"/>
    <p:sldId id="349" r:id="rId28"/>
    <p:sldId id="434" r:id="rId29"/>
    <p:sldId id="435" r:id="rId30"/>
    <p:sldId id="350" r:id="rId31"/>
    <p:sldId id="432" r:id="rId32"/>
    <p:sldId id="436" r:id="rId33"/>
    <p:sldId id="352" r:id="rId34"/>
    <p:sldId id="353" r:id="rId35"/>
    <p:sldId id="354" r:id="rId36"/>
    <p:sldId id="355" r:id="rId37"/>
    <p:sldId id="356" r:id="rId38"/>
    <p:sldId id="418" r:id="rId39"/>
    <p:sldId id="369" r:id="rId40"/>
    <p:sldId id="370" r:id="rId41"/>
    <p:sldId id="371" r:id="rId42"/>
    <p:sldId id="372" r:id="rId43"/>
    <p:sldId id="373" r:id="rId44"/>
    <p:sldId id="377" r:id="rId45"/>
    <p:sldId id="378" r:id="rId46"/>
    <p:sldId id="379" r:id="rId47"/>
    <p:sldId id="380" r:id="rId48"/>
    <p:sldId id="419" r:id="rId49"/>
    <p:sldId id="381" r:id="rId50"/>
    <p:sldId id="438" r:id="rId51"/>
    <p:sldId id="437" r:id="rId52"/>
    <p:sldId id="439" r:id="rId53"/>
    <p:sldId id="440" r:id="rId54"/>
    <p:sldId id="404" r:id="rId55"/>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993300"/>
    <a:srgbClr val="FF0000"/>
    <a:srgbClr val="CCECFF"/>
    <a:srgbClr val="66CCFF"/>
    <a:srgbClr val="CCFFFF"/>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5"/>
    <p:restoredTop sz="94646"/>
  </p:normalViewPr>
  <p:slideViewPr>
    <p:cSldViewPr snapToGrid="0">
      <p:cViewPr varScale="1">
        <p:scale>
          <a:sx n="82" d="100"/>
          <a:sy n="82" d="100"/>
        </p:scale>
        <p:origin x="1397" y="62"/>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248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2650">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2650">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0275">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ChangeArrowheads="1" noTextEdit="1"/>
          </p:cNvSpPr>
          <p:nvPr>
            <p:ph type="sldImg" idx="2"/>
          </p:nvPr>
        </p:nvSpPr>
        <p:spPr bwMode="auto">
          <a:xfrm>
            <a:off x="1181100" y="698500"/>
            <a:ext cx="4649788"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0275">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ChangeArrowheads="1" noTextEdit="1"/>
          </p:cNvSpPr>
          <p:nvPr>
            <p:ph type="sldImg"/>
          </p:nvPr>
        </p:nvSpPr>
        <p:spPr>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3A719F1-3A87-46F3-9526-322E36B5BD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991540-E9B1-402B-A0AC-B1966207FC52}" type="slidenum">
              <a:rPr lang="en-US" altLang="en-US" smtClean="0">
                <a:latin typeface="Times New Roman" panose="02020603050405020304" pitchFamily="18" charset="0"/>
              </a:rPr>
              <a:pPr/>
              <a:t>19</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7F8BFD78-3377-4EA4-A48D-F69CC41A378F}"/>
              </a:ext>
            </a:extLst>
          </p:cNvPr>
          <p:cNvSpPr>
            <a:spLocks noChangeArrowheads="1" noTextEdit="1"/>
          </p:cNvSpPr>
          <p:nvPr>
            <p:ph type="sldImg"/>
          </p:nvPr>
        </p:nvSpPr>
        <p:spPr>
          <a:ln/>
        </p:spPr>
      </p:sp>
      <p:sp>
        <p:nvSpPr>
          <p:cNvPr id="30723" name="Rectangle 3">
            <a:extLst>
              <a:ext uri="{FF2B5EF4-FFF2-40B4-BE49-F238E27FC236}">
                <a16:creationId xmlns:a16="http://schemas.microsoft.com/office/drawing/2014/main" id="{A503B85D-87D4-4A59-99BA-1FB057B63F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6773D920-3A64-4CD7-B1E8-482DB5F096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DF6741-A862-4850-B3AE-E5E0FC94E9E9}"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32770" name="Rectangle 2">
            <a:extLst>
              <a:ext uri="{FF2B5EF4-FFF2-40B4-BE49-F238E27FC236}">
                <a16:creationId xmlns:a16="http://schemas.microsoft.com/office/drawing/2014/main" id="{FE8E36ED-7F6E-4706-8558-7C32FD62BFE0}"/>
              </a:ext>
            </a:extLst>
          </p:cNvPr>
          <p:cNvSpPr>
            <a:spLocks noChangeArrowheads="1" noTextEdit="1"/>
          </p:cNvSpPr>
          <p:nvPr>
            <p:ph type="sldImg"/>
          </p:nvPr>
        </p:nvSpPr>
        <p:spPr>
          <a:ln/>
        </p:spPr>
      </p:sp>
      <p:sp>
        <p:nvSpPr>
          <p:cNvPr id="32771" name="Rectangle 3">
            <a:extLst>
              <a:ext uri="{FF2B5EF4-FFF2-40B4-BE49-F238E27FC236}">
                <a16:creationId xmlns:a16="http://schemas.microsoft.com/office/drawing/2014/main" id="{5E263A91-4E0D-4A81-AFC1-55BB0491E4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EF83B533-C2A6-4CC5-9674-9CD0B1C066A9}"/>
              </a:ext>
            </a:extLst>
          </p:cNvPr>
          <p:cNvSpPr>
            <a:spLocks noChangeArrowheads="1" noTextEdit="1"/>
          </p:cNvSpPr>
          <p:nvPr>
            <p:ph type="sldImg"/>
          </p:nvPr>
        </p:nvSpPr>
        <p:spPr>
          <a:ln/>
        </p:spPr>
      </p:sp>
      <p:sp>
        <p:nvSpPr>
          <p:cNvPr id="34819" name="Rectangle 3">
            <a:extLst>
              <a:ext uri="{FF2B5EF4-FFF2-40B4-BE49-F238E27FC236}">
                <a16:creationId xmlns:a16="http://schemas.microsoft.com/office/drawing/2014/main"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850B5131-2D34-4531-873D-D940F01B3E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AF284EB-FB73-4F94-AB55-645B585B292F}"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36866" name="Rectangle 2">
            <a:extLst>
              <a:ext uri="{FF2B5EF4-FFF2-40B4-BE49-F238E27FC236}">
                <a16:creationId xmlns:a16="http://schemas.microsoft.com/office/drawing/2014/main" id="{0592C6CC-4FCE-4A29-9380-3C7D935C1BAF}"/>
              </a:ext>
            </a:extLst>
          </p:cNvPr>
          <p:cNvSpPr>
            <a:spLocks noChangeArrowheads="1" noTextEdit="1"/>
          </p:cNvSpPr>
          <p:nvPr>
            <p:ph type="sldImg"/>
          </p:nvPr>
        </p:nvSpPr>
        <p:spPr>
          <a:ln/>
        </p:spPr>
      </p:sp>
      <p:sp>
        <p:nvSpPr>
          <p:cNvPr id="36867" name="Rectangle 3">
            <a:extLst>
              <a:ext uri="{FF2B5EF4-FFF2-40B4-BE49-F238E27FC236}">
                <a16:creationId xmlns:a16="http://schemas.microsoft.com/office/drawing/2014/main" id="{86B14F3B-3446-4687-B810-5BFF85FCEE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C93DAB3F-20BE-4D1C-9815-F2ABC58A5F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3573A2-3DB9-4A78-804D-4CB4DAA8CD51}"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09F55319-88CA-4D98-878B-70A33C7A46C1}"/>
              </a:ext>
            </a:extLst>
          </p:cNvPr>
          <p:cNvSpPr>
            <a:spLocks noChangeArrowheads="1" noTextEdit="1"/>
          </p:cNvSpPr>
          <p:nvPr>
            <p:ph type="sldImg"/>
          </p:nvPr>
        </p:nvSpPr>
        <p:spPr>
          <a:ln/>
        </p:spPr>
      </p:sp>
      <p:sp>
        <p:nvSpPr>
          <p:cNvPr id="38915" name="Rectangle 3">
            <a:extLst>
              <a:ext uri="{FF2B5EF4-FFF2-40B4-BE49-F238E27FC236}">
                <a16:creationId xmlns:a16="http://schemas.microsoft.com/office/drawing/2014/main" id="{141E9C05-4D38-4782-A42B-6284D73AED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E99EAA0C-F8C4-402D-A03E-AF8DA4F53968}"/>
              </a:ext>
            </a:extLst>
          </p:cNvPr>
          <p:cNvSpPr>
            <a:spLocks noChangeArrowheads="1" noTextEdit="1"/>
          </p:cNvSpPr>
          <p:nvPr>
            <p:ph type="sldImg"/>
          </p:nvPr>
        </p:nvSpPr>
        <p:spPr>
          <a:ln/>
        </p:spPr>
      </p:sp>
      <p:sp>
        <p:nvSpPr>
          <p:cNvPr id="40962" name="Rectangle 3">
            <a:extLst>
              <a:ext uri="{FF2B5EF4-FFF2-40B4-BE49-F238E27FC236}">
                <a16:creationId xmlns:a16="http://schemas.microsoft.com/office/drawing/2014/main" id="{FF8B66CD-DC4E-415D-A1C3-7BA86D98A8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30</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5B8E00CE-665B-4062-A0E9-D7E2A062E2BD}"/>
              </a:ext>
            </a:extLst>
          </p:cNvPr>
          <p:cNvSpPr>
            <a:spLocks noChangeArrowheads="1" noTextEdit="1"/>
          </p:cNvSpPr>
          <p:nvPr>
            <p:ph type="sldImg"/>
          </p:nvPr>
        </p:nvSpPr>
        <p:spPr>
          <a:ln/>
        </p:spPr>
      </p:sp>
      <p:sp>
        <p:nvSpPr>
          <p:cNvPr id="43011" name="Rectangle 3">
            <a:extLst>
              <a:ext uri="{FF2B5EF4-FFF2-40B4-BE49-F238E27FC236}">
                <a16:creationId xmlns:a16="http://schemas.microsoft.com/office/drawing/2014/main"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CA63045E-DAF8-419C-BAC4-59387995B2BB}"/>
              </a:ext>
            </a:extLst>
          </p:cNvPr>
          <p:cNvSpPr>
            <a:spLocks noChangeArrowheads="1" noTextEdit="1"/>
          </p:cNvSpPr>
          <p:nvPr>
            <p:ph type="sldImg"/>
          </p:nvPr>
        </p:nvSpPr>
        <p:spPr>
          <a:ln/>
        </p:spPr>
      </p:sp>
      <p:sp>
        <p:nvSpPr>
          <p:cNvPr id="45058" name="Rectangle 3">
            <a:extLst>
              <a:ext uri="{FF2B5EF4-FFF2-40B4-BE49-F238E27FC236}">
                <a16:creationId xmlns:a16="http://schemas.microsoft.com/office/drawing/2014/main" id="{DA20102A-E63B-4A1D-A0E2-5467FB1F38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85061A96-4F51-4A9E-BE13-85C62B2776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CBD951-2730-403C-B793-3EAC042D8C1F}"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4F57E28D-F7F1-4D40-A519-7E31B6AFBDED}"/>
              </a:ext>
            </a:extLst>
          </p:cNvPr>
          <p:cNvSpPr>
            <a:spLocks noChangeArrowheads="1" noTextEdit="1"/>
          </p:cNvSpPr>
          <p:nvPr>
            <p:ph type="sldImg"/>
          </p:nvPr>
        </p:nvSpPr>
        <p:spPr>
          <a:ln/>
        </p:spPr>
      </p:sp>
      <p:sp>
        <p:nvSpPr>
          <p:cNvPr id="8195" name="Rectangle 3">
            <a:extLst>
              <a:ext uri="{FF2B5EF4-FFF2-40B4-BE49-F238E27FC236}">
                <a16:creationId xmlns:a16="http://schemas.microsoft.com/office/drawing/2014/main" id="{23B54E91-0B5C-4471-80C0-E8D510A3F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33</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id="{1AD73C50-0CBB-468F-A510-12A97463D4C6}"/>
              </a:ext>
            </a:extLst>
          </p:cNvPr>
          <p:cNvSpPr>
            <a:spLocks noChangeArrowheads="1" noTextEdit="1"/>
          </p:cNvSpPr>
          <p:nvPr>
            <p:ph type="sldImg"/>
          </p:nvPr>
        </p:nvSpPr>
        <p:spPr>
          <a:ln/>
        </p:spPr>
      </p:sp>
      <p:sp>
        <p:nvSpPr>
          <p:cNvPr id="48131" name="Rectangle 3">
            <a:extLst>
              <a:ext uri="{FF2B5EF4-FFF2-40B4-BE49-F238E27FC236}">
                <a16:creationId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EB7522A-FE31-415F-9CF8-429B45DCCD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id="{98DCF709-12EF-4B6C-B939-039D830D92F8}"/>
              </a:ext>
            </a:extLst>
          </p:cNvPr>
          <p:cNvSpPr>
            <a:spLocks noChangeArrowheads="1" noTextEdit="1"/>
          </p:cNvSpPr>
          <p:nvPr>
            <p:ph type="sldImg"/>
          </p:nvPr>
        </p:nvSpPr>
        <p:spPr>
          <a:ln/>
        </p:spPr>
      </p:sp>
      <p:sp>
        <p:nvSpPr>
          <p:cNvPr id="52227" name="Rectangle 3">
            <a:extLst>
              <a:ext uri="{FF2B5EF4-FFF2-40B4-BE49-F238E27FC236}">
                <a16:creationId xmlns:a16="http://schemas.microsoft.com/office/drawing/2014/main" id="{752CEF15-E440-4ED3-B2DD-9E05E6E1BE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36</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0BC3FEF9-C8F7-4699-8523-4135C0D582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B653E-C24A-4F9F-9ED4-52FDB2A09115}"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56322" name="Rectangle 2">
            <a:extLst>
              <a:ext uri="{FF2B5EF4-FFF2-40B4-BE49-F238E27FC236}">
                <a16:creationId xmlns:a16="http://schemas.microsoft.com/office/drawing/2014/main" id="{99D82252-23EB-4A7A-BAFD-57F96077D9B3}"/>
              </a:ext>
            </a:extLst>
          </p:cNvPr>
          <p:cNvSpPr>
            <a:spLocks noChangeArrowheads="1" noTextEdit="1"/>
          </p:cNvSpPr>
          <p:nvPr>
            <p:ph type="sldImg"/>
          </p:nvPr>
        </p:nvSpPr>
        <p:spPr>
          <a:ln/>
        </p:spPr>
      </p:sp>
      <p:sp>
        <p:nvSpPr>
          <p:cNvPr id="56323" name="Rectangle 3">
            <a:extLst>
              <a:ext uri="{FF2B5EF4-FFF2-40B4-BE49-F238E27FC236}">
                <a16:creationId xmlns:a16="http://schemas.microsoft.com/office/drawing/2014/main" id="{2985C9D0-DDF5-4203-A2BB-0A86572CA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B8F2FBEB-02A4-4584-8264-A9584D0E16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B29415-63C3-4DAE-BA64-18F91B5F9D31}"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A02EF62C-439E-41F2-B592-539CA3CFE488}"/>
              </a:ext>
            </a:extLst>
          </p:cNvPr>
          <p:cNvSpPr>
            <a:spLocks noChangeArrowheads="1" noTextEdit="1"/>
          </p:cNvSpPr>
          <p:nvPr>
            <p:ph type="sldImg"/>
          </p:nvPr>
        </p:nvSpPr>
        <p:spPr>
          <a:ln/>
        </p:spPr>
      </p:sp>
      <p:sp>
        <p:nvSpPr>
          <p:cNvPr id="60419" name="Rectangle 3">
            <a:extLst>
              <a:ext uri="{FF2B5EF4-FFF2-40B4-BE49-F238E27FC236}">
                <a16:creationId xmlns:a16="http://schemas.microsoft.com/office/drawing/2014/main" id="{CBFD4124-805F-46D0-9DC2-2E8BE0FE29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0982E958-BD71-4DFE-9268-C0E01DBF5A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8A18A-D5C2-41F8-98D7-80F2A4AF2653}"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62466" name="Rectangle 2">
            <a:extLst>
              <a:ext uri="{FF2B5EF4-FFF2-40B4-BE49-F238E27FC236}">
                <a16:creationId xmlns:a16="http://schemas.microsoft.com/office/drawing/2014/main" id="{E853B1F9-D193-48F9-B084-B9AB1C769853}"/>
              </a:ext>
            </a:extLst>
          </p:cNvPr>
          <p:cNvSpPr>
            <a:spLocks noChangeArrowheads="1" noTextEdit="1"/>
          </p:cNvSpPr>
          <p:nvPr>
            <p:ph type="sldImg"/>
          </p:nvPr>
        </p:nvSpPr>
        <p:spPr>
          <a:ln/>
        </p:spPr>
      </p:sp>
      <p:sp>
        <p:nvSpPr>
          <p:cNvPr id="62467" name="Rectangle 3">
            <a:extLst>
              <a:ext uri="{FF2B5EF4-FFF2-40B4-BE49-F238E27FC236}">
                <a16:creationId xmlns:a16="http://schemas.microsoft.com/office/drawing/2014/main" id="{5100B38F-1388-4B80-A799-CE251DF2D7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519C0DD0-7768-4606-AA45-3637BF83A9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5FD585-2D3C-4D4C-9C46-95A9B1AAE880}"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64514" name="Rectangle 2">
            <a:extLst>
              <a:ext uri="{FF2B5EF4-FFF2-40B4-BE49-F238E27FC236}">
                <a16:creationId xmlns:a16="http://schemas.microsoft.com/office/drawing/2014/main" id="{A6DC1BB6-9B39-4275-B20C-1BB155364C94}"/>
              </a:ext>
            </a:extLst>
          </p:cNvPr>
          <p:cNvSpPr>
            <a:spLocks noChangeArrowheads="1" noTextEdit="1"/>
          </p:cNvSpPr>
          <p:nvPr>
            <p:ph type="sldImg"/>
          </p:nvPr>
        </p:nvSpPr>
        <p:spPr>
          <a:ln/>
        </p:spPr>
      </p:sp>
      <p:sp>
        <p:nvSpPr>
          <p:cNvPr id="64515" name="Rectangle 3">
            <a:extLst>
              <a:ext uri="{FF2B5EF4-FFF2-40B4-BE49-F238E27FC236}">
                <a16:creationId xmlns:a16="http://schemas.microsoft.com/office/drawing/2014/main" id="{8FA965D6-E750-46A5-90AA-01EAA6CC7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CA416605-5709-44CD-83EA-5BDECB8FF8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892B4D-38DF-4064-9E16-CA90B4DE3B8F}"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66562" name="Rectangle 2">
            <a:extLst>
              <a:ext uri="{FF2B5EF4-FFF2-40B4-BE49-F238E27FC236}">
                <a16:creationId xmlns:a16="http://schemas.microsoft.com/office/drawing/2014/main" id="{4B271679-9AB4-493B-9423-CC79D90F157D}"/>
              </a:ext>
            </a:extLst>
          </p:cNvPr>
          <p:cNvSpPr>
            <a:spLocks noChangeArrowheads="1" noTextEdit="1"/>
          </p:cNvSpPr>
          <p:nvPr>
            <p:ph type="sldImg"/>
          </p:nvPr>
        </p:nvSpPr>
        <p:spPr>
          <a:ln/>
        </p:spPr>
      </p:sp>
      <p:sp>
        <p:nvSpPr>
          <p:cNvPr id="66563" name="Rectangle 3">
            <a:extLst>
              <a:ext uri="{FF2B5EF4-FFF2-40B4-BE49-F238E27FC236}">
                <a16:creationId xmlns:a16="http://schemas.microsoft.com/office/drawing/2014/main" id="{13E4955E-451B-45CB-B32B-A11B541DD3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A017037F-EFD5-48E7-B42F-8143C1E4CC14}"/>
              </a:ext>
            </a:extLst>
          </p:cNvPr>
          <p:cNvSpPr>
            <a:spLocks noChangeArrowheads="1" noTextEdit="1"/>
          </p:cNvSpPr>
          <p:nvPr>
            <p:ph type="sldImg"/>
          </p:nvPr>
        </p:nvSpPr>
        <p:spPr>
          <a:ln/>
        </p:spPr>
      </p:sp>
      <p:sp>
        <p:nvSpPr>
          <p:cNvPr id="10242" name="Rectangle 3">
            <a:extLst>
              <a:ext uri="{FF2B5EF4-FFF2-40B4-BE49-F238E27FC236}">
                <a16:creationId xmlns:a16="http://schemas.microsoft.com/office/drawing/2014/main" id="{FC2A32F7-3F5B-4ACF-A855-30A05CCF54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A87149DF-686D-445E-97F4-4CD904FBE7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129FBF5-A9C2-40BD-94E0-E52048AF826C}"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68610" name="Rectangle 2">
            <a:extLst>
              <a:ext uri="{FF2B5EF4-FFF2-40B4-BE49-F238E27FC236}">
                <a16:creationId xmlns:a16="http://schemas.microsoft.com/office/drawing/2014/main" id="{F31A20C2-5BF1-4E23-A70D-C7BC81FB360C}"/>
              </a:ext>
            </a:extLst>
          </p:cNvPr>
          <p:cNvSpPr>
            <a:spLocks noChangeArrowheads="1" noTextEdit="1"/>
          </p:cNvSpPr>
          <p:nvPr>
            <p:ph type="sldImg"/>
          </p:nvPr>
        </p:nvSpPr>
        <p:spPr>
          <a:ln/>
        </p:spPr>
      </p:sp>
      <p:sp>
        <p:nvSpPr>
          <p:cNvPr id="68611" name="Rectangle 3">
            <a:extLst>
              <a:ext uri="{FF2B5EF4-FFF2-40B4-BE49-F238E27FC236}">
                <a16:creationId xmlns:a16="http://schemas.microsoft.com/office/drawing/2014/main" id="{217267A0-FFF2-4749-9655-1C4F3F183A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D9C756DA-0910-4B7D-BA30-48A9FC686C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DB137B5-843E-4699-AC99-27F3C83659A6}"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72706" name="Rectangle 2">
            <a:extLst>
              <a:ext uri="{FF2B5EF4-FFF2-40B4-BE49-F238E27FC236}">
                <a16:creationId xmlns:a16="http://schemas.microsoft.com/office/drawing/2014/main" id="{A93A18B2-8712-47B2-8840-D2BF4C07E1B3}"/>
              </a:ext>
            </a:extLst>
          </p:cNvPr>
          <p:cNvSpPr>
            <a:spLocks noChangeArrowheads="1" noTextEdit="1"/>
          </p:cNvSpPr>
          <p:nvPr>
            <p:ph type="sldImg"/>
          </p:nvPr>
        </p:nvSpPr>
        <p:spPr>
          <a:ln/>
        </p:spPr>
      </p:sp>
      <p:sp>
        <p:nvSpPr>
          <p:cNvPr id="72707" name="Rectangle 3">
            <a:extLst>
              <a:ext uri="{FF2B5EF4-FFF2-40B4-BE49-F238E27FC236}">
                <a16:creationId xmlns:a16="http://schemas.microsoft.com/office/drawing/2014/main" id="{B65C61F6-2681-487B-AD98-ABBC081895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DB77C4CC-0B6E-4673-9841-95D0B39AA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6501839-7371-45B1-A86F-4D6848EB5C24}"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74754" name="Rectangle 2">
            <a:extLst>
              <a:ext uri="{FF2B5EF4-FFF2-40B4-BE49-F238E27FC236}">
                <a16:creationId xmlns:a16="http://schemas.microsoft.com/office/drawing/2014/main" id="{7E671584-9367-4579-B3BD-07FD1DBA19B5}"/>
              </a:ext>
            </a:extLst>
          </p:cNvPr>
          <p:cNvSpPr>
            <a:spLocks noChangeArrowheads="1" noTextEdit="1"/>
          </p:cNvSpPr>
          <p:nvPr>
            <p:ph type="sldImg"/>
          </p:nvPr>
        </p:nvSpPr>
        <p:spPr>
          <a:ln/>
        </p:spPr>
      </p:sp>
      <p:sp>
        <p:nvSpPr>
          <p:cNvPr id="74755" name="Rectangle 3">
            <a:extLst>
              <a:ext uri="{FF2B5EF4-FFF2-40B4-BE49-F238E27FC236}">
                <a16:creationId xmlns:a16="http://schemas.microsoft.com/office/drawing/2014/main" id="{67CCFE29-A06F-49EB-AABF-030082EB23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48</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id="{73F67E41-F21A-4A73-B4CA-E151D827C398}"/>
              </a:ext>
            </a:extLst>
          </p:cNvPr>
          <p:cNvSpPr>
            <a:spLocks noChangeArrowheads="1" noTextEdit="1"/>
          </p:cNvSpPr>
          <p:nvPr>
            <p:ph type="sldImg"/>
          </p:nvPr>
        </p:nvSpPr>
        <p:spPr>
          <a:ln/>
        </p:spPr>
      </p:sp>
      <p:sp>
        <p:nvSpPr>
          <p:cNvPr id="77827" name="Rectangle 3">
            <a:extLst>
              <a:ext uri="{FF2B5EF4-FFF2-40B4-BE49-F238E27FC236}">
                <a16:creationId xmlns:a16="http://schemas.microsoft.com/office/drawing/2014/main"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58E0421F-C869-41D1-9716-7CAF59026E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80AE906-C0B8-4912-8B43-B6F5DCC2F4F2}" type="slidenum">
              <a:rPr lang="en-US" altLang="en-US" smtClean="0">
                <a:latin typeface="Times New Roman" panose="02020603050405020304" pitchFamily="18" charset="0"/>
              </a:rPr>
              <a:pPr/>
              <a:t>49</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id="{3A1099E5-7EC3-4BAD-B6C9-DF6EA2BB1C6E}"/>
              </a:ext>
            </a:extLst>
          </p:cNvPr>
          <p:cNvSpPr>
            <a:spLocks noChangeArrowheads="1" noTextEdit="1"/>
          </p:cNvSpPr>
          <p:nvPr>
            <p:ph type="sldImg"/>
          </p:nvPr>
        </p:nvSpPr>
        <p:spPr>
          <a:ln/>
        </p:spPr>
      </p:sp>
      <p:sp>
        <p:nvSpPr>
          <p:cNvPr id="79875" name="Rectangle 3">
            <a:extLst>
              <a:ext uri="{FF2B5EF4-FFF2-40B4-BE49-F238E27FC236}">
                <a16:creationId xmlns:a16="http://schemas.microsoft.com/office/drawing/2014/main" id="{AF7BABCC-290D-4003-9210-9DB91A87B0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711F51F3-CC39-46C9-AB2A-BC24FE639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1B896F9-4E89-493F-A2B1-A321DE9304A5}" type="slidenum">
              <a:rPr lang="en-US" altLang="en-US" smtClean="0">
                <a:latin typeface="Times New Roman" panose="02020603050405020304" pitchFamily="18" charset="0"/>
              </a:rPr>
              <a:pPr/>
              <a:t>51</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8EB9FC2F-9560-43CD-84EB-42D0F528AF61}"/>
              </a:ext>
            </a:extLst>
          </p:cNvPr>
          <p:cNvSpPr>
            <a:spLocks noChangeArrowheads="1" noTextEdit="1"/>
          </p:cNvSpPr>
          <p:nvPr>
            <p:ph type="sldImg"/>
          </p:nvPr>
        </p:nvSpPr>
        <p:spPr>
          <a:ln/>
        </p:spPr>
      </p:sp>
      <p:sp>
        <p:nvSpPr>
          <p:cNvPr id="81923" name="Rectangle 3">
            <a:extLst>
              <a:ext uri="{FF2B5EF4-FFF2-40B4-BE49-F238E27FC236}">
                <a16:creationId xmlns:a16="http://schemas.microsoft.com/office/drawing/2014/main" id="{578C067F-078B-4408-AF29-DCA7A645CD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CADC8BFB-24B1-4297-B793-6F8A0D5873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F847D-A7FD-4514-818A-A1873C677874}" type="slidenum">
              <a:rPr lang="en-US" altLang="en-US" smtClean="0">
                <a:latin typeface="Times New Roman" panose="02020603050405020304" pitchFamily="18" charset="0"/>
              </a:rPr>
              <a:pPr/>
              <a:t>52</a:t>
            </a:fld>
            <a:endParaRPr lang="en-US" altLang="en-US">
              <a:latin typeface="Times New Roman" panose="02020603050405020304" pitchFamily="18" charset="0"/>
            </a:endParaRPr>
          </a:p>
        </p:txBody>
      </p:sp>
      <p:sp>
        <p:nvSpPr>
          <p:cNvPr id="83970" name="Rectangle 2">
            <a:extLst>
              <a:ext uri="{FF2B5EF4-FFF2-40B4-BE49-F238E27FC236}">
                <a16:creationId xmlns:a16="http://schemas.microsoft.com/office/drawing/2014/main" id="{D52D119C-B011-47A7-89E5-EC4CDBBF2E85}"/>
              </a:ext>
            </a:extLst>
          </p:cNvPr>
          <p:cNvSpPr>
            <a:spLocks noChangeArrowheads="1" noTextEdit="1"/>
          </p:cNvSpPr>
          <p:nvPr>
            <p:ph type="sldImg"/>
          </p:nvPr>
        </p:nvSpPr>
        <p:spPr>
          <a:ln/>
        </p:spPr>
      </p:sp>
      <p:sp>
        <p:nvSpPr>
          <p:cNvPr id="83971" name="Rectangle 3">
            <a:extLst>
              <a:ext uri="{FF2B5EF4-FFF2-40B4-BE49-F238E27FC236}">
                <a16:creationId xmlns:a16="http://schemas.microsoft.com/office/drawing/2014/main" id="{0DD7969A-5C14-461F-9465-0BCB7FE110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ADC9AB17-50E1-449A-9A02-181C762C6A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75EDE-691C-4E57-8B4F-6469856C297B}" type="slidenum">
              <a:rPr lang="en-US" altLang="en-US" smtClean="0">
                <a:latin typeface="Times New Roman" panose="02020603050405020304" pitchFamily="18" charset="0"/>
              </a:rPr>
              <a:pPr/>
              <a:t>53</a:t>
            </a:fld>
            <a:endParaRPr lang="en-US" altLang="en-US">
              <a:latin typeface="Times New Roman" panose="02020603050405020304" pitchFamily="18" charset="0"/>
            </a:endParaRPr>
          </a:p>
        </p:txBody>
      </p:sp>
      <p:sp>
        <p:nvSpPr>
          <p:cNvPr id="86018" name="Rectangle 2">
            <a:extLst>
              <a:ext uri="{FF2B5EF4-FFF2-40B4-BE49-F238E27FC236}">
                <a16:creationId xmlns:a16="http://schemas.microsoft.com/office/drawing/2014/main" id="{DA813B07-D589-472C-99F0-F378F999F036}"/>
              </a:ext>
            </a:extLst>
          </p:cNvPr>
          <p:cNvSpPr>
            <a:spLocks noChangeArrowheads="1" noTextEdit="1"/>
          </p:cNvSpPr>
          <p:nvPr>
            <p:ph type="sldImg"/>
          </p:nvPr>
        </p:nvSpPr>
        <p:spPr>
          <a:ln/>
        </p:spPr>
      </p:sp>
      <p:sp>
        <p:nvSpPr>
          <p:cNvPr id="86019" name="Rectangle 3">
            <a:extLst>
              <a:ext uri="{FF2B5EF4-FFF2-40B4-BE49-F238E27FC236}">
                <a16:creationId xmlns:a16="http://schemas.microsoft.com/office/drawing/2014/main" id="{4FF80E7A-A9BF-421F-A65B-7520FF9FE5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54</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ChangeArrowheads="1" noTextEdit="1"/>
          </p:cNvSpPr>
          <p:nvPr>
            <p:ph type="sldImg"/>
          </p:nvPr>
        </p:nvSpPr>
        <p:spPr>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99320A21-45B3-4D4F-B9F5-FC693444B4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284F21-9F1A-4F22-8037-297481AD2DC1}"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2803AA6F-012E-4DAD-92CC-4E73922564C7}"/>
              </a:ext>
            </a:extLst>
          </p:cNvPr>
          <p:cNvSpPr>
            <a:spLocks noChangeArrowheads="1" noTextEdit="1"/>
          </p:cNvSpPr>
          <p:nvPr>
            <p:ph type="sldImg"/>
          </p:nvPr>
        </p:nvSpPr>
        <p:spPr>
          <a:ln/>
        </p:spPr>
      </p:sp>
      <p:sp>
        <p:nvSpPr>
          <p:cNvPr id="12291" name="Rectangle 3">
            <a:extLst>
              <a:ext uri="{FF2B5EF4-FFF2-40B4-BE49-F238E27FC236}">
                <a16:creationId xmlns:a16="http://schemas.microsoft.com/office/drawing/2014/main" id="{E5ACDDC3-7FDA-4C42-9ED7-C404396608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8A1752F3-9769-4F81-A848-54098A15C8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329CD1A-AE72-4F61-8821-1DA62212AA59}" type="slidenum">
              <a:rPr lang="en-US" altLang="en-US" smtClean="0">
                <a:latin typeface="Times New Roman" panose="02020603050405020304" pitchFamily="18" charset="0"/>
              </a:rPr>
              <a:pPr/>
              <a:t>5</a:t>
            </a:fld>
            <a:endParaRPr lang="en-US" altLang="en-US">
              <a:latin typeface="Times New Roman" panose="02020603050405020304" pitchFamily="18" charset="0"/>
            </a:endParaRPr>
          </a:p>
        </p:txBody>
      </p:sp>
      <p:sp>
        <p:nvSpPr>
          <p:cNvPr id="14338" name="Rectangle 2">
            <a:extLst>
              <a:ext uri="{FF2B5EF4-FFF2-40B4-BE49-F238E27FC236}">
                <a16:creationId xmlns:a16="http://schemas.microsoft.com/office/drawing/2014/main" id="{2831E14A-C331-4555-A8C3-1457C596F42C}"/>
              </a:ext>
            </a:extLst>
          </p:cNvPr>
          <p:cNvSpPr>
            <a:spLocks noChangeArrowheads="1" noTextEdit="1"/>
          </p:cNvSpPr>
          <p:nvPr>
            <p:ph type="sldImg"/>
          </p:nvPr>
        </p:nvSpPr>
        <p:spPr>
          <a:ln/>
        </p:spPr>
      </p:sp>
      <p:sp>
        <p:nvSpPr>
          <p:cNvPr id="14339" name="Rectangle 3">
            <a:extLst>
              <a:ext uri="{FF2B5EF4-FFF2-40B4-BE49-F238E27FC236}">
                <a16:creationId xmlns:a16="http://schemas.microsoft.com/office/drawing/2014/main" id="{A0ABAF6A-CE19-4868-B5E3-A38DB65BE4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4D3C1504-DE2D-4887-8827-E09054DAE8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BF11701-DA1F-421D-A56C-66611BA250E3}" type="slidenum">
              <a:rPr lang="en-US" altLang="en-US" smtClean="0">
                <a:latin typeface="Times New Roman" panose="02020603050405020304" pitchFamily="18" charset="0"/>
              </a:rPr>
              <a:pPr/>
              <a:t>6</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1F122118-23A7-4491-BF21-7CA9F458BDE5}"/>
              </a:ext>
            </a:extLst>
          </p:cNvPr>
          <p:cNvSpPr>
            <a:spLocks noChangeArrowheads="1" noTextEdit="1"/>
          </p:cNvSpPr>
          <p:nvPr>
            <p:ph type="sldImg"/>
          </p:nvPr>
        </p:nvSpPr>
        <p:spPr>
          <a:ln/>
        </p:spPr>
      </p:sp>
      <p:sp>
        <p:nvSpPr>
          <p:cNvPr id="16387" name="Rectangle 3">
            <a:extLst>
              <a:ext uri="{FF2B5EF4-FFF2-40B4-BE49-F238E27FC236}">
                <a16:creationId xmlns:a16="http://schemas.microsoft.com/office/drawing/2014/main" id="{076BB2CE-B3E7-43A0-B4C8-E70E2791BE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B7DE31E6-8C1D-4E43-8FC9-1E2F3766DE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D4BBD69-54AE-4751-B982-30356D027400}" type="slidenum">
              <a:rPr lang="en-US" altLang="en-US" smtClean="0">
                <a:latin typeface="Times New Roman" panose="02020603050405020304" pitchFamily="18" charset="0"/>
              </a:rPr>
              <a:pPr/>
              <a:t>7</a:t>
            </a:fld>
            <a:endParaRPr lang="en-US" altLang="en-US">
              <a:latin typeface="Times New Roman" panose="02020603050405020304" pitchFamily="18" charset="0"/>
            </a:endParaRPr>
          </a:p>
        </p:txBody>
      </p:sp>
      <p:sp>
        <p:nvSpPr>
          <p:cNvPr id="18434" name="Rectangle 2">
            <a:extLst>
              <a:ext uri="{FF2B5EF4-FFF2-40B4-BE49-F238E27FC236}">
                <a16:creationId xmlns:a16="http://schemas.microsoft.com/office/drawing/2014/main" id="{7E8DB144-017B-4356-8EB3-B56BEAA00FD5}"/>
              </a:ext>
            </a:extLst>
          </p:cNvPr>
          <p:cNvSpPr>
            <a:spLocks noChangeArrowheads="1" noTextEdit="1"/>
          </p:cNvSpPr>
          <p:nvPr>
            <p:ph type="sldImg"/>
          </p:nvPr>
        </p:nvSpPr>
        <p:spPr>
          <a:ln/>
        </p:spPr>
      </p:sp>
      <p:sp>
        <p:nvSpPr>
          <p:cNvPr id="18435" name="Rectangle 3">
            <a:extLst>
              <a:ext uri="{FF2B5EF4-FFF2-40B4-BE49-F238E27FC236}">
                <a16:creationId xmlns:a16="http://schemas.microsoft.com/office/drawing/2014/main" id="{8FA50972-E87E-46C7-B77B-BB77C65B2E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9AD83C5C-EFF0-4CBC-AB6B-8147CA9BED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2D9CB2-90B3-4921-94FF-0D8482609EBF}" type="slidenum">
              <a:rPr lang="en-US" altLang="en-US" smtClean="0">
                <a:latin typeface="Times New Roman" panose="02020603050405020304" pitchFamily="18" charset="0"/>
              </a:rPr>
              <a:pPr/>
              <a:t>11</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A681B6BB-30EB-45AC-93F0-9ECF7F7644EB}"/>
              </a:ext>
            </a:extLst>
          </p:cNvPr>
          <p:cNvSpPr>
            <a:spLocks noChangeArrowheads="1" noTextEdit="1"/>
          </p:cNvSpPr>
          <p:nvPr>
            <p:ph type="sldImg"/>
          </p:nvPr>
        </p:nvSpPr>
        <p:spPr>
          <a:ln/>
        </p:spPr>
      </p:sp>
      <p:sp>
        <p:nvSpPr>
          <p:cNvPr id="22531" name="Rectangle 3">
            <a:extLst>
              <a:ext uri="{FF2B5EF4-FFF2-40B4-BE49-F238E27FC236}">
                <a16:creationId xmlns:a16="http://schemas.microsoft.com/office/drawing/2014/main" id="{4BB4423B-A623-4913-ABDD-D216A1D6EF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0779462F-49C5-470C-A817-7DEB12F2B4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98D082-7383-4246-8E8F-663A25F3E07E}"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BE36FB94-316E-4486-9139-DC5DC314D912}"/>
              </a:ext>
            </a:extLst>
          </p:cNvPr>
          <p:cNvSpPr>
            <a:spLocks noChangeArrowheads="1" noTextEdit="1"/>
          </p:cNvSpPr>
          <p:nvPr>
            <p:ph type="sldImg"/>
          </p:nvPr>
        </p:nvSpPr>
        <p:spPr>
          <a:ln/>
        </p:spPr>
      </p:sp>
      <p:sp>
        <p:nvSpPr>
          <p:cNvPr id="24579" name="Rectangle 3">
            <a:extLst>
              <a:ext uri="{FF2B5EF4-FFF2-40B4-BE49-F238E27FC236}">
                <a16:creationId xmlns:a16="http://schemas.microsoft.com/office/drawing/2014/main" id="{04D6D5C0-4B5F-4ADF-A7EC-4DF1ED3AA7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02A0DD47-8F7F-4A95-AE64-CA99D29DE3BF}"/>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id="{49ECA44C-B65E-4D58-AF71-9A21542DEAB3}"/>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id="{DC93971E-88EA-49BD-8B99-29D435F56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0B010E09-45F7-4439-9097-56E2E86F08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228600" cy="2286000"/>
          </a:xfrm>
          <a:prstGeom prst="rect">
            <a:avLst/>
          </a:prstGeom>
          <a:solidFill>
            <a:srgbClr val="336699"/>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228600" cy="2286000"/>
          </a:xfrm>
          <a:prstGeom prst="rect">
            <a:avLst/>
          </a:prstGeom>
          <a:solidFill>
            <a:srgbClr val="99CCFF"/>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228600" cy="2286000"/>
          </a:xfrm>
          <a:prstGeom prst="rect">
            <a:avLst/>
          </a:prstGeom>
          <a:solidFill>
            <a:srgbClr val="336699"/>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4256088" y="6613525"/>
            <a:ext cx="447675" cy="246063"/>
          </a:xfrm>
          <a:prstGeom prst="rect">
            <a:avLst/>
          </a:prstGeom>
          <a:noFill/>
          <a:ln>
            <a:noFill/>
          </a:ln>
          <a:extLst/>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rPr>
              <a:t>6.</a:t>
            </a:r>
            <a:fld id="{B911E7D7-D784-4B10-991E-22AC2D897065}"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id="{C040EDE6-C40A-4ECD-9AD5-39D889268023}"/>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id="{798F458D-E4DA-455D-AF0E-E0D8E77E10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685800" y="808038"/>
            <a:ext cx="7772400" cy="2128837"/>
          </a:xfrm>
        </p:spPr>
        <p:txBody>
          <a:bodyPr/>
          <a:lstStyle/>
          <a:p>
            <a:pPr eaLnBrk="1" hangingPunct="1"/>
            <a:r>
              <a:rPr lang="en-US" altLang="en-US"/>
              <a:t>Chapter 6:  Synchronization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C7F20DE-D280-45CC-980B-BCB54111250C}"/>
              </a:ext>
            </a:extLst>
          </p:cNvPr>
          <p:cNvSpPr>
            <a:spLocks noGrp="1"/>
          </p:cNvSpPr>
          <p:nvPr>
            <p:ph type="title"/>
          </p:nvPr>
        </p:nvSpPr>
        <p:spPr>
          <a:xfrm>
            <a:off x="457200" y="216906"/>
            <a:ext cx="8229600" cy="576262"/>
          </a:xfrm>
        </p:spPr>
        <p:txBody>
          <a:bodyPr/>
          <a:lstStyle/>
          <a:p>
            <a:r>
              <a:rPr lang="en-US" altLang="en-US" dirty="0"/>
              <a:t>Critical Section</a:t>
            </a:r>
          </a:p>
        </p:txBody>
      </p:sp>
      <p:sp>
        <p:nvSpPr>
          <p:cNvPr id="20482" name="Content Placeholder 2">
            <a:extLst>
              <a:ext uri="{FF2B5EF4-FFF2-40B4-BE49-F238E27FC236}">
                <a16:creationId xmlns:a16="http://schemas.microsoft.com/office/drawing/2014/main" id="{F974E91A-239B-4390-9863-29FFA57CC958}"/>
              </a:ext>
            </a:extLst>
          </p:cNvPr>
          <p:cNvSpPr>
            <a:spLocks noGrp="1"/>
          </p:cNvSpPr>
          <p:nvPr>
            <p:ph idx="1"/>
          </p:nvPr>
        </p:nvSpPr>
        <p:spPr/>
        <p:txBody>
          <a:bodyPr/>
          <a:lstStyle/>
          <a:p>
            <a:r>
              <a:rPr lang="en-US" altLang="en-US"/>
              <a:t>General structure of process </a:t>
            </a:r>
            <a:r>
              <a:rPr lang="en-US" altLang="en-US" b="1" i="1"/>
              <a:t>P</a:t>
            </a:r>
            <a:r>
              <a:rPr lang="en-US" altLang="en-US" b="1" i="1" baseline="-25000"/>
              <a:t>i  </a:t>
            </a:r>
            <a:endParaRPr lang="en-US" altLang="en-US"/>
          </a:p>
          <a:p>
            <a:endParaRPr lang="en-US" altLang="en-US" b="1">
              <a:solidFill>
                <a:srgbClr val="0000FF"/>
              </a:solidFill>
            </a:endParaRPr>
          </a:p>
        </p:txBody>
      </p:sp>
      <p:pic>
        <p:nvPicPr>
          <p:cNvPr id="20483" name="Picture 1">
            <a:extLst>
              <a:ext uri="{FF2B5EF4-FFF2-40B4-BE49-F238E27FC236}">
                <a16:creationId xmlns:a16="http://schemas.microsoft.com/office/drawing/2014/main" id="{06076301-AB62-47B2-844A-A28D9D9DBD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4913" y="1751013"/>
            <a:ext cx="3894137"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0492801-590C-4595-B50B-48839BE59B60}"/>
              </a:ext>
            </a:extLst>
          </p:cNvPr>
          <p:cNvSpPr>
            <a:spLocks noGrp="1" noChangeArrowheads="1"/>
          </p:cNvSpPr>
          <p:nvPr>
            <p:ph type="title"/>
          </p:nvPr>
        </p:nvSpPr>
        <p:spPr>
          <a:xfrm>
            <a:off x="821095" y="223256"/>
            <a:ext cx="8081606" cy="576262"/>
          </a:xfrm>
        </p:spPr>
        <p:txBody>
          <a:bodyPr/>
          <a:lstStyle/>
          <a:p>
            <a:pPr eaLnBrk="1" hangingPunct="1"/>
            <a:r>
              <a:rPr lang="en-US" altLang="en-US" dirty="0"/>
              <a:t>Solution to Critical-Section Problem</a:t>
            </a:r>
          </a:p>
        </p:txBody>
      </p:sp>
      <p:sp>
        <p:nvSpPr>
          <p:cNvPr id="21506" name="Rectangle 3">
            <a:extLst>
              <a:ext uri="{FF2B5EF4-FFF2-40B4-BE49-F238E27FC236}">
                <a16:creationId xmlns:a16="http://schemas.microsoft.com/office/drawing/2014/main" id="{34120D2B-C00D-4788-A304-48C827DAAA2A}"/>
              </a:ext>
            </a:extLst>
          </p:cNvPr>
          <p:cNvSpPr>
            <a:spLocks noGrp="1" noChangeArrowheads="1"/>
          </p:cNvSpPr>
          <p:nvPr>
            <p:ph idx="1"/>
          </p:nvPr>
        </p:nvSpPr>
        <p:spPr>
          <a:xfrm>
            <a:off x="821095" y="1166813"/>
            <a:ext cx="7688423" cy="4530725"/>
          </a:xfrm>
        </p:spPr>
        <p:txBody>
          <a:bodyPr/>
          <a:lstStyle/>
          <a:p>
            <a:pPr>
              <a:buFont typeface="Monotype Sorts" pitchFamily="-84" charset="2"/>
              <a:buNone/>
            </a:pPr>
            <a:r>
              <a:rPr lang="en-US" altLang="en-US" dirty="0">
                <a:solidFill>
                  <a:srgbClr val="993300"/>
                </a:solidFill>
              </a:rPr>
              <a:t>1.   </a:t>
            </a:r>
            <a:r>
              <a:rPr lang="en-US" altLang="en-US" b="1" dirty="0">
                <a:solidFill>
                  <a:srgbClr val="3366FF"/>
                </a:solidFill>
              </a:rPr>
              <a:t>Mutual Exclusion </a:t>
            </a:r>
            <a:r>
              <a:rPr lang="en-US" altLang="en-US" dirty="0"/>
              <a:t>- If process </a:t>
            </a:r>
            <a:r>
              <a:rPr lang="en-US" altLang="en-US" b="1" i="1" dirty="0"/>
              <a:t>P</a:t>
            </a:r>
            <a:r>
              <a:rPr lang="en-US" altLang="en-US" b="1" i="1" baseline="-25000" dirty="0"/>
              <a:t>i</a:t>
            </a:r>
            <a:r>
              <a:rPr lang="en-US" altLang="en-US" b="1" dirty="0"/>
              <a:t> </a:t>
            </a:r>
            <a:r>
              <a:rPr lang="en-US" altLang="en-US" dirty="0"/>
              <a:t>is executing in its critical section, then no other processes can be executing in their critical sections</a:t>
            </a:r>
          </a:p>
          <a:p>
            <a:pPr>
              <a:buFont typeface="Monotype Sorts" pitchFamily="-84" charset="2"/>
              <a:buNone/>
            </a:pPr>
            <a:r>
              <a:rPr lang="en-US" altLang="en-US" dirty="0">
                <a:solidFill>
                  <a:srgbClr val="993300"/>
                </a:solidFill>
              </a:rPr>
              <a:t>2.   </a:t>
            </a:r>
            <a:r>
              <a:rPr lang="en-US" altLang="en-US" b="1" dirty="0">
                <a:solidFill>
                  <a:srgbClr val="3366FF"/>
                </a:solidFill>
              </a:rPr>
              <a:t>Progress</a:t>
            </a:r>
            <a:r>
              <a:rPr lang="en-US" altLang="en-US" b="1" dirty="0"/>
              <a:t> </a:t>
            </a:r>
            <a:r>
              <a:rPr lang="en-US" altLang="en-US" dirty="0"/>
              <a:t>- If no process is executing in its critical section and there exist some processes that wish to enter their critical section, then the selection of the processes that will enter the critical section next cannot be postponed indefinitely</a:t>
            </a:r>
          </a:p>
          <a:p>
            <a:pPr>
              <a:buFont typeface="Monotype Sorts" pitchFamily="-84" charset="2"/>
              <a:buNone/>
            </a:pPr>
            <a:r>
              <a:rPr lang="en-US" altLang="en-US" dirty="0">
                <a:solidFill>
                  <a:srgbClr val="993300"/>
                </a:solidFill>
              </a:rPr>
              <a:t>3.  </a:t>
            </a:r>
            <a:r>
              <a:rPr lang="en-US" altLang="en-US" b="1" dirty="0">
                <a:solidFill>
                  <a:srgbClr val="3366FF"/>
                </a:solidFill>
              </a:rPr>
              <a:t>Bounded Waiting </a:t>
            </a:r>
            <a:r>
              <a:rPr lang="en-US" altLang="en-US" dirty="0"/>
              <a:t>-  A bound must exist on the number of times that other processes are allowed to enter their critical sections after a process has made a request to enter its critical section and before that request is granted</a:t>
            </a:r>
          </a:p>
          <a:p>
            <a:pPr lvl="1">
              <a:buSzPct val="125000"/>
            </a:pPr>
            <a:r>
              <a:rPr lang="en-US" altLang="en-US" dirty="0"/>
              <a:t>Assume that each process executes at a nonzero speed </a:t>
            </a:r>
          </a:p>
          <a:p>
            <a:pPr lvl="1">
              <a:buSzPct val="125000"/>
            </a:pPr>
            <a:r>
              <a:rPr lang="en-US" altLang="en-US" dirty="0"/>
              <a:t>No assumption concerning </a:t>
            </a:r>
            <a:r>
              <a:rPr lang="en-US" altLang="en-US" b="1" dirty="0">
                <a:solidFill>
                  <a:srgbClr val="3366FF"/>
                </a:solidFill>
              </a:rPr>
              <a:t>relative speed </a:t>
            </a:r>
            <a:r>
              <a:rPr lang="en-US" altLang="en-US" dirty="0"/>
              <a:t>of the</a:t>
            </a:r>
            <a:r>
              <a:rPr lang="en-US" altLang="en-US" b="1" dirty="0"/>
              <a:t> </a:t>
            </a:r>
            <a:r>
              <a:rPr lang="en-US" altLang="en-US" b="1" i="1" dirty="0">
                <a:solidFill>
                  <a:srgbClr val="000000"/>
                </a:solidFill>
              </a:rPr>
              <a:t>n</a:t>
            </a:r>
            <a:r>
              <a:rPr lang="en-US" altLang="en-US" b="1" dirty="0">
                <a:solidFill>
                  <a:srgbClr val="000000"/>
                </a:solidFill>
              </a:rPr>
              <a:t> </a:t>
            </a:r>
            <a:r>
              <a:rPr lang="en-US" altLang="en-US" dirty="0"/>
              <a:t>processes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DBE0950-3B65-44CE-A578-E49302B90774}"/>
              </a:ext>
            </a:extLst>
          </p:cNvPr>
          <p:cNvSpPr>
            <a:spLocks noGrp="1" noChangeArrowheads="1"/>
          </p:cNvSpPr>
          <p:nvPr>
            <p:ph type="title"/>
          </p:nvPr>
        </p:nvSpPr>
        <p:spPr>
          <a:xfrm>
            <a:off x="653143" y="222868"/>
            <a:ext cx="8211457" cy="576262"/>
          </a:xfrm>
        </p:spPr>
        <p:txBody>
          <a:bodyPr/>
          <a:lstStyle/>
          <a:p>
            <a:pPr eaLnBrk="1" hangingPunct="1"/>
            <a:r>
              <a:rPr lang="en-US" altLang="en-US" dirty="0"/>
              <a:t>Critical-Section Handling in OS </a:t>
            </a:r>
          </a:p>
        </p:txBody>
      </p:sp>
      <p:sp>
        <p:nvSpPr>
          <p:cNvPr id="23554" name="Rectangle 3">
            <a:extLst>
              <a:ext uri="{FF2B5EF4-FFF2-40B4-BE49-F238E27FC236}">
                <a16:creationId xmlns:a16="http://schemas.microsoft.com/office/drawing/2014/main" id="{3230E0EE-52C7-4A95-B889-DCDC6B78BEAA}"/>
              </a:ext>
            </a:extLst>
          </p:cNvPr>
          <p:cNvSpPr>
            <a:spLocks noGrp="1" noChangeArrowheads="1"/>
          </p:cNvSpPr>
          <p:nvPr>
            <p:ph idx="1"/>
          </p:nvPr>
        </p:nvSpPr>
        <p:spPr>
          <a:xfrm>
            <a:off x="811762" y="1280594"/>
            <a:ext cx="7724775" cy="4530725"/>
          </a:xfrm>
        </p:spPr>
        <p:txBody>
          <a:bodyPr/>
          <a:lstStyle/>
          <a:p>
            <a:r>
              <a:rPr lang="en-US" altLang="en-US" dirty="0"/>
              <a:t>Two approaches depending on if kernel is preemptive or non-preemptive </a:t>
            </a:r>
          </a:p>
          <a:p>
            <a:pPr marL="795338" lvl="1" indent="-338138">
              <a:buSzPct val="125000"/>
            </a:pPr>
            <a:r>
              <a:rPr lang="en-US" altLang="en-US" b="1" dirty="0">
                <a:solidFill>
                  <a:srgbClr val="3366FF"/>
                </a:solidFill>
              </a:rPr>
              <a:t>Preemptive</a:t>
            </a:r>
            <a:r>
              <a:rPr lang="en-US" altLang="en-US" sz="1400" dirty="0"/>
              <a:t> </a:t>
            </a:r>
            <a:r>
              <a:rPr lang="en-US" altLang="en-US" dirty="0"/>
              <a:t>– allows preemption of process when running in kernel mode</a:t>
            </a:r>
          </a:p>
          <a:p>
            <a:pPr marL="795338" lvl="1" indent="-338138">
              <a:buSzPct val="125000"/>
            </a:pPr>
            <a:r>
              <a:rPr lang="en-US" altLang="en-US" b="1" dirty="0">
                <a:solidFill>
                  <a:srgbClr val="3366FF"/>
                </a:solidFill>
              </a:rPr>
              <a:t>Non-preemptive </a:t>
            </a:r>
            <a:r>
              <a:rPr lang="en-US" altLang="en-US" dirty="0"/>
              <a:t>– runs until exits kernel mode, blocks, or voluntarily yields CPU</a:t>
            </a:r>
          </a:p>
          <a:p>
            <a:pPr marL="996950" lvl="2" indent="-198438">
              <a:buSzPct val="90000"/>
            </a:pPr>
            <a:r>
              <a:rPr lang="en-US" altLang="en-US" dirty="0"/>
              <a:t>Essentially free of race conditions in kernel mode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en-US" dirty="0"/>
              <a:t>Peterson’</a:t>
            </a:r>
            <a:r>
              <a:rPr lang="en-US" altLang="ja-JP" dirty="0"/>
              <a:t>s Solution</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285329"/>
            <a:ext cx="7688262" cy="4422775"/>
          </a:xfrm>
        </p:spPr>
        <p:txBody>
          <a:bodyPr/>
          <a:lstStyle/>
          <a:p>
            <a:pPr>
              <a:lnSpc>
                <a:spcPct val="90000"/>
              </a:lnSpc>
              <a:tabLst>
                <a:tab pos="739775" algn="l"/>
                <a:tab pos="1020763" algn="l"/>
                <a:tab pos="1257300" algn="l"/>
              </a:tabLst>
            </a:pPr>
            <a:r>
              <a:rPr lang="en-US" altLang="en-US" dirty="0"/>
              <a:t>Not guaranteed to work on modern architectures! (But good algorithmic  description of solving the problem)</a:t>
            </a:r>
            <a:endParaRPr lang="en-US" altLang="en-US" sz="800" dirty="0"/>
          </a:p>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two variables:</a:t>
            </a:r>
          </a:p>
          <a:p>
            <a:pPr lvl="1">
              <a:lnSpc>
                <a:spcPct val="90000"/>
              </a:lnSpc>
              <a:tabLst>
                <a:tab pos="739775" algn="l"/>
                <a:tab pos="1020763" algn="l"/>
                <a:tab pos="1257300" algn="l"/>
              </a:tabLst>
            </a:pPr>
            <a:r>
              <a:rPr lang="en-US" altLang="en-US" sz="1600" b="1" dirty="0" err="1">
                <a:latin typeface="Courier New" panose="02070309020205020404" pitchFamily="49" charset="0"/>
              </a:rPr>
              <a:t>int</a:t>
            </a:r>
            <a:r>
              <a:rPr lang="en-US" altLang="en-US" sz="1600" b="1" dirty="0">
                <a:latin typeface="Courier New" panose="02070309020205020404" pitchFamily="49" charset="0"/>
              </a:rPr>
              <a:t> turn; </a:t>
            </a:r>
          </a:p>
          <a:p>
            <a:pPr lvl="1">
              <a:lnSpc>
                <a:spcPct val="90000"/>
              </a:lnSpc>
              <a:tabLst>
                <a:tab pos="739775" algn="l"/>
                <a:tab pos="1020763" algn="l"/>
                <a:tab pos="1257300" algn="l"/>
              </a:tabLst>
            </a:pPr>
            <a:r>
              <a:rPr lang="en-US" altLang="en-US" sz="1600" b="1" dirty="0" err="1">
                <a:latin typeface="Courier New" panose="02070309020205020404" pitchFamily="49" charset="0"/>
              </a:rPr>
              <a:t>boolean</a:t>
            </a:r>
            <a:r>
              <a:rPr lang="en-US" altLang="en-US" sz="1600" b="1" dirty="0">
                <a:latin typeface="Courier New" panose="02070309020205020404" pitchFamily="49" charset="0"/>
              </a:rPr>
              <a:t> flag[2]</a:t>
            </a:r>
          </a:p>
          <a:p>
            <a:pPr lvl="1">
              <a:lnSpc>
                <a:spcPct val="90000"/>
              </a:lnSpc>
              <a:tabLst>
                <a:tab pos="739775" algn="l"/>
                <a:tab pos="1020763" algn="l"/>
                <a:tab pos="1257300" algn="l"/>
              </a:tabLst>
            </a:pP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1600" b="1" dirty="0">
                <a:latin typeface="Courier New" panose="02070309020205020404" pitchFamily="49" charset="0"/>
              </a:rPr>
              <a:t>turn</a:t>
            </a:r>
            <a:r>
              <a:rPr lang="en-US" altLang="en-US" dirty="0">
                <a:solidFill>
                  <a:srgbClr val="000000"/>
                </a:solidFill>
              </a:rPr>
              <a:t> indicates whose turn it is to enter the critical section</a:t>
            </a:r>
            <a:endParaRPr lang="en-US" altLang="en-US" sz="800" dirty="0">
              <a:solidFill>
                <a:srgbClr val="000000"/>
              </a:solidFill>
            </a:endParaRPr>
          </a:p>
          <a:p>
            <a:pPr>
              <a:lnSpc>
                <a:spcPct val="90000"/>
              </a:lnSpc>
              <a:tabLst>
                <a:tab pos="739775" algn="l"/>
                <a:tab pos="1020763" algn="l"/>
                <a:tab pos="1257300" algn="l"/>
              </a:tabLst>
            </a:pPr>
            <a:r>
              <a:rPr lang="en-US" altLang="en-US" dirty="0">
                <a:solidFill>
                  <a:srgbClr val="000000"/>
                </a:solidFill>
              </a:rPr>
              <a:t>The </a:t>
            </a:r>
            <a:r>
              <a:rPr lang="en-US" altLang="en-US" sz="1600" b="1" dirty="0">
                <a:latin typeface="Courier New" panose="02070309020205020404" pitchFamily="49" charset="0"/>
              </a:rPr>
              <a:t>flag</a:t>
            </a:r>
            <a:r>
              <a:rPr lang="en-US" altLang="en-US" b="1" dirty="0">
                <a:latin typeface="Courier New" panose="02070309020205020404" pitchFamily="49" charset="0"/>
              </a:rPr>
              <a:t> </a:t>
            </a:r>
            <a:r>
              <a:rPr lang="en-US" altLang="en-US" dirty="0">
                <a:solidFill>
                  <a:srgbClr val="000000"/>
                </a:solidFill>
              </a:rPr>
              <a:t>array is used to indicate if a process is ready to enter the critical section. </a:t>
            </a:r>
            <a:r>
              <a:rPr lang="en-US" altLang="en-US" sz="1600" b="1" dirty="0">
                <a:latin typeface="Courier New" panose="02070309020205020404" pitchFamily="49" charset="0"/>
              </a:rPr>
              <a:t>flag[i] = </a:t>
            </a:r>
            <a:r>
              <a:rPr lang="en-US" altLang="en-US" sz="1600" b="1" i="1" dirty="0">
                <a:latin typeface="Courier New" panose="02070309020205020404" pitchFamily="49" charset="0"/>
              </a:rPr>
              <a:t>true</a:t>
            </a:r>
            <a:r>
              <a:rPr lang="en-US" altLang="en-US" sz="1600" dirty="0">
                <a:solidFill>
                  <a:srgbClr val="000000"/>
                </a:solidFill>
              </a:rPr>
              <a:t>  </a:t>
            </a:r>
            <a:r>
              <a:rPr lang="en-US" altLang="en-US" dirty="0">
                <a:solidFill>
                  <a:srgbClr val="000000"/>
                </a:solidFill>
              </a:rPr>
              <a:t>implies that process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dirty="0">
                <a:solidFill>
                  <a:srgbClr val="000000"/>
                </a:solidFill>
              </a:rPr>
              <a:t> is ready!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p:txBody>
          <a:bodyPr/>
          <a:lstStyle/>
          <a:p>
            <a:r>
              <a:rPr lang="en-US" altLang="en-US" dirty="0"/>
              <a:t>Algorithm for Process </a:t>
            </a:r>
            <a:r>
              <a:rPr lang="en-US" altLang="en-US" dirty="0">
                <a:solidFill>
                  <a:srgbClr val="0000FF"/>
                </a:solidFill>
              </a:rPr>
              <a:t>P</a:t>
            </a:r>
            <a:r>
              <a:rPr lang="en-US" altLang="en-US" baseline="-25000" dirty="0">
                <a:solidFill>
                  <a:srgbClr val="0000FF"/>
                </a:solidFill>
              </a:rPr>
              <a:t>i</a:t>
            </a:r>
            <a:endParaRPr lang="en-US" altLang="en-US"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847850" y="1666875"/>
            <a:ext cx="6027738"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a:solidFill>
                  <a:srgbClr val="000000"/>
                </a:solidFill>
                <a:latin typeface="Courier New" panose="02070309020205020404" pitchFamily="49" charset="0"/>
              </a:rPr>
              <a:t>while (true){ </a:t>
            </a:r>
          </a:p>
          <a:p>
            <a:pPr>
              <a:buFont typeface="Monotype Sorts" pitchFamily="-84" charset="2"/>
              <a:buNone/>
            </a:pPr>
            <a:r>
              <a:rPr lang="en-US" altLang="en-US" b="1">
                <a:solidFill>
                  <a:srgbClr val="000000"/>
                </a:solidFill>
                <a:latin typeface="Courier New" panose="02070309020205020404" pitchFamily="49" charset="0"/>
              </a:rPr>
              <a:t>	flag[i] = true; </a:t>
            </a:r>
          </a:p>
          <a:p>
            <a:pPr>
              <a:buFont typeface="Monotype Sorts" pitchFamily="-84" charset="2"/>
              <a:buNone/>
            </a:pPr>
            <a:r>
              <a:rPr lang="en-US" altLang="en-US" b="1">
                <a:solidFill>
                  <a:srgbClr val="000000"/>
                </a:solidFill>
                <a:latin typeface="Courier New" panose="02070309020205020404" pitchFamily="49" charset="0"/>
              </a:rPr>
              <a:t>	turn = j; </a:t>
            </a:r>
          </a:p>
          <a:p>
            <a:pPr>
              <a:buFont typeface="Monotype Sorts" pitchFamily="-84" charset="2"/>
              <a:buNone/>
            </a:pPr>
            <a:r>
              <a:rPr lang="en-US" altLang="en-US" b="1">
                <a:solidFill>
                  <a:srgbClr val="000000"/>
                </a:solidFill>
                <a:latin typeface="Courier New" panose="02070309020205020404" pitchFamily="49" charset="0"/>
              </a:rPr>
              <a:t>	while (flag[j] &amp;&amp; turn = = j)</a:t>
            </a:r>
          </a:p>
          <a:p>
            <a:pPr>
              <a:buFont typeface="Monotype Sorts" pitchFamily="-84" charset="2"/>
              <a:buNone/>
            </a:pPr>
            <a:r>
              <a:rPr lang="en-US" altLang="en-US" b="1">
                <a:solidFill>
                  <a:srgbClr val="000000"/>
                </a:solidFill>
                <a:latin typeface="Courier New" panose="02070309020205020404" pitchFamily="49" charset="0"/>
              </a:rPr>
              <a:t>		;</a:t>
            </a:r>
          </a:p>
          <a:p>
            <a:pPr>
              <a:buFont typeface="Monotype Sorts" pitchFamily="-84" charset="2"/>
              <a:buNone/>
            </a:pPr>
            <a:endParaRPr lang="en-US" altLang="en-US" b="1">
              <a:solidFill>
                <a:srgbClr val="000000"/>
              </a:solidFill>
              <a:latin typeface="Courier New" panose="02070309020205020404" pitchFamily="49" charset="0"/>
            </a:endParaRPr>
          </a:p>
          <a:p>
            <a:pPr>
              <a:buFont typeface="Monotype Sorts" pitchFamily="-84" charset="2"/>
              <a:buNone/>
            </a:pPr>
            <a:r>
              <a:rPr lang="en-US" altLang="en-US" b="1">
                <a:solidFill>
                  <a:srgbClr val="000000"/>
                </a:solidFill>
                <a:latin typeface="Courier New" panose="02070309020205020404" pitchFamily="49" charset="0"/>
              </a:rPr>
              <a:t>	/* critical section */</a:t>
            </a:r>
          </a:p>
          <a:p>
            <a:pPr>
              <a:buFont typeface="Monotype Sorts" pitchFamily="-84" charset="2"/>
              <a:buNone/>
            </a:pPr>
            <a:r>
              <a:rPr lang="en-US" altLang="en-US" b="1">
                <a:solidFill>
                  <a:srgbClr val="000000"/>
                </a:solidFill>
                <a:latin typeface="Courier New" panose="02070309020205020404" pitchFamily="49" charset="0"/>
              </a:rPr>
              <a:t> </a:t>
            </a:r>
          </a:p>
          <a:p>
            <a:pPr>
              <a:buFont typeface="Monotype Sorts" pitchFamily="-84" charset="2"/>
              <a:buNone/>
            </a:pPr>
            <a:r>
              <a:rPr lang="en-US" altLang="en-US" b="1">
                <a:solidFill>
                  <a:srgbClr val="000000"/>
                </a:solidFill>
                <a:latin typeface="Courier New" panose="02070309020205020404" pitchFamily="49" charset="0"/>
              </a:rPr>
              <a:t>	flag[i] = false;</a:t>
            </a:r>
          </a:p>
          <a:p>
            <a:pPr>
              <a:buFont typeface="Monotype Sorts" pitchFamily="-84" charset="2"/>
              <a:buNone/>
            </a:pPr>
            <a:r>
              <a:rPr lang="en-US" altLang="en-US" b="1">
                <a:solidFill>
                  <a:srgbClr val="000000"/>
                </a:solidFill>
                <a:latin typeface="Courier New" panose="02070309020205020404" pitchFamily="49" charset="0"/>
              </a:rPr>
              <a:t> </a:t>
            </a:r>
          </a:p>
          <a:p>
            <a:pPr>
              <a:buFont typeface="Monotype Sorts" pitchFamily="-84" charset="2"/>
              <a:buNone/>
            </a:pPr>
            <a:r>
              <a:rPr lang="en-US" altLang="en-US" b="1">
                <a:solidFill>
                  <a:srgbClr val="000000"/>
                </a:solidFill>
                <a:latin typeface="Courier New" panose="02070309020205020404" pitchFamily="49" charset="0"/>
              </a:rPr>
              <a:t>	/* remainder section */</a:t>
            </a:r>
          </a:p>
          <a:p>
            <a:pPr>
              <a:buFont typeface="Monotype Sorts" pitchFamily="-84" charset="2"/>
              <a:buNone/>
            </a:pPr>
            <a:r>
              <a:rPr lang="en-US" altLang="en-US" b="1">
                <a:solidFill>
                  <a:srgbClr val="000000"/>
                </a:solidFill>
                <a:latin typeface="Courier New" panose="02070309020205020404" pitchFamily="49" charset="0"/>
              </a:rPr>
              <a:t> </a:t>
            </a:r>
          </a:p>
          <a:p>
            <a:pPr>
              <a:buFont typeface="Monotype Sorts" pitchFamily="-84" charset="2"/>
              <a:buNone/>
            </a:pPr>
            <a:r>
              <a:rPr lang="en-US" altLang="en-US" b="1">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673350" y="3162300"/>
            <a:ext cx="3505200" cy="6826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673350" y="4279900"/>
            <a:ext cx="3505200" cy="5222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100138" y="221827"/>
            <a:ext cx="7586662" cy="576262"/>
          </a:xfrm>
        </p:spPr>
        <p:txBody>
          <a:bodyPr/>
          <a:lstStyle/>
          <a:p>
            <a:pPr eaLnBrk="1" hangingPunct="1"/>
            <a:r>
              <a:rPr lang="en-US" altLang="en-US" dirty="0"/>
              <a:t>Peterson’</a:t>
            </a:r>
            <a:r>
              <a:rPr lang="en-US" altLang="ja-JP" dirty="0"/>
              <a:t>s Solution (Cont.)</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Provable that the three  CS requirement are met:</a:t>
            </a:r>
          </a:p>
          <a:p>
            <a:pPr>
              <a:buFont typeface="Monotype Sorts" pitchFamily="-84" charset="2"/>
              <a:buNone/>
            </a:pPr>
            <a:r>
              <a:rPr lang="en-US" altLang="en-US" dirty="0">
                <a:solidFill>
                  <a:srgbClr val="000000"/>
                </a:solidFill>
              </a:rPr>
              <a:t>        1.   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CS only if:</a:t>
            </a:r>
          </a:p>
          <a:p>
            <a:pPr>
              <a:buFont typeface="Monotype Sorts" pitchFamily="-84" charset="2"/>
              <a:buNone/>
            </a:pPr>
            <a:r>
              <a:rPr lang="en-US" altLang="en-US" dirty="0">
                <a:solidFill>
                  <a:srgbClr val="000000"/>
                </a:solidFill>
              </a:rPr>
              <a:t>                      either </a:t>
            </a:r>
            <a:r>
              <a:rPr lang="en-US" altLang="en-US" b="1" dirty="0">
                <a:solidFill>
                  <a:srgbClr val="000000"/>
                </a:solidFill>
                <a:latin typeface="Courier New" panose="02070309020205020404" pitchFamily="49" charset="0"/>
              </a:rPr>
              <a:t>flag[j] = false </a:t>
            </a:r>
            <a:r>
              <a:rPr lang="en-US" altLang="en-US" dirty="0">
                <a:solidFill>
                  <a:srgbClr val="000000"/>
                </a:solidFill>
              </a:rPr>
              <a:t>or</a:t>
            </a:r>
            <a:r>
              <a:rPr lang="en-US" altLang="en-US" b="1" dirty="0">
                <a:solidFill>
                  <a:srgbClr val="000000"/>
                </a:solidFill>
                <a:latin typeface="Courier New" panose="02070309020205020404" pitchFamily="49" charset="0"/>
              </a:rPr>
              <a:t> turn = i</a:t>
            </a:r>
            <a:endParaRPr lang="en-US" altLang="en-US" dirty="0">
              <a:solidFill>
                <a:srgbClr val="000000"/>
              </a:solidFill>
            </a:endParaRPr>
          </a:p>
          <a:p>
            <a:pPr>
              <a:buFont typeface="Monotype Sorts" pitchFamily="-84" charset="2"/>
              <a:buNone/>
            </a:pPr>
            <a:r>
              <a:rPr lang="en-US" altLang="en-US" dirty="0">
                <a:solidFill>
                  <a:srgbClr val="000000"/>
                </a:solidFill>
              </a:rPr>
              <a:t>        2.   Progress requirement is satisfied</a:t>
            </a:r>
          </a:p>
          <a:p>
            <a:pPr>
              <a:buFont typeface="Monotype Sorts" pitchFamily="-84" charset="2"/>
              <a:buNone/>
            </a:pPr>
            <a:r>
              <a:rPr lang="en-US" altLang="en-US" dirty="0">
                <a:solidFill>
                  <a:srgbClr val="000000"/>
                </a:solidFill>
              </a:rPr>
              <a:t>        3.   Bounded-waiting requirement is met</a:t>
            </a:r>
            <a:endParaRPr lang="en-US" altLang="en-US" sz="1600" dirty="0">
              <a:solidFill>
                <a:srgbClr val="000000"/>
              </a:solidFill>
            </a:endParaRPr>
          </a:p>
          <a:p>
            <a:pPr>
              <a:lnSpc>
                <a:spcPct val="90000"/>
              </a:lnSpc>
            </a:pP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id="{1067D5A1-2272-4024-A672-3810F79D6CA4}"/>
              </a:ext>
            </a:extLst>
          </p:cNvPr>
          <p:cNvSpPr>
            <a:spLocks noGrp="1"/>
          </p:cNvSpPr>
          <p:nvPr>
            <p:ph type="title"/>
          </p:nvPr>
        </p:nvSpPr>
        <p:spPr>
          <a:xfrm>
            <a:off x="457200" y="224522"/>
            <a:ext cx="8229600" cy="576262"/>
          </a:xfrm>
        </p:spPr>
        <p:txBody>
          <a:bodyPr/>
          <a:lstStyle/>
          <a:p>
            <a:r>
              <a:rPr lang="en-US" altLang="en-US" dirty="0"/>
              <a:t>Peterson’s Solution</a:t>
            </a:r>
          </a:p>
        </p:txBody>
      </p:sp>
      <p:sp>
        <p:nvSpPr>
          <p:cNvPr id="92162" name="Content Placeholder 2">
            <a:extLst>
              <a:ext uri="{FF2B5EF4-FFF2-40B4-BE49-F238E27FC236}">
                <a16:creationId xmlns:a16="http://schemas.microsoft.com/office/drawing/2014/main" id="{89885C33-B298-418F-A5A5-C557B769448D}"/>
              </a:ext>
            </a:extLst>
          </p:cNvPr>
          <p:cNvSpPr>
            <a:spLocks noGrp="1"/>
          </p:cNvSpPr>
          <p:nvPr>
            <p:ph idx="1"/>
          </p:nvPr>
        </p:nvSpPr>
        <p:spPr/>
        <p:txBody>
          <a:bodyPr/>
          <a:lstStyle/>
          <a:p>
            <a:r>
              <a:rPr lang="en-US" altLang="en-US"/>
              <a:t>Although useful for demonstrating an algorithm, Peterson’s Solution is not guaranteed to work on modern architectures.</a:t>
            </a:r>
          </a:p>
          <a:p>
            <a:r>
              <a:rPr lang="en-US" altLang="en-US"/>
              <a:t>Understanding why it will not work is also useful for better understanding race conditions.</a:t>
            </a:r>
          </a:p>
          <a:p>
            <a:r>
              <a:rPr lang="en-US" altLang="en-US"/>
              <a:t>To improve performance, processors and/or compilers may reorder operations that have no dependencies.</a:t>
            </a:r>
          </a:p>
          <a:p>
            <a:r>
              <a:rPr lang="en-US" altLang="en-US"/>
              <a:t>For single-threaded this is ok as the result will always be the same.</a:t>
            </a:r>
          </a:p>
          <a:p>
            <a:r>
              <a:rPr lang="en-US" altLang="en-US"/>
              <a:t>For multithreaded the reordering may produce inconsistent or unexpected results!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5C3632D9-3079-4203-A048-4564E49B2FE0}"/>
              </a:ext>
            </a:extLst>
          </p:cNvPr>
          <p:cNvSpPr>
            <a:spLocks noGrp="1"/>
          </p:cNvSpPr>
          <p:nvPr>
            <p:ph type="title"/>
          </p:nvPr>
        </p:nvSpPr>
        <p:spPr>
          <a:xfrm>
            <a:off x="457200" y="224522"/>
            <a:ext cx="8229600" cy="576262"/>
          </a:xfrm>
        </p:spPr>
        <p:txBody>
          <a:bodyPr/>
          <a:lstStyle/>
          <a:p>
            <a:r>
              <a:rPr lang="en-US" altLang="en-US" dirty="0"/>
              <a:t>Peterson’s Solution</a:t>
            </a:r>
          </a:p>
        </p:txBody>
      </p:sp>
      <p:sp>
        <p:nvSpPr>
          <p:cNvPr id="93186" name="Content Placeholder 2">
            <a:extLst>
              <a:ext uri="{FF2B5EF4-FFF2-40B4-BE49-F238E27FC236}">
                <a16:creationId xmlns:a16="http://schemas.microsoft.com/office/drawing/2014/main" id="{730E5BB2-522A-41D0-BC1E-7C95D63AAB07}"/>
              </a:ext>
            </a:extLst>
          </p:cNvPr>
          <p:cNvSpPr>
            <a:spLocks noGrp="1"/>
          </p:cNvSpPr>
          <p:nvPr>
            <p:ph idx="1"/>
          </p:nvPr>
        </p:nvSpPr>
        <p:spPr/>
        <p:txBody>
          <a:bodyPr/>
          <a:lstStyle/>
          <a:p>
            <a:r>
              <a:rPr lang="en-US" altLang="en-US"/>
              <a:t>Two threads share the data:</a:t>
            </a:r>
            <a:br>
              <a:rPr lang="en-US" altLang="en-US"/>
            </a:br>
            <a:br>
              <a:rPr lang="en-US" altLang="en-US"/>
            </a:br>
            <a:r>
              <a:rPr lang="en-US" altLang="en-US">
                <a:latin typeface="Courier New" panose="02070309020205020404" pitchFamily="49" charset="0"/>
                <a:cs typeface="Courier New" panose="02070309020205020404" pitchFamily="49" charset="0"/>
              </a:rPr>
              <a:t>boolean flag = false;</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int x = 0;</a:t>
            </a:r>
          </a:p>
          <a:p>
            <a:r>
              <a:rPr lang="en-US" altLang="en-US"/>
              <a:t>Thread 1 performs</a:t>
            </a:r>
            <a:br>
              <a:rPr lang="en-US" altLang="en-US"/>
            </a:br>
            <a:br>
              <a:rPr lang="en-US" altLang="en-US"/>
            </a:br>
            <a:r>
              <a:rPr lang="en-US" altLang="en-US">
                <a:latin typeface="Courier New" panose="02070309020205020404" pitchFamily="49" charset="0"/>
                <a:cs typeface="Courier New" panose="02070309020205020404" pitchFamily="49" charset="0"/>
              </a:rPr>
              <a:t>while (!flag)</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	;</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print x</a:t>
            </a:r>
          </a:p>
          <a:p>
            <a:r>
              <a:rPr lang="en-US" altLang="en-US"/>
              <a:t>Thread 2 performs</a:t>
            </a:r>
            <a:br>
              <a:rPr lang="en-US" altLang="en-US"/>
            </a:br>
            <a:br>
              <a:rPr lang="en-US" altLang="en-US"/>
            </a:br>
            <a:r>
              <a:rPr lang="en-US" altLang="en-US">
                <a:latin typeface="Courier New" panose="02070309020205020404" pitchFamily="49" charset="0"/>
                <a:cs typeface="Courier New" panose="02070309020205020404" pitchFamily="49" charset="0"/>
              </a:rPr>
              <a:t>x = 100;</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flag = true</a:t>
            </a:r>
            <a:br>
              <a:rPr lang="en-US" altLang="en-US">
                <a:latin typeface="Courier New" panose="02070309020205020404" pitchFamily="49" charset="0"/>
                <a:cs typeface="Courier New" panose="02070309020205020404" pitchFamily="49" charset="0"/>
              </a:rPr>
            </a:br>
            <a:endParaRPr lang="en-US" altLang="en-US">
              <a:latin typeface="Courier New" panose="02070309020205020404" pitchFamily="49" charset="0"/>
              <a:cs typeface="Courier New" panose="02070309020205020404" pitchFamily="49" charset="0"/>
            </a:endParaRPr>
          </a:p>
          <a:p>
            <a:r>
              <a:rPr lang="en-US" altLang="en-US"/>
              <a:t>What is the expected output?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457200" y="224522"/>
            <a:ext cx="8229600" cy="576262"/>
          </a:xfrm>
        </p:spPr>
        <p:txBody>
          <a:bodyPr/>
          <a:lstStyle/>
          <a:p>
            <a:r>
              <a:rPr lang="en-US" altLang="en-US" dirty="0"/>
              <a:t>Peterson’s Solution</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p:txBody>
          <a:bodyPr/>
          <a:lstStyle/>
          <a:p>
            <a:r>
              <a:rPr lang="en-US" altLang="en-US"/>
              <a:t>100 is the expected output.</a:t>
            </a:r>
          </a:p>
          <a:p>
            <a:r>
              <a:rPr lang="en-US" altLang="en-US"/>
              <a:t>However, the operations for Thread 2 may be reordered:</a:t>
            </a:r>
            <a:br>
              <a:rPr lang="en-US" altLang="en-US"/>
            </a:br>
            <a:br>
              <a:rPr lang="en-US" altLang="en-US"/>
            </a:br>
            <a:r>
              <a:rPr lang="en-US" altLang="en-US">
                <a:latin typeface="Courier New" panose="02070309020205020404" pitchFamily="49" charset="0"/>
                <a:cs typeface="Courier New" panose="02070309020205020404" pitchFamily="49" charset="0"/>
              </a:rPr>
              <a:t>flag = true;</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x = 100;</a:t>
            </a:r>
          </a:p>
          <a:p>
            <a:r>
              <a:rPr lang="en-US" altLang="en-US"/>
              <a:t>If this occurs, the output may be 0!</a:t>
            </a:r>
          </a:p>
          <a:p>
            <a:r>
              <a:rPr lang="en-US" altLang="en-US"/>
              <a:t>The effects of instruction reordering in Peterson’s Solution</a:t>
            </a:r>
          </a:p>
          <a:p>
            <a:endParaRPr lang="en-US" altLang="en-US"/>
          </a:p>
          <a:p>
            <a:endParaRPr lang="en-US" altLang="en-US"/>
          </a:p>
          <a:p>
            <a:endParaRPr lang="en-US" altLang="en-US"/>
          </a:p>
          <a:p>
            <a:endParaRPr lang="en-US" altLang="en-US"/>
          </a:p>
          <a:p>
            <a:endParaRPr lang="en-US" altLang="en-US"/>
          </a:p>
          <a:p>
            <a:r>
              <a:rPr lang="en-US" altLang="en-US"/>
              <a:t>This allows both processes to be in their critical section at the same time!</a:t>
            </a:r>
            <a:br>
              <a:rPr lang="en-US" altLang="en-US"/>
            </a:br>
            <a:br>
              <a:rPr lang="en-US" altLang="en-US"/>
            </a:br>
            <a:br>
              <a:rPr lang="en-US" altLang="en-US"/>
            </a:br>
            <a:br>
              <a:rPr lang="en-US" altLang="en-US"/>
            </a:br>
            <a:endParaRPr lang="en-US" altLang="en-US"/>
          </a:p>
        </p:txBody>
      </p:sp>
      <p:pic>
        <p:nvPicPr>
          <p:cNvPr id="94211" name="Picture 3">
            <a:extLst>
              <a:ext uri="{FF2B5EF4-FFF2-40B4-BE49-F238E27FC236}">
                <a16:creationId xmlns:a16="http://schemas.microsoft.com/office/drawing/2014/main" id="{F7229EED-A648-44C1-AE74-D9D9018D43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52575" y="3681413"/>
            <a:ext cx="561657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42C1761-4412-475C-9839-4768E62E127C}"/>
              </a:ext>
            </a:extLst>
          </p:cNvPr>
          <p:cNvSpPr>
            <a:spLocks noGrp="1" noChangeArrowheads="1"/>
          </p:cNvSpPr>
          <p:nvPr>
            <p:ph type="title"/>
          </p:nvPr>
        </p:nvSpPr>
        <p:spPr>
          <a:xfrm>
            <a:off x="1100138" y="221827"/>
            <a:ext cx="7586662" cy="576262"/>
          </a:xfrm>
        </p:spPr>
        <p:txBody>
          <a:bodyPr/>
          <a:lstStyle/>
          <a:p>
            <a:pPr eaLnBrk="1" hangingPunct="1"/>
            <a:r>
              <a:rPr lang="en-US" altLang="en-US" dirty="0"/>
              <a:t>Synchronization Hardware</a:t>
            </a:r>
          </a:p>
        </p:txBody>
      </p:sp>
      <p:sp>
        <p:nvSpPr>
          <p:cNvPr id="29698" name="Rectangle 3">
            <a:extLst>
              <a:ext uri="{FF2B5EF4-FFF2-40B4-BE49-F238E27FC236}">
                <a16:creationId xmlns:a16="http://schemas.microsoft.com/office/drawing/2014/main" id="{2DD2140A-53F2-4366-93DC-AD9AE2167D50}"/>
              </a:ext>
            </a:extLst>
          </p:cNvPr>
          <p:cNvSpPr>
            <a:spLocks noGrp="1" noChangeArrowheads="1"/>
          </p:cNvSpPr>
          <p:nvPr>
            <p:ph idx="1"/>
          </p:nvPr>
        </p:nvSpPr>
        <p:spPr>
          <a:xfrm>
            <a:off x="821094" y="1233488"/>
            <a:ext cx="7725747" cy="4422775"/>
          </a:xfrm>
        </p:spPr>
        <p:txBody>
          <a:bodyPr/>
          <a:lstStyle/>
          <a:p>
            <a:pPr>
              <a:lnSpc>
                <a:spcPct val="90000"/>
              </a:lnSpc>
              <a:tabLst>
                <a:tab pos="739775" algn="l"/>
                <a:tab pos="1020763" algn="l"/>
                <a:tab pos="1257300" algn="l"/>
              </a:tabLst>
            </a:pPr>
            <a:r>
              <a:rPr lang="en-US" altLang="en-US" dirty="0"/>
              <a:t>Many systems provide hardware support for implementing the critical section code.</a:t>
            </a:r>
          </a:p>
          <a:p>
            <a:pPr>
              <a:lnSpc>
                <a:spcPct val="90000"/>
              </a:lnSpc>
              <a:tabLst>
                <a:tab pos="739775" algn="l"/>
                <a:tab pos="1020763" algn="l"/>
                <a:tab pos="1257300" algn="l"/>
              </a:tabLst>
            </a:pPr>
            <a:r>
              <a:rPr lang="en-US" altLang="en-US" dirty="0"/>
              <a:t>Uniprocessors – could disable interrupts</a:t>
            </a:r>
          </a:p>
          <a:p>
            <a:pPr lvl="1">
              <a:lnSpc>
                <a:spcPct val="90000"/>
              </a:lnSpc>
              <a:tabLst>
                <a:tab pos="739775" algn="l"/>
                <a:tab pos="1020763" algn="l"/>
                <a:tab pos="1257300" algn="l"/>
              </a:tabLst>
            </a:pPr>
            <a:r>
              <a:rPr lang="en-US" altLang="en-US" dirty="0"/>
              <a:t>Currently running code would execute without preemption</a:t>
            </a:r>
          </a:p>
          <a:p>
            <a:pPr lvl="1">
              <a:lnSpc>
                <a:spcPct val="90000"/>
              </a:lnSpc>
              <a:tabLst>
                <a:tab pos="739775" algn="l"/>
                <a:tab pos="1020763" algn="l"/>
                <a:tab pos="1257300" algn="l"/>
              </a:tabLst>
            </a:pPr>
            <a:r>
              <a:rPr lang="en-US" altLang="en-US" dirty="0"/>
              <a:t>Generally too inefficient on multiprocessor systems</a:t>
            </a:r>
          </a:p>
          <a:p>
            <a:pPr lvl="2">
              <a:lnSpc>
                <a:spcPct val="90000"/>
              </a:lnSpc>
              <a:tabLst>
                <a:tab pos="739775" algn="l"/>
                <a:tab pos="1020763" algn="l"/>
                <a:tab pos="1257300" algn="l"/>
              </a:tabLst>
            </a:pPr>
            <a:r>
              <a:rPr lang="en-US" altLang="en-US" dirty="0"/>
              <a:t>Operating systems using this not broadly scalable</a:t>
            </a:r>
          </a:p>
          <a:p>
            <a:pPr>
              <a:lnSpc>
                <a:spcPct val="90000"/>
              </a:lnSpc>
              <a:tabLst>
                <a:tab pos="739775" algn="l"/>
                <a:tab pos="1020763" algn="l"/>
                <a:tab pos="1257300" algn="l"/>
              </a:tabLst>
            </a:pPr>
            <a:r>
              <a:rPr lang="en-US" altLang="en-US" dirty="0"/>
              <a:t>We will look at three forms of hardware support:</a:t>
            </a:r>
            <a:br>
              <a:rPr lang="en-US" altLang="en-US" dirty="0"/>
            </a:br>
            <a:br>
              <a:rPr lang="en-US" altLang="en-US" dirty="0"/>
            </a:br>
            <a:r>
              <a:rPr lang="en-US" altLang="en-US" dirty="0">
                <a:solidFill>
                  <a:srgbClr val="CC6600"/>
                </a:solidFill>
              </a:rPr>
              <a:t>1.  </a:t>
            </a:r>
            <a:r>
              <a:rPr lang="en-US" altLang="en-US" dirty="0"/>
              <a:t>Memory barriers</a:t>
            </a:r>
            <a:br>
              <a:rPr lang="en-US" altLang="en-US" dirty="0"/>
            </a:br>
            <a:br>
              <a:rPr lang="en-US" altLang="en-US" dirty="0"/>
            </a:br>
            <a:r>
              <a:rPr lang="en-US" altLang="en-US" dirty="0">
                <a:solidFill>
                  <a:srgbClr val="CC6600"/>
                </a:solidFill>
              </a:rPr>
              <a:t>2.  </a:t>
            </a:r>
            <a:r>
              <a:rPr lang="en-US" altLang="en-US" dirty="0"/>
              <a:t>Hardware instructions</a:t>
            </a:r>
            <a:br>
              <a:rPr lang="en-US" altLang="en-US" dirty="0"/>
            </a:br>
            <a:br>
              <a:rPr lang="en-US" altLang="en-US" dirty="0"/>
            </a:br>
            <a:r>
              <a:rPr lang="en-US" altLang="en-US" dirty="0">
                <a:solidFill>
                  <a:srgbClr val="CC6600"/>
                </a:solidFill>
              </a:rPr>
              <a:t>3.  </a:t>
            </a:r>
            <a:r>
              <a:rPr lang="en-US" altLang="en-US" dirty="0"/>
              <a:t>Atomic variables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1339E344-ED63-45C5-8763-D25780950FC4}"/>
              </a:ext>
            </a:extLst>
          </p:cNvPr>
          <p:cNvSpPr>
            <a:spLocks noGrp="1" noChangeArrowheads="1"/>
          </p:cNvSpPr>
          <p:nvPr>
            <p:ph type="title"/>
          </p:nvPr>
        </p:nvSpPr>
        <p:spPr>
          <a:xfrm>
            <a:off x="1271588" y="220275"/>
            <a:ext cx="7707312" cy="576262"/>
          </a:xfrm>
        </p:spPr>
        <p:txBody>
          <a:bodyPr/>
          <a:lstStyle/>
          <a:p>
            <a:pPr eaLnBrk="1" hangingPunct="1"/>
            <a:r>
              <a:rPr lang="en-US" altLang="en-US" dirty="0"/>
              <a:t>Chapter 6: Synchronization Tools</a:t>
            </a:r>
          </a:p>
        </p:txBody>
      </p:sp>
      <p:sp>
        <p:nvSpPr>
          <p:cNvPr id="7171" name="Rectangle 3">
            <a:extLst>
              <a:ext uri="{FF2B5EF4-FFF2-40B4-BE49-F238E27FC236}">
                <a16:creationId xmlns:a16="http://schemas.microsoft.com/office/drawing/2014/main" id="{5A1B2096-0D34-49D1-9935-542AB89100D0}"/>
              </a:ext>
            </a:extLst>
          </p:cNvPr>
          <p:cNvSpPr>
            <a:spLocks noGrp="1" noChangeArrowheads="1"/>
          </p:cNvSpPr>
          <p:nvPr>
            <p:ph idx="1"/>
          </p:nvPr>
        </p:nvSpPr>
        <p:spPr>
          <a:xfrm>
            <a:off x="839755" y="1165225"/>
            <a:ext cx="7707311" cy="3270250"/>
          </a:xfrm>
        </p:spPr>
        <p:txBody>
          <a:bodyPr/>
          <a:lstStyle/>
          <a:p>
            <a:pPr>
              <a:lnSpc>
                <a:spcPct val="80000"/>
              </a:lnSpc>
              <a:defRPr/>
            </a:pPr>
            <a:r>
              <a:rPr lang="en-US" altLang="en-US" dirty="0"/>
              <a:t>Background</a:t>
            </a:r>
          </a:p>
          <a:p>
            <a:pPr>
              <a:lnSpc>
                <a:spcPct val="80000"/>
              </a:lnSpc>
              <a:defRPr/>
            </a:pPr>
            <a:r>
              <a:rPr lang="en-US" altLang="en-US" dirty="0"/>
              <a:t>The Critical-Section Problem</a:t>
            </a:r>
          </a:p>
          <a:p>
            <a:pPr>
              <a:lnSpc>
                <a:spcPct val="80000"/>
              </a:lnSpc>
              <a:defRPr/>
            </a:pPr>
            <a:r>
              <a:rPr lang="en-US" altLang="en-US" dirty="0"/>
              <a:t>Peterson</a:t>
            </a:r>
            <a:r>
              <a:rPr lang="ja-JP" altLang="en-US" dirty="0"/>
              <a:t>’</a:t>
            </a:r>
            <a:r>
              <a:rPr lang="en-US" altLang="ja-JP" dirty="0"/>
              <a:t>s Solution</a:t>
            </a:r>
          </a:p>
          <a:p>
            <a:pPr>
              <a:lnSpc>
                <a:spcPct val="80000"/>
              </a:lnSpc>
              <a:defRPr/>
            </a:pPr>
            <a:r>
              <a:rPr lang="en-US" altLang="en-US" dirty="0"/>
              <a:t>Hardware Support for Synchronization</a:t>
            </a:r>
          </a:p>
          <a:p>
            <a:pPr>
              <a:lnSpc>
                <a:spcPct val="80000"/>
              </a:lnSpc>
              <a:defRPr/>
            </a:pPr>
            <a:r>
              <a:rPr lang="en-US" altLang="en-US" dirty="0"/>
              <a:t>Mutex Locks</a:t>
            </a:r>
          </a:p>
          <a:p>
            <a:pPr>
              <a:lnSpc>
                <a:spcPct val="80000"/>
              </a:lnSpc>
              <a:defRPr/>
            </a:pPr>
            <a:r>
              <a:rPr lang="en-US" altLang="en-US" dirty="0"/>
              <a:t>Semaphores</a:t>
            </a:r>
          </a:p>
          <a:p>
            <a:pPr>
              <a:lnSpc>
                <a:spcPct val="80000"/>
              </a:lnSpc>
              <a:defRPr/>
            </a:pPr>
            <a:r>
              <a:rPr lang="en-US" altLang="en-US" dirty="0"/>
              <a:t>Monitors</a:t>
            </a:r>
          </a:p>
          <a:p>
            <a:pPr>
              <a:lnSpc>
                <a:spcPct val="80000"/>
              </a:lnSpc>
              <a:defRPr/>
            </a:pPr>
            <a:r>
              <a:rPr lang="en-US" altLang="en-US" dirty="0"/>
              <a:t>Liveness</a:t>
            </a:r>
          </a:p>
          <a:p>
            <a:pPr>
              <a:lnSpc>
                <a:spcPct val="80000"/>
              </a:lnSpc>
              <a:defRPr/>
            </a:pPr>
            <a:r>
              <a:rPr lang="en-US" altLang="en-US" dirty="0"/>
              <a:t>Evaluation</a:t>
            </a:r>
          </a:p>
          <a:p>
            <a:pPr marL="0" indent="0">
              <a:lnSpc>
                <a:spcPct val="80000"/>
              </a:lnSpc>
              <a:buFont typeface="Monotype Sorts" pitchFamily="-84" charset="2"/>
              <a:buNone/>
              <a:defRPr/>
            </a:pPr>
            <a:endParaRPr lang="en-US" altLang="en-US" dirty="0"/>
          </a:p>
        </p:txBody>
      </p:sp>
      <p:sp>
        <p:nvSpPr>
          <p:cNvPr id="2" name="Rectangle 5">
            <a:extLst>
              <a:ext uri="{FF2B5EF4-FFF2-40B4-BE49-F238E27FC236}">
                <a16:creationId xmlns:a16="http://schemas.microsoft.com/office/drawing/2014/main" id="{5F7DA2D3-660E-4D2D-B775-C3B09E609BCA}"/>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457200" y="224522"/>
            <a:ext cx="8229600" cy="576262"/>
          </a:xfrm>
        </p:spPr>
        <p:txBody>
          <a:bodyPr/>
          <a:lstStyle/>
          <a:p>
            <a:r>
              <a:rPr lang="en-US" altLang="en-US" dirty="0"/>
              <a:t>Memory Barriers</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p:txBody>
          <a:bodyPr/>
          <a:lstStyle/>
          <a:p>
            <a:r>
              <a:rPr lang="en-US" altLang="en-US" b="1"/>
              <a:t>Memory model </a:t>
            </a:r>
            <a:r>
              <a:rPr lang="en-US" altLang="en-US"/>
              <a:t>are the memory guarantees a computer architecture makes to application programs.</a:t>
            </a:r>
          </a:p>
          <a:p>
            <a:r>
              <a:rPr lang="en-US" altLang="en-US"/>
              <a:t>Memory models may be either:</a:t>
            </a:r>
            <a:br>
              <a:rPr lang="en-US" altLang="en-US"/>
            </a:br>
            <a:endParaRPr lang="en-US" altLang="en-US"/>
          </a:p>
          <a:p>
            <a:pPr>
              <a:buFont typeface="Wingdings" panose="05000000000000000000" pitchFamily="2" charset="2"/>
              <a:buChar char="Ø"/>
            </a:pPr>
            <a:r>
              <a:rPr lang="en-US" altLang="en-US" b="1"/>
              <a:t>Strongly ordered </a:t>
            </a:r>
            <a:r>
              <a:rPr lang="en-US" altLang="en-US"/>
              <a:t>– where a memory modification of one processor is immediately visible to all other processors.</a:t>
            </a:r>
          </a:p>
          <a:p>
            <a:pPr>
              <a:buFont typeface="Wingdings" panose="05000000000000000000" pitchFamily="2" charset="2"/>
              <a:buChar char="Ø"/>
            </a:pPr>
            <a:r>
              <a:rPr lang="en-US" altLang="en-US" b="1"/>
              <a:t>Weakly ordered  </a:t>
            </a:r>
            <a:r>
              <a:rPr lang="en-US" altLang="en-US"/>
              <a:t>– where a memory modification of one processor may not be immediately visible to all other processors.</a:t>
            </a:r>
            <a:br>
              <a:rPr lang="en-US" altLang="en-US"/>
            </a:br>
            <a:endParaRPr lang="en-US" altLang="en-US"/>
          </a:p>
          <a:p>
            <a:r>
              <a:rPr lang="en-US" altLang="en-US"/>
              <a:t>A </a:t>
            </a:r>
            <a:r>
              <a:rPr lang="en-US" altLang="en-US" b="1"/>
              <a:t>memory barrier </a:t>
            </a:r>
            <a:r>
              <a:rPr lang="en-US" altLang="en-US"/>
              <a:t>is an instruction that forces any change in memory to be propagated (made visible) to all other processors.</a:t>
            </a:r>
            <a:br>
              <a:rPr lang="en-US" altLang="en-US"/>
            </a:br>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a:extLst>
              <a:ext uri="{FF2B5EF4-FFF2-40B4-BE49-F238E27FC236}">
                <a16:creationId xmlns:a16="http://schemas.microsoft.com/office/drawing/2014/main" id="{379BF608-A8FA-40FE-B005-6162543C6F5B}"/>
              </a:ext>
            </a:extLst>
          </p:cNvPr>
          <p:cNvSpPr>
            <a:spLocks noGrp="1"/>
          </p:cNvSpPr>
          <p:nvPr>
            <p:ph type="title"/>
          </p:nvPr>
        </p:nvSpPr>
        <p:spPr>
          <a:xfrm>
            <a:off x="457200" y="224522"/>
            <a:ext cx="8229600" cy="576262"/>
          </a:xfrm>
        </p:spPr>
        <p:txBody>
          <a:bodyPr/>
          <a:lstStyle/>
          <a:p>
            <a:r>
              <a:rPr lang="en-US" altLang="en-US" dirty="0"/>
              <a:t>Memory Barrier</a:t>
            </a:r>
          </a:p>
        </p:txBody>
      </p:sp>
      <p:sp>
        <p:nvSpPr>
          <p:cNvPr id="96258" name="Content Placeholder 2">
            <a:extLst>
              <a:ext uri="{FF2B5EF4-FFF2-40B4-BE49-F238E27FC236}">
                <a16:creationId xmlns:a16="http://schemas.microsoft.com/office/drawing/2014/main" id="{8D224D07-59C4-4B58-A928-1886B4803514}"/>
              </a:ext>
            </a:extLst>
          </p:cNvPr>
          <p:cNvSpPr>
            <a:spLocks noGrp="1"/>
          </p:cNvSpPr>
          <p:nvPr>
            <p:ph idx="1"/>
          </p:nvPr>
        </p:nvSpPr>
        <p:spPr/>
        <p:txBody>
          <a:bodyPr/>
          <a:lstStyle/>
          <a:p>
            <a:r>
              <a:rPr lang="en-US" altLang="en-US"/>
              <a:t>We could add a memory barrier to the following instructions to ensure Thread 1 outputs 100:</a:t>
            </a:r>
          </a:p>
          <a:p>
            <a:r>
              <a:rPr lang="en-US" altLang="en-US"/>
              <a:t>Thread 1 now performs</a:t>
            </a:r>
            <a:br>
              <a:rPr lang="en-US" altLang="en-US"/>
            </a:br>
            <a:br>
              <a:rPr lang="en-US" altLang="en-US"/>
            </a:br>
            <a:r>
              <a:rPr lang="en-US" altLang="en-US">
                <a:latin typeface="Courier New" panose="02070309020205020404" pitchFamily="49" charset="0"/>
                <a:cs typeface="Courier New" panose="02070309020205020404" pitchFamily="49" charset="0"/>
              </a:rPr>
              <a:t>while (!flag)</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	memory_barrier();</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print x</a:t>
            </a:r>
          </a:p>
          <a:p>
            <a:r>
              <a:rPr lang="en-US" altLang="en-US"/>
              <a:t>Thread 2 now performs</a:t>
            </a:r>
            <a:br>
              <a:rPr lang="en-US" altLang="en-US"/>
            </a:br>
            <a:br>
              <a:rPr lang="en-US" altLang="en-US"/>
            </a:br>
            <a:r>
              <a:rPr lang="en-US" altLang="en-US">
                <a:latin typeface="Courier New" panose="02070309020205020404" pitchFamily="49" charset="0"/>
                <a:cs typeface="Courier New" panose="02070309020205020404" pitchFamily="49" charset="0"/>
              </a:rPr>
              <a:t>x = 100;</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memory_barrier();</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flag = true</a:t>
            </a: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457200" y="224522"/>
            <a:ext cx="8229600" cy="576262"/>
          </a:xfrm>
        </p:spPr>
        <p:txBody>
          <a:bodyPr/>
          <a:lstStyle/>
          <a:p>
            <a:r>
              <a:rPr lang="en-US" altLang="en-US" dirty="0"/>
              <a:t>Hardware Instructions</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p:txBody>
          <a:bodyPr/>
          <a:lstStyle/>
          <a:p>
            <a:r>
              <a:rPr lang="en-US" altLang="en-US"/>
              <a:t>Special hardware instructions that allow us to either </a:t>
            </a:r>
            <a:r>
              <a:rPr lang="en-US" altLang="en-US" i="1"/>
              <a:t>test-and-modify</a:t>
            </a:r>
            <a:r>
              <a:rPr lang="en-US" altLang="en-US"/>
              <a:t> the content of a word, or two </a:t>
            </a:r>
            <a:r>
              <a:rPr lang="en-US" altLang="en-US" i="1"/>
              <a:t>swap</a:t>
            </a:r>
            <a:r>
              <a:rPr lang="en-US" altLang="en-US"/>
              <a:t> the contents of two words atomically (uninterruptibly.)</a:t>
            </a:r>
          </a:p>
          <a:p>
            <a:r>
              <a:rPr lang="en-US" altLang="en-US" b="1"/>
              <a:t>Test-and-Set</a:t>
            </a:r>
            <a:r>
              <a:rPr lang="en-US" altLang="en-US"/>
              <a:t> instruction</a:t>
            </a:r>
          </a:p>
          <a:p>
            <a:r>
              <a:rPr lang="en-US" altLang="en-US" b="1"/>
              <a:t>Compare-and-Swap</a:t>
            </a:r>
            <a:r>
              <a:rPr lang="en-US" altLang="en-US"/>
              <a:t> instruction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5CD36E4D-5784-444D-9C2E-96B036B897C5}"/>
              </a:ext>
            </a:extLst>
          </p:cNvPr>
          <p:cNvSpPr>
            <a:spLocks noGrp="1" noChangeArrowheads="1"/>
          </p:cNvSpPr>
          <p:nvPr>
            <p:ph type="title"/>
          </p:nvPr>
        </p:nvSpPr>
        <p:spPr>
          <a:xfrm>
            <a:off x="1287463" y="227242"/>
            <a:ext cx="7399337" cy="576263"/>
          </a:xfrm>
        </p:spPr>
        <p:txBody>
          <a:bodyPr/>
          <a:lstStyle/>
          <a:p>
            <a:pPr eaLnBrk="1" hangingPunct="1"/>
            <a:r>
              <a:rPr lang="en-US" altLang="en-US" dirty="0" err="1"/>
              <a:t>test_and_set</a:t>
            </a:r>
            <a:r>
              <a:rPr lang="en-US" altLang="en-US" dirty="0"/>
              <a:t>  Instruction </a:t>
            </a:r>
          </a:p>
        </p:txBody>
      </p:sp>
      <p:sp>
        <p:nvSpPr>
          <p:cNvPr id="31746" name="Rectangle 3">
            <a:extLst>
              <a:ext uri="{FF2B5EF4-FFF2-40B4-BE49-F238E27FC236}">
                <a16:creationId xmlns:a16="http://schemas.microsoft.com/office/drawing/2014/main" id="{1897AE90-9E17-4C68-9506-93131FF22EA9}"/>
              </a:ext>
            </a:extLst>
          </p:cNvPr>
          <p:cNvSpPr>
            <a:spLocks noGrp="1" noChangeArrowheads="1"/>
          </p:cNvSpPr>
          <p:nvPr>
            <p:ph idx="1"/>
          </p:nvPr>
        </p:nvSpPr>
        <p:spPr>
          <a:xfrm>
            <a:off x="806450" y="827088"/>
            <a:ext cx="7408863" cy="4422775"/>
          </a:xfrm>
        </p:spPr>
        <p:txBody>
          <a:bodyPr/>
          <a:lstStyle/>
          <a:p>
            <a:pPr>
              <a:lnSpc>
                <a:spcPct val="90000"/>
              </a:lnSpc>
              <a:buFont typeface="Monotype Sorts" pitchFamily="-84" charset="2"/>
              <a:buNone/>
              <a:tabLst>
                <a:tab pos="739775" algn="l"/>
                <a:tab pos="1020763" algn="l"/>
                <a:tab pos="1257300" algn="l"/>
              </a:tabLst>
            </a:pPr>
            <a:endParaRPr lang="en-US" altLang="en-US" dirty="0"/>
          </a:p>
          <a:p>
            <a:pPr>
              <a:lnSpc>
                <a:spcPct val="90000"/>
              </a:lnSpc>
              <a:buFont typeface="Monotype Sorts" pitchFamily="-84" charset="2"/>
              <a:buNone/>
              <a:tabLst>
                <a:tab pos="739775" algn="l"/>
                <a:tab pos="1020763" algn="l"/>
                <a:tab pos="1257300" algn="l"/>
              </a:tabLst>
            </a:pPr>
            <a:r>
              <a:rPr lang="en-US" altLang="en-US" dirty="0"/>
              <a:t>   Definition:</a:t>
            </a:r>
            <a:endParaRPr lang="en-US" altLang="en-US" b="1" dirty="0">
              <a:solidFill>
                <a:srgbClr val="000000"/>
              </a:solidFill>
              <a:latin typeface="Courier New" panose="02070309020205020404" pitchFamily="49" charset="0"/>
            </a:endParaRP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boolean</a:t>
            </a: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test_and_set</a:t>
            </a: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boolean</a:t>
            </a:r>
            <a:r>
              <a:rPr lang="en-US" altLang="en-US" sz="1600" b="1" dirty="0">
                <a:solidFill>
                  <a:srgbClr val="000000"/>
                </a:solidFill>
                <a:latin typeface="Courier New" panose="02070309020205020404" pitchFamily="49" charset="0"/>
              </a:rPr>
              <a:t> *target)</a:t>
            </a:r>
          </a:p>
          <a:p>
            <a:pPr>
              <a:lnSpc>
                <a:spcPct val="90000"/>
              </a:lnSpc>
              <a:buFont typeface="Monotype Sorts" pitchFamily="-84" charset="2"/>
              <a:buNone/>
              <a:tabLst>
                <a:tab pos="739775" algn="l"/>
                <a:tab pos="1020763" algn="l"/>
                <a:tab pos="1257300" algn="l"/>
              </a:tabLst>
            </a:pPr>
            <a:r>
              <a:rPr lang="en-US" altLang="en-US" sz="1600" b="1" dirty="0">
                <a:solidFill>
                  <a:srgbClr val="000000"/>
                </a:solidFill>
                <a:latin typeface="Courier New" panose="02070309020205020404" pitchFamily="49" charset="0"/>
              </a:rPr>
              <a:t>        {</a:t>
            </a:r>
          </a:p>
          <a:p>
            <a:pPr>
              <a:lnSpc>
                <a:spcPct val="90000"/>
              </a:lnSpc>
              <a:buFont typeface="Monotype Sorts" pitchFamily="-84" charset="2"/>
              <a:buNone/>
              <a:tabLst>
                <a:tab pos="739775" algn="l"/>
                <a:tab pos="1020763" algn="l"/>
                <a:tab pos="1257300"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boolean</a:t>
            </a: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rv</a:t>
            </a:r>
            <a:r>
              <a:rPr lang="en-US" altLang="en-US" sz="1600" b="1" dirty="0">
                <a:solidFill>
                  <a:srgbClr val="000000"/>
                </a:solidFill>
                <a:latin typeface="Courier New" panose="02070309020205020404" pitchFamily="49" charset="0"/>
              </a:rPr>
              <a:t> = *target;</a:t>
            </a:r>
          </a:p>
          <a:p>
            <a:pPr>
              <a:lnSpc>
                <a:spcPct val="90000"/>
              </a:lnSpc>
              <a:buFont typeface="Monotype Sorts" pitchFamily="-84" charset="2"/>
              <a:buNone/>
              <a:tabLst>
                <a:tab pos="739775" algn="l"/>
                <a:tab pos="1020763" algn="l"/>
                <a:tab pos="1257300" algn="l"/>
              </a:tabLst>
            </a:pPr>
            <a:r>
              <a:rPr lang="en-US" altLang="en-US" sz="1600" b="1" dirty="0">
                <a:solidFill>
                  <a:srgbClr val="000000"/>
                </a:solidFill>
                <a:latin typeface="Courier New" panose="02070309020205020404" pitchFamily="49" charset="0"/>
              </a:rPr>
              <a:t>               *target = true;</a:t>
            </a:r>
          </a:p>
          <a:p>
            <a:pPr>
              <a:lnSpc>
                <a:spcPct val="90000"/>
              </a:lnSpc>
              <a:buFont typeface="Monotype Sorts" pitchFamily="-84" charset="2"/>
              <a:buNone/>
              <a:tabLst>
                <a:tab pos="739775" algn="l"/>
                <a:tab pos="1020763" algn="l"/>
                <a:tab pos="1257300" algn="l"/>
              </a:tabLst>
            </a:pPr>
            <a:r>
              <a:rPr lang="en-US" altLang="en-US" sz="1600" b="1" dirty="0">
                <a:solidFill>
                  <a:srgbClr val="000000"/>
                </a:solidFill>
                <a:latin typeface="Courier New" panose="02070309020205020404" pitchFamily="49" charset="0"/>
              </a:rPr>
              <a:t>               return </a:t>
            </a:r>
            <a:r>
              <a:rPr lang="en-US" altLang="en-US" sz="1600" b="1" dirty="0" err="1">
                <a:solidFill>
                  <a:srgbClr val="000000"/>
                </a:solidFill>
                <a:latin typeface="Courier New" panose="02070309020205020404" pitchFamily="49" charset="0"/>
              </a:rPr>
              <a:t>rv</a:t>
            </a:r>
            <a:r>
              <a:rPr lang="en-US" altLang="en-US" sz="1600" b="1" dirty="0">
                <a:solidFill>
                  <a:srgbClr val="000000"/>
                </a:solidFill>
                <a:latin typeface="Courier New" panose="02070309020205020404" pitchFamily="49" charset="0"/>
              </a:rPr>
              <a:t>:</a:t>
            </a:r>
          </a:p>
          <a:p>
            <a:pPr>
              <a:lnSpc>
                <a:spcPct val="90000"/>
              </a:lnSpc>
              <a:buFont typeface="Monotype Sorts" pitchFamily="-84" charset="2"/>
              <a:buNone/>
              <a:tabLst>
                <a:tab pos="739775" algn="l"/>
                <a:tab pos="1020763" algn="l"/>
                <a:tab pos="1257300" algn="l"/>
              </a:tabLst>
            </a:pPr>
            <a:r>
              <a:rPr lang="en-US" altLang="en-US" sz="1600" b="1" dirty="0">
                <a:solidFill>
                  <a:srgbClr val="000000"/>
                </a:solidFill>
                <a:latin typeface="Courier New" panose="02070309020205020404" pitchFamily="49" charset="0"/>
              </a:rPr>
              <a:t>        }</a:t>
            </a:r>
            <a:endParaRPr lang="en-US" altLang="en-US" sz="1600" dirty="0">
              <a:solidFill>
                <a:srgbClr val="0000FF"/>
              </a:solidFill>
            </a:endParaRPr>
          </a:p>
          <a:p>
            <a:pPr>
              <a:lnSpc>
                <a:spcPct val="90000"/>
              </a:lnSpc>
              <a:buFont typeface="Monotype Sorts" pitchFamily="-84" charset="2"/>
              <a:buAutoNum type="arabicPeriod"/>
              <a:tabLst>
                <a:tab pos="739775" algn="l"/>
                <a:tab pos="1020763" algn="l"/>
                <a:tab pos="1257300" algn="l"/>
              </a:tabLst>
            </a:pPr>
            <a:r>
              <a:rPr lang="en-US" altLang="en-US" dirty="0"/>
              <a:t>Executed atomically</a:t>
            </a:r>
          </a:p>
          <a:p>
            <a:pPr>
              <a:lnSpc>
                <a:spcPct val="90000"/>
              </a:lnSpc>
              <a:buFont typeface="Monotype Sorts" pitchFamily="-84" charset="2"/>
              <a:buAutoNum type="arabicPeriod"/>
              <a:tabLst>
                <a:tab pos="739775" algn="l"/>
                <a:tab pos="1020763" algn="l"/>
                <a:tab pos="1257300" algn="l"/>
              </a:tabLst>
            </a:pPr>
            <a:r>
              <a:rPr lang="en-US" altLang="en-US" dirty="0"/>
              <a:t>Returns the original value of passed parameter</a:t>
            </a:r>
          </a:p>
          <a:p>
            <a:pPr>
              <a:lnSpc>
                <a:spcPct val="90000"/>
              </a:lnSpc>
              <a:buFont typeface="Monotype Sorts" pitchFamily="-84" charset="2"/>
              <a:buAutoNum type="arabicPeriod"/>
              <a:tabLst>
                <a:tab pos="739775" algn="l"/>
                <a:tab pos="1020763" algn="l"/>
                <a:tab pos="1257300" algn="l"/>
              </a:tabLst>
            </a:pPr>
            <a:r>
              <a:rPr lang="en-US" altLang="en-US" dirty="0"/>
              <a:t>Set the new value of passed parameter to </a:t>
            </a:r>
            <a:r>
              <a:rPr lang="en-US" altLang="en-US" b="1" dirty="0">
                <a:solidFill>
                  <a:srgbClr val="000000"/>
                </a:solidFill>
                <a:latin typeface="Courier New" panose="02070309020205020404" pitchFamily="49" charset="0"/>
              </a:rPr>
              <a:t>true</a:t>
            </a:r>
            <a:endParaRPr lang="en-US" altLang="en-US" b="1" dirty="0">
              <a:latin typeface="Courier New" panose="02070309020205020404" pitchFamily="49" charset="0"/>
              <a:cs typeface="Courier New" panose="02070309020205020404" pitchFamily="49" charset="0"/>
            </a:endParaRPr>
          </a:p>
          <a:p>
            <a:pPr>
              <a:lnSpc>
                <a:spcPct val="90000"/>
              </a:lnSpc>
              <a:buFont typeface="Monotype Sorts" pitchFamily="-84" charset="2"/>
              <a:buAutoNum type="arabicPeriod"/>
              <a:tabLst>
                <a:tab pos="739775" algn="l"/>
                <a:tab pos="1020763" algn="l"/>
                <a:tab pos="1257300" algn="l"/>
              </a:tabLst>
            </a:pPr>
            <a:endParaRPr lang="en-US" altLang="en-US" dirty="0">
              <a:solidFill>
                <a:srgbClr val="0000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41F217BE-A43A-46A9-BC10-72EEA59E16E2}"/>
              </a:ext>
            </a:extLst>
          </p:cNvPr>
          <p:cNvSpPr>
            <a:spLocks noGrp="1" noChangeArrowheads="1"/>
          </p:cNvSpPr>
          <p:nvPr>
            <p:ph type="title"/>
          </p:nvPr>
        </p:nvSpPr>
        <p:spPr>
          <a:xfrm>
            <a:off x="849313" y="227242"/>
            <a:ext cx="7837487" cy="576263"/>
          </a:xfrm>
        </p:spPr>
        <p:txBody>
          <a:bodyPr/>
          <a:lstStyle/>
          <a:p>
            <a:pPr eaLnBrk="1" hangingPunct="1"/>
            <a:r>
              <a:rPr lang="en-US" altLang="en-US" dirty="0"/>
              <a:t>Solution using </a:t>
            </a:r>
            <a:r>
              <a:rPr lang="en-US" altLang="en-US" dirty="0" err="1"/>
              <a:t>test_and_set</a:t>
            </a:r>
            <a:r>
              <a:rPr lang="en-US" altLang="en-US" dirty="0"/>
              <a:t>()</a:t>
            </a:r>
          </a:p>
        </p:txBody>
      </p:sp>
      <p:sp>
        <p:nvSpPr>
          <p:cNvPr id="18435" name="Rectangle 3">
            <a:extLst>
              <a:ext uri="{FF2B5EF4-FFF2-40B4-BE49-F238E27FC236}">
                <a16:creationId xmlns:a16="http://schemas.microsoft.com/office/drawing/2014/main" id="{8373B695-ABAB-490F-AEA7-7E59C905C7D0}"/>
              </a:ext>
            </a:extLst>
          </p:cNvPr>
          <p:cNvSpPr>
            <a:spLocks noGrp="1" noChangeArrowheads="1"/>
          </p:cNvSpPr>
          <p:nvPr>
            <p:ph idx="1"/>
          </p:nvPr>
        </p:nvSpPr>
        <p:spPr>
          <a:xfrm>
            <a:off x="869950" y="1193800"/>
            <a:ext cx="6865938" cy="3319463"/>
          </a:xfrm>
        </p:spPr>
        <p:txBody>
          <a:bodyPr/>
          <a:lstStyle/>
          <a:p>
            <a:pPr>
              <a:lnSpc>
                <a:spcPct val="90000"/>
              </a:lnSpc>
              <a:tabLst>
                <a:tab pos="741363" algn="l"/>
                <a:tab pos="1022350" algn="l"/>
                <a:tab pos="1258888" algn="l"/>
              </a:tabLst>
            </a:pPr>
            <a:r>
              <a:rPr lang="en-US" altLang="en-US"/>
              <a:t>Shared boolean variable </a:t>
            </a:r>
            <a:r>
              <a:rPr lang="en-US" altLang="en-US" b="1">
                <a:latin typeface="Courier New" panose="02070309020205020404" pitchFamily="49" charset="0"/>
                <a:cs typeface="Courier New" panose="02070309020205020404" pitchFamily="49" charset="0"/>
              </a:rPr>
              <a:t>lock</a:t>
            </a:r>
            <a:r>
              <a:rPr lang="en-US" altLang="en-US"/>
              <a:t>, initialized to </a:t>
            </a:r>
            <a:r>
              <a:rPr lang="en-US" altLang="en-US" b="1">
                <a:latin typeface="Courier New" panose="02070309020205020404" pitchFamily="49" charset="0"/>
                <a:cs typeface="Courier New" panose="02070309020205020404" pitchFamily="49" charset="0"/>
              </a:rPr>
              <a:t>false</a:t>
            </a:r>
          </a:p>
          <a:p>
            <a:pPr>
              <a:lnSpc>
                <a:spcPct val="90000"/>
              </a:lnSpc>
              <a:tabLst>
                <a:tab pos="741363" algn="l"/>
                <a:tab pos="1022350" algn="l"/>
                <a:tab pos="1258888" algn="l"/>
              </a:tabLst>
            </a:pPr>
            <a:r>
              <a:rPr lang="en-US" altLang="en-US"/>
              <a:t>Solution:</a:t>
            </a:r>
            <a:endParaRPr lang="en-US" altLang="en-US" sz="1400" b="1">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400" b="1">
                <a:latin typeface="Courier New" panose="02070309020205020404" pitchFamily="49" charset="0"/>
                <a:cs typeface="Courier New" panose="02070309020205020404" pitchFamily="49" charset="0"/>
              </a:rPr>
              <a:t>       </a:t>
            </a:r>
            <a:r>
              <a:rPr lang="en-US" altLang="en-US" sz="1600" b="1">
                <a:solidFill>
                  <a:srgbClr val="000000"/>
                </a:solidFill>
                <a:latin typeface="Courier New" panose="02070309020205020404" pitchFamily="49" charset="0"/>
                <a:cs typeface="Courier New" panose="02070309020205020404" pitchFamily="49" charset="0"/>
              </a:rPr>
              <a:t>do {</a:t>
            </a:r>
            <a:br>
              <a:rPr lang="en-US" altLang="en-US" sz="1600" b="1">
                <a:solidFill>
                  <a:srgbClr val="000000"/>
                </a:solidFill>
                <a:latin typeface="Courier New" panose="02070309020205020404" pitchFamily="49" charset="0"/>
                <a:cs typeface="Courier New" panose="02070309020205020404" pitchFamily="49" charset="0"/>
              </a:rPr>
            </a:br>
            <a:r>
              <a:rPr lang="en-US" altLang="en-US" sz="1600" b="1">
                <a:solidFill>
                  <a:srgbClr val="000000"/>
                </a:solidFill>
                <a:latin typeface="Courier New" panose="02070309020205020404" pitchFamily="49" charset="0"/>
                <a:cs typeface="Courier New" panose="02070309020205020404" pitchFamily="49" charset="0"/>
              </a:rPr>
              <a:t>          while (test_and_set(&amp;lock)) </a:t>
            </a:r>
          </a:p>
          <a:p>
            <a:pPr>
              <a:buFont typeface="Monotype Sorts" pitchFamily="-84" charset="2"/>
              <a:buNone/>
              <a:tabLst>
                <a:tab pos="741363" algn="l"/>
                <a:tab pos="1022350" algn="l"/>
                <a:tab pos="1258888" algn="l"/>
              </a:tabLst>
            </a:pPr>
            <a:r>
              <a:rPr lang="en-US" altLang="en-US" sz="1600" b="1">
                <a:solidFill>
                  <a:srgbClr val="000000"/>
                </a:solidFill>
                <a:latin typeface="Courier New" panose="02070309020205020404" pitchFamily="49" charset="0"/>
                <a:cs typeface="Courier New" panose="02070309020205020404" pitchFamily="49" charset="0"/>
              </a:rPr>
              <a:t>             ; /* do nothing */ </a:t>
            </a:r>
            <a:br>
              <a:rPr lang="en-US" altLang="en-US" sz="1600" b="1">
                <a:solidFill>
                  <a:srgbClr val="000000"/>
                </a:solidFill>
                <a:latin typeface="Courier New" panose="02070309020205020404" pitchFamily="49" charset="0"/>
                <a:cs typeface="Courier New" panose="02070309020205020404" pitchFamily="49" charset="0"/>
              </a:rPr>
            </a:br>
            <a:endParaRPr lang="en-US" altLang="en-US" sz="1600" b="1">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a:solidFill>
                  <a:srgbClr val="000000"/>
                </a:solidFill>
                <a:latin typeface="Courier New" panose="02070309020205020404" pitchFamily="49" charset="0"/>
                <a:cs typeface="Courier New" panose="02070309020205020404" pitchFamily="49" charset="0"/>
              </a:rPr>
              <a:t>                 /* critical section */ </a:t>
            </a:r>
            <a:br>
              <a:rPr lang="en-US" altLang="en-US" sz="1600" b="1">
                <a:solidFill>
                  <a:srgbClr val="000000"/>
                </a:solidFill>
                <a:latin typeface="Courier New" panose="02070309020205020404" pitchFamily="49" charset="0"/>
                <a:cs typeface="Courier New" panose="02070309020205020404" pitchFamily="49" charset="0"/>
              </a:rPr>
            </a:br>
            <a:endParaRPr lang="en-US" altLang="en-US" sz="1600" b="1">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a:solidFill>
                  <a:srgbClr val="000000"/>
                </a:solidFill>
                <a:latin typeface="Courier New" panose="02070309020205020404" pitchFamily="49" charset="0"/>
                <a:cs typeface="Courier New" panose="02070309020205020404" pitchFamily="49" charset="0"/>
              </a:rPr>
              <a:t>          lock = false; </a:t>
            </a:r>
          </a:p>
          <a:p>
            <a:pPr>
              <a:buFont typeface="Monotype Sorts" pitchFamily="-84" charset="2"/>
              <a:buNone/>
              <a:tabLst>
                <a:tab pos="741363" algn="l"/>
                <a:tab pos="1022350" algn="l"/>
                <a:tab pos="1258888" algn="l"/>
              </a:tabLst>
            </a:pPr>
            <a:r>
              <a:rPr lang="en-US" altLang="en-US" sz="1600" b="1">
                <a:solidFill>
                  <a:srgbClr val="000000"/>
                </a:solidFill>
                <a:latin typeface="Courier New" panose="02070309020205020404" pitchFamily="49" charset="0"/>
                <a:cs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a:solidFill>
                  <a:srgbClr val="000000"/>
                </a:solidFill>
                <a:latin typeface="Courier New" panose="02070309020205020404" pitchFamily="49" charset="0"/>
                <a:cs typeface="Courier New" panose="02070309020205020404" pitchFamily="49" charset="0"/>
              </a:rPr>
              <a:t>       } while (true);</a:t>
            </a:r>
            <a:r>
              <a:rPr lang="en-US" altLang="en-US" b="1">
                <a:solidFill>
                  <a:srgbClr val="000000"/>
                </a:solidFill>
                <a:latin typeface="Courier New" panose="02070309020205020404" pitchFamily="49" charset="0"/>
                <a:cs typeface="Courier New" panose="02070309020205020404" pitchFamily="49" charset="0"/>
              </a:rPr>
              <a:t> </a:t>
            </a:r>
          </a:p>
          <a:p>
            <a:pPr>
              <a:lnSpc>
                <a:spcPct val="90000"/>
              </a:lnSpc>
              <a:buFont typeface="Monotype Sorts" pitchFamily="-84" charset="2"/>
              <a:buNone/>
              <a:tabLst>
                <a:tab pos="741363" algn="l"/>
                <a:tab pos="1022350" algn="l"/>
                <a:tab pos="1258888" algn="l"/>
              </a:tabLst>
            </a:pPr>
            <a:endParaRPr lang="en-US" altLang="en-US">
              <a:solidFill>
                <a:srgbClr val="0000FF"/>
              </a:solidFill>
            </a:endParaRPr>
          </a:p>
          <a:p>
            <a:pPr>
              <a:lnSpc>
                <a:spcPct val="90000"/>
              </a:lnSpc>
              <a:buFont typeface="Monotype Sorts" pitchFamily="-84" charset="2"/>
              <a:buNone/>
              <a:tabLst>
                <a:tab pos="741363" algn="l"/>
                <a:tab pos="1022350" algn="l"/>
                <a:tab pos="1258888" algn="l"/>
              </a:tabLst>
            </a:pPr>
            <a:r>
              <a:rPr lang="en-US" altLang="en-US"/>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6BE033A8-1735-4F7A-B9DD-0D0C1E7F2136}"/>
              </a:ext>
            </a:extLst>
          </p:cNvPr>
          <p:cNvSpPr>
            <a:spLocks noGrp="1" noChangeArrowheads="1"/>
          </p:cNvSpPr>
          <p:nvPr>
            <p:ph type="title"/>
          </p:nvPr>
        </p:nvSpPr>
        <p:spPr>
          <a:xfrm>
            <a:off x="1063625" y="221827"/>
            <a:ext cx="7623175" cy="576262"/>
          </a:xfrm>
        </p:spPr>
        <p:txBody>
          <a:bodyPr/>
          <a:lstStyle/>
          <a:p>
            <a:pPr eaLnBrk="1" hangingPunct="1"/>
            <a:r>
              <a:rPr lang="en-US" altLang="en-US" dirty="0" err="1"/>
              <a:t>compare_and_swap</a:t>
            </a:r>
            <a:r>
              <a:rPr lang="en-US" altLang="en-US" dirty="0"/>
              <a:t> Instruction</a:t>
            </a:r>
          </a:p>
        </p:txBody>
      </p:sp>
      <p:sp>
        <p:nvSpPr>
          <p:cNvPr id="35842" name="Rectangle 3">
            <a:extLst>
              <a:ext uri="{FF2B5EF4-FFF2-40B4-BE49-F238E27FC236}">
                <a16:creationId xmlns:a16="http://schemas.microsoft.com/office/drawing/2014/main" id="{6A3954FF-A66D-48D1-BED4-867BAD9A055F}"/>
              </a:ext>
            </a:extLst>
          </p:cNvPr>
          <p:cNvSpPr>
            <a:spLocks noGrp="1" noChangeArrowheads="1"/>
          </p:cNvSpPr>
          <p:nvPr>
            <p:ph idx="1"/>
          </p:nvPr>
        </p:nvSpPr>
        <p:spPr>
          <a:xfrm>
            <a:off x="806450" y="850900"/>
            <a:ext cx="7916863" cy="4867275"/>
          </a:xfrm>
        </p:spPr>
        <p:txBody>
          <a:bodyPr/>
          <a:lstStyle/>
          <a:p>
            <a:pPr>
              <a:lnSpc>
                <a:spcPct val="90000"/>
              </a:lnSpc>
              <a:buFont typeface="Monotype Sorts" pitchFamily="-84" charset="2"/>
              <a:buNone/>
              <a:tabLst>
                <a:tab pos="741363" algn="l"/>
                <a:tab pos="1022350" algn="l"/>
                <a:tab pos="1258888" algn="l"/>
              </a:tabLst>
            </a:pPr>
            <a:endParaRPr lang="en-US" altLang="en-US"/>
          </a:p>
          <a:p>
            <a:pPr>
              <a:lnSpc>
                <a:spcPct val="90000"/>
              </a:lnSpc>
              <a:buFont typeface="Monotype Sorts" pitchFamily="-84" charset="2"/>
              <a:buNone/>
              <a:tabLst>
                <a:tab pos="741363" algn="l"/>
                <a:tab pos="1022350" algn="l"/>
                <a:tab pos="1258888" algn="l"/>
              </a:tabLst>
            </a:pPr>
            <a:r>
              <a:rPr lang="en-US" altLang="en-US"/>
              <a:t>Definition:</a:t>
            </a:r>
          </a:p>
          <a:p>
            <a:pPr>
              <a:buFont typeface="Monotype Sorts" pitchFamily="-84" charset="2"/>
              <a:buNone/>
              <a:tabLst>
                <a:tab pos="741363" algn="l"/>
                <a:tab pos="1022350" algn="l"/>
                <a:tab pos="1258888" algn="l"/>
              </a:tabLst>
            </a:pPr>
            <a:r>
              <a:rPr lang="en-US" altLang="en-US" sz="1400" b="1">
                <a:latin typeface="Courier New" panose="02070309020205020404" pitchFamily="49" charset="0"/>
              </a:rPr>
              <a:t>     int compare _and_swap(int *value, int expected, int new_value) { </a:t>
            </a:r>
          </a:p>
          <a:p>
            <a:pPr>
              <a:buFont typeface="Monotype Sorts" pitchFamily="-84" charset="2"/>
              <a:buNone/>
              <a:tabLst>
                <a:tab pos="741363" algn="l"/>
                <a:tab pos="1022350" algn="l"/>
                <a:tab pos="1258888" algn="l"/>
              </a:tabLst>
            </a:pPr>
            <a:r>
              <a:rPr lang="en-US" altLang="en-US" sz="1400" b="1">
                <a:latin typeface="Courier New" panose="02070309020205020404" pitchFamily="49" charset="0"/>
              </a:rPr>
              <a:t>         int temp = *value; </a:t>
            </a:r>
          </a:p>
          <a:p>
            <a:pPr>
              <a:buFont typeface="Monotype Sorts" pitchFamily="-84" charset="2"/>
              <a:buNone/>
              <a:tabLst>
                <a:tab pos="741363" algn="l"/>
                <a:tab pos="1022350" algn="l"/>
                <a:tab pos="1258888" algn="l"/>
              </a:tabLst>
            </a:pPr>
            <a:endParaRPr lang="en-US" altLang="en-US" sz="1400" b="1">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400" b="1">
                <a:latin typeface="Courier New" panose="02070309020205020404" pitchFamily="49" charset="0"/>
              </a:rPr>
              <a:t>         if (*value == expected) </a:t>
            </a:r>
          </a:p>
          <a:p>
            <a:pPr>
              <a:buFont typeface="Monotype Sorts" pitchFamily="-84" charset="2"/>
              <a:buNone/>
              <a:tabLst>
                <a:tab pos="741363" algn="l"/>
                <a:tab pos="1022350" algn="l"/>
                <a:tab pos="1258888" algn="l"/>
              </a:tabLst>
            </a:pPr>
            <a:r>
              <a:rPr lang="en-US" altLang="en-US" sz="1400" b="1">
                <a:latin typeface="Courier New" panose="02070309020205020404" pitchFamily="49" charset="0"/>
              </a:rPr>
              <a:t>            *value = new_value; </a:t>
            </a:r>
          </a:p>
          <a:p>
            <a:pPr>
              <a:buFont typeface="Monotype Sorts" pitchFamily="-84" charset="2"/>
              <a:buNone/>
              <a:tabLst>
                <a:tab pos="741363" algn="l"/>
                <a:tab pos="1022350" algn="l"/>
                <a:tab pos="1258888" algn="l"/>
              </a:tabLst>
            </a:pPr>
            <a:r>
              <a:rPr lang="en-US" altLang="en-US" sz="1400" b="1">
                <a:latin typeface="Courier New" panose="02070309020205020404" pitchFamily="49" charset="0"/>
              </a:rPr>
              <a:t>      return temp; </a:t>
            </a:r>
          </a:p>
          <a:p>
            <a:pPr>
              <a:buFont typeface="Monotype Sorts" pitchFamily="-84" charset="2"/>
              <a:buNone/>
              <a:tabLst>
                <a:tab pos="741363" algn="l"/>
                <a:tab pos="1022350" algn="l"/>
                <a:tab pos="1258888" algn="l"/>
              </a:tabLst>
            </a:pPr>
            <a:r>
              <a:rPr lang="en-US" altLang="en-US" sz="1400" b="1">
                <a:latin typeface="Courier New" panose="02070309020205020404" pitchFamily="49" charset="0"/>
              </a:rPr>
              <a:t>     } </a:t>
            </a:r>
          </a:p>
          <a:p>
            <a:pPr>
              <a:lnSpc>
                <a:spcPct val="90000"/>
              </a:lnSpc>
              <a:buFont typeface="Monotype Sorts" pitchFamily="-84" charset="2"/>
              <a:buAutoNum type="arabicPeriod"/>
              <a:tabLst>
                <a:tab pos="741363" algn="l"/>
                <a:tab pos="1022350" algn="l"/>
                <a:tab pos="1258888" algn="l"/>
              </a:tabLst>
            </a:pPr>
            <a:r>
              <a:rPr lang="en-US" altLang="en-US"/>
              <a:t>Executed atomically</a:t>
            </a:r>
          </a:p>
          <a:p>
            <a:pPr>
              <a:lnSpc>
                <a:spcPct val="90000"/>
              </a:lnSpc>
              <a:buFont typeface="Monotype Sorts" pitchFamily="-84" charset="2"/>
              <a:buAutoNum type="arabicPeriod"/>
              <a:tabLst>
                <a:tab pos="741363" algn="l"/>
                <a:tab pos="1022350" algn="l"/>
                <a:tab pos="1258888" algn="l"/>
              </a:tabLst>
            </a:pPr>
            <a:r>
              <a:rPr lang="en-US" altLang="en-US"/>
              <a:t>Returns the original value of passed parameter </a:t>
            </a:r>
            <a:r>
              <a:rPr lang="en-US" altLang="en-US" b="1">
                <a:latin typeface="Courier New" panose="02070309020205020404" pitchFamily="49" charset="0"/>
                <a:cs typeface="Courier New" panose="02070309020205020404" pitchFamily="49" charset="0"/>
              </a:rPr>
              <a:t>value</a:t>
            </a:r>
          </a:p>
          <a:p>
            <a:pPr>
              <a:lnSpc>
                <a:spcPct val="90000"/>
              </a:lnSpc>
              <a:buFont typeface="Monotype Sorts" pitchFamily="-84" charset="2"/>
              <a:buAutoNum type="arabicPeriod"/>
              <a:tabLst>
                <a:tab pos="741363" algn="l"/>
                <a:tab pos="1022350" algn="l"/>
                <a:tab pos="1258888" algn="l"/>
              </a:tabLst>
            </a:pPr>
            <a:r>
              <a:rPr lang="en-US" altLang="en-US"/>
              <a:t>Set  the variable </a:t>
            </a:r>
            <a:r>
              <a:rPr lang="en-US" altLang="en-US" b="1">
                <a:latin typeface="Courier New" panose="02070309020205020404" pitchFamily="49" charset="0"/>
                <a:cs typeface="Courier New" panose="02070309020205020404" pitchFamily="49" charset="0"/>
              </a:rPr>
              <a:t>value</a:t>
            </a:r>
            <a:r>
              <a:rPr lang="en-US" altLang="en-US"/>
              <a:t> the value of the passed parameter </a:t>
            </a:r>
            <a:r>
              <a:rPr lang="en-US" altLang="en-US" b="1">
                <a:latin typeface="Courier New" panose="02070309020205020404" pitchFamily="49" charset="0"/>
                <a:cs typeface="Courier New" panose="02070309020205020404" pitchFamily="49" charset="0"/>
              </a:rPr>
              <a:t>new_value</a:t>
            </a:r>
            <a:r>
              <a:rPr lang="en-US" altLang="en-US"/>
              <a:t> but only if </a:t>
            </a:r>
            <a:r>
              <a:rPr lang="en-US" altLang="en-US" b="1">
                <a:latin typeface="Courier New" panose="02070309020205020404" pitchFamily="49" charset="0"/>
                <a:cs typeface="Courier New" panose="02070309020205020404" pitchFamily="49" charset="0"/>
              </a:rPr>
              <a:t>*value == expected </a:t>
            </a:r>
            <a:r>
              <a:rPr lang="en-US" altLang="en-US"/>
              <a:t>is true. That is, the swap takes place only under this condition.</a:t>
            </a:r>
          </a:p>
          <a:p>
            <a:pPr>
              <a:lnSpc>
                <a:spcPct val="90000"/>
              </a:lnSpc>
              <a:buFont typeface="Monotype Sorts" pitchFamily="-84" charset="2"/>
              <a:buAutoNum type="arabicPeriod"/>
              <a:tabLst>
                <a:tab pos="741363" algn="l"/>
                <a:tab pos="1022350" algn="l"/>
                <a:tab pos="1258888" algn="l"/>
              </a:tabLst>
            </a:pPr>
            <a:endParaRPr lang="en-US" altLang="en-US">
              <a:solidFill>
                <a:srgbClr val="0000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13C9369D-1B62-4590-85E2-B896C59BEDB4}"/>
              </a:ext>
            </a:extLst>
          </p:cNvPr>
          <p:cNvSpPr>
            <a:spLocks noGrp="1" noChangeArrowheads="1"/>
          </p:cNvSpPr>
          <p:nvPr>
            <p:ph type="title"/>
          </p:nvPr>
        </p:nvSpPr>
        <p:spPr>
          <a:xfrm>
            <a:off x="1192213" y="219075"/>
            <a:ext cx="7567612" cy="576263"/>
          </a:xfrm>
        </p:spPr>
        <p:txBody>
          <a:bodyPr/>
          <a:lstStyle/>
          <a:p>
            <a:pPr eaLnBrk="1" hangingPunct="1"/>
            <a:r>
              <a:rPr lang="en-US" altLang="en-US" dirty="0"/>
              <a:t>Solution using </a:t>
            </a:r>
            <a:r>
              <a:rPr lang="en-US" altLang="en-US" dirty="0" err="1"/>
              <a:t>compare_and_swap</a:t>
            </a:r>
            <a:endParaRPr lang="en-US" altLang="en-US" dirty="0"/>
          </a:p>
        </p:txBody>
      </p:sp>
      <p:sp>
        <p:nvSpPr>
          <p:cNvPr id="37890" name="Rectangle 3">
            <a:extLst>
              <a:ext uri="{FF2B5EF4-FFF2-40B4-BE49-F238E27FC236}">
                <a16:creationId xmlns:a16="http://schemas.microsoft.com/office/drawing/2014/main" id="{FB36B605-24F7-4EAF-99B9-DC6343A49A68}"/>
              </a:ext>
            </a:extLst>
          </p:cNvPr>
          <p:cNvSpPr>
            <a:spLocks noGrp="1" noChangeArrowheads="1"/>
          </p:cNvSpPr>
          <p:nvPr>
            <p:ph idx="1"/>
          </p:nvPr>
        </p:nvSpPr>
        <p:spPr>
          <a:xfrm>
            <a:off x="827088" y="1211263"/>
            <a:ext cx="7766050" cy="4333875"/>
          </a:xfrm>
        </p:spPr>
        <p:txBody>
          <a:bodyPr/>
          <a:lstStyle/>
          <a:p>
            <a:pPr>
              <a:lnSpc>
                <a:spcPct val="90000"/>
              </a:lnSpc>
              <a:tabLst>
                <a:tab pos="741363" algn="l"/>
                <a:tab pos="1022350" algn="l"/>
                <a:tab pos="1258888" algn="l"/>
              </a:tabLst>
            </a:pPr>
            <a:r>
              <a:rPr lang="en-US" altLang="en-US"/>
              <a:t>Shared integer  </a:t>
            </a:r>
            <a:r>
              <a:rPr lang="en-US" altLang="ja-JP" b="1">
                <a:latin typeface="Courier New" panose="02070309020205020404" pitchFamily="49" charset="0"/>
                <a:cs typeface="Courier New" panose="02070309020205020404" pitchFamily="49" charset="0"/>
              </a:rPr>
              <a:t>lock</a:t>
            </a:r>
            <a:r>
              <a:rPr lang="en-US" altLang="ja-JP"/>
              <a:t>  initialized to 0; </a:t>
            </a:r>
          </a:p>
          <a:p>
            <a:pPr>
              <a:lnSpc>
                <a:spcPct val="90000"/>
              </a:lnSpc>
              <a:tabLst>
                <a:tab pos="741363" algn="l"/>
                <a:tab pos="1022350" algn="l"/>
                <a:tab pos="1258888" algn="l"/>
              </a:tabLst>
            </a:pPr>
            <a:r>
              <a:rPr lang="en-US" altLang="en-US"/>
              <a:t>Solution:</a:t>
            </a:r>
          </a:p>
          <a:p>
            <a:pPr>
              <a:buFont typeface="Monotype Sorts" pitchFamily="-84" charset="2"/>
              <a:buNone/>
              <a:tabLst>
                <a:tab pos="741363" algn="l"/>
                <a:tab pos="1022350" algn="l"/>
                <a:tab pos="1258888" algn="l"/>
              </a:tabLst>
            </a:pPr>
            <a:r>
              <a:rPr lang="en-US" altLang="en-US" b="1">
                <a:latin typeface="Courier New" panose="02070309020205020404" pitchFamily="49" charset="0"/>
              </a:rPr>
              <a:t>      </a:t>
            </a:r>
            <a:r>
              <a:rPr lang="en-US" altLang="en-US" sz="1600" b="1">
                <a:latin typeface="Courier New" panose="02070309020205020404" pitchFamily="49" charset="0"/>
              </a:rPr>
              <a:t>while (true){</a:t>
            </a:r>
            <a:br>
              <a:rPr lang="en-US" altLang="en-US" sz="1600" b="1">
                <a:latin typeface="Courier New" panose="02070309020205020404" pitchFamily="49" charset="0"/>
              </a:rPr>
            </a:br>
            <a:r>
              <a:rPr lang="en-US" altLang="en-US" sz="1600" b="1">
                <a:latin typeface="Courier New" panose="02070309020205020404" pitchFamily="49" charset="0"/>
              </a:rPr>
              <a:t>    		while (compare_and_swap(&amp;lock, 0, 1) != 0) </a:t>
            </a:r>
          </a:p>
          <a:p>
            <a:pPr>
              <a:buFont typeface="Monotype Sorts" pitchFamily="-84" charset="2"/>
              <a:buNone/>
              <a:tabLst>
                <a:tab pos="741363" algn="l"/>
                <a:tab pos="1022350" algn="l"/>
                <a:tab pos="1258888" algn="l"/>
              </a:tabLst>
            </a:pPr>
            <a:r>
              <a:rPr lang="en-US" altLang="en-US" sz="1600" b="1">
                <a:latin typeface="Courier New" panose="02070309020205020404" pitchFamily="49" charset="0"/>
              </a:rPr>
              <a:t>            	; /* do nothing */ </a:t>
            </a:r>
            <a:br>
              <a:rPr lang="en-US" altLang="en-US" sz="1600" b="1">
                <a:latin typeface="Courier New" panose="02070309020205020404" pitchFamily="49" charset="0"/>
              </a:rPr>
            </a:br>
            <a:endParaRPr lang="en-US" altLang="en-US" sz="1600" b="1">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a:latin typeface="Courier New" panose="02070309020205020404" pitchFamily="49" charset="0"/>
              </a:rPr>
              <a:t>       		/* critical section */ </a:t>
            </a:r>
            <a:br>
              <a:rPr lang="en-US" altLang="en-US" sz="1600" b="1">
                <a:latin typeface="Courier New" panose="02070309020205020404" pitchFamily="49" charset="0"/>
              </a:rPr>
            </a:br>
            <a:endParaRPr lang="en-US" altLang="en-US" sz="1600" b="1">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a:latin typeface="Courier New" panose="02070309020205020404" pitchFamily="49" charset="0"/>
              </a:rPr>
              <a:t>       		lock = 0; </a:t>
            </a:r>
            <a:br>
              <a:rPr lang="en-US" altLang="en-US" sz="1600" b="1">
                <a:latin typeface="Courier New" panose="02070309020205020404" pitchFamily="49" charset="0"/>
              </a:rPr>
            </a:br>
            <a:endParaRPr lang="en-US" altLang="en-US" sz="1600" b="1">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a:latin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a:latin typeface="Courier New" panose="02070309020205020404" pitchFamily="49" charset="0"/>
              </a:rPr>
              <a:t>      }  </a:t>
            </a:r>
          </a:p>
          <a:p>
            <a:pPr>
              <a:lnSpc>
                <a:spcPct val="90000"/>
              </a:lnSpc>
              <a:buFont typeface="Monotype Sorts" pitchFamily="-84" charset="2"/>
              <a:buNone/>
              <a:tabLst>
                <a:tab pos="741363" algn="l"/>
                <a:tab pos="1022350" algn="l"/>
                <a:tab pos="1258888" algn="l"/>
              </a:tabLst>
            </a:pPr>
            <a:r>
              <a:rPr lang="en-US" altLang="en-US" sz="160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EBB45E71-908A-408C-A87C-6066909BCCEC}"/>
              </a:ext>
            </a:extLst>
          </p:cNvPr>
          <p:cNvSpPr>
            <a:spLocks noGrp="1"/>
          </p:cNvSpPr>
          <p:nvPr>
            <p:ph type="title"/>
          </p:nvPr>
        </p:nvSpPr>
        <p:spPr>
          <a:xfrm>
            <a:off x="895607" y="288185"/>
            <a:ext cx="7931150" cy="576262"/>
          </a:xfrm>
        </p:spPr>
        <p:txBody>
          <a:bodyPr/>
          <a:lstStyle/>
          <a:p>
            <a:r>
              <a:rPr lang="en-US" altLang="en-US" sz="2800" dirty="0"/>
              <a:t>Bounded-waiting Mutual Exclusion  </a:t>
            </a:r>
            <a:br>
              <a:rPr lang="en-US" altLang="en-US" sz="2800" dirty="0"/>
            </a:br>
            <a:r>
              <a:rPr lang="en-US" altLang="en-US" sz="2800" dirty="0"/>
              <a:t>with compare-and-swap</a:t>
            </a:r>
          </a:p>
        </p:txBody>
      </p:sp>
      <p:sp>
        <p:nvSpPr>
          <p:cNvPr id="39938" name="Content Placeholder 2">
            <a:extLst>
              <a:ext uri="{FF2B5EF4-FFF2-40B4-BE49-F238E27FC236}">
                <a16:creationId xmlns:a16="http://schemas.microsoft.com/office/drawing/2014/main" id="{4E8D67E4-BCAA-45F8-A130-6E0213E73223}"/>
              </a:ext>
            </a:extLst>
          </p:cNvPr>
          <p:cNvSpPr>
            <a:spLocks noGrp="1"/>
          </p:cNvSpPr>
          <p:nvPr>
            <p:ph idx="1"/>
          </p:nvPr>
        </p:nvSpPr>
        <p:spPr>
          <a:xfrm>
            <a:off x="1068388" y="1233488"/>
            <a:ext cx="6015037" cy="4530725"/>
          </a:xfrm>
        </p:spPr>
        <p:txBody>
          <a:bodyPr/>
          <a:lstStyle/>
          <a:p>
            <a:pPr marL="0" indent="0">
              <a:buFont typeface="Monotype Sorts" pitchFamily="-84" charset="2"/>
              <a:buNone/>
            </a:pPr>
            <a:r>
              <a:rPr lang="en-US" altLang="en-US" sz="1400" b="1">
                <a:latin typeface="Courier New" panose="02070309020205020404" pitchFamily="49" charset="0"/>
              </a:rPr>
              <a:t>while (true) {</a:t>
            </a:r>
            <a:br>
              <a:rPr lang="en-US" altLang="en-US" sz="1400" b="1">
                <a:latin typeface="Courier New" panose="02070309020205020404" pitchFamily="49" charset="0"/>
              </a:rPr>
            </a:br>
            <a:r>
              <a:rPr lang="en-US" altLang="en-US" sz="1400" b="1">
                <a:latin typeface="Courier New" panose="02070309020205020404" pitchFamily="49" charset="0"/>
              </a:rPr>
              <a:t>   waiting[i] = true;</a:t>
            </a:r>
            <a:br>
              <a:rPr lang="en-US" altLang="en-US" sz="1400" b="1">
                <a:latin typeface="Courier New" panose="02070309020205020404" pitchFamily="49" charset="0"/>
              </a:rPr>
            </a:br>
            <a:r>
              <a:rPr lang="en-US" altLang="en-US" sz="1400" b="1">
                <a:latin typeface="Courier New" panose="02070309020205020404" pitchFamily="49" charset="0"/>
              </a:rPr>
              <a:t>   key = 1;</a:t>
            </a:r>
            <a:br>
              <a:rPr lang="en-US" altLang="en-US" sz="1400" b="1">
                <a:latin typeface="Courier New" panose="02070309020205020404" pitchFamily="49" charset="0"/>
              </a:rPr>
            </a:br>
            <a:r>
              <a:rPr lang="en-US" altLang="en-US" sz="1400" b="1">
                <a:latin typeface="Courier New" panose="02070309020205020404" pitchFamily="49" charset="0"/>
              </a:rPr>
              <a:t>   while (waiting[i] &amp;&amp; key == 1) </a:t>
            </a:r>
          </a:p>
          <a:p>
            <a:pPr marL="0" indent="0">
              <a:buFont typeface="Monotype Sorts" pitchFamily="-84" charset="2"/>
              <a:buNone/>
            </a:pPr>
            <a:r>
              <a:rPr lang="en-US" altLang="en-US" sz="1400" b="1">
                <a:latin typeface="Courier New" panose="02070309020205020404" pitchFamily="49" charset="0"/>
              </a:rPr>
              <a:t>      key = compare_and_swap(&amp;lock,0,1); </a:t>
            </a:r>
          </a:p>
          <a:p>
            <a:pPr marL="0" indent="0">
              <a:buFont typeface="Monotype Sorts" pitchFamily="-84" charset="2"/>
              <a:buNone/>
            </a:pPr>
            <a:r>
              <a:rPr lang="en-US" altLang="en-US" sz="1400" b="1">
                <a:latin typeface="Courier New" panose="02070309020205020404" pitchFamily="49" charset="0"/>
              </a:rPr>
              <a:t>   waiting[i] = false; </a:t>
            </a:r>
          </a:p>
          <a:p>
            <a:pPr marL="0" indent="0">
              <a:buFont typeface="Monotype Sorts" pitchFamily="-84" charset="2"/>
              <a:buNone/>
            </a:pPr>
            <a:r>
              <a:rPr lang="en-US" altLang="en-US" sz="1400" b="1">
                <a:latin typeface="Courier New" panose="02070309020205020404" pitchFamily="49" charset="0"/>
              </a:rPr>
              <a:t>   /* critical section */ </a:t>
            </a:r>
          </a:p>
          <a:p>
            <a:pPr marL="0" indent="0">
              <a:buFont typeface="Monotype Sorts" pitchFamily="-84" charset="2"/>
              <a:buNone/>
            </a:pPr>
            <a:r>
              <a:rPr lang="en-US" altLang="en-US" sz="1400" b="1">
                <a:latin typeface="Courier New" panose="02070309020205020404" pitchFamily="49" charset="0"/>
              </a:rPr>
              <a:t>   j = (i + 1) % n; </a:t>
            </a:r>
          </a:p>
          <a:p>
            <a:pPr marL="0" indent="0">
              <a:buFont typeface="Monotype Sorts" pitchFamily="-84" charset="2"/>
              <a:buNone/>
            </a:pPr>
            <a:r>
              <a:rPr lang="en-US" altLang="en-US" sz="1400" b="1">
                <a:latin typeface="Courier New" panose="02070309020205020404" pitchFamily="49" charset="0"/>
              </a:rPr>
              <a:t>   while ((j != i) &amp;&amp; !waiting[j]) </a:t>
            </a:r>
          </a:p>
          <a:p>
            <a:pPr marL="0" indent="0">
              <a:buFont typeface="Monotype Sorts" pitchFamily="-84" charset="2"/>
              <a:buNone/>
            </a:pPr>
            <a:r>
              <a:rPr lang="en-US" altLang="en-US" sz="1400" b="1">
                <a:latin typeface="Courier New" panose="02070309020205020404" pitchFamily="49" charset="0"/>
              </a:rPr>
              <a:t>      j = (j + 1) % n; </a:t>
            </a:r>
          </a:p>
          <a:p>
            <a:pPr marL="0" indent="0">
              <a:buFont typeface="Monotype Sorts" pitchFamily="-84" charset="2"/>
              <a:buNone/>
            </a:pPr>
            <a:r>
              <a:rPr lang="en-US" altLang="en-US" sz="1400" b="1">
                <a:latin typeface="Courier New" panose="02070309020205020404" pitchFamily="49" charset="0"/>
              </a:rPr>
              <a:t>   if (j == i) </a:t>
            </a:r>
          </a:p>
          <a:p>
            <a:pPr marL="0" indent="0">
              <a:buFont typeface="Monotype Sorts" pitchFamily="-84" charset="2"/>
              <a:buNone/>
            </a:pPr>
            <a:r>
              <a:rPr lang="en-US" altLang="en-US" sz="1400" b="1">
                <a:latin typeface="Courier New" panose="02070309020205020404" pitchFamily="49" charset="0"/>
              </a:rPr>
              <a:t>      lock = 0; </a:t>
            </a:r>
          </a:p>
          <a:p>
            <a:pPr marL="0" indent="0">
              <a:buFont typeface="Monotype Sorts" pitchFamily="-84" charset="2"/>
              <a:buNone/>
            </a:pPr>
            <a:r>
              <a:rPr lang="en-US" altLang="en-US" sz="1400" b="1">
                <a:latin typeface="Courier New" panose="02070309020205020404" pitchFamily="49" charset="0"/>
              </a:rPr>
              <a:t>   else </a:t>
            </a:r>
          </a:p>
          <a:p>
            <a:pPr marL="0" indent="0">
              <a:buFont typeface="Monotype Sorts" pitchFamily="-84" charset="2"/>
              <a:buNone/>
            </a:pPr>
            <a:r>
              <a:rPr lang="en-US" altLang="en-US" sz="1400" b="1">
                <a:latin typeface="Courier New" panose="02070309020205020404" pitchFamily="49" charset="0"/>
              </a:rPr>
              <a:t>      waiting[j] = false; </a:t>
            </a:r>
          </a:p>
          <a:p>
            <a:pPr marL="0" indent="0">
              <a:buFont typeface="Monotype Sorts" pitchFamily="-84" charset="2"/>
              <a:buNone/>
            </a:pPr>
            <a:r>
              <a:rPr lang="en-US" altLang="en-US" sz="1400" b="1">
                <a:latin typeface="Courier New" panose="02070309020205020404" pitchFamily="49" charset="0"/>
              </a:rPr>
              <a:t>   /* remainder section */ </a:t>
            </a:r>
          </a:p>
          <a:p>
            <a:pPr marL="0" indent="0">
              <a:buFont typeface="Monotype Sorts" pitchFamily="-84" charset="2"/>
              <a:buNone/>
            </a:pPr>
            <a:r>
              <a:rPr lang="en-US" altLang="en-US" sz="1400" b="1">
                <a:latin typeface="Courier New" panose="02070309020205020404" pitchFamily="49"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a16="http://schemas.microsoft.com/office/drawing/2014/main" id="{6862FF09-8BD5-44E3-9743-A9C942C521BE}"/>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8306" name="Content Placeholder 2">
            <a:extLst>
              <a:ext uri="{FF2B5EF4-FFF2-40B4-BE49-F238E27FC236}">
                <a16:creationId xmlns:a16="http://schemas.microsoft.com/office/drawing/2014/main" id="{9375CC9B-92B8-4895-9A58-CAE891E48CB4}"/>
              </a:ext>
            </a:extLst>
          </p:cNvPr>
          <p:cNvSpPr>
            <a:spLocks noGrp="1"/>
          </p:cNvSpPr>
          <p:nvPr>
            <p:ph idx="1"/>
          </p:nvPr>
        </p:nvSpPr>
        <p:spPr>
          <a:xfrm>
            <a:off x="806450" y="1233488"/>
            <a:ext cx="8229600" cy="5329237"/>
          </a:xfrm>
        </p:spPr>
        <p:txBody>
          <a:bodyPr/>
          <a:lstStyle/>
          <a:p>
            <a:r>
              <a:rPr lang="en-US" altLang="en-US"/>
              <a:t>Typically, instructions such as compare-and-swap are used as building blocks for other synchronization tools.</a:t>
            </a:r>
          </a:p>
          <a:p>
            <a:r>
              <a:rPr lang="en-US" altLang="en-US"/>
              <a:t>One tool is an </a:t>
            </a:r>
            <a:r>
              <a:rPr lang="en-US" altLang="en-US" b="1"/>
              <a:t>atomic variable </a:t>
            </a:r>
            <a:r>
              <a:rPr lang="en-US" altLang="en-US"/>
              <a:t>that provides </a:t>
            </a:r>
            <a:r>
              <a:rPr lang="en-US" altLang="en-US" i="1"/>
              <a:t>atomic</a:t>
            </a:r>
            <a:r>
              <a:rPr lang="en-US" altLang="en-US"/>
              <a:t> (uninterruptible) updates on basic data types such as integers and booleans.</a:t>
            </a:r>
          </a:p>
          <a:p>
            <a:r>
              <a:rPr lang="en-US" altLang="en-US"/>
              <a:t>For example, the </a:t>
            </a:r>
            <a:r>
              <a:rPr lang="en-US" altLang="en-US" b="1">
                <a:latin typeface="Courier New" panose="02070309020205020404" pitchFamily="49" charset="0"/>
                <a:cs typeface="Courier New" panose="02070309020205020404" pitchFamily="49" charset="0"/>
              </a:rPr>
              <a:t>increment()</a:t>
            </a:r>
            <a:r>
              <a:rPr lang="en-US" altLang="en-US"/>
              <a:t> operation on the atomic variable </a:t>
            </a:r>
            <a:r>
              <a:rPr lang="en-US" altLang="en-US" b="1">
                <a:latin typeface="Courier New" panose="02070309020205020404" pitchFamily="49" charset="0"/>
                <a:cs typeface="Courier New" panose="02070309020205020404" pitchFamily="49" charset="0"/>
              </a:rPr>
              <a:t>sequence</a:t>
            </a:r>
            <a:r>
              <a:rPr lang="en-US" altLang="en-US"/>
              <a:t> ensures </a:t>
            </a:r>
            <a:r>
              <a:rPr lang="en-US" altLang="en-US" b="1">
                <a:latin typeface="Courier New" panose="02070309020205020404" pitchFamily="49" charset="0"/>
                <a:cs typeface="Courier New" panose="02070309020205020404" pitchFamily="49" charset="0"/>
              </a:rPr>
              <a:t>sequence</a:t>
            </a:r>
            <a:r>
              <a:rPr lang="en-US" altLang="en-US"/>
              <a:t> is incremented without interruption:</a:t>
            </a:r>
            <a:br>
              <a:rPr lang="en-US" altLang="en-US"/>
            </a:br>
            <a:br>
              <a:rPr lang="en-US" altLang="en-US"/>
            </a:br>
            <a:r>
              <a:rPr lang="en-US" altLang="en-US" b="1">
                <a:latin typeface="Courier New" panose="02070309020205020404" pitchFamily="49" charset="0"/>
                <a:cs typeface="Courier New" panose="02070309020205020404" pitchFamily="49" charset="0"/>
              </a:rPr>
              <a:t>increment(&amp;sequence);</a:t>
            </a:r>
            <a:r>
              <a:rPr lang="en-US" altLang="en-US"/>
              <a:t> </a:t>
            </a:r>
            <a:br>
              <a:rPr lang="en-US" altLang="en-US"/>
            </a:br>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a16="http://schemas.microsoft.com/office/drawing/2014/main" id="{354459D8-788F-4E7F-8143-7108348BF4A6}"/>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9330" name="Content Placeholder 2">
            <a:extLst>
              <a:ext uri="{FF2B5EF4-FFF2-40B4-BE49-F238E27FC236}">
                <a16:creationId xmlns:a16="http://schemas.microsoft.com/office/drawing/2014/main" id="{777D8569-7C38-48EC-AED3-7ADEDDAAD5CF}"/>
              </a:ext>
            </a:extLst>
          </p:cNvPr>
          <p:cNvSpPr>
            <a:spLocks noGrp="1"/>
          </p:cNvSpPr>
          <p:nvPr>
            <p:ph idx="1"/>
          </p:nvPr>
        </p:nvSpPr>
        <p:spPr>
          <a:xfrm>
            <a:off x="806450" y="1233488"/>
            <a:ext cx="8229600" cy="5329237"/>
          </a:xfrm>
        </p:spPr>
        <p:txBody>
          <a:bodyPr/>
          <a:lstStyle/>
          <a:p>
            <a:r>
              <a:rPr lang="en-US" altLang="en-US"/>
              <a:t>The </a:t>
            </a:r>
            <a:r>
              <a:rPr lang="en-US" altLang="en-US" b="1">
                <a:latin typeface="Courier New" panose="02070309020205020404" pitchFamily="49" charset="0"/>
                <a:cs typeface="Courier New" panose="02070309020205020404" pitchFamily="49" charset="0"/>
              </a:rPr>
              <a:t>increment()</a:t>
            </a:r>
            <a:r>
              <a:rPr lang="en-US" altLang="en-US"/>
              <a:t> function can be implemented as follows:</a:t>
            </a:r>
            <a:br>
              <a:rPr lang="en-US" altLang="en-US"/>
            </a:br>
            <a:br>
              <a:rPr lang="en-US" altLang="en-US"/>
            </a:br>
            <a:r>
              <a:rPr lang="en-US" altLang="en-US" b="1">
                <a:latin typeface="Courier New" panose="02070309020205020404" pitchFamily="49" charset="0"/>
                <a:cs typeface="Courier New" panose="02070309020205020404" pitchFamily="49" charset="0"/>
              </a:rPr>
              <a:t>void increment(atomic_int *v)</a:t>
            </a: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a:t>
            </a: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	int temp;</a:t>
            </a:r>
            <a:br>
              <a:rPr lang="en-US" altLang="en-US" b="1">
                <a:latin typeface="Courier New" panose="02070309020205020404" pitchFamily="49" charset="0"/>
                <a:cs typeface="Courier New" panose="02070309020205020404" pitchFamily="49" charset="0"/>
              </a:rPr>
            </a:b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	do {</a:t>
            </a: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		temp = *v;</a:t>
            </a: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	}</a:t>
            </a: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	while (temp != (compare_and_swap(v,temp,temp+1));</a:t>
            </a: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 </a:t>
            </a:r>
            <a:br>
              <a:rPr lang="en-US" altLang="en-US" b="1">
                <a:latin typeface="Courier New" panose="02070309020205020404" pitchFamily="49" charset="0"/>
                <a:cs typeface="Courier New" panose="02070309020205020404" pitchFamily="49" charset="0"/>
              </a:rPr>
            </a:br>
            <a:br>
              <a:rPr lang="en-US" altLang="en-US"/>
            </a:b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B9C8EE89-7295-4479-A234-C35555B2F52A}"/>
              </a:ext>
            </a:extLst>
          </p:cNvPr>
          <p:cNvSpPr>
            <a:spLocks noGrp="1"/>
          </p:cNvSpPr>
          <p:nvPr>
            <p:ph type="title"/>
          </p:nvPr>
        </p:nvSpPr>
        <p:spPr>
          <a:xfrm>
            <a:off x="457200" y="223679"/>
            <a:ext cx="8229600" cy="576263"/>
          </a:xfrm>
        </p:spPr>
        <p:txBody>
          <a:bodyPr/>
          <a:lstStyle/>
          <a:p>
            <a:pPr eaLnBrk="1" hangingPunct="1"/>
            <a:r>
              <a:rPr lang="en-US" altLang="en-US" dirty="0"/>
              <a:t>Objectives</a:t>
            </a:r>
          </a:p>
        </p:txBody>
      </p:sp>
      <p:sp>
        <p:nvSpPr>
          <p:cNvPr id="9218" name="Content Placeholder 2">
            <a:extLst>
              <a:ext uri="{FF2B5EF4-FFF2-40B4-BE49-F238E27FC236}">
                <a16:creationId xmlns:a16="http://schemas.microsoft.com/office/drawing/2014/main" id="{D194BB06-2708-484A-A48B-C0104FD92DF4}"/>
              </a:ext>
            </a:extLst>
          </p:cNvPr>
          <p:cNvSpPr>
            <a:spLocks noGrp="1"/>
          </p:cNvSpPr>
          <p:nvPr>
            <p:ph idx="1"/>
          </p:nvPr>
        </p:nvSpPr>
        <p:spPr>
          <a:xfrm>
            <a:off x="839756" y="1144588"/>
            <a:ext cx="7688424" cy="4530725"/>
          </a:xfrm>
        </p:spPr>
        <p:txBody>
          <a:bodyPr/>
          <a:lstStyle/>
          <a:p>
            <a:r>
              <a:rPr lang="en-US" altLang="en-US" dirty="0"/>
              <a:t>Describe the critical-section problem and illustrate a race condition</a:t>
            </a:r>
          </a:p>
          <a:p>
            <a:r>
              <a:rPr lang="en-US" altLang="en-US" dirty="0"/>
              <a:t>Illustrate hardware solutions to the critical-section problem using memory barriers, compare-and-swap operations, and atomic variables</a:t>
            </a:r>
          </a:p>
          <a:p>
            <a:r>
              <a:rPr lang="en-US" altLang="en-US" dirty="0"/>
              <a:t>Demonstrate how mutex locks, semaphores, monitors, and condition variables can be used to solve the critical section problem</a:t>
            </a:r>
          </a:p>
          <a:p>
            <a:r>
              <a:rPr lang="en-US" altLang="en-US" dirty="0"/>
              <a:t>Evaluate tools that solve the critical-section problem in low-,  Moderate-, and high-contention scenarios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40AA77CE-6516-425F-91F7-E1576FF916A0}"/>
              </a:ext>
            </a:extLst>
          </p:cNvPr>
          <p:cNvSpPr>
            <a:spLocks noGrp="1" noChangeArrowheads="1"/>
          </p:cNvSpPr>
          <p:nvPr>
            <p:ph type="title"/>
          </p:nvPr>
        </p:nvSpPr>
        <p:spPr>
          <a:xfrm>
            <a:off x="457200" y="227824"/>
            <a:ext cx="8229600" cy="576263"/>
          </a:xfrm>
        </p:spPr>
        <p:txBody>
          <a:bodyPr/>
          <a:lstStyle/>
          <a:p>
            <a:pPr eaLnBrk="1" hangingPunct="1"/>
            <a:r>
              <a:rPr lang="en-US" altLang="en-US" dirty="0"/>
              <a:t>Mutex Locks</a:t>
            </a:r>
          </a:p>
        </p:txBody>
      </p:sp>
      <p:sp>
        <p:nvSpPr>
          <p:cNvPr id="22531" name="Rectangle 3">
            <a:extLst>
              <a:ext uri="{FF2B5EF4-FFF2-40B4-BE49-F238E27FC236}">
                <a16:creationId xmlns:a16="http://schemas.microsoft.com/office/drawing/2014/main" id="{287F1076-6897-4824-ADA6-893AEF09D440}"/>
              </a:ext>
            </a:extLst>
          </p:cNvPr>
          <p:cNvSpPr>
            <a:spLocks noGrp="1" noChangeArrowheads="1"/>
          </p:cNvSpPr>
          <p:nvPr>
            <p:ph idx="1"/>
          </p:nvPr>
        </p:nvSpPr>
        <p:spPr>
          <a:xfrm>
            <a:off x="827087" y="1177925"/>
            <a:ext cx="7757075" cy="5254625"/>
          </a:xfrm>
        </p:spPr>
        <p:txBody>
          <a:bodyPr/>
          <a:lstStyle/>
          <a:p>
            <a:pPr>
              <a:lnSpc>
                <a:spcPct val="90000"/>
              </a:lnSpc>
            </a:pPr>
            <a:r>
              <a:rPr lang="en-US" altLang="en-US" dirty="0"/>
              <a:t>Previous solutions are complicated and generally inaccessible to application programmers</a:t>
            </a:r>
          </a:p>
          <a:p>
            <a:pPr>
              <a:lnSpc>
                <a:spcPct val="90000"/>
              </a:lnSpc>
            </a:pPr>
            <a:r>
              <a:rPr lang="en-US" altLang="en-US" dirty="0"/>
              <a:t>OS designers build software tools to solve critical section problem</a:t>
            </a:r>
          </a:p>
          <a:p>
            <a:pPr>
              <a:lnSpc>
                <a:spcPct val="90000"/>
              </a:lnSpc>
            </a:pPr>
            <a:r>
              <a:rPr lang="en-US" altLang="en-US" dirty="0"/>
              <a:t>Simplest is </a:t>
            </a:r>
            <a:r>
              <a:rPr lang="en-US" altLang="en-US" sz="2000" dirty="0"/>
              <a:t>mutex</a:t>
            </a:r>
            <a:r>
              <a:rPr lang="en-US" altLang="en-US" dirty="0"/>
              <a:t> lock</a:t>
            </a:r>
          </a:p>
          <a:p>
            <a:pPr>
              <a:lnSpc>
                <a:spcPct val="90000"/>
              </a:lnSpc>
            </a:pPr>
            <a:r>
              <a:rPr lang="en-US" altLang="en-US" dirty="0"/>
              <a:t>Protect a critical section  by first </a:t>
            </a:r>
            <a:r>
              <a:rPr lang="en-US" altLang="en-US" sz="2000" b="1" dirty="0">
                <a:latin typeface="Courier New" panose="02070309020205020404" pitchFamily="49" charset="0"/>
                <a:cs typeface="Courier New" panose="02070309020205020404" pitchFamily="49" charset="0"/>
              </a:rPr>
              <a:t>acquire()</a:t>
            </a:r>
            <a:r>
              <a:rPr lang="en-US" altLang="en-US" sz="2000" dirty="0"/>
              <a:t> </a:t>
            </a:r>
            <a:r>
              <a:rPr lang="en-US" altLang="en-US" dirty="0"/>
              <a:t>a lock then </a:t>
            </a:r>
            <a:r>
              <a:rPr lang="en-US" altLang="en-US" sz="2000" b="1" dirty="0">
                <a:latin typeface="Courier New" panose="02070309020205020404" pitchFamily="49" charset="0"/>
              </a:rPr>
              <a:t>release()</a:t>
            </a:r>
            <a:r>
              <a:rPr lang="en-US" altLang="en-US" sz="2000" dirty="0"/>
              <a:t> </a:t>
            </a:r>
            <a:r>
              <a:rPr lang="en-US" altLang="en-US" dirty="0"/>
              <a:t>the lock</a:t>
            </a:r>
          </a:p>
          <a:p>
            <a:pPr lvl="1">
              <a:lnSpc>
                <a:spcPct val="90000"/>
              </a:lnSpc>
            </a:pPr>
            <a:r>
              <a:rPr lang="en-US" altLang="en-US" dirty="0"/>
              <a:t>Boolean variable indicating if lock is available or not</a:t>
            </a:r>
          </a:p>
          <a:p>
            <a:pPr>
              <a:lnSpc>
                <a:spcPct val="90000"/>
              </a:lnSpc>
            </a:pPr>
            <a:r>
              <a:rPr lang="en-US" altLang="en-US" dirty="0"/>
              <a:t>Calls to </a:t>
            </a:r>
            <a:r>
              <a:rPr lang="en-US" altLang="en-US" sz="2000" b="1" dirty="0">
                <a:latin typeface="Courier New" panose="02070309020205020404" pitchFamily="49" charset="0"/>
              </a:rPr>
              <a:t>acquire()</a:t>
            </a:r>
            <a:r>
              <a:rPr lang="en-US" altLang="en-US" sz="2000" dirty="0"/>
              <a:t> </a:t>
            </a:r>
            <a:r>
              <a:rPr lang="en-US" altLang="en-US" dirty="0"/>
              <a:t>and </a:t>
            </a:r>
            <a:r>
              <a:rPr lang="en-US" altLang="en-US" sz="2000" b="1" dirty="0">
                <a:latin typeface="Courier New" panose="02070309020205020404" pitchFamily="49" charset="0"/>
              </a:rPr>
              <a:t>release()</a:t>
            </a:r>
            <a:r>
              <a:rPr lang="en-US" altLang="en-US" sz="2000" dirty="0"/>
              <a:t> </a:t>
            </a:r>
            <a:r>
              <a:rPr lang="en-US" altLang="en-US" dirty="0"/>
              <a:t>must be atomic</a:t>
            </a:r>
          </a:p>
          <a:p>
            <a:pPr lvl="1">
              <a:lnSpc>
                <a:spcPct val="90000"/>
              </a:lnSpc>
            </a:pPr>
            <a:r>
              <a:rPr lang="en-US" altLang="en-US" dirty="0"/>
              <a:t>Usually implemented via hardware atomic instructions such as compare-and-swap.</a:t>
            </a:r>
          </a:p>
          <a:p>
            <a:pPr>
              <a:lnSpc>
                <a:spcPct val="90000"/>
              </a:lnSpc>
            </a:pPr>
            <a:r>
              <a:rPr lang="en-US" altLang="en-US" dirty="0"/>
              <a:t>But this solution requires </a:t>
            </a:r>
            <a:r>
              <a:rPr lang="en-US" altLang="en-US" b="1" dirty="0">
                <a:solidFill>
                  <a:srgbClr val="3366FF"/>
                </a:solidFill>
              </a:rPr>
              <a:t>busy waiting</a:t>
            </a:r>
          </a:p>
          <a:p>
            <a:pPr lvl="1">
              <a:lnSpc>
                <a:spcPct val="90000"/>
              </a:lnSpc>
            </a:pPr>
            <a:r>
              <a:rPr lang="en-US" altLang="en-US" dirty="0"/>
              <a:t>This lock therefore called a </a:t>
            </a:r>
            <a:r>
              <a:rPr lang="en-US" altLang="en-US" b="1" dirty="0">
                <a:solidFill>
                  <a:srgbClr val="3366FF"/>
                </a:solidFill>
              </a:rPr>
              <a:t>spinlock</a:t>
            </a:r>
          </a:p>
          <a:p>
            <a:pPr>
              <a:lnSpc>
                <a:spcPct val="90000"/>
              </a:lnSpc>
              <a:buFont typeface="Monotype Sorts" pitchFamily="-84" charset="2"/>
              <a:buNone/>
            </a:pPr>
            <a:endParaRPr lang="en-US" altLang="en-US"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74A0C2-4038-40CE-B8F5-4EE988D17AB5}"/>
              </a:ext>
            </a:extLst>
          </p:cNvPr>
          <p:cNvSpPr/>
          <p:nvPr/>
        </p:nvSpPr>
        <p:spPr bwMode="auto">
          <a:xfrm>
            <a:off x="3178175" y="2609850"/>
            <a:ext cx="2024063" cy="37623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a:extLst>
              <a:ext uri="{FF2B5EF4-FFF2-40B4-BE49-F238E27FC236}">
                <a16:creationId xmlns:a16="http://schemas.microsoft.com/office/drawing/2014/main" id="{A3778C6D-AEC7-48EC-BE5D-470EDD9A8460}"/>
              </a:ext>
            </a:extLst>
          </p:cNvPr>
          <p:cNvSpPr/>
          <p:nvPr/>
        </p:nvSpPr>
        <p:spPr bwMode="auto">
          <a:xfrm>
            <a:off x="3178175" y="3686175"/>
            <a:ext cx="2024063" cy="3460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44035" name="Title 1">
            <a:extLst>
              <a:ext uri="{FF2B5EF4-FFF2-40B4-BE49-F238E27FC236}">
                <a16:creationId xmlns:a16="http://schemas.microsoft.com/office/drawing/2014/main" id="{830B4045-5ECB-4A4A-B601-B013451BC49A}"/>
              </a:ext>
            </a:extLst>
          </p:cNvPr>
          <p:cNvSpPr>
            <a:spLocks noGrp="1"/>
          </p:cNvSpPr>
          <p:nvPr>
            <p:ph type="title"/>
          </p:nvPr>
        </p:nvSpPr>
        <p:spPr>
          <a:xfrm>
            <a:off x="830425" y="296349"/>
            <a:ext cx="8154470" cy="576262"/>
          </a:xfrm>
        </p:spPr>
        <p:txBody>
          <a:bodyPr/>
          <a:lstStyle/>
          <a:p>
            <a:r>
              <a:rPr lang="en-US" altLang="en-US" sz="2800" dirty="0"/>
              <a:t>Solution to Critical-section Problem </a:t>
            </a:r>
            <a:br>
              <a:rPr lang="en-US" altLang="en-US" sz="2800" dirty="0"/>
            </a:br>
            <a:r>
              <a:rPr lang="en-US" altLang="en-US" sz="2800" dirty="0"/>
              <a:t>Using Locks</a:t>
            </a:r>
          </a:p>
        </p:txBody>
      </p:sp>
      <p:sp>
        <p:nvSpPr>
          <p:cNvPr id="44036" name="Rectangle 2">
            <a:extLst>
              <a:ext uri="{FF2B5EF4-FFF2-40B4-BE49-F238E27FC236}">
                <a16:creationId xmlns:a16="http://schemas.microsoft.com/office/drawing/2014/main" id="{267E4949-D8C0-4A2A-95D8-AD20DC3009E9}"/>
              </a:ext>
            </a:extLst>
          </p:cNvPr>
          <p:cNvSpPr>
            <a:spLocks noChangeArrowheads="1"/>
          </p:cNvSpPr>
          <p:nvPr/>
        </p:nvSpPr>
        <p:spPr bwMode="auto">
          <a:xfrm>
            <a:off x="2286000" y="2274888"/>
            <a:ext cx="45720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a:solidFill>
                  <a:srgbClr val="000000"/>
                </a:solidFill>
                <a:latin typeface="Courier New" panose="02070309020205020404" pitchFamily="49" charset="0"/>
              </a:rPr>
              <a:t>while (true) { </a:t>
            </a:r>
          </a:p>
          <a:p>
            <a:pPr>
              <a:buFont typeface="Monotype Sorts" pitchFamily="-84" charset="2"/>
              <a:buNone/>
            </a:pPr>
            <a:r>
              <a:rPr lang="en-US" altLang="en-US" b="1">
                <a:solidFill>
                  <a:srgbClr val="000000"/>
                </a:solidFill>
                <a:latin typeface="Courier New" panose="02070309020205020404" pitchFamily="49" charset="0"/>
              </a:rPr>
              <a:t>	acquire lock </a:t>
            </a:r>
          </a:p>
          <a:p>
            <a:pPr>
              <a:buFont typeface="Monotype Sorts" pitchFamily="-84" charset="2"/>
              <a:buNone/>
            </a:pPr>
            <a:r>
              <a:rPr lang="en-US" altLang="en-US" b="1">
                <a:solidFill>
                  <a:srgbClr val="000000"/>
                </a:solidFill>
                <a:latin typeface="Courier New" panose="02070309020205020404" pitchFamily="49" charset="0"/>
              </a:rPr>
              <a:t>			</a:t>
            </a:r>
          </a:p>
          <a:p>
            <a:pPr>
              <a:buFont typeface="Monotype Sorts" pitchFamily="-84" charset="2"/>
              <a:buNone/>
            </a:pPr>
            <a:r>
              <a:rPr lang="en-US" altLang="en-US" b="1">
                <a:solidFill>
                  <a:srgbClr val="000000"/>
                </a:solidFill>
                <a:latin typeface="Courier New" panose="02070309020205020404" pitchFamily="49" charset="0"/>
              </a:rPr>
              <a:t>	critical section </a:t>
            </a:r>
          </a:p>
          <a:p>
            <a:pPr>
              <a:buFont typeface="Monotype Sorts" pitchFamily="-84" charset="2"/>
              <a:buNone/>
            </a:pPr>
            <a:endParaRPr lang="en-US" altLang="en-US" b="1">
              <a:solidFill>
                <a:srgbClr val="000000"/>
              </a:solidFill>
              <a:latin typeface="Courier New" panose="02070309020205020404" pitchFamily="49" charset="0"/>
            </a:endParaRPr>
          </a:p>
          <a:p>
            <a:pPr>
              <a:buFont typeface="Monotype Sorts" pitchFamily="-84" charset="2"/>
              <a:buNone/>
            </a:pPr>
            <a:r>
              <a:rPr lang="en-US" altLang="en-US" b="1">
                <a:solidFill>
                  <a:srgbClr val="000000"/>
                </a:solidFill>
                <a:latin typeface="Courier New" panose="02070309020205020404" pitchFamily="49" charset="0"/>
              </a:rPr>
              <a:t>	release lock </a:t>
            </a:r>
          </a:p>
          <a:p>
            <a:pPr>
              <a:buFont typeface="Monotype Sorts" pitchFamily="-84" charset="2"/>
              <a:buNone/>
            </a:pPr>
            <a:r>
              <a:rPr lang="en-US" altLang="en-US" b="1">
                <a:solidFill>
                  <a:srgbClr val="000000"/>
                </a:solidFill>
                <a:latin typeface="Courier New" panose="02070309020205020404" pitchFamily="49" charset="0"/>
              </a:rPr>
              <a:t>	</a:t>
            </a:r>
          </a:p>
          <a:p>
            <a:pPr>
              <a:buFont typeface="Monotype Sorts" pitchFamily="-84" charset="2"/>
              <a:buNone/>
            </a:pPr>
            <a:r>
              <a:rPr lang="en-US" altLang="en-US" b="1">
                <a:solidFill>
                  <a:srgbClr val="000000"/>
                </a:solidFill>
                <a:latin typeface="Courier New" panose="02070309020205020404" pitchFamily="49" charset="0"/>
              </a:rPr>
              <a:t>	remainder section </a:t>
            </a:r>
          </a:p>
          <a:p>
            <a:pPr>
              <a:buFont typeface="Monotype Sorts" pitchFamily="-84" charset="2"/>
              <a:buNone/>
            </a:pPr>
            <a:r>
              <a:rPr lang="en-US" altLang="en-US" b="1">
                <a:solidFill>
                  <a:srgbClr val="000000"/>
                </a:solidFill>
                <a:latin typeface="Courier New" panose="02070309020205020404" pitchFamily="49" charset="0"/>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A556A3CF-5E62-4626-86EB-566B9CE73112}"/>
              </a:ext>
            </a:extLst>
          </p:cNvPr>
          <p:cNvSpPr>
            <a:spLocks noGrp="1"/>
          </p:cNvSpPr>
          <p:nvPr>
            <p:ph type="title"/>
          </p:nvPr>
        </p:nvSpPr>
        <p:spPr>
          <a:xfrm>
            <a:off x="457200" y="224522"/>
            <a:ext cx="8229600" cy="576262"/>
          </a:xfrm>
        </p:spPr>
        <p:txBody>
          <a:bodyPr/>
          <a:lstStyle/>
          <a:p>
            <a:r>
              <a:rPr lang="en-US" altLang="en-US" dirty="0"/>
              <a:t>Mutex Lock Definitions</a:t>
            </a:r>
          </a:p>
        </p:txBody>
      </p:sp>
      <p:sp>
        <p:nvSpPr>
          <p:cNvPr id="46082" name="Content Placeholder 2">
            <a:extLst>
              <a:ext uri="{FF2B5EF4-FFF2-40B4-BE49-F238E27FC236}">
                <a16:creationId xmlns:a16="http://schemas.microsoft.com/office/drawing/2014/main" id="{2F2CEA66-1F16-464F-8B5A-FAE19A1567F1}"/>
              </a:ext>
            </a:extLst>
          </p:cNvPr>
          <p:cNvSpPr>
            <a:spLocks noGrp="1"/>
          </p:cNvSpPr>
          <p:nvPr>
            <p:ph idx="1"/>
          </p:nvPr>
        </p:nvSpPr>
        <p:spPr>
          <a:xfrm>
            <a:off x="806450" y="1233488"/>
            <a:ext cx="8229600" cy="3208337"/>
          </a:xfrm>
        </p:spPr>
        <p:txBody>
          <a:bodyPr/>
          <a:lstStyle/>
          <a:p>
            <a:pPr marL="0" indent="0"/>
            <a:r>
              <a:rPr lang="en-US" altLang="en-US" b="1" dirty="0">
                <a:latin typeface="Courier New" panose="02070309020205020404" pitchFamily="49" charset="0"/>
              </a:rPr>
              <a:t>   acquire() {</a:t>
            </a:r>
            <a:br>
              <a:rPr lang="en-US" altLang="en-US" b="1" dirty="0">
                <a:latin typeface="Courier New" panose="02070309020205020404" pitchFamily="49" charset="0"/>
              </a:rPr>
            </a:br>
            <a:r>
              <a:rPr lang="en-US" altLang="en-US" b="1" dirty="0">
                <a:latin typeface="Courier New" panose="02070309020205020404" pitchFamily="49" charset="0"/>
              </a:rPr>
              <a:t>       while (!available) </a:t>
            </a:r>
          </a:p>
          <a:p>
            <a:pPr marL="0" indent="0">
              <a:buFont typeface="Monotype Sorts" pitchFamily="-84" charset="2"/>
              <a:buNone/>
            </a:pPr>
            <a:r>
              <a:rPr lang="en-US" altLang="en-US" b="1" dirty="0">
                <a:latin typeface="Courier New" panose="02070309020205020404" pitchFamily="49" charset="0"/>
              </a:rPr>
              <a:t>          ; /* busy wait */ </a:t>
            </a:r>
          </a:p>
          <a:p>
            <a:pPr marL="0" indent="0">
              <a:buFont typeface="Monotype Sorts" pitchFamily="-84" charset="2"/>
              <a:buNone/>
            </a:pPr>
            <a:r>
              <a:rPr lang="en-US" altLang="en-US" b="1" dirty="0">
                <a:latin typeface="Courier New" panose="02070309020205020404" pitchFamily="49" charset="0"/>
              </a:rPr>
              <a:t>       available = false;; </a:t>
            </a:r>
          </a:p>
          <a:p>
            <a:pPr marL="0" indent="0">
              <a:buFont typeface="Monotype Sorts" pitchFamily="-84" charset="2"/>
              <a:buNone/>
            </a:pPr>
            <a:r>
              <a:rPr lang="en-US" altLang="en-US" b="1" dirty="0">
                <a:latin typeface="Courier New" panose="02070309020205020404" pitchFamily="49" charset="0"/>
              </a:rPr>
              <a:t>    } </a:t>
            </a:r>
            <a:br>
              <a:rPr lang="en-US" altLang="en-US" b="1" dirty="0">
                <a:latin typeface="Courier New" panose="02070309020205020404" pitchFamily="49" charset="0"/>
              </a:rPr>
            </a:br>
            <a:endParaRPr lang="en-US" altLang="en-US" b="1" dirty="0">
              <a:latin typeface="Courier New" panose="02070309020205020404" pitchFamily="49" charset="0"/>
            </a:endParaRPr>
          </a:p>
          <a:p>
            <a:pPr marL="0" indent="0"/>
            <a:r>
              <a:rPr lang="en-US" altLang="en-US" b="1" dirty="0">
                <a:latin typeface="Courier New" panose="02070309020205020404" pitchFamily="49" charset="0"/>
              </a:rPr>
              <a:t>   release() { </a:t>
            </a:r>
          </a:p>
          <a:p>
            <a:pPr marL="0" indent="0">
              <a:buFont typeface="Monotype Sorts" pitchFamily="-84" charset="2"/>
              <a:buNone/>
            </a:pPr>
            <a:r>
              <a:rPr lang="en-US" altLang="en-US" b="1" dirty="0">
                <a:latin typeface="Courier New" panose="02070309020205020404" pitchFamily="49" charset="0"/>
              </a:rPr>
              <a:t>       available = true; </a:t>
            </a:r>
          </a:p>
          <a:p>
            <a:pPr marL="0" indent="0">
              <a:buFont typeface="Monotype Sorts" pitchFamily="-84" charset="2"/>
              <a:buNone/>
            </a:pPr>
            <a:r>
              <a:rPr lang="en-US" altLang="en-US" b="1" dirty="0">
                <a:latin typeface="Courier New" panose="02070309020205020404" pitchFamily="49" charset="0"/>
              </a:rPr>
              <a:t>    } </a:t>
            </a:r>
          </a:p>
          <a:p>
            <a:pPr marL="0" indent="0">
              <a:buFont typeface="Monotype Sorts" pitchFamily="-84" charset="2"/>
              <a:buNone/>
            </a:pPr>
            <a:endParaRPr lang="en-US" altLang="en-US" sz="1400" b="1" dirty="0">
              <a:latin typeface="Courier New" panose="02070309020205020404" pitchFamily="49" charset="0"/>
            </a:endParaRPr>
          </a:p>
          <a:p>
            <a:pPr marL="0" indent="0">
              <a:buFont typeface="Monotype Sorts" pitchFamily="-84" charset="2"/>
              <a:buNone/>
            </a:pPr>
            <a:endParaRPr lang="en-US" altLang="en-US" dirty="0"/>
          </a:p>
        </p:txBody>
      </p:sp>
      <p:sp>
        <p:nvSpPr>
          <p:cNvPr id="46083" name="TextBox 5">
            <a:extLst>
              <a:ext uri="{FF2B5EF4-FFF2-40B4-BE49-F238E27FC236}">
                <a16:creationId xmlns:a16="http://schemas.microsoft.com/office/drawing/2014/main" id="{38766E91-0FE8-4D32-B4A8-CEF394EA0EE8}"/>
              </a:ext>
            </a:extLst>
          </p:cNvPr>
          <p:cNvSpPr txBox="1">
            <a:spLocks noChangeArrowheads="1"/>
          </p:cNvSpPr>
          <p:nvPr/>
        </p:nvSpPr>
        <p:spPr bwMode="auto">
          <a:xfrm>
            <a:off x="1264168" y="4574916"/>
            <a:ext cx="72453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dirty="0">
                <a:latin typeface="+mn-lt"/>
              </a:rPr>
              <a:t>These two functions must be implemented atomically.</a:t>
            </a:r>
          </a:p>
          <a:p>
            <a:endParaRPr lang="en-US" altLang="en-US" dirty="0">
              <a:latin typeface="+mn-lt"/>
            </a:endParaRPr>
          </a:p>
          <a:p>
            <a:r>
              <a:rPr lang="en-US" altLang="en-US" dirty="0">
                <a:latin typeface="+mn-lt"/>
              </a:rPr>
              <a:t>Both test-and-set and compare-and-swap can be used to implement these functions.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9D88480-37BD-4D9D-86CD-602E8D713E21}"/>
              </a:ext>
            </a:extLst>
          </p:cNvPr>
          <p:cNvSpPr>
            <a:spLocks noGrp="1" noChangeArrowheads="1"/>
          </p:cNvSpPr>
          <p:nvPr>
            <p:ph type="title"/>
          </p:nvPr>
        </p:nvSpPr>
        <p:spPr>
          <a:xfrm>
            <a:off x="457200" y="222284"/>
            <a:ext cx="8229600" cy="576262"/>
          </a:xfrm>
        </p:spPr>
        <p:txBody>
          <a:bodyPr/>
          <a:lstStyle/>
          <a:p>
            <a:pPr eaLnBrk="1" hangingPunct="1"/>
            <a:r>
              <a:rPr lang="en-US" altLang="en-US" dirty="0"/>
              <a:t>Semaphore</a:t>
            </a:r>
          </a:p>
        </p:txBody>
      </p:sp>
      <p:sp>
        <p:nvSpPr>
          <p:cNvPr id="47106" name="Rectangle 3">
            <a:extLst>
              <a:ext uri="{FF2B5EF4-FFF2-40B4-BE49-F238E27FC236}">
                <a16:creationId xmlns:a16="http://schemas.microsoft.com/office/drawing/2014/main" id="{D8E7E59E-3E80-43DF-9BC3-B07A6DD91591}"/>
              </a:ext>
            </a:extLst>
          </p:cNvPr>
          <p:cNvSpPr>
            <a:spLocks noGrp="1" noChangeArrowheads="1"/>
          </p:cNvSpPr>
          <p:nvPr>
            <p:ph idx="1"/>
          </p:nvPr>
        </p:nvSpPr>
        <p:spPr>
          <a:xfrm>
            <a:off x="827088" y="1163638"/>
            <a:ext cx="7921625" cy="5254625"/>
          </a:xfrm>
        </p:spPr>
        <p:txBody>
          <a:bodyPr/>
          <a:lstStyle/>
          <a:p>
            <a:pPr>
              <a:lnSpc>
                <a:spcPct val="90000"/>
              </a:lnSpc>
            </a:pPr>
            <a:r>
              <a:rPr lang="en-US" altLang="en-US" sz="1600"/>
              <a:t>Synchronization tool that provides more sophisticated ways (than Mutex locks)  for process to synchronize their activities.</a:t>
            </a:r>
            <a:endParaRPr lang="en-US" altLang="en-US" sz="1600" i="1">
              <a:solidFill>
                <a:schemeClr val="tx2"/>
              </a:solidFill>
            </a:endParaRPr>
          </a:p>
          <a:p>
            <a:pPr>
              <a:lnSpc>
                <a:spcPct val="90000"/>
              </a:lnSpc>
            </a:pPr>
            <a:r>
              <a:rPr lang="en-US" altLang="en-US" sz="1600"/>
              <a:t>Semaphore </a:t>
            </a:r>
            <a:r>
              <a:rPr lang="en-US" altLang="en-US" sz="1600" b="1" i="1"/>
              <a:t>S</a:t>
            </a:r>
            <a:r>
              <a:rPr lang="en-US" altLang="en-US" sz="1600"/>
              <a:t> – integer variable</a:t>
            </a:r>
          </a:p>
          <a:p>
            <a:pPr>
              <a:lnSpc>
                <a:spcPct val="90000"/>
              </a:lnSpc>
            </a:pPr>
            <a:r>
              <a:rPr lang="en-US" altLang="en-US" sz="1600"/>
              <a:t>Can only be accessed via two indivisible (atomic) operations</a:t>
            </a:r>
          </a:p>
          <a:p>
            <a:pPr lvl="1">
              <a:lnSpc>
                <a:spcPct val="90000"/>
              </a:lnSpc>
            </a:pPr>
            <a:r>
              <a:rPr lang="en-US" altLang="en-US" b="1">
                <a:solidFill>
                  <a:srgbClr val="000000"/>
                </a:solidFill>
                <a:latin typeface="Courier New" panose="02070309020205020404" pitchFamily="49" charset="0"/>
              </a:rPr>
              <a:t>wait()</a:t>
            </a:r>
            <a:r>
              <a:rPr lang="en-US" altLang="en-US">
                <a:solidFill>
                  <a:srgbClr val="000000"/>
                </a:solidFill>
              </a:rPr>
              <a:t> </a:t>
            </a:r>
            <a:r>
              <a:rPr lang="en-US" altLang="en-US" sz="1600">
                <a:solidFill>
                  <a:srgbClr val="000000"/>
                </a:solidFill>
              </a:rPr>
              <a:t>and </a:t>
            </a:r>
            <a:r>
              <a:rPr lang="en-US" altLang="en-US" b="1">
                <a:solidFill>
                  <a:srgbClr val="000000"/>
                </a:solidFill>
                <a:latin typeface="Courier New" panose="02070309020205020404" pitchFamily="49" charset="0"/>
              </a:rPr>
              <a:t>signal()</a:t>
            </a:r>
          </a:p>
          <a:p>
            <a:pPr lvl="2">
              <a:lnSpc>
                <a:spcPct val="90000"/>
              </a:lnSpc>
            </a:pPr>
            <a:r>
              <a:rPr lang="en-US" altLang="en-US" sz="1600"/>
              <a:t>(Originally called </a:t>
            </a:r>
            <a:r>
              <a:rPr lang="en-US" altLang="en-US" b="1">
                <a:solidFill>
                  <a:srgbClr val="000000"/>
                </a:solidFill>
                <a:latin typeface="Courier New" panose="02070309020205020404" pitchFamily="49" charset="0"/>
              </a:rPr>
              <a:t>P()</a:t>
            </a:r>
            <a:r>
              <a:rPr lang="en-US" altLang="en-US"/>
              <a:t> </a:t>
            </a:r>
            <a:r>
              <a:rPr lang="en-US" altLang="en-US" sz="1600"/>
              <a:t>and </a:t>
            </a:r>
            <a:r>
              <a:rPr lang="en-US" altLang="en-US" b="1">
                <a:solidFill>
                  <a:srgbClr val="000000"/>
                </a:solidFill>
                <a:latin typeface="Courier New" panose="02070309020205020404" pitchFamily="49" charset="0"/>
              </a:rPr>
              <a:t>V())</a:t>
            </a:r>
          </a:p>
          <a:p>
            <a:pPr>
              <a:lnSpc>
                <a:spcPct val="90000"/>
              </a:lnSpc>
            </a:pPr>
            <a:r>
              <a:rPr lang="en-US" altLang="en-US" sz="1600"/>
              <a:t>Definition of  the </a:t>
            </a:r>
            <a:r>
              <a:rPr lang="en-US" altLang="en-US" b="1">
                <a:solidFill>
                  <a:srgbClr val="000000"/>
                </a:solidFill>
                <a:latin typeface="Courier New" panose="02070309020205020404" pitchFamily="49" charset="0"/>
              </a:rPr>
              <a:t>wait() operation</a:t>
            </a:r>
          </a:p>
          <a:p>
            <a:pPr lvl="1">
              <a:lnSpc>
                <a:spcPct val="90000"/>
              </a:lnSpc>
              <a:buFont typeface="Monotype Sorts" pitchFamily="-84" charset="2"/>
              <a:buNone/>
            </a:pPr>
            <a:r>
              <a:rPr lang="en-US" altLang="en-US" b="1">
                <a:latin typeface="Courier New" panose="02070309020205020404" pitchFamily="49" charset="0"/>
                <a:sym typeface="Symbol" panose="05050102010706020507" pitchFamily="18" charset="2"/>
              </a:rPr>
              <a:t>wait(S)</a:t>
            </a:r>
            <a:r>
              <a:rPr lang="en-US" altLang="en-US" sz="1600" b="1">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sz="1600" b="1">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sz="1600" b="1">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a:latin typeface="Courier New" panose="02070309020205020404" pitchFamily="49" charset="0"/>
                <a:sym typeface="Symbol" panose="05050102010706020507" pitchFamily="18" charset="2"/>
              </a:rPr>
              <a:t>}</a:t>
            </a:r>
          </a:p>
          <a:p>
            <a:pPr>
              <a:lnSpc>
                <a:spcPct val="90000"/>
              </a:lnSpc>
            </a:pPr>
            <a:r>
              <a:rPr lang="en-US" altLang="en-US" sz="1600"/>
              <a:t>Definition of  the </a:t>
            </a:r>
            <a:r>
              <a:rPr lang="en-US" altLang="en-US" b="1">
                <a:solidFill>
                  <a:srgbClr val="000000"/>
                </a:solidFill>
                <a:latin typeface="Courier New" panose="02070309020205020404" pitchFamily="49" charset="0"/>
              </a:rPr>
              <a:t>signal() operation</a:t>
            </a:r>
            <a:endParaRPr lang="en-US" altLang="en-US" sz="1600" b="1">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b="1">
                <a:latin typeface="Courier New" panose="02070309020205020404" pitchFamily="49" charset="0"/>
                <a:sym typeface="Symbol" panose="05050102010706020507" pitchFamily="18" charset="2"/>
              </a:rPr>
              <a:t>signal(S)</a:t>
            </a:r>
            <a:r>
              <a:rPr lang="en-US" altLang="en-US" sz="1600" b="1">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a:latin typeface="Courier New" panose="02070309020205020404" pitchFamily="49" charset="0"/>
                <a:sym typeface="Symbol" panose="05050102010706020507" pitchFamily="18" charset="2"/>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344911"/>
            <a:ext cx="8534400" cy="457200"/>
          </a:xfrm>
        </p:spPr>
        <p:txBody>
          <a:bodyPr/>
          <a:lstStyle/>
          <a:p>
            <a:pPr eaLnBrk="1" hangingPunct="1"/>
            <a:r>
              <a:rPr lang="en-US" altLang="en-US" dirty="0"/>
              <a:t>Semaphore Usage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7730283" cy="4530725"/>
          </a:xfrm>
        </p:spPr>
        <p:txBody>
          <a:bodyPr/>
          <a:lstStyle/>
          <a:p>
            <a:pPr>
              <a:tabLst>
                <a:tab pos="2001838" algn="ctr"/>
                <a:tab pos="4513263" algn="ctr"/>
              </a:tabLst>
            </a:pPr>
            <a:r>
              <a:rPr lang="en-US" altLang="en-US" b="1" dirty="0">
                <a:solidFill>
                  <a:srgbClr val="3366FF"/>
                </a:solidFill>
              </a:rPr>
              <a:t>Counting semaphore </a:t>
            </a:r>
            <a:r>
              <a:rPr lang="en-US" altLang="en-US" dirty="0"/>
              <a:t>– integer value can range over an unrestricted domain</a:t>
            </a:r>
          </a:p>
          <a:p>
            <a:pPr>
              <a:tabLst>
                <a:tab pos="2001838" algn="ctr"/>
                <a:tab pos="4513263" algn="ctr"/>
              </a:tabLst>
            </a:pPr>
            <a:r>
              <a:rPr lang="en-US" altLang="en-US" b="1" dirty="0">
                <a:solidFill>
                  <a:srgbClr val="3366FF"/>
                </a:solidFill>
              </a:rPr>
              <a:t>Binary semaphore </a:t>
            </a:r>
            <a:r>
              <a:rPr lang="en-US" altLang="en-US" dirty="0"/>
              <a:t>– integer value can range only between 0 and 1</a:t>
            </a:r>
          </a:p>
          <a:p>
            <a:pPr lvl="1">
              <a:tabLst>
                <a:tab pos="2001838" algn="ctr"/>
                <a:tab pos="4513263" algn="ctr"/>
              </a:tabLst>
            </a:pPr>
            <a:r>
              <a:rPr lang="en-US" altLang="en-US" dirty="0">
                <a:sym typeface="MT Extra" panose="05050102010205020202" pitchFamily="18" charset="2"/>
              </a:rPr>
              <a:t>Same as a </a:t>
            </a:r>
            <a:r>
              <a:rPr lang="en-US" altLang="en-US" b="1" dirty="0">
                <a:solidFill>
                  <a:srgbClr val="3366FF"/>
                </a:solidFill>
                <a:sym typeface="MT Extra" panose="05050102010205020202" pitchFamily="18" charset="2"/>
              </a:rPr>
              <a:t>mutex lock</a:t>
            </a:r>
            <a:endParaRPr lang="en-US" altLang="en-US" b="1" dirty="0">
              <a:solidFill>
                <a:srgbClr val="3366FF"/>
              </a:solidFill>
            </a:endParaRPr>
          </a:p>
          <a:p>
            <a:pPr>
              <a:tabLst>
                <a:tab pos="2001838" algn="ctr"/>
                <a:tab pos="4513263" algn="ctr"/>
              </a:tabLst>
            </a:pPr>
            <a:r>
              <a:rPr lang="en-US" altLang="en-US" dirty="0">
                <a:sym typeface="MT Extra" panose="05050102010205020202" pitchFamily="18" charset="2"/>
              </a:rPr>
              <a:t>Can solve various synchronization problems</a:t>
            </a:r>
          </a:p>
          <a:p>
            <a:pPr>
              <a:tabLst>
                <a:tab pos="2001838" algn="ctr"/>
                <a:tab pos="4513263" algn="ctr"/>
              </a:tabLst>
            </a:pPr>
            <a:r>
              <a:rPr lang="en-US" altLang="en-US" dirty="0">
                <a:sym typeface="MT Extra" panose="05050102010205020202" pitchFamily="18" charset="2"/>
              </a:rPr>
              <a:t>Consider </a:t>
            </a:r>
            <a:r>
              <a:rPr lang="en-US" altLang="en-US" b="1" i="1" dirty="0">
                <a:sym typeface="MT Extra" panose="05050102010205020202" pitchFamily="18" charset="2"/>
              </a:rPr>
              <a:t>P</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b="1" i="1" dirty="0">
                <a:sym typeface="MT Extra" panose="05050102010205020202" pitchFamily="18" charset="2"/>
              </a:rPr>
              <a:t>P</a:t>
            </a:r>
            <a:r>
              <a:rPr lang="en-US" altLang="en-US" b="1" i="1" baseline="-25000" dirty="0">
                <a:sym typeface="MT Extra" panose="05050102010205020202" pitchFamily="18" charset="2"/>
              </a:rPr>
              <a:t>2</a:t>
            </a:r>
            <a:r>
              <a:rPr lang="en-US" altLang="en-US" dirty="0">
                <a:sym typeface="MT Extra" panose="05050102010205020202" pitchFamily="18" charset="2"/>
              </a:rPr>
              <a:t> that require</a:t>
            </a:r>
            <a:r>
              <a:rPr lang="en-US" altLang="en-US" b="1" i="1" dirty="0">
                <a:sym typeface="MT Extra" panose="05050102010205020202" pitchFamily="18" charset="2"/>
              </a:rPr>
              <a:t> 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b="1" i="1" dirty="0">
                <a:sym typeface="MT Extra" panose="05050102010205020202" pitchFamily="18" charset="2"/>
              </a:rPr>
              <a:t>S</a:t>
            </a:r>
            <a:r>
              <a:rPr lang="en-US" altLang="en-US" b="1" i="1" baseline="-25000" dirty="0">
                <a:sym typeface="MT Extra" panose="05050102010205020202" pitchFamily="18" charset="2"/>
              </a:rPr>
              <a:t>2</a:t>
            </a:r>
          </a:p>
          <a:p>
            <a:pPr>
              <a:buFont typeface="Monotype Sorts" pitchFamily="-84" charset="2"/>
              <a:buNone/>
              <a:tabLst>
                <a:tab pos="2001838" algn="ctr"/>
                <a:tab pos="4513263" algn="ctr"/>
              </a:tabLst>
            </a:pPr>
            <a:r>
              <a:rPr lang="en-US" altLang="en-US" dirty="0">
                <a:sym typeface="MT Extra" panose="05050102010205020202" pitchFamily="18" charset="2"/>
              </a:rPr>
              <a:t>       Create a semaphore “</a:t>
            </a:r>
            <a:r>
              <a:rPr lang="en-US" altLang="ja-JP" b="1" dirty="0">
                <a:solidFill>
                  <a:srgbClr val="000000"/>
                </a:solidFill>
                <a:latin typeface="Courier New" panose="02070309020205020404" pitchFamily="49" charset="0"/>
                <a:sym typeface="MT Extra" panose="05050102010205020202" pitchFamily="18" charset="2"/>
              </a:rPr>
              <a:t>synch</a:t>
            </a:r>
            <a:r>
              <a:rPr lang="en-US" altLang="en-US" dirty="0">
                <a:sym typeface="MT Extra" panose="05050102010205020202" pitchFamily="18" charset="2"/>
              </a:rPr>
              <a:t>”</a:t>
            </a:r>
            <a:r>
              <a:rPr lang="en-US" altLang="ja-JP" dirty="0">
                <a:sym typeface="MT Extra" panose="05050102010205020202" pitchFamily="18" charset="2"/>
              </a:rPr>
              <a:t> initialized to 0 </a:t>
            </a:r>
          </a:p>
          <a:p>
            <a:pPr lvl="1">
              <a:buFont typeface="Monotype Sorts" pitchFamily="-84" charset="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P1:</a:t>
            </a:r>
          </a:p>
          <a:p>
            <a:pPr lvl="1">
              <a:buFont typeface="Monotype Sorts" pitchFamily="-84" charset="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1">
              <a:buFont typeface="Monotype Sorts" pitchFamily="-84" charset="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signal(synch);</a:t>
            </a:r>
          </a:p>
          <a:p>
            <a:pPr lvl="1">
              <a:buFont typeface="Monotype Sorts" pitchFamily="-84" charset="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P2:</a:t>
            </a:r>
          </a:p>
          <a:p>
            <a:pPr lvl="1">
              <a:buFont typeface="Monotype Sorts" pitchFamily="-84" charset="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wait(synch)</a:t>
            </a:r>
            <a:r>
              <a:rPr lang="en-US" altLang="en-US" dirty="0">
                <a:solidFill>
                  <a:srgbClr val="0000FF"/>
                </a:solidFill>
                <a:sym typeface="MT Extra" panose="05050102010205020202" pitchFamily="18" charset="2"/>
              </a:rPr>
              <a:t>;</a:t>
            </a:r>
            <a:endParaRPr lang="en-US" altLang="en-US" b="1" dirty="0">
              <a:solidFill>
                <a:srgbClr val="000000"/>
              </a:solidFill>
              <a:latin typeface="Courier New" panose="02070309020205020404" pitchFamily="49" charset="0"/>
              <a:sym typeface="MT Extra" panose="05050102010205020202" pitchFamily="18" charset="2"/>
            </a:endParaRPr>
          </a:p>
          <a:p>
            <a:pPr lvl="1">
              <a:buFont typeface="Monotype Sorts" pitchFamily="-84" charset="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r>
              <a:rPr lang="en-US" altLang="en-US" dirty="0"/>
              <a:t>Can implement a counting semaphore </a:t>
            </a:r>
            <a:r>
              <a:rPr lang="en-US" altLang="en-US" b="1" i="1" dirty="0">
                <a:solidFill>
                  <a:srgbClr val="000000"/>
                </a:solidFill>
              </a:rPr>
              <a:t>S</a:t>
            </a:r>
            <a:r>
              <a:rPr lang="en-US" altLang="en-US" dirty="0"/>
              <a:t> as a binary semaphore</a:t>
            </a:r>
          </a:p>
          <a:p>
            <a:pPr>
              <a:tabLst>
                <a:tab pos="2001838" algn="ctr"/>
                <a:tab pos="4513263" algn="ctr"/>
              </a:tabLst>
            </a:pPr>
            <a:endParaRPr lang="en-US" altLang="en-US" sz="1600" b="1" i="1" baseline="-25000" dirty="0">
              <a:sym typeface="MT Extra" panose="05050102010205020202" pitchFamily="18" charset="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1C2F0211-ABE5-4F4E-B53C-4F329D52DBCF}"/>
              </a:ext>
            </a:extLst>
          </p:cNvPr>
          <p:cNvSpPr>
            <a:spLocks noGrp="1" noChangeArrowheads="1"/>
          </p:cNvSpPr>
          <p:nvPr>
            <p:ph type="title"/>
          </p:nvPr>
        </p:nvSpPr>
        <p:spPr>
          <a:xfrm>
            <a:off x="457200" y="227824"/>
            <a:ext cx="8229600" cy="576263"/>
          </a:xfrm>
        </p:spPr>
        <p:txBody>
          <a:bodyPr/>
          <a:lstStyle/>
          <a:p>
            <a:pPr eaLnBrk="1" hangingPunct="1"/>
            <a:r>
              <a:rPr lang="en-US" altLang="en-US" dirty="0"/>
              <a:t>Semaphore Implementation</a:t>
            </a:r>
          </a:p>
        </p:txBody>
      </p:sp>
      <p:sp>
        <p:nvSpPr>
          <p:cNvPr id="51202" name="Rectangle 3">
            <a:extLst>
              <a:ext uri="{FF2B5EF4-FFF2-40B4-BE49-F238E27FC236}">
                <a16:creationId xmlns:a16="http://schemas.microsoft.com/office/drawing/2014/main" id="{81C74B36-24EB-4A50-92A5-8C139CA647C1}"/>
              </a:ext>
            </a:extLst>
          </p:cNvPr>
          <p:cNvSpPr>
            <a:spLocks noGrp="1" noChangeArrowheads="1"/>
          </p:cNvSpPr>
          <p:nvPr>
            <p:ph idx="1"/>
          </p:nvPr>
        </p:nvSpPr>
        <p:spPr>
          <a:xfrm>
            <a:off x="869949" y="1157288"/>
            <a:ext cx="7648899" cy="4530725"/>
          </a:xfrm>
        </p:spPr>
        <p:txBody>
          <a:bodyPr/>
          <a:lstStyle/>
          <a:p>
            <a:r>
              <a:rPr lang="en-US" altLang="en-US" dirty="0"/>
              <a:t>Must guarantee that no two processes can execute  the </a:t>
            </a:r>
            <a:r>
              <a:rPr lang="en-US" altLang="en-US" sz="2000" b="1" dirty="0">
                <a:latin typeface="Courier New" panose="02070309020205020404" pitchFamily="49" charset="0"/>
              </a:rPr>
              <a:t>wait() </a:t>
            </a:r>
            <a:r>
              <a:rPr lang="en-US" altLang="en-US" dirty="0"/>
              <a:t>and </a:t>
            </a:r>
            <a:r>
              <a:rPr lang="en-US" altLang="en-US" sz="2000" b="1" dirty="0">
                <a:latin typeface="Courier New" panose="02070309020205020404" pitchFamily="49" charset="0"/>
              </a:rPr>
              <a:t>signal() </a:t>
            </a:r>
            <a:r>
              <a:rPr lang="en-US" altLang="en-US" dirty="0"/>
              <a:t>on the same semaphore at the same time</a:t>
            </a:r>
          </a:p>
          <a:p>
            <a:r>
              <a:rPr lang="en-US" altLang="en-US" dirty="0"/>
              <a:t>Thus, the implementation becomes the critical section problem where the </a:t>
            </a:r>
            <a:r>
              <a:rPr lang="en-US" altLang="en-US" sz="2000" b="1" dirty="0">
                <a:latin typeface="Courier New" panose="02070309020205020404" pitchFamily="49" charset="0"/>
              </a:rPr>
              <a:t>wait</a:t>
            </a:r>
            <a:r>
              <a:rPr lang="en-US" altLang="en-US" dirty="0"/>
              <a:t> and </a:t>
            </a:r>
            <a:r>
              <a:rPr lang="en-US" altLang="en-US" sz="2000" b="1" dirty="0">
                <a:latin typeface="Courier New" panose="02070309020205020404" pitchFamily="49" charset="0"/>
              </a:rPr>
              <a:t>signal</a:t>
            </a:r>
            <a:r>
              <a:rPr lang="en-US" altLang="en-US" dirty="0"/>
              <a:t> code are placed in the critical section</a:t>
            </a:r>
          </a:p>
          <a:p>
            <a:pPr lvl="1"/>
            <a:r>
              <a:rPr lang="en-US" altLang="en-US" dirty="0"/>
              <a:t>Could now have </a:t>
            </a:r>
            <a:r>
              <a:rPr lang="en-US" altLang="en-US" b="1" dirty="0">
                <a:solidFill>
                  <a:srgbClr val="3366FF"/>
                </a:solidFill>
              </a:rPr>
              <a:t>busy waiting</a:t>
            </a:r>
            <a:r>
              <a:rPr lang="en-US" altLang="en-US" dirty="0">
                <a:solidFill>
                  <a:srgbClr val="3366FF"/>
                </a:solidFill>
              </a:rPr>
              <a:t> </a:t>
            </a:r>
            <a:r>
              <a:rPr lang="en-US" altLang="en-US" dirty="0"/>
              <a:t>in critical section implementation</a:t>
            </a:r>
          </a:p>
          <a:p>
            <a:pPr lvl="2"/>
            <a:r>
              <a:rPr lang="en-US" altLang="en-US" dirty="0"/>
              <a:t>But implementation code is short</a:t>
            </a:r>
          </a:p>
          <a:p>
            <a:pPr lvl="2"/>
            <a:r>
              <a:rPr lang="en-US" altLang="en-US" dirty="0"/>
              <a:t>Little busy waiting if critical section rarely occupied</a:t>
            </a:r>
          </a:p>
          <a:p>
            <a:r>
              <a:rPr lang="en-US" altLang="en-US" dirty="0"/>
              <a:t>Note that applications may spend lots of time in critical sections and therefore this is not a good solution</a:t>
            </a:r>
          </a:p>
          <a:p>
            <a:pPr>
              <a:buFont typeface="Monotype Sorts" pitchFamily="-84" charset="2"/>
              <a:buNone/>
            </a:pPr>
            <a:r>
              <a:rPr lang="en-US" altLang="en-US" dirty="0"/>
              <a:t> </a:t>
            </a:r>
          </a:p>
          <a:p>
            <a:pPr lvl="1">
              <a:buFont typeface="Monotype Sorts" pitchFamily="-84" charset="2"/>
              <a:buNone/>
            </a:pPr>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625151" y="249724"/>
            <a:ext cx="8779199" cy="609600"/>
          </a:xfrm>
        </p:spPr>
        <p:txBody>
          <a:bodyPr/>
          <a:lstStyle/>
          <a:p>
            <a:pPr eaLnBrk="1" hangingPunct="1"/>
            <a:r>
              <a:rPr lang="en-US" altLang="en-US" sz="2800" dirty="0"/>
              <a:t>Semaphore Implementation with no </a:t>
            </a:r>
            <a:br>
              <a:rPr lang="en-US" altLang="en-US" sz="2800" dirty="0"/>
            </a:br>
            <a:r>
              <a:rPr lang="en-US" altLang="en-US" sz="2800" dirty="0"/>
              <a:t>Busy waiting </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861980" y="1078706"/>
            <a:ext cx="7582224" cy="4700588"/>
          </a:xfrm>
        </p:spPr>
        <p:txBody>
          <a:bodyPr/>
          <a:lstStyle/>
          <a:p>
            <a:r>
              <a:rPr lang="en-US" altLang="en-US" dirty="0"/>
              <a:t>With each semaphore there is an associated waiting queue</a:t>
            </a:r>
          </a:p>
          <a:p>
            <a:r>
              <a:rPr lang="en-US" altLang="en-US" dirty="0"/>
              <a:t>Each entry in a waiting queue has two data items:</a:t>
            </a:r>
          </a:p>
          <a:p>
            <a:pPr lvl="1"/>
            <a:r>
              <a:rPr lang="en-US" altLang="en-US" dirty="0"/>
              <a:t> value (of type integer)</a:t>
            </a:r>
          </a:p>
          <a:p>
            <a:pPr lvl="1"/>
            <a:r>
              <a:rPr lang="en-US" altLang="en-US" dirty="0"/>
              <a:t> pointer to next record in the list</a:t>
            </a:r>
          </a:p>
          <a:p>
            <a:r>
              <a:rPr lang="en-US" altLang="en-US" dirty="0"/>
              <a:t>Two operations:</a:t>
            </a:r>
          </a:p>
          <a:p>
            <a:pPr lvl="1"/>
            <a:r>
              <a:rPr lang="en-US" altLang="en-US" b="1" dirty="0">
                <a:solidFill>
                  <a:srgbClr val="3366FF"/>
                </a:solidFill>
              </a:rPr>
              <a:t>block</a:t>
            </a:r>
            <a:r>
              <a:rPr lang="en-US" altLang="en-US" dirty="0">
                <a:solidFill>
                  <a:srgbClr val="3366FF"/>
                </a:solidFill>
              </a:rPr>
              <a:t> </a:t>
            </a:r>
            <a:r>
              <a:rPr lang="en-US" altLang="en-US" dirty="0"/>
              <a:t>– place the process invoking the operation on the appropriate waiting queue</a:t>
            </a:r>
          </a:p>
          <a:p>
            <a:pPr lvl="1"/>
            <a:r>
              <a:rPr lang="en-US" altLang="en-US" b="1" dirty="0">
                <a:solidFill>
                  <a:srgbClr val="3366FF"/>
                </a:solidFill>
              </a:rPr>
              <a:t>wakeup</a:t>
            </a:r>
            <a:r>
              <a:rPr lang="en-US" altLang="en-US" dirty="0">
                <a:solidFill>
                  <a:srgbClr val="3366FF"/>
                </a:solidFill>
              </a:rPr>
              <a:t> </a:t>
            </a:r>
            <a:r>
              <a:rPr lang="en-US" altLang="en-US" dirty="0"/>
              <a:t>– remove one of processes in the waiting queue and place it in the ready queue</a:t>
            </a:r>
          </a:p>
          <a:p>
            <a:r>
              <a:rPr lang="en-US" altLang="en-US" sz="1600" b="1" dirty="0">
                <a:latin typeface="Courier New" panose="02070309020205020404" pitchFamily="49" charset="0"/>
              </a:rPr>
              <a:t>typedef struct { </a:t>
            </a:r>
          </a:p>
          <a:p>
            <a:pPr>
              <a:buFont typeface="Monotype Sorts" pitchFamily="-84" charset="2"/>
              <a:buNone/>
            </a:pPr>
            <a:r>
              <a:rPr lang="en-US" altLang="en-US" sz="1600" b="1" dirty="0">
                <a:latin typeface="Courier New" panose="02070309020205020404" pitchFamily="49" charset="0"/>
              </a:rPr>
              <a:t>   	</a:t>
            </a:r>
            <a:r>
              <a:rPr lang="en-US" altLang="en-US" sz="1600" b="1" dirty="0" err="1">
                <a:latin typeface="Courier New" panose="02070309020205020404" pitchFamily="49" charset="0"/>
              </a:rPr>
              <a:t>int</a:t>
            </a:r>
            <a:r>
              <a:rPr lang="en-US" altLang="en-US" sz="1600" b="1" dirty="0">
                <a:latin typeface="Courier New" panose="02070309020205020404" pitchFamily="49" charset="0"/>
              </a:rPr>
              <a:t> value; </a:t>
            </a:r>
          </a:p>
          <a:p>
            <a:pPr>
              <a:buFont typeface="Monotype Sorts" pitchFamily="-84" charset="2"/>
              <a:buNone/>
            </a:pPr>
            <a:r>
              <a:rPr lang="en-US" altLang="en-US" sz="1600" b="1" dirty="0">
                <a:latin typeface="Courier New" panose="02070309020205020404" pitchFamily="49" charset="0"/>
              </a:rPr>
              <a:t>   	struct process *list; </a:t>
            </a:r>
          </a:p>
          <a:p>
            <a:pPr>
              <a:buFont typeface="Monotype Sorts" pitchFamily="-84" charset="2"/>
              <a:buNone/>
            </a:pPr>
            <a:r>
              <a:rPr lang="en-US" altLang="en-US" sz="1600" b="1" dirty="0">
                <a:latin typeface="Courier New" panose="02070309020205020404" pitchFamily="49" charset="0"/>
              </a:rPr>
              <a:t>   } semaphore; </a:t>
            </a:r>
          </a:p>
          <a:p>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669F922E-D0FD-4876-8B89-C6C21A7E370F}"/>
              </a:ext>
            </a:extLst>
          </p:cNvPr>
          <p:cNvSpPr>
            <a:spLocks noGrp="1" noChangeArrowheads="1"/>
          </p:cNvSpPr>
          <p:nvPr>
            <p:ph type="title"/>
          </p:nvPr>
        </p:nvSpPr>
        <p:spPr>
          <a:xfrm>
            <a:off x="775670" y="219111"/>
            <a:ext cx="8356600" cy="581025"/>
          </a:xfrm>
        </p:spPr>
        <p:txBody>
          <a:bodyPr/>
          <a:lstStyle/>
          <a:p>
            <a:pPr eaLnBrk="1" hangingPunct="1"/>
            <a:r>
              <a:rPr lang="en-US" altLang="en-US" sz="2800" dirty="0"/>
              <a:t>Implementation with no Busy waiting (Cont.)</a:t>
            </a:r>
          </a:p>
        </p:txBody>
      </p:sp>
      <p:sp>
        <p:nvSpPr>
          <p:cNvPr id="55298" name="Rectangle 3">
            <a:extLst>
              <a:ext uri="{FF2B5EF4-FFF2-40B4-BE49-F238E27FC236}">
                <a16:creationId xmlns:a16="http://schemas.microsoft.com/office/drawing/2014/main" id="{E98F4248-9756-4C5B-BA54-44B5C180256E}"/>
              </a:ext>
            </a:extLst>
          </p:cNvPr>
          <p:cNvSpPr>
            <a:spLocks noGrp="1" noChangeArrowheads="1"/>
          </p:cNvSpPr>
          <p:nvPr>
            <p:ph idx="1"/>
          </p:nvPr>
        </p:nvSpPr>
        <p:spPr>
          <a:xfrm>
            <a:off x="1154113" y="901700"/>
            <a:ext cx="6122987" cy="5029200"/>
          </a:xfrm>
        </p:spPr>
        <p:txBody>
          <a:bodyPr/>
          <a:lstStyle/>
          <a:p>
            <a:pPr marL="0" indent="0">
              <a:buFont typeface="Monotype Sorts" pitchFamily="-84" charset="2"/>
              <a:buNone/>
            </a:pPr>
            <a:endParaRPr lang="en-US" altLang="en-US" sz="1400" b="1">
              <a:latin typeface="Courier New" panose="02070309020205020404" pitchFamily="49" charset="0"/>
            </a:endParaRPr>
          </a:p>
          <a:p>
            <a:pPr marL="0" indent="0">
              <a:buFont typeface="Monotype Sorts" pitchFamily="-84" charset="2"/>
              <a:buNone/>
            </a:pPr>
            <a:r>
              <a:rPr lang="en-US" altLang="en-US" sz="1600" b="1">
                <a:latin typeface="Courier New" panose="02070309020205020404" pitchFamily="49" charset="0"/>
              </a:rPr>
              <a:t>wait(semaphore *S) { </a:t>
            </a:r>
          </a:p>
          <a:p>
            <a:pPr marL="0" indent="0">
              <a:buFont typeface="Monotype Sorts" pitchFamily="-84" charset="2"/>
              <a:buNone/>
            </a:pPr>
            <a:r>
              <a:rPr lang="en-US" altLang="en-US" sz="1600" b="1">
                <a:latin typeface="Courier New" panose="02070309020205020404" pitchFamily="49" charset="0"/>
              </a:rPr>
              <a:t>   S-&gt;value--; </a:t>
            </a:r>
          </a:p>
          <a:p>
            <a:pPr marL="0" indent="0">
              <a:buFont typeface="Monotype Sorts" pitchFamily="-84" charset="2"/>
              <a:buNone/>
            </a:pPr>
            <a:r>
              <a:rPr lang="en-US" altLang="en-US" sz="1600" b="1">
                <a:latin typeface="Courier New" panose="02070309020205020404" pitchFamily="49" charset="0"/>
              </a:rPr>
              <a:t>   if (S-&gt;value &lt; 0) {</a:t>
            </a:r>
            <a:br>
              <a:rPr lang="en-US" altLang="en-US" sz="1600" b="1">
                <a:latin typeface="Courier New" panose="02070309020205020404" pitchFamily="49" charset="0"/>
              </a:rPr>
            </a:br>
            <a:r>
              <a:rPr lang="en-US" altLang="en-US" sz="1600" b="1">
                <a:latin typeface="Courier New" panose="02070309020205020404" pitchFamily="49" charset="0"/>
              </a:rPr>
              <a:t>      add this process to S-&gt;list; </a:t>
            </a:r>
          </a:p>
          <a:p>
            <a:pPr marL="0" indent="0">
              <a:buFont typeface="Monotype Sorts" pitchFamily="-84" charset="2"/>
              <a:buNone/>
            </a:pPr>
            <a:r>
              <a:rPr lang="en-US" altLang="en-US" sz="1600" b="1">
                <a:latin typeface="Courier New" panose="02070309020205020404" pitchFamily="49" charset="0"/>
              </a:rPr>
              <a:t>      block(); </a:t>
            </a:r>
          </a:p>
          <a:p>
            <a:pPr marL="0" indent="0">
              <a:buFont typeface="Monotype Sorts" pitchFamily="-84" charset="2"/>
              <a:buNone/>
            </a:pPr>
            <a:r>
              <a:rPr lang="en-US" altLang="en-US" sz="1600" b="1">
                <a:latin typeface="Courier New" panose="02070309020205020404" pitchFamily="49" charset="0"/>
              </a:rPr>
              <a:t>   } </a:t>
            </a:r>
          </a:p>
          <a:p>
            <a:pPr marL="0" indent="0">
              <a:buFont typeface="Monotype Sorts" pitchFamily="-84" charset="2"/>
              <a:buNone/>
            </a:pPr>
            <a:r>
              <a:rPr lang="en-US" altLang="en-US" sz="1600" b="1">
                <a:latin typeface="Courier New" panose="02070309020205020404" pitchFamily="49" charset="0"/>
              </a:rPr>
              <a:t>}</a:t>
            </a:r>
          </a:p>
          <a:p>
            <a:pPr marL="0" indent="0">
              <a:buFont typeface="Monotype Sorts" pitchFamily="-84" charset="2"/>
              <a:buNone/>
            </a:pPr>
            <a:endParaRPr lang="en-US" altLang="en-US" sz="1600" b="1">
              <a:latin typeface="Courier New" panose="02070309020205020404" pitchFamily="49" charset="0"/>
            </a:endParaRPr>
          </a:p>
          <a:p>
            <a:pPr marL="0" indent="0">
              <a:buFont typeface="Monotype Sorts" pitchFamily="-84" charset="2"/>
              <a:buNone/>
            </a:pPr>
            <a:r>
              <a:rPr lang="en-US" altLang="en-US" sz="1600" b="1">
                <a:latin typeface="Courier New" panose="02070309020205020404" pitchFamily="49" charset="0"/>
              </a:rPr>
              <a:t>signal(semaphore *S) { </a:t>
            </a:r>
          </a:p>
          <a:p>
            <a:pPr marL="0" indent="0">
              <a:buFont typeface="Monotype Sorts" pitchFamily="-84" charset="2"/>
              <a:buNone/>
            </a:pPr>
            <a:r>
              <a:rPr lang="en-US" altLang="en-US" sz="1600" b="1">
                <a:latin typeface="Courier New" panose="02070309020205020404" pitchFamily="49" charset="0"/>
              </a:rPr>
              <a:t>   S-&gt;value++; </a:t>
            </a:r>
          </a:p>
          <a:p>
            <a:pPr marL="0" indent="0">
              <a:buFont typeface="Monotype Sorts" pitchFamily="-84" charset="2"/>
              <a:buNone/>
            </a:pPr>
            <a:r>
              <a:rPr lang="en-US" altLang="en-US" sz="1600" b="1">
                <a:latin typeface="Courier New" panose="02070309020205020404" pitchFamily="49" charset="0"/>
              </a:rPr>
              <a:t>   if (S-&gt;value &lt;= 0) {</a:t>
            </a:r>
            <a:br>
              <a:rPr lang="en-US" altLang="en-US" sz="1600" b="1">
                <a:latin typeface="Courier New" panose="02070309020205020404" pitchFamily="49" charset="0"/>
              </a:rPr>
            </a:br>
            <a:r>
              <a:rPr lang="en-US" altLang="en-US" sz="1600" b="1">
                <a:latin typeface="Courier New" panose="02070309020205020404" pitchFamily="49" charset="0"/>
              </a:rPr>
              <a:t>      remove a process P from S-&gt;list; </a:t>
            </a:r>
          </a:p>
          <a:p>
            <a:pPr marL="0" indent="0">
              <a:buFont typeface="Monotype Sorts" pitchFamily="-84" charset="2"/>
              <a:buNone/>
            </a:pPr>
            <a:r>
              <a:rPr lang="en-US" altLang="en-US" sz="1600" b="1">
                <a:latin typeface="Courier New" panose="02070309020205020404" pitchFamily="49" charset="0"/>
              </a:rPr>
              <a:t>      wakeup(P); </a:t>
            </a:r>
          </a:p>
          <a:p>
            <a:pPr marL="0" indent="0">
              <a:buFont typeface="Monotype Sorts" pitchFamily="-84" charset="2"/>
              <a:buNone/>
            </a:pPr>
            <a:r>
              <a:rPr lang="en-US" altLang="en-US" sz="1600" b="1">
                <a:latin typeface="Courier New" panose="02070309020205020404" pitchFamily="49" charset="0"/>
              </a:rPr>
              <a:t>   } </a:t>
            </a:r>
          </a:p>
          <a:p>
            <a:pPr marL="0" indent="0">
              <a:buFont typeface="Monotype Sorts" pitchFamily="-84" charset="2"/>
              <a:buNone/>
            </a:pPr>
            <a:r>
              <a:rPr lang="en-US" altLang="en-US" sz="1600" b="1">
                <a:latin typeface="Courier New" panose="02070309020205020404" pitchFamily="49" charset="0"/>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227824"/>
            <a:ext cx="7762875" cy="576263"/>
          </a:xfrm>
        </p:spPr>
        <p:txBody>
          <a:bodyPr/>
          <a:lstStyle/>
          <a:p>
            <a:pPr eaLnBrk="1" hangingPunct="1"/>
            <a:r>
              <a:rPr lang="en-US" altLang="en-US" dirty="0"/>
              <a:t>Problems with Semaphores</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27088" y="1282700"/>
            <a:ext cx="6959600" cy="4860925"/>
          </a:xfrm>
        </p:spPr>
        <p:txBody>
          <a:bodyPr/>
          <a:lstStyle/>
          <a:p>
            <a:r>
              <a:rPr lang="en-US" altLang="en-US"/>
              <a:t> Incorrect use of semaphore operations:</a:t>
            </a:r>
            <a:br>
              <a:rPr lang="en-US" altLang="en-US"/>
            </a:br>
            <a:endParaRPr lang="en-US" altLang="en-US"/>
          </a:p>
          <a:p>
            <a:pPr lvl="1"/>
            <a:r>
              <a:rPr lang="en-US" altLang="en-US"/>
              <a:t> </a:t>
            </a:r>
            <a:r>
              <a:rPr lang="en-US" altLang="en-US" b="1">
                <a:latin typeface="Courier New" panose="02070309020205020404" pitchFamily="49" charset="0"/>
                <a:cs typeface="Courier New" panose="02070309020205020404" pitchFamily="49" charset="0"/>
              </a:rPr>
              <a:t>signal (mutex)  ….  wait (mutex)</a:t>
            </a:r>
            <a:br>
              <a:rPr lang="en-US" altLang="en-US" b="1">
                <a:latin typeface="Courier New" panose="02070309020205020404" pitchFamily="49" charset="0"/>
                <a:cs typeface="Courier New" panose="02070309020205020404" pitchFamily="49" charset="0"/>
              </a:rPr>
            </a:br>
            <a:endParaRPr lang="en-US" altLang="en-US" b="1">
              <a:latin typeface="Courier New" panose="02070309020205020404" pitchFamily="49" charset="0"/>
              <a:cs typeface="Courier New" panose="02070309020205020404" pitchFamily="49" charset="0"/>
            </a:endParaRPr>
          </a:p>
          <a:p>
            <a:pPr lvl="1"/>
            <a:r>
              <a:rPr lang="en-US" altLang="en-US"/>
              <a:t> </a:t>
            </a:r>
            <a:r>
              <a:rPr lang="en-US" altLang="en-US" b="1">
                <a:latin typeface="Courier New" panose="02070309020205020404" pitchFamily="49" charset="0"/>
                <a:cs typeface="Courier New" panose="02070309020205020404" pitchFamily="49" charset="0"/>
              </a:rPr>
              <a:t>wait (mutex)  …  wait (mutex)</a:t>
            </a:r>
          </a:p>
          <a:p>
            <a:pPr lvl="1"/>
            <a:endParaRPr lang="en-US" altLang="en-US" b="1">
              <a:latin typeface="Courier New" panose="02070309020205020404" pitchFamily="49" charset="0"/>
              <a:cs typeface="Courier New" panose="02070309020205020404" pitchFamily="49" charset="0"/>
            </a:endParaRPr>
          </a:p>
          <a:p>
            <a:pPr lvl="1"/>
            <a:r>
              <a:rPr lang="en-US" altLang="en-US"/>
              <a:t> Omitting  of </a:t>
            </a:r>
            <a:r>
              <a:rPr lang="en-US" altLang="en-US" b="1">
                <a:latin typeface="Courier New" panose="02070309020205020404" pitchFamily="49" charset="0"/>
                <a:cs typeface="Courier New" panose="02070309020205020404" pitchFamily="49" charset="0"/>
              </a:rPr>
              <a:t>wait (mutex) </a:t>
            </a:r>
            <a:r>
              <a:rPr lang="en-US" altLang="en-US"/>
              <a:t>and/or </a:t>
            </a:r>
            <a:r>
              <a:rPr lang="en-US" altLang="en-US" b="1">
                <a:latin typeface="Courier New" panose="02070309020205020404" pitchFamily="49" charset="0"/>
                <a:cs typeface="Courier New" panose="02070309020205020404" pitchFamily="49" charset="0"/>
              </a:rPr>
              <a:t>signal (mutex)</a:t>
            </a:r>
            <a:endParaRPr lang="en-US" altLang="en-US"/>
          </a:p>
          <a:p>
            <a:pPr lvl="1"/>
            <a:endParaRPr lang="en-US" altLang="en-US"/>
          </a:p>
          <a:p>
            <a:r>
              <a:rPr lang="en-US" altLang="en-US"/>
              <a:t>These – and others – are examples of what can occur when sempahores and other synchronization tools are used incorrectly.</a:t>
            </a:r>
          </a:p>
          <a:p>
            <a:endParaRPr lang="en-US" altLang="en-US"/>
          </a:p>
          <a:p>
            <a:endParaRPr lang="en-US" altLang="en-US"/>
          </a:p>
          <a:p>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D8EF5652-864F-45D9-B03A-C5641C84E4D5}"/>
              </a:ext>
            </a:extLst>
          </p:cNvPr>
          <p:cNvSpPr>
            <a:spLocks noGrp="1" noChangeArrowheads="1"/>
          </p:cNvSpPr>
          <p:nvPr>
            <p:ph type="title"/>
          </p:nvPr>
        </p:nvSpPr>
        <p:spPr>
          <a:xfrm>
            <a:off x="457200" y="222868"/>
            <a:ext cx="8229600" cy="576262"/>
          </a:xfrm>
        </p:spPr>
        <p:txBody>
          <a:bodyPr/>
          <a:lstStyle/>
          <a:p>
            <a:pPr eaLnBrk="1" hangingPunct="1"/>
            <a:r>
              <a:rPr lang="en-US" altLang="en-US" dirty="0"/>
              <a:t>Monitors</a:t>
            </a:r>
          </a:p>
        </p:txBody>
      </p:sp>
      <p:sp>
        <p:nvSpPr>
          <p:cNvPr id="59394" name="Rectangle 3">
            <a:extLst>
              <a:ext uri="{FF2B5EF4-FFF2-40B4-BE49-F238E27FC236}">
                <a16:creationId xmlns:a16="http://schemas.microsoft.com/office/drawing/2014/main" id="{FD3AB3C2-A7A5-4526-A61F-5C1CB7C4C0BB}"/>
              </a:ext>
            </a:extLst>
          </p:cNvPr>
          <p:cNvSpPr>
            <a:spLocks noGrp="1" noChangeArrowheads="1"/>
          </p:cNvSpPr>
          <p:nvPr>
            <p:ph idx="1"/>
          </p:nvPr>
        </p:nvSpPr>
        <p:spPr>
          <a:xfrm>
            <a:off x="855663" y="1209675"/>
            <a:ext cx="7691178" cy="4860925"/>
          </a:xfrm>
        </p:spPr>
        <p:txBody>
          <a:bodyPr/>
          <a:lstStyle/>
          <a:p>
            <a:pPr>
              <a:lnSpc>
                <a:spcPct val="80000"/>
              </a:lnSpc>
            </a:pPr>
            <a:r>
              <a:rPr lang="en-US" altLang="en-US" dirty="0"/>
              <a:t>A high-level abstraction that provides a convenient and effective mechanism for process synchronization</a:t>
            </a:r>
          </a:p>
          <a:p>
            <a:pPr>
              <a:lnSpc>
                <a:spcPct val="80000"/>
              </a:lnSpc>
            </a:pPr>
            <a:r>
              <a:rPr lang="en-US" altLang="en-US" i="1" dirty="0"/>
              <a:t>Abstract data type</a:t>
            </a:r>
            <a:r>
              <a:rPr lang="en-US" altLang="en-US" dirty="0"/>
              <a:t>, internal variables only accessible by code within the procedure</a:t>
            </a:r>
          </a:p>
          <a:p>
            <a:pPr>
              <a:lnSpc>
                <a:spcPct val="80000"/>
              </a:lnSpc>
            </a:pPr>
            <a:r>
              <a:rPr lang="en-US" altLang="en-US" dirty="0"/>
              <a:t>Only one process may be active within the monitor at a time</a:t>
            </a:r>
          </a:p>
          <a:p>
            <a:pPr>
              <a:lnSpc>
                <a:spcPct val="80000"/>
              </a:lnSpc>
            </a:pPr>
            <a:r>
              <a:rPr lang="en-US" altLang="en-US" dirty="0"/>
              <a:t>Pseudocode syntax of a monitor:</a:t>
            </a:r>
          </a:p>
          <a:p>
            <a:pPr lvl="2">
              <a:lnSpc>
                <a:spcPct val="80000"/>
              </a:lnSpc>
              <a:buFont typeface="Webdings" panose="05030102010509060703" pitchFamily="18" charset="2"/>
              <a:buNone/>
            </a:pPr>
            <a:endParaRPr lang="en-US" altLang="en-US" sz="1400" dirty="0">
              <a:solidFill>
                <a:srgbClr val="0000FF"/>
              </a:solidFill>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monitor monitor-name</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 shared variable declarations</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function P1 (…) {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function P2 (…) { …. }</a:t>
            </a:r>
            <a:br>
              <a:rPr lang="en-US" altLang="en-US" sz="1600" b="1" dirty="0">
                <a:solidFill>
                  <a:srgbClr val="000000"/>
                </a:solidFill>
                <a:latin typeface="Courier New" panose="02070309020205020404" pitchFamily="49" charset="0"/>
              </a:rPr>
            </a:b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function </a:t>
            </a:r>
            <a:r>
              <a:rPr lang="en-US" altLang="en-US" sz="1600" b="1" dirty="0" err="1">
                <a:solidFill>
                  <a:srgbClr val="000000"/>
                </a:solidFill>
                <a:latin typeface="Courier New" panose="02070309020205020404" pitchFamily="49" charset="0"/>
              </a:rPr>
              <a:t>Pn</a:t>
            </a:r>
            <a:r>
              <a:rPr lang="en-US" altLang="en-US" sz="1600" b="1" dirty="0">
                <a:solidFill>
                  <a:srgbClr val="000000"/>
                </a:solidFill>
                <a:latin typeface="Courier New" panose="02070309020205020404" pitchFamily="49" charset="0"/>
              </a:rPr>
              <a:t>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initialization code (…) { … }</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a:extLst>
              <a:ext uri="{FF2B5EF4-FFF2-40B4-BE49-F238E27FC236}">
                <a16:creationId xmlns:a16="http://schemas.microsoft.com/office/drawing/2014/main" id="{1BEBBC13-DD8A-4F8B-B4E0-C68E29E1B96B}"/>
              </a:ext>
            </a:extLst>
          </p:cNvPr>
          <p:cNvSpPr>
            <a:spLocks noGrp="1" noChangeArrowheads="1"/>
          </p:cNvSpPr>
          <p:nvPr>
            <p:ph type="title"/>
          </p:nvPr>
        </p:nvSpPr>
        <p:spPr>
          <a:xfrm>
            <a:off x="784225" y="215318"/>
            <a:ext cx="7902575" cy="576263"/>
          </a:xfrm>
        </p:spPr>
        <p:txBody>
          <a:bodyPr/>
          <a:lstStyle/>
          <a:p>
            <a:pPr eaLnBrk="1" hangingPunct="1"/>
            <a:r>
              <a:rPr lang="en-US" altLang="en-US" dirty="0"/>
              <a:t>Background</a:t>
            </a:r>
          </a:p>
        </p:txBody>
      </p:sp>
      <p:sp>
        <p:nvSpPr>
          <p:cNvPr id="11266" name="Rectangle 5">
            <a:extLst>
              <a:ext uri="{FF2B5EF4-FFF2-40B4-BE49-F238E27FC236}">
                <a16:creationId xmlns:a16="http://schemas.microsoft.com/office/drawing/2014/main" id="{368FAB7E-F41C-4FB5-A127-15C3BFC35578}"/>
              </a:ext>
            </a:extLst>
          </p:cNvPr>
          <p:cNvSpPr>
            <a:spLocks noGrp="1" noChangeArrowheads="1"/>
          </p:cNvSpPr>
          <p:nvPr>
            <p:ph type="body" idx="1"/>
          </p:nvPr>
        </p:nvSpPr>
        <p:spPr>
          <a:xfrm>
            <a:off x="838588" y="1144200"/>
            <a:ext cx="7661600" cy="4860925"/>
          </a:xfrm>
        </p:spPr>
        <p:txBody>
          <a:bodyPr/>
          <a:lstStyle/>
          <a:p>
            <a:r>
              <a:rPr lang="en-US" altLang="en-US" dirty="0"/>
              <a:t>Processes can execute concurrently</a:t>
            </a:r>
          </a:p>
          <a:p>
            <a:pPr lvl="1"/>
            <a:r>
              <a:rPr lang="en-US" altLang="en-US" dirty="0"/>
              <a:t>May be interrupted at any time, partially completing execution</a:t>
            </a:r>
          </a:p>
          <a:p>
            <a:r>
              <a:rPr lang="en-US" altLang="en-US" dirty="0"/>
              <a:t>Concurrent access to shared data may result in data inconsistency</a:t>
            </a:r>
          </a:p>
          <a:p>
            <a:r>
              <a:rPr lang="en-US" altLang="en-US" dirty="0"/>
              <a:t>Maintaining data consistency requires mechanisms to ensure the orderly execution of cooperating processes</a:t>
            </a:r>
          </a:p>
          <a:p>
            <a:r>
              <a:rPr lang="en-US" altLang="en-US" dirty="0"/>
              <a:t>Illustration of the problem:</a:t>
            </a:r>
            <a:br>
              <a:rPr lang="en-US" altLang="en-US" dirty="0"/>
            </a:br>
            <a:r>
              <a:rPr lang="en-US" altLang="en-US" dirty="0"/>
              <a:t>Suppose that we wanted to provide a solution to the consumer-producer problem that fills </a:t>
            </a:r>
            <a:r>
              <a:rPr lang="en-US" altLang="en-US" b="1" i="1" dirty="0">
                <a:solidFill>
                  <a:srgbClr val="000000"/>
                </a:solidFill>
              </a:rPr>
              <a:t>all</a:t>
            </a:r>
            <a:r>
              <a:rPr lang="en-US" altLang="en-US" dirty="0">
                <a:solidFill>
                  <a:srgbClr val="000000"/>
                </a:solidFill>
              </a:rPr>
              <a:t> </a:t>
            </a:r>
            <a:r>
              <a:rPr lang="en-US" altLang="en-US" dirty="0"/>
              <a:t>the buffers. We can do so by having an integer </a:t>
            </a:r>
            <a:r>
              <a:rPr lang="en-US" altLang="en-US" b="1" dirty="0">
                <a:latin typeface="Courier" pitchFamily="-84" charset="0"/>
              </a:rPr>
              <a:t>counter</a:t>
            </a:r>
            <a:r>
              <a:rPr lang="en-US" altLang="en-US" b="1" dirty="0">
                <a:solidFill>
                  <a:srgbClr val="0000FF"/>
                </a:solidFill>
              </a:rPr>
              <a:t> </a:t>
            </a:r>
            <a:r>
              <a:rPr lang="en-US" altLang="en-US" dirty="0"/>
              <a:t>that keeps track of the number of full buffers.  Initially, </a:t>
            </a:r>
            <a:r>
              <a:rPr lang="en-US" altLang="en-US" b="1" dirty="0">
                <a:latin typeface="Courier" pitchFamily="-84" charset="0"/>
              </a:rPr>
              <a:t>counter</a:t>
            </a:r>
            <a:r>
              <a:rPr lang="en-US" altLang="en-US" dirty="0">
                <a:latin typeface="Courier" pitchFamily="-84" charset="0"/>
              </a:rPr>
              <a:t> </a:t>
            </a:r>
            <a:r>
              <a:rPr lang="en-US" altLang="en-US" dirty="0"/>
              <a:t>is set to 0. It is incremented by the producer after it produces a new buffer and is decremented by the consumer after it consumes a buffer.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B4923FCB-66D7-440A-AA43-CBFF531DF558}"/>
              </a:ext>
            </a:extLst>
          </p:cNvPr>
          <p:cNvSpPr>
            <a:spLocks noGrp="1" noChangeArrowheads="1"/>
          </p:cNvSpPr>
          <p:nvPr>
            <p:ph type="title"/>
          </p:nvPr>
        </p:nvSpPr>
        <p:spPr>
          <a:xfrm>
            <a:off x="1222375" y="213537"/>
            <a:ext cx="7464425" cy="576262"/>
          </a:xfrm>
        </p:spPr>
        <p:txBody>
          <a:bodyPr/>
          <a:lstStyle/>
          <a:p>
            <a:pPr eaLnBrk="1" hangingPunct="1"/>
            <a:r>
              <a:rPr lang="en-US" altLang="en-US" dirty="0"/>
              <a:t>Schematic view of a Monitor</a:t>
            </a:r>
          </a:p>
        </p:txBody>
      </p:sp>
      <p:pic>
        <p:nvPicPr>
          <p:cNvPr id="61442" name="Picture 1">
            <a:extLst>
              <a:ext uri="{FF2B5EF4-FFF2-40B4-BE49-F238E27FC236}">
                <a16:creationId xmlns:a16="http://schemas.microsoft.com/office/drawing/2014/main" id="{C3D3F299-7901-40B9-A225-DFB5D193D4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4650" y="1330325"/>
            <a:ext cx="4275138"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a:extLst>
              <a:ext uri="{FF2B5EF4-FFF2-40B4-BE49-F238E27FC236}">
                <a16:creationId xmlns:a16="http://schemas.microsoft.com/office/drawing/2014/main" id="{574EFF2A-E6E5-4268-916F-B5A118FF1B2E}"/>
              </a:ext>
            </a:extLst>
          </p:cNvPr>
          <p:cNvSpPr>
            <a:spLocks noGrp="1" noChangeArrowheads="1"/>
          </p:cNvSpPr>
          <p:nvPr>
            <p:ph type="title"/>
          </p:nvPr>
        </p:nvSpPr>
        <p:spPr>
          <a:xfrm>
            <a:off x="1027113" y="217911"/>
            <a:ext cx="7659687" cy="576263"/>
          </a:xfrm>
        </p:spPr>
        <p:txBody>
          <a:bodyPr/>
          <a:lstStyle/>
          <a:p>
            <a:pPr eaLnBrk="1" hangingPunct="1"/>
            <a:r>
              <a:rPr lang="en-US" altLang="en-US" dirty="0"/>
              <a:t>Condition Variables</a:t>
            </a:r>
          </a:p>
        </p:txBody>
      </p:sp>
      <p:sp>
        <p:nvSpPr>
          <p:cNvPr id="63490" name="Rectangle 5">
            <a:extLst>
              <a:ext uri="{FF2B5EF4-FFF2-40B4-BE49-F238E27FC236}">
                <a16:creationId xmlns:a16="http://schemas.microsoft.com/office/drawing/2014/main" id="{E8899307-6996-47CE-A409-977A6B2D9949}"/>
              </a:ext>
            </a:extLst>
          </p:cNvPr>
          <p:cNvSpPr>
            <a:spLocks noGrp="1" noChangeArrowheads="1"/>
          </p:cNvSpPr>
          <p:nvPr>
            <p:ph idx="1"/>
          </p:nvPr>
        </p:nvSpPr>
        <p:spPr>
          <a:xfrm>
            <a:off x="827088" y="1150938"/>
            <a:ext cx="7659687" cy="4394200"/>
          </a:xfrm>
        </p:spPr>
        <p:txBody>
          <a:bodyPr/>
          <a:lstStyle/>
          <a:p>
            <a:r>
              <a:rPr lang="en-US" altLang="en-US" b="1" dirty="0">
                <a:solidFill>
                  <a:srgbClr val="000000"/>
                </a:solidFill>
                <a:latin typeface="Courier New" panose="02070309020205020404" pitchFamily="49" charset="0"/>
              </a:rPr>
              <a:t>condition x, y;</a:t>
            </a:r>
            <a:endParaRPr lang="en-US" altLang="en-US" dirty="0">
              <a:solidFill>
                <a:srgbClr val="0000FF"/>
              </a:solidFill>
            </a:endParaRPr>
          </a:p>
          <a:p>
            <a:r>
              <a:rPr lang="en-US" altLang="en-US" dirty="0"/>
              <a:t>Two operations are allowed on a condition variable:</a:t>
            </a:r>
          </a:p>
          <a:p>
            <a:pPr lvl="1"/>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 </a:t>
            </a:r>
            <a:r>
              <a:rPr lang="en-US" altLang="en-US" dirty="0"/>
              <a:t>–  a process that invokes the operation is suspended until </a:t>
            </a:r>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p>
          <a:p>
            <a:pPr lvl="1"/>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r>
              <a:rPr lang="en-US" altLang="en-US" dirty="0"/>
              <a:t>–</a:t>
            </a:r>
            <a:r>
              <a:rPr lang="en-US" altLang="en-US" dirty="0">
                <a:solidFill>
                  <a:srgbClr val="0000FF"/>
                </a:solidFill>
              </a:rPr>
              <a:t> </a:t>
            </a:r>
            <a:r>
              <a:rPr lang="en-US" altLang="en-US" dirty="0"/>
              <a:t>resumes one of processes</a:t>
            </a:r>
            <a:r>
              <a:rPr lang="en-US" altLang="en-US" dirty="0">
                <a:solidFill>
                  <a:srgbClr val="0000FF"/>
                </a:solidFill>
              </a:rPr>
              <a:t> </a:t>
            </a:r>
            <a:r>
              <a:rPr lang="en-US" altLang="en-US" dirty="0"/>
              <a:t>(if any)</a:t>
            </a:r>
            <a:r>
              <a:rPr lang="en-US" altLang="en-US" dirty="0">
                <a:solidFill>
                  <a:srgbClr val="0000FF"/>
                </a:solidFill>
              </a:rPr>
              <a:t> </a:t>
            </a:r>
            <a:r>
              <a:rPr lang="en-US" altLang="en-US" dirty="0"/>
              <a:t>that</a:t>
            </a:r>
            <a:r>
              <a:rPr lang="en-US" altLang="en-US" dirty="0">
                <a:solidFill>
                  <a:srgbClr val="0000FF"/>
                </a:solidFill>
              </a:rPr>
              <a:t> </a:t>
            </a:r>
            <a:r>
              <a:rPr lang="en-US" altLang="en-US" dirty="0"/>
              <a:t> invoked</a:t>
            </a:r>
            <a:r>
              <a:rPr lang="en-US" altLang="en-US" dirty="0">
                <a:solidFill>
                  <a:srgbClr val="0000FF"/>
                </a:solidFill>
              </a:rPr>
              <a:t>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p>
          <a:p>
            <a:pPr lvl="2"/>
            <a:r>
              <a:rPr lang="en-US" altLang="en-US" dirty="0"/>
              <a:t>If no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r>
              <a:rPr lang="en-US" altLang="en-US" sz="2000" dirty="0">
                <a:solidFill>
                  <a:srgbClr val="0000FF"/>
                </a:solidFill>
              </a:rPr>
              <a:t> </a:t>
            </a:r>
            <a:r>
              <a:rPr lang="en-US" altLang="en-US" dirty="0"/>
              <a:t>on the variable, then it has no effect on the variable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9762E27F-C786-4739-B149-00BEA2E58932}"/>
              </a:ext>
            </a:extLst>
          </p:cNvPr>
          <p:cNvSpPr>
            <a:spLocks noGrp="1" noChangeArrowheads="1"/>
          </p:cNvSpPr>
          <p:nvPr>
            <p:ph type="title"/>
          </p:nvPr>
        </p:nvSpPr>
        <p:spPr>
          <a:xfrm>
            <a:off x="882650" y="222868"/>
            <a:ext cx="7847013" cy="576262"/>
          </a:xfrm>
        </p:spPr>
        <p:txBody>
          <a:bodyPr/>
          <a:lstStyle/>
          <a:p>
            <a:pPr eaLnBrk="1" hangingPunct="1"/>
            <a:r>
              <a:rPr lang="en-US" altLang="en-US" dirty="0"/>
              <a:t> Monitor with Condition Variables</a:t>
            </a:r>
          </a:p>
        </p:txBody>
      </p:sp>
      <p:pic>
        <p:nvPicPr>
          <p:cNvPr id="65538" name="Picture 1">
            <a:extLst>
              <a:ext uri="{FF2B5EF4-FFF2-40B4-BE49-F238E27FC236}">
                <a16:creationId xmlns:a16="http://schemas.microsoft.com/office/drawing/2014/main" id="{DB48DE8F-C17D-4286-A385-B405B2E724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6275" y="1446213"/>
            <a:ext cx="6010275"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4">
            <a:extLst>
              <a:ext uri="{FF2B5EF4-FFF2-40B4-BE49-F238E27FC236}">
                <a16:creationId xmlns:a16="http://schemas.microsoft.com/office/drawing/2014/main" id="{1D1CC2A3-DB64-4C35-8827-E1A4D426D368}"/>
              </a:ext>
            </a:extLst>
          </p:cNvPr>
          <p:cNvSpPr>
            <a:spLocks noGrp="1" noChangeArrowheads="1"/>
          </p:cNvSpPr>
          <p:nvPr>
            <p:ph type="title"/>
          </p:nvPr>
        </p:nvSpPr>
        <p:spPr>
          <a:xfrm>
            <a:off x="1027113" y="214119"/>
            <a:ext cx="7659687" cy="576262"/>
          </a:xfrm>
        </p:spPr>
        <p:txBody>
          <a:bodyPr/>
          <a:lstStyle/>
          <a:p>
            <a:pPr eaLnBrk="1" hangingPunct="1"/>
            <a:r>
              <a:rPr lang="en-US" altLang="en-US" dirty="0"/>
              <a:t>Condition Variables Choices</a:t>
            </a:r>
          </a:p>
        </p:txBody>
      </p:sp>
      <p:sp>
        <p:nvSpPr>
          <p:cNvPr id="67586" name="Rectangle 5">
            <a:extLst>
              <a:ext uri="{FF2B5EF4-FFF2-40B4-BE49-F238E27FC236}">
                <a16:creationId xmlns:a16="http://schemas.microsoft.com/office/drawing/2014/main" id="{135A7B3E-AB00-4F45-B8DB-11B127E38177}"/>
              </a:ext>
            </a:extLst>
          </p:cNvPr>
          <p:cNvSpPr>
            <a:spLocks noGrp="1" noChangeArrowheads="1"/>
          </p:cNvSpPr>
          <p:nvPr>
            <p:ph idx="1"/>
          </p:nvPr>
        </p:nvSpPr>
        <p:spPr>
          <a:xfrm>
            <a:off x="869950" y="1179513"/>
            <a:ext cx="7659687" cy="4713287"/>
          </a:xfrm>
        </p:spPr>
        <p:txBody>
          <a:bodyPr/>
          <a:lstStyle/>
          <a:p>
            <a:r>
              <a:rPr lang="en-US" altLang="en-US" dirty="0"/>
              <a:t>If process P invokes </a:t>
            </a:r>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a:t>
            </a:r>
            <a:r>
              <a:rPr lang="en-US" altLang="en-US" sz="2000" dirty="0"/>
              <a:t> </a:t>
            </a:r>
            <a:r>
              <a:rPr lang="en-US" altLang="en-US" dirty="0"/>
              <a:t>and</a:t>
            </a:r>
            <a:r>
              <a:rPr lang="en-US" altLang="en-US" sz="2000" dirty="0"/>
              <a:t> </a:t>
            </a:r>
            <a:r>
              <a:rPr lang="en-US" altLang="en-US" dirty="0"/>
              <a:t>process Q is suspended in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r>
              <a:rPr lang="en-US" altLang="en-US" dirty="0"/>
              <a:t>, what should happen next?</a:t>
            </a:r>
          </a:p>
          <a:p>
            <a:pPr lvl="1"/>
            <a:r>
              <a:rPr lang="en-US" altLang="en-US" dirty="0"/>
              <a:t>Both Q and P cannot execute in </a:t>
            </a:r>
            <a:r>
              <a:rPr lang="en-US" altLang="en-US" dirty="0" err="1"/>
              <a:t>paralel</a:t>
            </a:r>
            <a:r>
              <a:rPr lang="en-US" altLang="en-US" dirty="0"/>
              <a:t>. If Q is resumed, then P must wait</a:t>
            </a:r>
          </a:p>
          <a:p>
            <a:r>
              <a:rPr lang="en-US" altLang="en-US" dirty="0"/>
              <a:t>Options include</a:t>
            </a:r>
          </a:p>
          <a:p>
            <a:pPr lvl="1"/>
            <a:r>
              <a:rPr lang="en-US" altLang="en-US" b="1" dirty="0"/>
              <a:t>Signal and wait </a:t>
            </a:r>
            <a:r>
              <a:rPr lang="en-US" altLang="en-US" dirty="0"/>
              <a:t>– P waits until Q either leaves the monitor or it waits for another condition</a:t>
            </a:r>
          </a:p>
          <a:p>
            <a:pPr lvl="1"/>
            <a:r>
              <a:rPr lang="en-US" altLang="en-US" b="1" dirty="0"/>
              <a:t>Signal and continue </a:t>
            </a:r>
            <a:r>
              <a:rPr lang="en-US" altLang="en-US" dirty="0"/>
              <a:t>– Q waits until P either leaves the monitor or it  waits for another condition</a:t>
            </a:r>
          </a:p>
          <a:p>
            <a:pPr lvl="1"/>
            <a:r>
              <a:rPr lang="en-US" altLang="en-US" dirty="0"/>
              <a:t>Both have pros and cons – language implementer can decide</a:t>
            </a:r>
          </a:p>
          <a:p>
            <a:pPr lvl="1"/>
            <a:r>
              <a:rPr lang="en-US" altLang="en-US" dirty="0"/>
              <a:t>Monitors implemented in Concurrent Pascal compromise</a:t>
            </a:r>
          </a:p>
          <a:p>
            <a:pPr lvl="2"/>
            <a:r>
              <a:rPr lang="en-US" altLang="en-US" dirty="0"/>
              <a:t>P executing </a:t>
            </a:r>
            <a:r>
              <a:rPr lang="en-US" altLang="en-US" sz="2000" dirty="0"/>
              <a:t>signal</a:t>
            </a:r>
            <a:r>
              <a:rPr lang="en-US" altLang="en-US" dirty="0"/>
              <a:t> immediately leaves the monitor, Q is resumed</a:t>
            </a:r>
          </a:p>
          <a:p>
            <a:pPr lvl="1"/>
            <a:r>
              <a:rPr lang="en-US" altLang="en-US" dirty="0"/>
              <a:t>Implemented in other languages including Mesa, C#, Java</a:t>
            </a:r>
          </a:p>
          <a:p>
            <a:endParaRPr lang="en-US"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755780" y="-458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877077" y="1133475"/>
            <a:ext cx="7219173" cy="5243513"/>
          </a:xfrm>
        </p:spPr>
        <p:txBody>
          <a:bodyPr/>
          <a:lstStyle/>
          <a:p>
            <a:pPr>
              <a:lnSpc>
                <a:spcPct val="80000"/>
              </a:lnSpc>
              <a:tabLst>
                <a:tab pos="1887538" algn="l"/>
                <a:tab pos="2335213" algn="l"/>
                <a:tab pos="2506663" algn="l"/>
              </a:tabLst>
            </a:pPr>
            <a:r>
              <a:rPr lang="en-US" altLang="en-US" dirty="0"/>
              <a:t>Variables </a:t>
            </a:r>
          </a:p>
          <a:p>
            <a:pPr>
              <a:lnSpc>
                <a:spcPct val="80000"/>
              </a:lnSpc>
              <a:buFont typeface="Monotype Sorts" pitchFamily="-84" charset="2"/>
              <a:buNone/>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mutex;  // (initially  = 1)</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next;   // (initially  =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int</a:t>
            </a: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 0;</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Each function </a:t>
            </a:r>
            <a:r>
              <a:rPr lang="en-US" altLang="en-US" b="1" i="1" dirty="0"/>
              <a:t>F</a:t>
            </a:r>
            <a:r>
              <a:rPr lang="en-US" altLang="en-US" dirty="0"/>
              <a:t>  will be replaced by</a:t>
            </a:r>
          </a:p>
          <a:p>
            <a:pPr>
              <a:lnSpc>
                <a:spcPct val="80000"/>
              </a:lnSpc>
              <a:tabLst>
                <a:tab pos="1887538" algn="l"/>
                <a:tab pos="2335213" algn="l"/>
                <a:tab pos="2506663" algn="l"/>
              </a:tabLst>
            </a:pPr>
            <a:endParaRPr lang="en-US" altLang="en-US" sz="1600"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body of F;</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signal(next)</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else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A3781ED7-7E2C-44ED-849F-F7EC81647318}"/>
              </a:ext>
            </a:extLst>
          </p:cNvPr>
          <p:cNvSpPr>
            <a:spLocks noGrp="1" noChangeArrowheads="1"/>
          </p:cNvSpPr>
          <p:nvPr>
            <p:ph type="title"/>
          </p:nvPr>
        </p:nvSpPr>
        <p:spPr>
          <a:xfrm>
            <a:off x="967726" y="224067"/>
            <a:ext cx="8229600" cy="576263"/>
          </a:xfrm>
        </p:spPr>
        <p:txBody>
          <a:bodyPr/>
          <a:lstStyle/>
          <a:p>
            <a:pPr eaLnBrk="1" hangingPunct="1"/>
            <a:r>
              <a:rPr lang="en-US" altLang="en-US" sz="2800" dirty="0"/>
              <a:t>Monitor Implementation – Condition Variables</a:t>
            </a:r>
          </a:p>
        </p:txBody>
      </p:sp>
      <p:sp>
        <p:nvSpPr>
          <p:cNvPr id="71682" name="Rectangle 3">
            <a:extLst>
              <a:ext uri="{FF2B5EF4-FFF2-40B4-BE49-F238E27FC236}">
                <a16:creationId xmlns:a16="http://schemas.microsoft.com/office/drawing/2014/main" id="{0632FD3B-F164-4834-96CE-D7C1853C60A6}"/>
              </a:ext>
            </a:extLst>
          </p:cNvPr>
          <p:cNvSpPr>
            <a:spLocks noGrp="1" noChangeArrowheads="1"/>
          </p:cNvSpPr>
          <p:nvPr>
            <p:ph idx="1"/>
          </p:nvPr>
        </p:nvSpPr>
        <p:spPr>
          <a:xfrm>
            <a:off x="893763" y="1190625"/>
            <a:ext cx="7843837" cy="4530725"/>
          </a:xfrm>
        </p:spPr>
        <p:txBody>
          <a:bodyPr/>
          <a:lstStyle/>
          <a:p>
            <a:pPr>
              <a:lnSpc>
                <a:spcPct val="90000"/>
              </a:lnSpc>
              <a:spcBef>
                <a:spcPct val="15000"/>
              </a:spcBef>
              <a:tabLst>
                <a:tab pos="1828800" algn="l"/>
                <a:tab pos="2217738" algn="l"/>
              </a:tabLst>
            </a:pPr>
            <a:r>
              <a:rPr lang="en-US" altLang="en-US"/>
              <a:t>For each condition variable </a:t>
            </a:r>
            <a:r>
              <a:rPr lang="en-US" altLang="en-US" b="1" i="1"/>
              <a:t>x</a:t>
            </a:r>
            <a:r>
              <a:rPr lang="en-US" altLang="en-US"/>
              <a:t>, we  have</a:t>
            </a:r>
            <a:r>
              <a:rPr lang="en-US" altLang="en-US" sz="1600"/>
              <a:t>:</a:t>
            </a:r>
          </a:p>
          <a:p>
            <a:pPr>
              <a:lnSpc>
                <a:spcPct val="90000"/>
              </a:lnSpc>
              <a:spcBef>
                <a:spcPct val="15000"/>
              </a:spcBef>
              <a:buFont typeface="Monotype Sorts" pitchFamily="-84" charset="2"/>
              <a:buNone/>
              <a:tabLst>
                <a:tab pos="1828800" algn="l"/>
                <a:tab pos="2217738" algn="l"/>
              </a:tabLst>
            </a:pPr>
            <a:endParaRPr lang="en-US" altLang="en-US" sz="1600"/>
          </a:p>
          <a:p>
            <a:pPr>
              <a:lnSpc>
                <a:spcPct val="90000"/>
              </a:lnSpc>
              <a:spcBef>
                <a:spcPct val="15000"/>
              </a:spcBef>
              <a:buFont typeface="Monotype Sorts" pitchFamily="-84" charset="2"/>
              <a:buNone/>
              <a:tabLst>
                <a:tab pos="1828800" algn="l"/>
                <a:tab pos="2217738" algn="l"/>
              </a:tabLst>
            </a:pPr>
            <a:r>
              <a:rPr lang="en-US" altLang="en-US" b="1">
                <a:solidFill>
                  <a:srgbClr val="000000"/>
                </a:solidFill>
                <a:latin typeface="Courier New" panose="02070309020205020404" pitchFamily="49" charset="0"/>
              </a:rPr>
              <a:t>		semaphore x_sem; // (initially  = 0)</a:t>
            </a:r>
          </a:p>
          <a:p>
            <a:pPr>
              <a:lnSpc>
                <a:spcPct val="90000"/>
              </a:lnSpc>
              <a:spcBef>
                <a:spcPct val="15000"/>
              </a:spcBef>
              <a:buFont typeface="Monotype Sorts" pitchFamily="-84" charset="2"/>
              <a:buNone/>
              <a:tabLst>
                <a:tab pos="1828800" algn="l"/>
                <a:tab pos="2217738" algn="l"/>
              </a:tabLst>
            </a:pPr>
            <a:r>
              <a:rPr lang="en-US" altLang="en-US" b="1">
                <a:solidFill>
                  <a:srgbClr val="000000"/>
                </a:solidFill>
                <a:latin typeface="Courier New" panose="02070309020205020404" pitchFamily="49" charset="0"/>
              </a:rPr>
              <a:t>		int x_count = 0;</a:t>
            </a:r>
            <a:br>
              <a:rPr lang="en-US" altLang="en-US" b="1">
                <a:solidFill>
                  <a:srgbClr val="000000"/>
                </a:solidFill>
                <a:latin typeface="Courier New" panose="02070309020205020404" pitchFamily="49" charset="0"/>
              </a:rPr>
            </a:br>
            <a:endParaRPr lang="en-US" altLang="en-US" b="1">
              <a:solidFill>
                <a:srgbClr val="000000"/>
              </a:solidFill>
              <a:latin typeface="Courier New" panose="02070309020205020404" pitchFamily="49" charset="0"/>
            </a:endParaRPr>
          </a:p>
          <a:p>
            <a:pPr>
              <a:lnSpc>
                <a:spcPct val="90000"/>
              </a:lnSpc>
              <a:spcBef>
                <a:spcPct val="15000"/>
              </a:spcBef>
              <a:tabLst>
                <a:tab pos="1828800" algn="l"/>
                <a:tab pos="2217738" algn="l"/>
              </a:tabLst>
            </a:pPr>
            <a:r>
              <a:rPr lang="en-US" altLang="en-US"/>
              <a:t>The operation </a:t>
            </a:r>
            <a:r>
              <a:rPr lang="en-US" altLang="en-US" b="1">
                <a:latin typeface="Courier New" panose="02070309020205020404" pitchFamily="49" charset="0"/>
                <a:cs typeface="Courier New" panose="02070309020205020404" pitchFamily="49" charset="0"/>
              </a:rPr>
              <a:t>x.wait() </a:t>
            </a:r>
            <a:r>
              <a:rPr lang="en-US" altLang="en-US"/>
              <a:t>can be implemented as</a:t>
            </a:r>
            <a:r>
              <a:rPr lang="en-US" altLang="en-US" sz="1600"/>
              <a:t>:</a:t>
            </a:r>
          </a:p>
          <a:p>
            <a:pPr>
              <a:lnSpc>
                <a:spcPct val="90000"/>
              </a:lnSpc>
              <a:spcBef>
                <a:spcPct val="15000"/>
              </a:spcBef>
              <a:buFont typeface="Monotype Sorts" pitchFamily="-84" charset="2"/>
              <a:buNone/>
              <a:tabLst>
                <a:tab pos="1828800" algn="l"/>
                <a:tab pos="2217738" algn="l"/>
              </a:tabLst>
            </a:pPr>
            <a:r>
              <a:rPr lang="en-US" altLang="en-US" sz="1600"/>
              <a:t>		</a:t>
            </a:r>
          </a:p>
          <a:p>
            <a:pPr>
              <a:lnSpc>
                <a:spcPct val="90000"/>
              </a:lnSpc>
              <a:spcBef>
                <a:spcPct val="15000"/>
              </a:spcBef>
              <a:buFont typeface="Monotype Sorts" pitchFamily="-84" charset="2"/>
              <a:buNone/>
              <a:tabLst>
                <a:tab pos="1828800" algn="l"/>
                <a:tab pos="2217738" algn="l"/>
              </a:tabLst>
            </a:pPr>
            <a:r>
              <a:rPr lang="en-US" altLang="en-US" b="1">
                <a:solidFill>
                  <a:srgbClr val="000000"/>
                </a:solidFill>
                <a:latin typeface="Courier New" panose="02070309020205020404" pitchFamily="49" charset="0"/>
              </a:rPr>
              <a:t>		x_count++;</a:t>
            </a:r>
          </a:p>
          <a:p>
            <a:pPr>
              <a:lnSpc>
                <a:spcPct val="90000"/>
              </a:lnSpc>
              <a:spcBef>
                <a:spcPct val="15000"/>
              </a:spcBef>
              <a:buFont typeface="Monotype Sorts" pitchFamily="-84" charset="2"/>
              <a:buNone/>
              <a:tabLst>
                <a:tab pos="1828800" algn="l"/>
                <a:tab pos="2217738" algn="l"/>
              </a:tabLst>
            </a:pPr>
            <a:r>
              <a:rPr lang="en-US" altLang="en-US" b="1">
                <a:solidFill>
                  <a:srgbClr val="000000"/>
                </a:solidFill>
                <a:latin typeface="Courier New" panose="02070309020205020404" pitchFamily="49" charset="0"/>
              </a:rPr>
              <a:t>		if (next_count &gt; 0)</a:t>
            </a:r>
          </a:p>
          <a:p>
            <a:pPr>
              <a:lnSpc>
                <a:spcPct val="90000"/>
              </a:lnSpc>
              <a:spcBef>
                <a:spcPct val="15000"/>
              </a:spcBef>
              <a:buFont typeface="Monotype Sorts" pitchFamily="-84" charset="2"/>
              <a:buNone/>
              <a:tabLst>
                <a:tab pos="1828800" algn="l"/>
                <a:tab pos="2217738" algn="l"/>
              </a:tabLst>
            </a:pPr>
            <a:r>
              <a:rPr lang="en-US" altLang="en-US" b="1">
                <a:solidFill>
                  <a:srgbClr val="000000"/>
                </a:solidFill>
                <a:latin typeface="Courier New" panose="02070309020205020404" pitchFamily="49" charset="0"/>
              </a:rPr>
              <a:t>			signal(next);</a:t>
            </a:r>
          </a:p>
          <a:p>
            <a:pPr>
              <a:lnSpc>
                <a:spcPct val="90000"/>
              </a:lnSpc>
              <a:spcBef>
                <a:spcPct val="15000"/>
              </a:spcBef>
              <a:buFont typeface="Monotype Sorts" pitchFamily="-84" charset="2"/>
              <a:buNone/>
              <a:tabLst>
                <a:tab pos="1828800" algn="l"/>
                <a:tab pos="2217738" algn="l"/>
              </a:tabLst>
            </a:pPr>
            <a:r>
              <a:rPr lang="en-US" altLang="en-US" b="1">
                <a:solidFill>
                  <a:srgbClr val="000000"/>
                </a:solidFill>
                <a:latin typeface="Courier New" panose="02070309020205020404" pitchFamily="49" charset="0"/>
              </a:rPr>
              <a:t>		else</a:t>
            </a:r>
          </a:p>
          <a:p>
            <a:pPr>
              <a:lnSpc>
                <a:spcPct val="90000"/>
              </a:lnSpc>
              <a:spcBef>
                <a:spcPct val="15000"/>
              </a:spcBef>
              <a:buFont typeface="Monotype Sorts" pitchFamily="-84" charset="2"/>
              <a:buNone/>
              <a:tabLst>
                <a:tab pos="1828800" algn="l"/>
                <a:tab pos="2217738" algn="l"/>
              </a:tabLst>
            </a:pPr>
            <a:r>
              <a:rPr lang="en-US" altLang="en-US" b="1">
                <a:solidFill>
                  <a:srgbClr val="000000"/>
                </a:solidFill>
                <a:latin typeface="Courier New" panose="02070309020205020404" pitchFamily="49" charset="0"/>
              </a:rPr>
              <a:t>			signal(mutex);</a:t>
            </a:r>
          </a:p>
          <a:p>
            <a:pPr>
              <a:lnSpc>
                <a:spcPct val="90000"/>
              </a:lnSpc>
              <a:spcBef>
                <a:spcPct val="15000"/>
              </a:spcBef>
              <a:buFont typeface="Monotype Sorts" pitchFamily="-84" charset="2"/>
              <a:buNone/>
              <a:tabLst>
                <a:tab pos="1828800" algn="l"/>
                <a:tab pos="2217738" algn="l"/>
              </a:tabLst>
            </a:pPr>
            <a:r>
              <a:rPr lang="en-US" altLang="en-US" b="1">
                <a:solidFill>
                  <a:srgbClr val="000000"/>
                </a:solidFill>
                <a:latin typeface="Courier New" panose="02070309020205020404" pitchFamily="49" charset="0"/>
              </a:rPr>
              <a:t>		wait(x_sem);</a:t>
            </a:r>
          </a:p>
          <a:p>
            <a:pPr>
              <a:lnSpc>
                <a:spcPct val="90000"/>
              </a:lnSpc>
              <a:spcBef>
                <a:spcPct val="15000"/>
              </a:spcBef>
              <a:buFont typeface="Monotype Sorts" pitchFamily="-84" charset="2"/>
              <a:buNone/>
              <a:tabLst>
                <a:tab pos="1828800" algn="l"/>
                <a:tab pos="2217738" algn="l"/>
              </a:tabLst>
            </a:pPr>
            <a:r>
              <a:rPr lang="en-US" altLang="en-US" b="1">
                <a:solidFill>
                  <a:srgbClr val="000000"/>
                </a:solidFill>
                <a:latin typeface="Courier New" panose="02070309020205020404" pitchFamily="49" charset="0"/>
              </a:rPr>
              <a:t>		x_count--;</a:t>
            </a:r>
          </a:p>
          <a:p>
            <a:pPr>
              <a:lnSpc>
                <a:spcPct val="90000"/>
              </a:lnSpc>
              <a:spcBef>
                <a:spcPct val="15000"/>
              </a:spcBef>
              <a:buFont typeface="Monotype Sorts" pitchFamily="-84" charset="2"/>
              <a:buNone/>
              <a:tabLst>
                <a:tab pos="1828800" algn="l"/>
                <a:tab pos="2217738" algn="l"/>
              </a:tabLst>
            </a:pPr>
            <a:r>
              <a:rPr lang="en-US" altLang="en-US" sz="1600" b="1"/>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FCD1EAFB-0631-4AB6-8B81-00F8342C9418}"/>
              </a:ext>
            </a:extLst>
          </p:cNvPr>
          <p:cNvSpPr>
            <a:spLocks noGrp="1" noChangeArrowheads="1"/>
          </p:cNvSpPr>
          <p:nvPr>
            <p:ph type="title"/>
          </p:nvPr>
        </p:nvSpPr>
        <p:spPr>
          <a:xfrm>
            <a:off x="933450" y="220698"/>
            <a:ext cx="7753350" cy="576263"/>
          </a:xfrm>
        </p:spPr>
        <p:txBody>
          <a:bodyPr/>
          <a:lstStyle/>
          <a:p>
            <a:pPr eaLnBrk="1" hangingPunct="1"/>
            <a:r>
              <a:rPr lang="en-US" altLang="en-US" dirty="0"/>
              <a:t>Monitor Implementation (Cont.)</a:t>
            </a:r>
          </a:p>
        </p:txBody>
      </p:sp>
      <p:sp>
        <p:nvSpPr>
          <p:cNvPr id="73730" name="Rectangle 3">
            <a:extLst>
              <a:ext uri="{FF2B5EF4-FFF2-40B4-BE49-F238E27FC236}">
                <a16:creationId xmlns:a16="http://schemas.microsoft.com/office/drawing/2014/main" id="{4DADAEF0-291C-40B5-9E31-7AAF1A95E331}"/>
              </a:ext>
            </a:extLst>
          </p:cNvPr>
          <p:cNvSpPr>
            <a:spLocks noGrp="1" noChangeArrowheads="1"/>
          </p:cNvSpPr>
          <p:nvPr>
            <p:ph idx="1"/>
          </p:nvPr>
        </p:nvSpPr>
        <p:spPr/>
        <p:txBody>
          <a:bodyPr/>
          <a:lstStyle/>
          <a:p>
            <a:pPr>
              <a:tabLst>
                <a:tab pos="1368425" algn="l"/>
                <a:tab pos="1712913" algn="l"/>
                <a:tab pos="2335213" algn="l"/>
              </a:tabLst>
            </a:pPr>
            <a:r>
              <a:rPr lang="en-US" altLang="en-US"/>
              <a:t>The operation </a:t>
            </a:r>
            <a:r>
              <a:rPr lang="en-US" altLang="en-US" b="1">
                <a:solidFill>
                  <a:srgbClr val="000000"/>
                </a:solidFill>
                <a:latin typeface="Courier New" panose="02070309020205020404" pitchFamily="49" charset="0"/>
              </a:rPr>
              <a:t>x.signal() </a:t>
            </a:r>
            <a:r>
              <a:rPr lang="en-US" altLang="en-US"/>
              <a:t>can be implemented as:</a:t>
            </a:r>
            <a:br>
              <a:rPr lang="en-US" altLang="en-US"/>
            </a:br>
            <a:endParaRPr lang="en-US" altLang="en-US"/>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if (x_count &gt; 0) {</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next_count++;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signal(x_sem);</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wait(next);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next_count--;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a:t>		</a:t>
            </a:r>
            <a:r>
              <a:rPr lang="en-US" altLang="en-US"/>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01C32B1B-A4EF-4F65-B2C5-B45EC8C1E4A1}"/>
              </a:ext>
            </a:extLst>
          </p:cNvPr>
          <p:cNvSpPr>
            <a:spLocks noGrp="1"/>
          </p:cNvSpPr>
          <p:nvPr>
            <p:ph type="title"/>
          </p:nvPr>
        </p:nvSpPr>
        <p:spPr>
          <a:xfrm>
            <a:off x="816069" y="222284"/>
            <a:ext cx="8229600" cy="576262"/>
          </a:xfrm>
        </p:spPr>
        <p:txBody>
          <a:bodyPr/>
          <a:lstStyle/>
          <a:p>
            <a:r>
              <a:rPr lang="en-US" altLang="en-US" dirty="0"/>
              <a:t>Resuming Processes within a Monitor</a:t>
            </a:r>
          </a:p>
        </p:txBody>
      </p:sp>
      <p:sp>
        <p:nvSpPr>
          <p:cNvPr id="75778" name="Content Placeholder 2">
            <a:extLst>
              <a:ext uri="{FF2B5EF4-FFF2-40B4-BE49-F238E27FC236}">
                <a16:creationId xmlns:a16="http://schemas.microsoft.com/office/drawing/2014/main" id="{6839C047-5A3A-496B-8B8E-46EBA919BC17}"/>
              </a:ext>
            </a:extLst>
          </p:cNvPr>
          <p:cNvSpPr>
            <a:spLocks noGrp="1"/>
          </p:cNvSpPr>
          <p:nvPr>
            <p:ph idx="1"/>
          </p:nvPr>
        </p:nvSpPr>
        <p:spPr>
          <a:xfrm>
            <a:off x="816069" y="1233488"/>
            <a:ext cx="7702780" cy="4530725"/>
          </a:xfrm>
        </p:spPr>
        <p:txBody>
          <a:bodyPr/>
          <a:lstStyle/>
          <a:p>
            <a:r>
              <a:rPr lang="en-US" altLang="en-US" dirty="0"/>
              <a:t>If several processes queued on condition variable </a:t>
            </a:r>
            <a:r>
              <a:rPr lang="en-US" altLang="en-US" b="1" dirty="0">
                <a:latin typeface="Courier New" panose="02070309020205020404" pitchFamily="49" charset="0"/>
                <a:cs typeface="Courier New" panose="02070309020205020404" pitchFamily="49" charset="0"/>
              </a:rPr>
              <a:t>x</a:t>
            </a:r>
            <a:r>
              <a:rPr lang="en-US" altLang="en-US" dirty="0"/>
              <a:t>, and </a:t>
            </a:r>
            <a:r>
              <a:rPr lang="en-US" altLang="en-US" b="1" dirty="0" err="1">
                <a:latin typeface="Courier New" panose="02070309020205020404" pitchFamily="49" charset="0"/>
                <a:cs typeface="Courier New" panose="02070309020205020404" pitchFamily="49" charset="0"/>
              </a:rPr>
              <a:t>x.signal</a:t>
            </a:r>
            <a:r>
              <a:rPr lang="en-US" altLang="en-US" b="1" dirty="0">
                <a:latin typeface="Courier New" panose="02070309020205020404" pitchFamily="49" charset="0"/>
                <a:cs typeface="Courier New" panose="02070309020205020404" pitchFamily="49" charset="0"/>
              </a:rPr>
              <a:t>() </a:t>
            </a:r>
            <a:r>
              <a:rPr lang="en-US" altLang="en-US" dirty="0"/>
              <a:t>is executed, which process should be resumed?</a:t>
            </a:r>
          </a:p>
          <a:p>
            <a:r>
              <a:rPr lang="en-US" altLang="en-US" dirty="0"/>
              <a:t>FCFS frequently not adequate </a:t>
            </a:r>
          </a:p>
          <a:p>
            <a:r>
              <a:rPr lang="en-US" altLang="en-US" b="1" dirty="0">
                <a:solidFill>
                  <a:srgbClr val="0000FF"/>
                </a:solidFill>
              </a:rPr>
              <a:t>conditional-wait </a:t>
            </a:r>
            <a:r>
              <a:rPr lang="en-US" altLang="en-US" dirty="0"/>
              <a:t>construct of the form </a:t>
            </a:r>
            <a:r>
              <a:rPr lang="en-US" altLang="en-US" b="1" dirty="0" err="1">
                <a:latin typeface="Courier New" panose="02070309020205020404" pitchFamily="49" charset="0"/>
                <a:cs typeface="Courier New" panose="02070309020205020404" pitchFamily="49" charset="0"/>
              </a:rPr>
              <a:t>x.wait</a:t>
            </a:r>
            <a:r>
              <a:rPr lang="en-US" altLang="en-US" b="1" dirty="0">
                <a:latin typeface="Courier New" panose="02070309020205020404" pitchFamily="49" charset="0"/>
                <a:cs typeface="Courier New" panose="02070309020205020404" pitchFamily="49" charset="0"/>
              </a:rPr>
              <a:t>(c)</a:t>
            </a:r>
          </a:p>
          <a:p>
            <a:pPr lvl="1"/>
            <a:r>
              <a:rPr lang="en-US" altLang="en-US" dirty="0"/>
              <a:t>Where </a:t>
            </a:r>
            <a:r>
              <a:rPr lang="en-US" altLang="en-US" b="1" dirty="0">
                <a:latin typeface="Courier New" panose="02070309020205020404" pitchFamily="49" charset="0"/>
                <a:cs typeface="Courier New" panose="02070309020205020404" pitchFamily="49" charset="0"/>
              </a:rPr>
              <a:t>c</a:t>
            </a:r>
            <a:r>
              <a:rPr lang="en-US" altLang="en-US" dirty="0"/>
              <a:t> is </a:t>
            </a:r>
            <a:r>
              <a:rPr lang="en-US" altLang="en-US" b="1" dirty="0">
                <a:solidFill>
                  <a:srgbClr val="0000FF"/>
                </a:solidFill>
              </a:rPr>
              <a:t>priority number</a:t>
            </a:r>
          </a:p>
          <a:p>
            <a:pPr lvl="1"/>
            <a:r>
              <a:rPr lang="en-US" altLang="en-US" dirty="0"/>
              <a:t>Process with lowest number (highest priority) is scheduled next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id="{C262359E-9C42-4EC1-973C-CF3D197F89FA}"/>
              </a:ext>
            </a:extLst>
          </p:cNvPr>
          <p:cNvSpPr>
            <a:spLocks noGrp="1" noChangeArrowheads="1"/>
          </p:cNvSpPr>
          <p:nvPr>
            <p:ph idx="1"/>
          </p:nvPr>
        </p:nvSpPr>
        <p:spPr>
          <a:xfrm>
            <a:off x="818362" y="998376"/>
            <a:ext cx="7709816" cy="5042062"/>
          </a:xfrm>
        </p:spPr>
        <p:txBody>
          <a:bodyPr/>
          <a:lstStyle/>
          <a:p>
            <a:pPr>
              <a:lnSpc>
                <a:spcPct val="80000"/>
              </a:lnSpc>
              <a:buFont typeface="Monotype Sorts" pitchFamily="-84" charset="2"/>
              <a:buNone/>
            </a:pPr>
            <a:endParaRPr lang="en-US" altLang="en-US" sz="1600" dirty="0">
              <a:solidFill>
                <a:srgbClr val="0000FF"/>
              </a:solidFill>
            </a:endParaRPr>
          </a:p>
          <a:p>
            <a:pPr>
              <a:lnSpc>
                <a:spcPct val="80000"/>
              </a:lnSpc>
            </a:pPr>
            <a:r>
              <a:rPr lang="en-US" altLang="en-US" dirty="0"/>
              <a:t>Allocate a single resource among competing processes using priority numbers that specify the maximum time a process  plans to use the resource</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R.acquire</a:t>
            </a:r>
            <a:r>
              <a:rPr lang="en-US" altLang="en-US" sz="2000" b="1" dirty="0">
                <a:solidFill>
                  <a:srgbClr val="000000"/>
                </a:solidFill>
                <a:latin typeface="Courier New" panose="02070309020205020404" pitchFamily="49" charset="0"/>
              </a:rPr>
              <a:t>(t)</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access the </a:t>
            </a:r>
            <a:r>
              <a:rPr lang="en-US" altLang="en-US" b="1" dirty="0" err="1">
                <a:solidFill>
                  <a:srgbClr val="000000"/>
                </a:solidFill>
                <a:latin typeface="Courier New" panose="02070309020205020404" pitchFamily="49" charset="0"/>
              </a:rPr>
              <a:t>resurce</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R.release</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dirty="0">
              <a:solidFill>
                <a:srgbClr val="0000FF"/>
              </a:solidFill>
            </a:endParaRPr>
          </a:p>
          <a:p>
            <a:pPr>
              <a:lnSpc>
                <a:spcPct val="80000"/>
              </a:lnSpc>
            </a:pPr>
            <a:r>
              <a:rPr lang="en-US" altLang="en-US" dirty="0"/>
              <a:t>Where R is an instance of  type </a:t>
            </a:r>
            <a:r>
              <a:rPr lang="en-US" altLang="en-US" sz="2000" b="1" dirty="0" err="1">
                <a:solidFill>
                  <a:srgbClr val="000000"/>
                </a:solidFill>
                <a:latin typeface="Courier New" panose="02070309020205020404" pitchFamily="49" charset="0"/>
              </a:rPr>
              <a:t>ResourceAllocator</a:t>
            </a:r>
            <a:endParaRPr lang="en-US" altLang="en-US" sz="20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76802" name="Rectangle 2">
            <a:extLst>
              <a:ext uri="{FF2B5EF4-FFF2-40B4-BE49-F238E27FC236}">
                <a16:creationId xmlns:a16="http://schemas.microsoft.com/office/drawing/2014/main" id="{F0A3D686-68BB-4C31-975E-9B0F28AC02B0}"/>
              </a:ext>
            </a:extLst>
          </p:cNvPr>
          <p:cNvSpPr>
            <a:spLocks noChangeArrowheads="1"/>
          </p:cNvSpPr>
          <p:nvPr/>
        </p:nvSpPr>
        <p:spPr bwMode="auto">
          <a:xfrm>
            <a:off x="855686" y="160567"/>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dirty="0">
                <a:solidFill>
                  <a:srgbClr val="006699"/>
                </a:solidFill>
                <a:latin typeface="Arial" panose="020B0604020202020204" pitchFamily="34" charset="0"/>
              </a:rPr>
              <a:t>Single Resource allocation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CDBDEA88-9919-449A-807F-AEBDDF81E363}"/>
              </a:ext>
            </a:extLst>
          </p:cNvPr>
          <p:cNvSpPr>
            <a:spLocks noGrp="1" noChangeArrowheads="1"/>
          </p:cNvSpPr>
          <p:nvPr>
            <p:ph type="title"/>
          </p:nvPr>
        </p:nvSpPr>
        <p:spPr>
          <a:xfrm>
            <a:off x="1134801" y="223450"/>
            <a:ext cx="7688262" cy="576262"/>
          </a:xfrm>
        </p:spPr>
        <p:txBody>
          <a:bodyPr/>
          <a:lstStyle/>
          <a:p>
            <a:pPr eaLnBrk="1" hangingPunct="1"/>
            <a:r>
              <a:rPr lang="en-US" altLang="en-US"/>
              <a:t>A Monitor to Allocate Single Resource</a:t>
            </a:r>
          </a:p>
        </p:txBody>
      </p:sp>
      <p:sp>
        <p:nvSpPr>
          <p:cNvPr id="78850" name="Rectangle 3">
            <a:extLst>
              <a:ext uri="{FF2B5EF4-FFF2-40B4-BE49-F238E27FC236}">
                <a16:creationId xmlns:a16="http://schemas.microsoft.com/office/drawing/2014/main" id="{18016772-06F5-43E2-81D4-B3F01DB70FE2}"/>
              </a:ext>
            </a:extLst>
          </p:cNvPr>
          <p:cNvSpPr>
            <a:spLocks noGrp="1" noChangeArrowheads="1"/>
          </p:cNvSpPr>
          <p:nvPr>
            <p:ph idx="1"/>
          </p:nvPr>
        </p:nvSpPr>
        <p:spPr>
          <a:xfrm>
            <a:off x="1646238" y="766763"/>
            <a:ext cx="6235700" cy="5024437"/>
          </a:xfrm>
        </p:spPr>
        <p:txBody>
          <a:bodyPr/>
          <a:lstStyle/>
          <a:p>
            <a:pPr>
              <a:buFont typeface="Monotype Sorts" pitchFamily="-84" charset="2"/>
              <a:buNone/>
              <a:tabLst>
                <a:tab pos="1368425" algn="l"/>
                <a:tab pos="1712913" algn="l"/>
                <a:tab pos="2335213" algn="l"/>
              </a:tabLst>
            </a:pPr>
            <a:endParaRPr lang="en-US" altLang="en-US" sz="1400"/>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monitor ResourceAllocator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boolean busy;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condition x;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void acquire(int time) {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if (busy)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x.wait(time);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busy = true;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void release() {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x.signal();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initialization code()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a:t>
            </a:r>
            <a:r>
              <a:rPr lang="en-US" altLang="en-US" sz="1600" b="1"/>
              <a:t>	</a:t>
            </a:r>
            <a:r>
              <a:rPr lang="en-US" altLang="en-US" sz="1400" b="1"/>
              <a:t>	</a:t>
            </a:r>
            <a:r>
              <a:rPr lang="en-US" altLang="en-US" sz="140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6FBA2318-657D-42C6-AB7B-E9BBF4DA22CE}"/>
              </a:ext>
            </a:extLst>
          </p:cNvPr>
          <p:cNvSpPr>
            <a:spLocks noGrp="1" noChangeArrowheads="1"/>
          </p:cNvSpPr>
          <p:nvPr>
            <p:ph type="title"/>
          </p:nvPr>
        </p:nvSpPr>
        <p:spPr>
          <a:xfrm>
            <a:off x="457200" y="215318"/>
            <a:ext cx="8229600" cy="576263"/>
          </a:xfrm>
        </p:spPr>
        <p:txBody>
          <a:bodyPr/>
          <a:lstStyle/>
          <a:p>
            <a:pPr eaLnBrk="1" hangingPunct="1"/>
            <a:r>
              <a:rPr lang="en-US" altLang="en-US" dirty="0"/>
              <a:t>Producer </a:t>
            </a:r>
          </a:p>
        </p:txBody>
      </p:sp>
      <p:sp>
        <p:nvSpPr>
          <p:cNvPr id="13314" name="Rectangle 3">
            <a:extLst>
              <a:ext uri="{FF2B5EF4-FFF2-40B4-BE49-F238E27FC236}">
                <a16:creationId xmlns:a16="http://schemas.microsoft.com/office/drawing/2014/main" id="{32980AD2-3FC6-4309-A775-93AFA5595597}"/>
              </a:ext>
            </a:extLst>
          </p:cNvPr>
          <p:cNvSpPr>
            <a:spLocks noGrp="1" noChangeArrowheads="1"/>
          </p:cNvSpPr>
          <p:nvPr>
            <p:ph type="body" idx="1"/>
          </p:nvPr>
        </p:nvSpPr>
        <p:spPr>
          <a:xfrm>
            <a:off x="914400" y="1258888"/>
            <a:ext cx="6999288" cy="4557712"/>
          </a:xfrm>
        </p:spPr>
        <p:txBody>
          <a:bodyPr/>
          <a:lstStyle/>
          <a:p>
            <a:pPr marL="0" indent="0">
              <a:buFont typeface="Monotype Sorts" pitchFamily="-84" charset="2"/>
              <a:buNone/>
            </a:pPr>
            <a:r>
              <a:rPr lang="en-US" altLang="en-US" sz="1700" dirty="0">
                <a:latin typeface="Courier New" panose="02070309020205020404" pitchFamily="49" charset="0"/>
              </a:rPr>
              <a:t>while (true) {</a:t>
            </a:r>
            <a:br>
              <a:rPr lang="en-US" altLang="en-US" sz="1700" dirty="0">
                <a:latin typeface="Courier New" panose="02070309020205020404" pitchFamily="49" charset="0"/>
              </a:rPr>
            </a:br>
            <a:r>
              <a:rPr lang="en-US" altLang="en-US" sz="1700" dirty="0">
                <a:latin typeface="Courier New" panose="02070309020205020404" pitchFamily="49" charset="0"/>
              </a:rPr>
              <a:t>	/* produce an item in next produced */ </a:t>
            </a:r>
          </a:p>
          <a:p>
            <a:pPr marL="0" indent="0">
              <a:buFont typeface="Monotype Sorts" pitchFamily="-84" charset="2"/>
              <a:buNone/>
            </a:pPr>
            <a:r>
              <a:rPr lang="en-US" altLang="en-US" sz="1700" dirty="0">
                <a:latin typeface="Courier New" panose="02070309020205020404" pitchFamily="49" charset="0"/>
              </a:rPr>
              <a:t>	</a:t>
            </a:r>
          </a:p>
          <a:p>
            <a:pPr marL="0" indent="0">
              <a:buFont typeface="Monotype Sorts" pitchFamily="-84" charset="2"/>
              <a:buNone/>
            </a:pPr>
            <a:r>
              <a:rPr lang="en-US" altLang="en-US" sz="1700" dirty="0">
                <a:latin typeface="Courier New" panose="02070309020205020404" pitchFamily="49" charset="0"/>
              </a:rPr>
              <a:t>	while (counter == BUFFER_SIZE)  </a:t>
            </a:r>
          </a:p>
          <a:p>
            <a:pPr marL="0" indent="0">
              <a:buFont typeface="Monotype Sorts" pitchFamily="-84" charset="2"/>
              <a:buNone/>
            </a:pPr>
            <a:r>
              <a:rPr lang="en-US" altLang="en-US" sz="1700" dirty="0">
                <a:latin typeface="Courier New" panose="02070309020205020404" pitchFamily="49" charset="0"/>
              </a:rPr>
              <a:t>		; /* do nothing */ </a:t>
            </a:r>
          </a:p>
          <a:p>
            <a:pPr marL="0" indent="0">
              <a:buFont typeface="Monotype Sorts" pitchFamily="-84" charset="2"/>
              <a:buNone/>
            </a:pPr>
            <a:r>
              <a:rPr lang="en-US" altLang="en-US" sz="1700" dirty="0">
                <a:latin typeface="Courier New" panose="02070309020205020404" pitchFamily="49" charset="0"/>
              </a:rPr>
              <a:t>	buffer[in] = </a:t>
            </a:r>
            <a:r>
              <a:rPr lang="en-US" altLang="en-US" sz="1700" dirty="0" err="1">
                <a:latin typeface="Courier New" panose="02070309020205020404" pitchFamily="49" charset="0"/>
              </a:rPr>
              <a:t>next_produced</a:t>
            </a:r>
            <a:r>
              <a:rPr lang="en-US" altLang="en-US" sz="1700" dirty="0">
                <a:latin typeface="Courier New" panose="02070309020205020404" pitchFamily="49" charset="0"/>
              </a:rPr>
              <a:t>; </a:t>
            </a:r>
          </a:p>
          <a:p>
            <a:pPr marL="0" indent="0">
              <a:buFont typeface="Monotype Sorts" pitchFamily="-84" charset="2"/>
              <a:buNone/>
            </a:pPr>
            <a:r>
              <a:rPr lang="en-US" altLang="en-US" sz="1700" dirty="0">
                <a:latin typeface="Courier New" panose="02070309020205020404" pitchFamily="49" charset="0"/>
              </a:rPr>
              <a:t>	in = (in + 1) % BUFFER_SIZE; </a:t>
            </a:r>
          </a:p>
          <a:p>
            <a:pPr marL="0" indent="0">
              <a:buFont typeface="Monotype Sorts" pitchFamily="-84" charset="2"/>
              <a:buNone/>
            </a:pPr>
            <a:r>
              <a:rPr lang="en-US" altLang="en-US" sz="1700" dirty="0">
                <a:latin typeface="Courier New" panose="02070309020205020404" pitchFamily="49" charset="0"/>
              </a:rPr>
              <a:t>	counter++; </a:t>
            </a:r>
          </a:p>
          <a:p>
            <a:pPr marL="0" indent="0">
              <a:buFont typeface="Monotype Sorts" pitchFamily="-84" charset="2"/>
              <a:buNone/>
            </a:pPr>
            <a:r>
              <a:rPr lang="en-US" altLang="en-US" sz="1700" dirty="0">
                <a:latin typeface="Courier New" panose="02070309020205020404" pitchFamily="49" charset="0"/>
              </a:rPr>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a:extLst>
              <a:ext uri="{FF2B5EF4-FFF2-40B4-BE49-F238E27FC236}">
                <a16:creationId xmlns:a16="http://schemas.microsoft.com/office/drawing/2014/main" id="{0262CF6A-7DE0-413B-B4A8-CA639FB8A3CD}"/>
              </a:ext>
            </a:extLst>
          </p:cNvPr>
          <p:cNvSpPr>
            <a:spLocks noGrp="1"/>
          </p:cNvSpPr>
          <p:nvPr>
            <p:ph type="title"/>
          </p:nvPr>
        </p:nvSpPr>
        <p:spPr/>
        <p:txBody>
          <a:bodyPr/>
          <a:lstStyle/>
          <a:p>
            <a:r>
              <a:rPr lang="en-US" altLang="en-US" dirty="0"/>
              <a:t>Liveness</a:t>
            </a:r>
          </a:p>
        </p:txBody>
      </p:sp>
      <p:sp>
        <p:nvSpPr>
          <p:cNvPr id="100354" name="Content Placeholder 2">
            <a:extLst>
              <a:ext uri="{FF2B5EF4-FFF2-40B4-BE49-F238E27FC236}">
                <a16:creationId xmlns:a16="http://schemas.microsoft.com/office/drawing/2014/main" id="{9AEFB289-EC7A-42F2-96F5-192B003A5A92}"/>
              </a:ext>
            </a:extLst>
          </p:cNvPr>
          <p:cNvSpPr>
            <a:spLocks noGrp="1"/>
          </p:cNvSpPr>
          <p:nvPr>
            <p:ph idx="1"/>
          </p:nvPr>
        </p:nvSpPr>
        <p:spPr/>
        <p:txBody>
          <a:bodyPr/>
          <a:lstStyle/>
          <a:p>
            <a:r>
              <a:rPr lang="en-US" altLang="en-US" dirty="0"/>
              <a:t>Processes may have to wait indefinitely while trying to acquire a synchronization tool such as a mutex lock or semaphore.</a:t>
            </a:r>
          </a:p>
          <a:p>
            <a:r>
              <a:rPr lang="en-US" altLang="en-US" dirty="0"/>
              <a:t>Waiting indefinitely violates the progress and bounded-waiting criteria discussed at the beginning of this chapter.</a:t>
            </a:r>
          </a:p>
          <a:p>
            <a:r>
              <a:rPr lang="en-US" altLang="en-US" b="1" dirty="0"/>
              <a:t>Liveness</a:t>
            </a:r>
            <a:r>
              <a:rPr lang="en-US" altLang="en-US" dirty="0"/>
              <a:t> refers to a set of properties that a system must satisfy to ensure processes make progress.</a:t>
            </a:r>
          </a:p>
          <a:p>
            <a:r>
              <a:rPr lang="en-US" altLang="en-US" dirty="0"/>
              <a:t>Indefinite waiting is an example of a liveness failure.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id="{1F5A0B61-C668-4722-B6B9-90181DF727B2}"/>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b="1">
                <a:solidFill>
                  <a:srgbClr val="3366FF"/>
                </a:solidFill>
              </a:rPr>
              <a:t>Deadlock </a:t>
            </a:r>
            <a:r>
              <a:rPr lang="en-US" altLang="en-US"/>
              <a:t>– two or more processes are waiting indefinitely for an event that can be caused by only one of the waiting processes</a:t>
            </a:r>
          </a:p>
          <a:p>
            <a:pPr>
              <a:lnSpc>
                <a:spcPct val="90000"/>
              </a:lnSpc>
              <a:tabLst>
                <a:tab pos="1882775" algn="ctr"/>
                <a:tab pos="4568825" algn="ctr"/>
              </a:tabLst>
            </a:pPr>
            <a:r>
              <a:rPr lang="en-US" altLang="en-US">
                <a:solidFill>
                  <a:srgbClr val="000000"/>
                </a:solidFill>
              </a:rPr>
              <a:t>Let </a:t>
            </a:r>
            <a:r>
              <a:rPr lang="en-US" altLang="en-US" sz="2000" b="1" i="1">
                <a:solidFill>
                  <a:srgbClr val="000000"/>
                </a:solidFill>
                <a:latin typeface="Courier New" panose="02070309020205020404" pitchFamily="49" charset="0"/>
              </a:rPr>
              <a:t>S</a:t>
            </a:r>
            <a:r>
              <a:rPr lang="en-US" altLang="en-US">
                <a:solidFill>
                  <a:srgbClr val="000000"/>
                </a:solidFill>
              </a:rPr>
              <a:t> and</a:t>
            </a:r>
            <a:r>
              <a:rPr lang="en-US" altLang="en-US" sz="1600" b="1">
                <a:solidFill>
                  <a:srgbClr val="000000"/>
                </a:solidFill>
                <a:latin typeface="Courier New" panose="02070309020205020404" pitchFamily="49" charset="0"/>
              </a:rPr>
              <a:t> </a:t>
            </a:r>
            <a:r>
              <a:rPr lang="en-US" altLang="en-US" sz="2000" b="1" i="1">
                <a:solidFill>
                  <a:srgbClr val="000000"/>
                </a:solidFill>
                <a:latin typeface="Courier New" panose="02070309020205020404" pitchFamily="49" charset="0"/>
              </a:rPr>
              <a:t>Q</a:t>
            </a:r>
            <a:r>
              <a:rPr lang="en-US" altLang="en-US" sz="1600" b="1">
                <a:solidFill>
                  <a:srgbClr val="000000"/>
                </a:solidFill>
                <a:latin typeface="Courier New" panose="02070309020205020404" pitchFamily="49" charset="0"/>
              </a:rPr>
              <a:t> </a:t>
            </a:r>
            <a:r>
              <a:rPr lang="en-US" altLang="en-US">
                <a:solidFill>
                  <a:srgbClr val="000000"/>
                </a:solidFill>
              </a:rPr>
              <a:t>be </a:t>
            </a:r>
            <a:r>
              <a:rPr lang="en-US" altLang="en-US"/>
              <a:t>two semaphores initialized to 1</a:t>
            </a:r>
          </a:p>
          <a:p>
            <a:pPr>
              <a:lnSpc>
                <a:spcPct val="90000"/>
              </a:lnSpc>
              <a:buFont typeface="Monotype Sorts" pitchFamily="-84" charset="2"/>
              <a:buNone/>
              <a:tabLst>
                <a:tab pos="1882775" algn="ctr"/>
                <a:tab pos="4568825" algn="ctr"/>
              </a:tabLst>
            </a:pPr>
            <a:r>
              <a:rPr lang="en-US" altLang="en-US" i="1">
                <a:solidFill>
                  <a:srgbClr val="000000"/>
                </a:solidFill>
              </a:rPr>
              <a:t>		        P</a:t>
            </a:r>
            <a:r>
              <a:rPr lang="en-US" altLang="en-US" baseline="-25000">
                <a:solidFill>
                  <a:srgbClr val="000000"/>
                </a:solidFill>
              </a:rPr>
              <a:t>0</a:t>
            </a:r>
            <a:r>
              <a:rPr lang="en-US" altLang="en-US">
                <a:solidFill>
                  <a:srgbClr val="000000"/>
                </a:solidFill>
              </a:rPr>
              <a:t>	                            </a:t>
            </a:r>
            <a:r>
              <a:rPr lang="en-US" altLang="en-US" i="1">
                <a:solidFill>
                  <a:srgbClr val="000000"/>
                </a:solidFill>
              </a:rPr>
              <a:t>P</a:t>
            </a:r>
            <a:r>
              <a:rPr lang="en-US" altLang="en-US" baseline="-25000">
                <a:solidFill>
                  <a:srgbClr val="000000"/>
                </a:solidFill>
              </a:rPr>
              <a:t>1</a:t>
            </a:r>
          </a:p>
          <a:p>
            <a:pPr>
              <a:lnSpc>
                <a:spcPct val="90000"/>
              </a:lnSpc>
              <a:buFont typeface="Monotype Sorts" pitchFamily="-84" charset="2"/>
              <a:buNone/>
              <a:tabLst>
                <a:tab pos="1882775" algn="ctr"/>
                <a:tab pos="4568825" algn="ctr"/>
              </a:tabLst>
            </a:pPr>
            <a:r>
              <a:rPr lang="en-US" altLang="en-US" b="1">
                <a:solidFill>
                  <a:srgbClr val="000000"/>
                </a:solidFill>
                <a:latin typeface="Courier New" panose="02070309020205020404" pitchFamily="49" charset="0"/>
              </a:rPr>
              <a:t>	          </a:t>
            </a:r>
            <a:r>
              <a:rPr lang="en-US" altLang="en-US" sz="1600" b="1">
                <a:solidFill>
                  <a:srgbClr val="000000"/>
                </a:solidFill>
                <a:latin typeface="Courier New" panose="02070309020205020404" pitchFamily="49" charset="0"/>
              </a:rPr>
              <a:t>wait(S); 	              wait(Q);</a:t>
            </a:r>
          </a:p>
          <a:p>
            <a:pPr>
              <a:lnSpc>
                <a:spcPct val="90000"/>
              </a:lnSpc>
              <a:buFont typeface="Monotype Sorts" pitchFamily="-84" charset="2"/>
              <a:buNone/>
              <a:tabLst>
                <a:tab pos="1882775" algn="ctr"/>
                <a:tab pos="4568825" algn="ctr"/>
              </a:tabLst>
            </a:pPr>
            <a:r>
              <a:rPr lang="en-US" altLang="en-US" sz="1600" b="1">
                <a:solidFill>
                  <a:srgbClr val="000000"/>
                </a:solidFill>
                <a:latin typeface="Courier New" panose="02070309020205020404" pitchFamily="49" charset="0"/>
              </a:rPr>
              <a:t>	           wait(Q); 	              wait(S);</a:t>
            </a:r>
          </a:p>
          <a:p>
            <a:pPr>
              <a:lnSpc>
                <a:spcPct val="90000"/>
              </a:lnSpc>
              <a:buFont typeface="Monotype Sorts" pitchFamily="-84" charset="2"/>
              <a:buNone/>
              <a:tabLst>
                <a:tab pos="1882775" algn="ctr"/>
                <a:tab pos="4568825" algn="ctr"/>
              </a:tabLst>
            </a:pPr>
            <a:r>
              <a:rPr lang="en-US" altLang="en-US" sz="1600" b="1">
                <a:solidFill>
                  <a:srgbClr val="000000"/>
                </a:solidFill>
                <a:latin typeface="Courier New" panose="02070309020205020404" pitchFamily="49" charset="0"/>
              </a:rPr>
              <a:t>		 ...		     ...</a:t>
            </a:r>
          </a:p>
          <a:p>
            <a:pPr>
              <a:lnSpc>
                <a:spcPct val="90000"/>
              </a:lnSpc>
              <a:buFont typeface="Monotype Sorts" pitchFamily="-84" charset="2"/>
              <a:buNone/>
              <a:tabLst>
                <a:tab pos="1882775" algn="ctr"/>
                <a:tab pos="4568825" algn="ctr"/>
              </a:tabLst>
            </a:pPr>
            <a:r>
              <a:rPr lang="en-US" altLang="en-US" sz="1600" b="1">
                <a:solidFill>
                  <a:srgbClr val="000000"/>
                </a:solidFill>
                <a:latin typeface="Courier New" panose="02070309020205020404" pitchFamily="49" charset="0"/>
              </a:rPr>
              <a:t>	           signal(S);                 signal(Q);</a:t>
            </a:r>
          </a:p>
          <a:p>
            <a:pPr>
              <a:lnSpc>
                <a:spcPct val="90000"/>
              </a:lnSpc>
              <a:buFont typeface="Monotype Sorts" pitchFamily="-84" charset="2"/>
              <a:buNone/>
              <a:tabLst>
                <a:tab pos="1882775" algn="ctr"/>
                <a:tab pos="4568825" algn="ctr"/>
              </a:tabLst>
            </a:pPr>
            <a:r>
              <a:rPr lang="en-US" altLang="en-US" sz="1600" b="1">
                <a:solidFill>
                  <a:srgbClr val="000000"/>
                </a:solidFill>
                <a:latin typeface="Courier New" panose="02070309020205020404" pitchFamily="49" charset="0"/>
              </a:rPr>
              <a:t>              signal(Q);                 signal(S);</a:t>
            </a:r>
          </a:p>
          <a:p>
            <a:pPr>
              <a:lnSpc>
                <a:spcPct val="90000"/>
              </a:lnSpc>
              <a:buFont typeface="Monotype Sorts" pitchFamily="-84" charset="2"/>
              <a:buNone/>
              <a:tabLst>
                <a:tab pos="1882775" algn="ctr"/>
                <a:tab pos="4568825" algn="ctr"/>
              </a:tabLst>
            </a:pPr>
            <a:endParaRPr lang="en-US" altLang="en-US" sz="1600" b="1">
              <a:solidFill>
                <a:srgbClr val="000000"/>
              </a:solidFill>
              <a:latin typeface="Courier New" panose="02070309020205020404" pitchFamily="49" charset="0"/>
            </a:endParaRPr>
          </a:p>
          <a:p>
            <a:pPr>
              <a:lnSpc>
                <a:spcPct val="90000"/>
              </a:lnSpc>
              <a:tabLst>
                <a:tab pos="1882775" algn="ctr"/>
                <a:tab pos="4568825" algn="ctr"/>
              </a:tabLst>
            </a:pPr>
            <a:r>
              <a:rPr lang="en-US" altLang="en-US">
                <a:sym typeface="MT Extra" panose="05050102010205020202" pitchFamily="18" charset="2"/>
              </a:rPr>
              <a:t>Consider if </a:t>
            </a:r>
            <a:r>
              <a:rPr lang="en-US" altLang="en-US" i="1">
                <a:solidFill>
                  <a:srgbClr val="000000"/>
                </a:solidFill>
              </a:rPr>
              <a:t>P</a:t>
            </a:r>
            <a:r>
              <a:rPr lang="en-US" altLang="en-US" baseline="-25000">
                <a:solidFill>
                  <a:srgbClr val="000000"/>
                </a:solidFill>
              </a:rPr>
              <a:t>0</a:t>
            </a:r>
            <a:r>
              <a:rPr lang="en-US" altLang="en-US">
                <a:sym typeface="MT Extra" panose="05050102010205020202" pitchFamily="18" charset="2"/>
              </a:rPr>
              <a:t> executes wait(S) and </a:t>
            </a:r>
            <a:r>
              <a:rPr lang="en-US" altLang="en-US" i="1">
                <a:solidFill>
                  <a:srgbClr val="000000"/>
                </a:solidFill>
              </a:rPr>
              <a:t>P</a:t>
            </a:r>
            <a:r>
              <a:rPr lang="en-US" altLang="en-US" baseline="-25000">
                <a:solidFill>
                  <a:srgbClr val="000000"/>
                </a:solidFill>
              </a:rPr>
              <a:t>1 </a:t>
            </a:r>
            <a:r>
              <a:rPr lang="en-US" altLang="en-US">
                <a:sym typeface="MT Extra" panose="05050102010205020202" pitchFamily="18" charset="2"/>
              </a:rPr>
              <a:t>wait(Q). When </a:t>
            </a:r>
            <a:r>
              <a:rPr lang="en-US" altLang="en-US" i="1">
                <a:solidFill>
                  <a:srgbClr val="000000"/>
                </a:solidFill>
              </a:rPr>
              <a:t>P</a:t>
            </a:r>
            <a:r>
              <a:rPr lang="en-US" altLang="en-US" baseline="-25000">
                <a:solidFill>
                  <a:srgbClr val="000000"/>
                </a:solidFill>
              </a:rPr>
              <a:t>0</a:t>
            </a:r>
            <a:r>
              <a:rPr lang="en-US" altLang="en-US">
                <a:sym typeface="MT Extra" panose="05050102010205020202" pitchFamily="18" charset="2"/>
              </a:rPr>
              <a:t> executes wait(Q), it must wait until </a:t>
            </a:r>
            <a:r>
              <a:rPr lang="en-US" altLang="en-US" i="1">
                <a:solidFill>
                  <a:srgbClr val="000000"/>
                </a:solidFill>
              </a:rPr>
              <a:t>P</a:t>
            </a:r>
            <a:r>
              <a:rPr lang="en-US" altLang="en-US" baseline="-25000">
                <a:solidFill>
                  <a:srgbClr val="000000"/>
                </a:solidFill>
              </a:rPr>
              <a:t>1 </a:t>
            </a:r>
            <a:r>
              <a:rPr lang="en-US" altLang="en-US">
                <a:sym typeface="MT Extra" panose="05050102010205020202" pitchFamily="18" charset="2"/>
              </a:rPr>
              <a:t>executes signal(Q)</a:t>
            </a:r>
          </a:p>
          <a:p>
            <a:pPr>
              <a:lnSpc>
                <a:spcPct val="90000"/>
              </a:lnSpc>
              <a:tabLst>
                <a:tab pos="1882775" algn="ctr"/>
                <a:tab pos="4568825" algn="ctr"/>
              </a:tabLst>
            </a:pPr>
            <a:r>
              <a:rPr lang="en-US" altLang="en-US">
                <a:sym typeface="MT Extra" panose="05050102010205020202" pitchFamily="18" charset="2"/>
              </a:rPr>
              <a:t>However, </a:t>
            </a:r>
            <a:r>
              <a:rPr lang="en-US" altLang="en-US" i="1">
                <a:solidFill>
                  <a:srgbClr val="000000"/>
                </a:solidFill>
              </a:rPr>
              <a:t>P</a:t>
            </a:r>
            <a:r>
              <a:rPr lang="en-US" altLang="en-US" baseline="-25000">
                <a:solidFill>
                  <a:srgbClr val="000000"/>
                </a:solidFill>
              </a:rPr>
              <a:t>1 </a:t>
            </a:r>
            <a:r>
              <a:rPr lang="en-US" altLang="en-US">
                <a:sym typeface="MT Extra" panose="05050102010205020202" pitchFamily="18" charset="2"/>
              </a:rPr>
              <a:t>is waiting until </a:t>
            </a:r>
            <a:r>
              <a:rPr lang="en-US" altLang="en-US" i="1">
                <a:solidFill>
                  <a:srgbClr val="000000"/>
                </a:solidFill>
              </a:rPr>
              <a:t>P</a:t>
            </a:r>
            <a:r>
              <a:rPr lang="en-US" altLang="en-US" baseline="-25000">
                <a:solidFill>
                  <a:srgbClr val="000000"/>
                </a:solidFill>
              </a:rPr>
              <a:t>0</a:t>
            </a:r>
            <a:r>
              <a:rPr lang="en-US" altLang="en-US">
                <a:sym typeface="MT Extra" panose="05050102010205020202" pitchFamily="18" charset="2"/>
              </a:rPr>
              <a:t> execute signal(S).</a:t>
            </a:r>
          </a:p>
          <a:p>
            <a:pPr>
              <a:lnSpc>
                <a:spcPct val="90000"/>
              </a:lnSpc>
              <a:tabLst>
                <a:tab pos="1882775" algn="ctr"/>
                <a:tab pos="4568825" algn="ctr"/>
              </a:tabLst>
            </a:pPr>
            <a:r>
              <a:rPr lang="en-US" altLang="en-US">
                <a:sym typeface="MT Extra" panose="05050102010205020202" pitchFamily="18" charset="2"/>
              </a:rPr>
              <a:t>Since these signal() operations will never be executed, </a:t>
            </a:r>
            <a:r>
              <a:rPr lang="en-US" altLang="en-US" i="1">
                <a:solidFill>
                  <a:srgbClr val="000000"/>
                </a:solidFill>
              </a:rPr>
              <a:t>P</a:t>
            </a:r>
            <a:r>
              <a:rPr lang="en-US" altLang="en-US" baseline="-25000">
                <a:solidFill>
                  <a:srgbClr val="000000"/>
                </a:solidFill>
              </a:rPr>
              <a:t>0 </a:t>
            </a:r>
            <a:r>
              <a:rPr lang="en-US" altLang="en-US">
                <a:sym typeface="MT Extra" panose="05050102010205020202" pitchFamily="18" charset="2"/>
              </a:rPr>
              <a:t>and </a:t>
            </a:r>
            <a:r>
              <a:rPr lang="en-US" altLang="en-US" i="1">
                <a:solidFill>
                  <a:srgbClr val="000000"/>
                </a:solidFill>
              </a:rPr>
              <a:t>P</a:t>
            </a:r>
            <a:r>
              <a:rPr lang="en-US" altLang="en-US" baseline="-25000">
                <a:solidFill>
                  <a:srgbClr val="000000"/>
                </a:solidFill>
              </a:rPr>
              <a:t>1 </a:t>
            </a:r>
            <a:r>
              <a:rPr lang="en-US" altLang="en-US">
                <a:sym typeface="MT Extra" panose="05050102010205020202" pitchFamily="18" charset="2"/>
              </a:rPr>
              <a:t>are </a:t>
            </a:r>
            <a:r>
              <a:rPr lang="en-US" altLang="en-US" b="1">
                <a:sym typeface="MT Extra" panose="05050102010205020202" pitchFamily="18" charset="2"/>
              </a:rPr>
              <a:t>deadlocked</a:t>
            </a:r>
            <a:r>
              <a:rPr lang="en-US" altLang="en-US">
                <a:sym typeface="MT Extra" panose="05050102010205020202" pitchFamily="18" charset="2"/>
              </a:rPr>
              <a:t>.</a:t>
            </a:r>
          </a:p>
        </p:txBody>
      </p:sp>
      <p:sp>
        <p:nvSpPr>
          <p:cNvPr id="6" name="Title 1">
            <a:extLst>
              <a:ext uri="{FF2B5EF4-FFF2-40B4-BE49-F238E27FC236}">
                <a16:creationId xmlns:a16="http://schemas.microsoft.com/office/drawing/2014/main" id="{10B654C8-C4D8-441C-9FE2-895E326F6446}"/>
              </a:ext>
            </a:extLst>
          </p:cNvPr>
          <p:cNvSpPr>
            <a:spLocks noGrp="1"/>
          </p:cNvSpPr>
          <p:nvPr>
            <p:ph type="title"/>
          </p:nvPr>
        </p:nvSpPr>
        <p:spPr/>
        <p:txBody>
          <a:bodyPr/>
          <a:lstStyle/>
          <a:p>
            <a:r>
              <a:rPr lang="en-US" altLang="en-US" dirty="0"/>
              <a:t>Liveness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id="{CC3D9E03-5564-4E30-B743-6530BE53EE2B}"/>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dirty="0"/>
              <a:t>Other forms of deadlock:</a:t>
            </a:r>
            <a:endParaRPr lang="en-US" altLang="en-US" sz="1600" dirty="0">
              <a:latin typeface="Courier New" panose="02070309020205020404" pitchFamily="49" charset="0"/>
            </a:endParaRPr>
          </a:p>
          <a:p>
            <a:pPr>
              <a:lnSpc>
                <a:spcPct val="90000"/>
              </a:lnSpc>
              <a:tabLst>
                <a:tab pos="1882775" algn="ctr"/>
                <a:tab pos="4568825" algn="ctr"/>
              </a:tabLst>
            </a:pPr>
            <a:r>
              <a:rPr lang="en-US" altLang="en-US" b="1" dirty="0">
                <a:sym typeface="MT Extra" panose="05050102010205020202" pitchFamily="18" charset="2"/>
              </a:rPr>
              <a:t>Starvation</a:t>
            </a:r>
            <a:r>
              <a:rPr lang="en-US" altLang="en-US" dirty="0">
                <a:sym typeface="MT Extra" panose="05050102010205020202" pitchFamily="18" charset="2"/>
              </a:rPr>
              <a:t> </a:t>
            </a:r>
            <a:r>
              <a:rPr lang="en-US" altLang="en-US" dirty="0"/>
              <a:t>– indefinite blocking  </a:t>
            </a:r>
          </a:p>
          <a:p>
            <a:pPr lvl="1">
              <a:lnSpc>
                <a:spcPct val="90000"/>
              </a:lnSpc>
              <a:tabLst>
                <a:tab pos="1882775" algn="ctr"/>
                <a:tab pos="4568825" algn="ctr"/>
              </a:tabLst>
            </a:pPr>
            <a:r>
              <a:rPr lang="en-US" altLang="en-US" sz="1600" dirty="0"/>
              <a:t>A process may never be removed from the semaphore queue in which it is suspended</a:t>
            </a:r>
          </a:p>
          <a:p>
            <a:pPr>
              <a:lnSpc>
                <a:spcPct val="90000"/>
              </a:lnSpc>
              <a:tabLst>
                <a:tab pos="1882775" algn="ctr"/>
                <a:tab pos="4568825" algn="ctr"/>
              </a:tabLst>
            </a:pPr>
            <a:r>
              <a:rPr lang="en-US" altLang="en-US" b="1" dirty="0"/>
              <a:t>Priority Inversion</a:t>
            </a:r>
            <a:r>
              <a:rPr lang="en-US" altLang="en-US" dirty="0"/>
              <a:t> – Scheduling problem when lower-priority process holds a lock needed by higher-priority process</a:t>
            </a:r>
          </a:p>
          <a:p>
            <a:pPr>
              <a:tabLst>
                <a:tab pos="1882775" algn="ctr"/>
                <a:tab pos="4568825" algn="ctr"/>
              </a:tabLst>
            </a:pPr>
            <a:r>
              <a:rPr lang="en-US" altLang="en-US" sz="1600" dirty="0"/>
              <a:t>Solved via </a:t>
            </a:r>
            <a:r>
              <a:rPr lang="en-US" altLang="en-US" sz="1600" b="1" dirty="0"/>
              <a:t>priority-inheritance protocol</a:t>
            </a:r>
            <a:br>
              <a:rPr lang="en-US" altLang="en-US" sz="1600" b="1" dirty="0"/>
            </a:br>
            <a:br>
              <a:rPr lang="en-US" altLang="en-US" sz="1600" b="1" dirty="0"/>
            </a:br>
            <a:endParaRPr lang="en-US" altLang="en-US" sz="1600" b="1" dirty="0"/>
          </a:p>
        </p:txBody>
      </p:sp>
      <p:sp>
        <p:nvSpPr>
          <p:cNvPr id="6" name="Title 1">
            <a:extLst>
              <a:ext uri="{FF2B5EF4-FFF2-40B4-BE49-F238E27FC236}">
                <a16:creationId xmlns:a16="http://schemas.microsoft.com/office/drawing/2014/main" id="{D06CA1E1-4F3C-40FD-8128-8886B3D8AE7B}"/>
              </a:ext>
            </a:extLst>
          </p:cNvPr>
          <p:cNvSpPr>
            <a:spLocks noGrp="1"/>
          </p:cNvSpPr>
          <p:nvPr>
            <p:ph type="title"/>
          </p:nvPr>
        </p:nvSpPr>
        <p:spPr>
          <a:xfrm>
            <a:off x="457200" y="233853"/>
            <a:ext cx="8229600" cy="576262"/>
          </a:xfrm>
        </p:spPr>
        <p:txBody>
          <a:bodyPr/>
          <a:lstStyle/>
          <a:p>
            <a:r>
              <a:rPr lang="en-US" altLang="en-US" dirty="0"/>
              <a:t>Liveness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0502070F-FED8-4E65-8D27-370BD72918D7}"/>
              </a:ext>
            </a:extLst>
          </p:cNvPr>
          <p:cNvSpPr>
            <a:spLocks noGrp="1" noChangeArrowheads="1"/>
          </p:cNvSpPr>
          <p:nvPr>
            <p:ph type="title"/>
          </p:nvPr>
        </p:nvSpPr>
        <p:spPr>
          <a:xfrm>
            <a:off x="969963" y="227242"/>
            <a:ext cx="7716837" cy="576263"/>
          </a:xfrm>
        </p:spPr>
        <p:txBody>
          <a:bodyPr/>
          <a:lstStyle/>
          <a:p>
            <a:pPr eaLnBrk="1" hangingPunct="1"/>
            <a:r>
              <a:rPr lang="en-US" altLang="en-US" dirty="0"/>
              <a:t>Priority Inheritance Protocol</a:t>
            </a:r>
          </a:p>
        </p:txBody>
      </p:sp>
      <p:sp>
        <p:nvSpPr>
          <p:cNvPr id="84994" name="Rectangle 3">
            <a:extLst>
              <a:ext uri="{FF2B5EF4-FFF2-40B4-BE49-F238E27FC236}">
                <a16:creationId xmlns:a16="http://schemas.microsoft.com/office/drawing/2014/main" id="{3E6ACEED-9DA7-43B4-B11F-05A9205EDDA5}"/>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a:t>Consider the scenario with  three processes </a:t>
            </a:r>
            <a:r>
              <a:rPr lang="en-US" altLang="en-US" b="1"/>
              <a:t>P1, P2</a:t>
            </a:r>
            <a:r>
              <a:rPr lang="en-US" altLang="en-US"/>
              <a:t>, and </a:t>
            </a:r>
            <a:r>
              <a:rPr lang="en-US" altLang="en-US" b="1"/>
              <a:t>P3</a:t>
            </a:r>
            <a:r>
              <a:rPr lang="en-US" altLang="en-US"/>
              <a:t>. </a:t>
            </a:r>
            <a:r>
              <a:rPr lang="en-US" altLang="en-US" b="1"/>
              <a:t>P1</a:t>
            </a:r>
            <a:r>
              <a:rPr lang="en-US" altLang="en-US"/>
              <a:t> has the highest priority, </a:t>
            </a:r>
            <a:r>
              <a:rPr lang="en-US" altLang="en-US" b="1"/>
              <a:t>P2</a:t>
            </a:r>
            <a:r>
              <a:rPr lang="en-US" altLang="en-US"/>
              <a:t> the next highest, and </a:t>
            </a:r>
            <a:r>
              <a:rPr lang="en-US" altLang="en-US" b="1"/>
              <a:t>P3</a:t>
            </a:r>
            <a:r>
              <a:rPr lang="en-US" altLang="en-US"/>
              <a:t> the lowest. Assume a resouce </a:t>
            </a:r>
            <a:r>
              <a:rPr lang="en-US" altLang="en-US" b="1"/>
              <a:t>P3</a:t>
            </a:r>
            <a:r>
              <a:rPr lang="en-US" altLang="en-US"/>
              <a:t> is assigned a resource </a:t>
            </a:r>
            <a:r>
              <a:rPr lang="en-US" altLang="en-US" b="1"/>
              <a:t>R </a:t>
            </a:r>
            <a:r>
              <a:rPr lang="en-US" altLang="en-US"/>
              <a:t>that </a:t>
            </a:r>
            <a:r>
              <a:rPr lang="en-US" altLang="en-US" b="1"/>
              <a:t>P1</a:t>
            </a:r>
            <a:r>
              <a:rPr lang="en-US" altLang="en-US"/>
              <a:t> wants. Thus, </a:t>
            </a:r>
            <a:r>
              <a:rPr lang="en-US" altLang="en-US" b="1"/>
              <a:t>P1</a:t>
            </a:r>
            <a:r>
              <a:rPr lang="en-US" altLang="en-US"/>
              <a:t> must wait for </a:t>
            </a:r>
            <a:r>
              <a:rPr lang="en-US" altLang="en-US" b="1"/>
              <a:t>P3</a:t>
            </a:r>
            <a:r>
              <a:rPr lang="en-US" altLang="en-US"/>
              <a:t> to finish using the resource. However, </a:t>
            </a:r>
            <a:r>
              <a:rPr lang="en-US" altLang="en-US" b="1"/>
              <a:t>P2</a:t>
            </a:r>
            <a:r>
              <a:rPr lang="en-US" altLang="en-US"/>
              <a:t> becomes runnable and preempts </a:t>
            </a:r>
            <a:r>
              <a:rPr lang="en-US" altLang="en-US" b="1"/>
              <a:t>P3</a:t>
            </a:r>
            <a:r>
              <a:rPr lang="en-US" altLang="en-US"/>
              <a:t>. What has happened is that </a:t>
            </a:r>
            <a:r>
              <a:rPr lang="en-US" altLang="en-US" b="1"/>
              <a:t>P2</a:t>
            </a:r>
            <a:r>
              <a:rPr lang="en-US" altLang="en-US"/>
              <a:t> - a process with a lower priority than </a:t>
            </a:r>
            <a:r>
              <a:rPr lang="en-US" altLang="en-US" b="1"/>
              <a:t>P1</a:t>
            </a:r>
            <a:r>
              <a:rPr lang="en-US" altLang="en-US"/>
              <a:t> - has indirectly prevented </a:t>
            </a:r>
            <a:r>
              <a:rPr lang="en-US" altLang="en-US" b="1"/>
              <a:t>P3</a:t>
            </a:r>
            <a:r>
              <a:rPr lang="en-US" altLang="en-US"/>
              <a:t> from gaining access to the resource.</a:t>
            </a:r>
            <a:br>
              <a:rPr lang="en-US" altLang="en-US"/>
            </a:br>
            <a:endParaRPr lang="en-US" altLang="en-US"/>
          </a:p>
          <a:p>
            <a:pPr>
              <a:tabLst>
                <a:tab pos="1882775" algn="ctr"/>
                <a:tab pos="4568825" algn="ctr"/>
              </a:tabLst>
            </a:pPr>
            <a:r>
              <a:rPr lang="en-US" altLang="en-US"/>
              <a:t>To prevent this from occurring, a </a:t>
            </a:r>
            <a:r>
              <a:rPr lang="en-US" altLang="en-US" b="1"/>
              <a:t>priority inheritance protocol</a:t>
            </a:r>
            <a:r>
              <a:rPr lang="en-US" altLang="en-US"/>
              <a:t> is used. This simply allows the priority of the highest thread waiting to access a shared resource to be assigned to the thread currently using the resource. Thus, the current owner of the resource is assigned the priority of the highest priority thread wishing to acquire the resource.</a:t>
            </a:r>
          </a:p>
          <a:p>
            <a:pPr lvl="1">
              <a:lnSpc>
                <a:spcPct val="90000"/>
              </a:lnSpc>
              <a:tabLst>
                <a:tab pos="1882775" algn="ctr"/>
                <a:tab pos="4568825" algn="ctr"/>
              </a:tabLst>
            </a:pPr>
            <a:endParaRPr lang="en-US" altLang="en-US" sz="1600" b="1"/>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End of Chapter 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BF7414AA-B215-4A20-88A1-C865671BEA99}"/>
              </a:ext>
            </a:extLst>
          </p:cNvPr>
          <p:cNvSpPr>
            <a:spLocks noGrp="1" noChangeArrowheads="1"/>
          </p:cNvSpPr>
          <p:nvPr>
            <p:ph type="title"/>
          </p:nvPr>
        </p:nvSpPr>
        <p:spPr>
          <a:xfrm>
            <a:off x="487363" y="208192"/>
            <a:ext cx="8229600" cy="576263"/>
          </a:xfrm>
        </p:spPr>
        <p:txBody>
          <a:bodyPr/>
          <a:lstStyle/>
          <a:p>
            <a:pPr eaLnBrk="1" hangingPunct="1"/>
            <a:r>
              <a:rPr lang="en-US" altLang="en-US" dirty="0"/>
              <a:t>Consumer</a:t>
            </a:r>
          </a:p>
        </p:txBody>
      </p:sp>
      <p:sp>
        <p:nvSpPr>
          <p:cNvPr id="15362" name="Rectangle 3">
            <a:extLst>
              <a:ext uri="{FF2B5EF4-FFF2-40B4-BE49-F238E27FC236}">
                <a16:creationId xmlns:a16="http://schemas.microsoft.com/office/drawing/2014/main" id="{F7E5C80C-620B-4BAE-A990-B50235C7DFB9}"/>
              </a:ext>
            </a:extLst>
          </p:cNvPr>
          <p:cNvSpPr>
            <a:spLocks noGrp="1" noChangeArrowheads="1"/>
          </p:cNvSpPr>
          <p:nvPr>
            <p:ph type="body" idx="1"/>
          </p:nvPr>
        </p:nvSpPr>
        <p:spPr>
          <a:xfrm>
            <a:off x="923731" y="1262063"/>
            <a:ext cx="6931219" cy="4860925"/>
          </a:xfrm>
        </p:spPr>
        <p:txBody>
          <a:bodyPr/>
          <a:lstStyle/>
          <a:p>
            <a:pPr marL="0" indent="0">
              <a:buFont typeface="Monotype Sorts" pitchFamily="-84" charset="2"/>
              <a:buNone/>
            </a:pPr>
            <a:r>
              <a:rPr lang="en-US" altLang="en-US" sz="1600" dirty="0">
                <a:latin typeface="Courier New" panose="02070309020205020404" pitchFamily="49" charset="0"/>
              </a:rPr>
              <a:t>while (true) {</a:t>
            </a:r>
          </a:p>
          <a:p>
            <a:pPr marL="0" indent="0">
              <a:buFont typeface="Monotype Sorts" pitchFamily="-84" charset="2"/>
              <a:buNone/>
            </a:pPr>
            <a:r>
              <a:rPr lang="en-US" altLang="en-US" sz="1600" dirty="0">
                <a:latin typeface="Courier New" panose="02070309020205020404" pitchFamily="49" charset="0"/>
              </a:rPr>
              <a:t>	while (counter == 0) </a:t>
            </a:r>
          </a:p>
          <a:p>
            <a:pPr marL="0" indent="0">
              <a:buFont typeface="Monotype Sorts" pitchFamily="-84" charset="2"/>
              <a:buNone/>
            </a:pPr>
            <a:r>
              <a:rPr lang="en-US" altLang="en-US" sz="1600" dirty="0">
                <a:latin typeface="Courier New" panose="02070309020205020404" pitchFamily="49" charset="0"/>
              </a:rPr>
              <a:t>		; /* do nothing */ </a:t>
            </a:r>
          </a:p>
          <a:p>
            <a:pPr marL="0" indent="0">
              <a:buFont typeface="Monotype Sorts" pitchFamily="-84"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next_consumed</a:t>
            </a:r>
            <a:r>
              <a:rPr lang="en-US" altLang="en-US" sz="1600" dirty="0">
                <a:latin typeface="Courier New" panose="02070309020205020404" pitchFamily="49" charset="0"/>
              </a:rPr>
              <a:t> = buffer[out]; </a:t>
            </a:r>
          </a:p>
          <a:p>
            <a:pPr marL="0" indent="0">
              <a:buFont typeface="Monotype Sorts" pitchFamily="-84" charset="2"/>
              <a:buNone/>
            </a:pPr>
            <a:r>
              <a:rPr lang="en-US" altLang="en-US" sz="1600" dirty="0">
                <a:latin typeface="Courier New" panose="02070309020205020404" pitchFamily="49" charset="0"/>
              </a:rPr>
              <a:t>	out = (out + 1) % BUFFER_SIZE; 	</a:t>
            </a:r>
          </a:p>
          <a:p>
            <a:pPr marL="0" indent="0">
              <a:buFont typeface="Monotype Sorts" pitchFamily="-84" charset="2"/>
              <a:buNone/>
            </a:pPr>
            <a:r>
              <a:rPr lang="en-US" altLang="en-US" sz="1600" dirty="0">
                <a:latin typeface="Courier New" panose="02070309020205020404" pitchFamily="49" charset="0"/>
              </a:rPr>
              <a:t>        counter--; </a:t>
            </a:r>
          </a:p>
          <a:p>
            <a:pPr marL="0" indent="0">
              <a:buFont typeface="Monotype Sorts" pitchFamily="-84" charset="2"/>
              <a:buNone/>
            </a:pPr>
            <a:r>
              <a:rPr lang="en-US" altLang="en-US" sz="1600" dirty="0">
                <a:latin typeface="Courier New" panose="02070309020205020404" pitchFamily="49" charset="0"/>
              </a:rPr>
              <a:t>	/* consume the item in next consumed */ </a:t>
            </a:r>
          </a:p>
          <a:p>
            <a:pPr marL="0" indent="0">
              <a:buFont typeface="Monotype Sorts" pitchFamily="-84" charset="2"/>
              <a:buNone/>
            </a:pPr>
            <a:r>
              <a:rPr lang="en-US" altLang="en-US" sz="1600" dirty="0">
                <a:latin typeface="Courier New" panose="02070309020205020404" pitchFamily="49"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026">
            <a:extLst>
              <a:ext uri="{FF2B5EF4-FFF2-40B4-BE49-F238E27FC236}">
                <a16:creationId xmlns:a16="http://schemas.microsoft.com/office/drawing/2014/main" id="{8C101D6F-C0EC-4766-8D52-60E1DFA5593C}"/>
              </a:ext>
            </a:extLst>
          </p:cNvPr>
          <p:cNvSpPr>
            <a:spLocks noGrp="1" noChangeArrowheads="1"/>
          </p:cNvSpPr>
          <p:nvPr>
            <p:ph type="title"/>
          </p:nvPr>
        </p:nvSpPr>
        <p:spPr>
          <a:xfrm>
            <a:off x="457200" y="225267"/>
            <a:ext cx="8229600" cy="576262"/>
          </a:xfrm>
        </p:spPr>
        <p:txBody>
          <a:bodyPr/>
          <a:lstStyle/>
          <a:p>
            <a:pPr eaLnBrk="1" hangingPunct="1"/>
            <a:r>
              <a:rPr lang="en-US" altLang="en-US" dirty="0"/>
              <a:t>Race Condition</a:t>
            </a:r>
          </a:p>
        </p:txBody>
      </p:sp>
      <p:sp>
        <p:nvSpPr>
          <p:cNvPr id="17410" name="Rectangle 1027">
            <a:extLst>
              <a:ext uri="{FF2B5EF4-FFF2-40B4-BE49-F238E27FC236}">
                <a16:creationId xmlns:a16="http://schemas.microsoft.com/office/drawing/2014/main" id="{338D3C38-85C1-4063-A149-971FC47DCC1F}"/>
              </a:ext>
            </a:extLst>
          </p:cNvPr>
          <p:cNvSpPr>
            <a:spLocks noGrp="1" noChangeArrowheads="1"/>
          </p:cNvSpPr>
          <p:nvPr>
            <p:ph idx="1"/>
          </p:nvPr>
        </p:nvSpPr>
        <p:spPr>
          <a:xfrm>
            <a:off x="805640" y="1177925"/>
            <a:ext cx="7685216" cy="5173663"/>
          </a:xfrm>
        </p:spPr>
        <p:txBody>
          <a:bodyPr/>
          <a:lstStyle/>
          <a:p>
            <a:pPr>
              <a:lnSpc>
                <a:spcPct val="90000"/>
              </a:lnSpc>
            </a:pPr>
            <a:r>
              <a:rPr lang="en-US" altLang="en-US" b="1" dirty="0">
                <a:solidFill>
                  <a:srgbClr val="000000"/>
                </a:solidFill>
                <a:latin typeface="Courier New" panose="02070309020205020404" pitchFamily="49" charset="0"/>
              </a:rPr>
              <a:t>counter++ </a:t>
            </a:r>
            <a:r>
              <a:rPr lang="en-US" altLang="en-US" sz="1600" dirty="0"/>
              <a:t>could be implemented as</a:t>
            </a:r>
            <a:br>
              <a:rPr lang="en-US" altLang="en-US" sz="1600" dirty="0"/>
            </a:br>
            <a:br>
              <a:rPr lang="en-US" altLang="en-US" sz="1600" dirty="0"/>
            </a:br>
            <a:r>
              <a:rPr lang="en-US" altLang="en-US" sz="1600" b="1" dirty="0">
                <a:latin typeface="Courier New" panose="02070309020205020404" pitchFamily="49" charset="0"/>
              </a:rPr>
              <a:t>     </a:t>
            </a:r>
            <a:r>
              <a:rPr lang="en-US" altLang="en-US" sz="1600" b="1" dirty="0">
                <a:solidFill>
                  <a:srgbClr val="0000FF"/>
                </a:solidFill>
                <a:latin typeface="Courier New" panose="02070309020205020404" pitchFamily="49" charset="0"/>
              </a:rPr>
              <a:t>register1 = counter</a:t>
            </a:r>
            <a:br>
              <a:rPr lang="en-US" altLang="en-US" sz="1600" b="1" dirty="0">
                <a:solidFill>
                  <a:srgbClr val="0000FF"/>
                </a:solidFill>
                <a:latin typeface="Courier New" panose="02070309020205020404" pitchFamily="49" charset="0"/>
              </a:rPr>
            </a:br>
            <a:r>
              <a:rPr lang="en-US" altLang="en-US" sz="1600" b="1" dirty="0">
                <a:solidFill>
                  <a:srgbClr val="0000FF"/>
                </a:solidFill>
                <a:latin typeface="Courier New" panose="02070309020205020404" pitchFamily="49" charset="0"/>
              </a:rPr>
              <a:t>     register1 = register1 + 1</a:t>
            </a:r>
            <a:br>
              <a:rPr lang="en-US" altLang="en-US" sz="1600" b="1" dirty="0">
                <a:solidFill>
                  <a:srgbClr val="0000FF"/>
                </a:solidFill>
                <a:latin typeface="Courier New" panose="02070309020205020404" pitchFamily="49" charset="0"/>
              </a:rPr>
            </a:br>
            <a:r>
              <a:rPr lang="en-US" altLang="en-US" sz="1600" b="1" dirty="0">
                <a:solidFill>
                  <a:srgbClr val="0000FF"/>
                </a:solidFill>
                <a:latin typeface="Courier New" panose="02070309020205020404" pitchFamily="49" charset="0"/>
              </a:rPr>
              <a:t>     counter = register1</a:t>
            </a:r>
            <a:endParaRPr lang="en-US" altLang="en-US" sz="800" dirty="0">
              <a:solidFill>
                <a:srgbClr val="0000FF"/>
              </a:solidFill>
            </a:endParaRPr>
          </a:p>
          <a:p>
            <a:pPr>
              <a:lnSpc>
                <a:spcPct val="90000"/>
              </a:lnSpc>
            </a:pPr>
            <a:r>
              <a:rPr lang="en-US" altLang="en-US" b="1" dirty="0">
                <a:solidFill>
                  <a:srgbClr val="000000"/>
                </a:solidFill>
                <a:latin typeface="Courier New" panose="02070309020205020404" pitchFamily="49" charset="0"/>
              </a:rPr>
              <a:t>counter--</a:t>
            </a:r>
            <a:r>
              <a:rPr lang="en-US" altLang="en-US" sz="1600" b="1" dirty="0">
                <a:solidFill>
                  <a:schemeClr val="tx2"/>
                </a:solidFill>
                <a:latin typeface="Courier New" panose="02070309020205020404" pitchFamily="49" charset="0"/>
              </a:rPr>
              <a:t> </a:t>
            </a:r>
            <a:r>
              <a:rPr lang="en-US" altLang="en-US" sz="1600" dirty="0"/>
              <a:t>could be implemented as</a:t>
            </a:r>
            <a:br>
              <a:rPr lang="en-US" altLang="en-US" sz="1600" dirty="0"/>
            </a:br>
            <a:br>
              <a:rPr lang="en-US" altLang="en-US" sz="1600" dirty="0"/>
            </a:br>
            <a:r>
              <a:rPr lang="en-US" altLang="en-US" sz="1600" b="1" dirty="0">
                <a:latin typeface="Courier New" panose="02070309020205020404" pitchFamily="49" charset="0"/>
              </a:rPr>
              <a:t>     </a:t>
            </a:r>
            <a:r>
              <a:rPr lang="en-US" altLang="en-US" sz="1600" b="1" dirty="0">
                <a:solidFill>
                  <a:schemeClr val="tx2"/>
                </a:solidFill>
                <a:latin typeface="Courier New" panose="02070309020205020404" pitchFamily="49" charset="0"/>
              </a:rPr>
              <a:t>register2 = counter</a:t>
            </a:r>
            <a:br>
              <a:rPr lang="en-US" altLang="en-US" sz="1600" b="1" dirty="0">
                <a:solidFill>
                  <a:schemeClr val="tx2"/>
                </a:solidFill>
                <a:latin typeface="Courier New" panose="02070309020205020404" pitchFamily="49" charset="0"/>
              </a:rPr>
            </a:br>
            <a:r>
              <a:rPr lang="en-US" altLang="en-US" sz="1600" b="1" dirty="0">
                <a:solidFill>
                  <a:schemeClr val="tx2"/>
                </a:solidFill>
                <a:latin typeface="Courier New" panose="02070309020205020404" pitchFamily="49" charset="0"/>
              </a:rPr>
              <a:t>     register2 = register2 - 1</a:t>
            </a:r>
            <a:br>
              <a:rPr lang="en-US" altLang="en-US" sz="1600" b="1" dirty="0">
                <a:solidFill>
                  <a:schemeClr val="tx2"/>
                </a:solidFill>
                <a:latin typeface="Courier New" panose="02070309020205020404" pitchFamily="49" charset="0"/>
              </a:rPr>
            </a:br>
            <a:r>
              <a:rPr lang="en-US" altLang="en-US" sz="1600" b="1" dirty="0">
                <a:solidFill>
                  <a:schemeClr val="tx2"/>
                </a:solidFill>
                <a:latin typeface="Courier New" panose="02070309020205020404" pitchFamily="49" charset="0"/>
              </a:rPr>
              <a:t>     counter = register2</a:t>
            </a:r>
          </a:p>
          <a:p>
            <a:pPr>
              <a:lnSpc>
                <a:spcPct val="90000"/>
              </a:lnSpc>
              <a:buFont typeface="Monotype Sorts" pitchFamily="-84" charset="2"/>
              <a:buNone/>
            </a:pPr>
            <a:endParaRPr lang="en-US" altLang="en-US" sz="800" dirty="0">
              <a:solidFill>
                <a:schemeClr val="tx2"/>
              </a:solidFill>
            </a:endParaRPr>
          </a:p>
          <a:p>
            <a:pPr>
              <a:lnSpc>
                <a:spcPct val="90000"/>
              </a:lnSpc>
            </a:pPr>
            <a:r>
              <a:rPr lang="en-US" altLang="en-US" sz="1600" dirty="0"/>
              <a:t>Consider this execution interleaving with </a:t>
            </a:r>
            <a:r>
              <a:rPr lang="ja-JP" altLang="en-US" sz="1600" dirty="0"/>
              <a:t>“</a:t>
            </a:r>
            <a:r>
              <a:rPr lang="en-US" altLang="ja-JP" sz="1600" dirty="0"/>
              <a:t>count = 5</a:t>
            </a:r>
            <a:r>
              <a:rPr lang="ja-JP" altLang="en-US" sz="1600" dirty="0"/>
              <a:t>”</a:t>
            </a:r>
            <a:r>
              <a:rPr lang="en-US" altLang="ja-JP" sz="1600" dirty="0"/>
              <a:t> initially:</a:t>
            </a:r>
          </a:p>
          <a:p>
            <a:pPr lvl="1">
              <a:lnSpc>
                <a:spcPct val="90000"/>
              </a:lnSpc>
              <a:buFont typeface="Monotype Sorts" pitchFamily="-84" charset="2"/>
              <a:buNone/>
            </a:pPr>
            <a:r>
              <a:rPr lang="en-US" altLang="en-US" sz="1600" dirty="0"/>
              <a:t>	S0: producer execute </a:t>
            </a:r>
            <a:r>
              <a:rPr lang="en-US" altLang="en-US" sz="1600" b="1" dirty="0">
                <a:solidFill>
                  <a:srgbClr val="0000FF"/>
                </a:solidFill>
                <a:latin typeface="Courier New" panose="02070309020205020404" pitchFamily="49" charset="0"/>
              </a:rPr>
              <a:t>register1 = counter</a:t>
            </a:r>
            <a:r>
              <a:rPr lang="en-US" altLang="en-US" sz="1600" b="1" dirty="0">
                <a:latin typeface="Courier New" panose="02070309020205020404" pitchFamily="49" charset="0"/>
              </a:rPr>
              <a:t>         </a:t>
            </a:r>
            <a:r>
              <a:rPr lang="en-US" altLang="en-US" sz="1600" dirty="0"/>
              <a:t>{register1 = 5}</a:t>
            </a:r>
            <a:br>
              <a:rPr lang="en-US" altLang="en-US" sz="1600" dirty="0"/>
            </a:br>
            <a:r>
              <a:rPr lang="en-US" altLang="en-US" sz="1600" dirty="0"/>
              <a:t>S1: producer execute </a:t>
            </a:r>
            <a:r>
              <a:rPr lang="en-US" altLang="en-US" sz="1600" b="1" dirty="0">
                <a:solidFill>
                  <a:srgbClr val="0000FF"/>
                </a:solidFill>
                <a:latin typeface="Courier New" panose="02070309020205020404" pitchFamily="49" charset="0"/>
              </a:rPr>
              <a:t>register1 = register1 + 1   </a:t>
            </a:r>
            <a:r>
              <a:rPr lang="en-US" altLang="en-US" sz="1600" dirty="0"/>
              <a:t>{register1 = 6} </a:t>
            </a:r>
            <a:br>
              <a:rPr lang="en-US" altLang="en-US" sz="1600" dirty="0"/>
            </a:br>
            <a:r>
              <a:rPr lang="en-US" altLang="en-US" sz="1600" dirty="0"/>
              <a:t>S2: consumer execute </a:t>
            </a:r>
            <a:r>
              <a:rPr lang="en-US" altLang="en-US" sz="1600" b="1" dirty="0">
                <a:solidFill>
                  <a:schemeClr val="tx2"/>
                </a:solidFill>
                <a:latin typeface="Courier New" panose="02070309020205020404" pitchFamily="49" charset="0"/>
              </a:rPr>
              <a:t>register2 = counter</a:t>
            </a:r>
            <a:r>
              <a:rPr lang="en-US" altLang="en-US" sz="1600" b="1" dirty="0">
                <a:latin typeface="Courier New" panose="02070309020205020404" pitchFamily="49" charset="0"/>
              </a:rPr>
              <a:t>        </a:t>
            </a:r>
            <a:r>
              <a:rPr lang="en-US" altLang="en-US" sz="1600" dirty="0"/>
              <a:t>{register2 = 5} </a:t>
            </a:r>
            <a:br>
              <a:rPr lang="en-US" altLang="en-US" sz="1600" dirty="0"/>
            </a:br>
            <a:r>
              <a:rPr lang="en-US" altLang="en-US" sz="1600" dirty="0"/>
              <a:t>S3: consumer execute </a:t>
            </a:r>
            <a:r>
              <a:rPr lang="en-US" altLang="en-US" sz="1600" b="1" dirty="0">
                <a:solidFill>
                  <a:schemeClr val="tx2"/>
                </a:solidFill>
                <a:latin typeface="Courier New" panose="02070309020205020404" pitchFamily="49" charset="0"/>
              </a:rPr>
              <a:t>register2 = register2 – 1  </a:t>
            </a:r>
            <a:r>
              <a:rPr lang="en-US" altLang="en-US" sz="1600" dirty="0"/>
              <a:t>{register2 = 4} </a:t>
            </a:r>
            <a:br>
              <a:rPr lang="en-US" altLang="en-US" sz="1600" dirty="0"/>
            </a:br>
            <a:r>
              <a:rPr lang="en-US" altLang="en-US" sz="1600" dirty="0"/>
              <a:t>S4: producer execute </a:t>
            </a:r>
            <a:r>
              <a:rPr lang="en-US" altLang="en-US" sz="1600" b="1" dirty="0">
                <a:solidFill>
                  <a:srgbClr val="0000FF"/>
                </a:solidFill>
                <a:latin typeface="Courier New" panose="02070309020205020404" pitchFamily="49" charset="0"/>
              </a:rPr>
              <a:t>counter = register1         </a:t>
            </a:r>
            <a:r>
              <a:rPr lang="en-US" altLang="en-US" sz="1600" dirty="0"/>
              <a:t>{counter = 6 } </a:t>
            </a:r>
            <a:br>
              <a:rPr lang="en-US" altLang="en-US" sz="1600" dirty="0"/>
            </a:br>
            <a:r>
              <a:rPr lang="en-US" altLang="en-US" sz="1600" dirty="0"/>
              <a:t>S5: consumer execute </a:t>
            </a:r>
            <a:r>
              <a:rPr lang="en-US" altLang="en-US" sz="1600" b="1" dirty="0">
                <a:solidFill>
                  <a:schemeClr val="tx2"/>
                </a:solidFill>
                <a:latin typeface="Courier New" panose="02070309020205020404" pitchFamily="49" charset="0"/>
              </a:rPr>
              <a:t>counter = register2        </a:t>
            </a:r>
            <a:r>
              <a:rPr lang="en-US" altLang="en-US" sz="1600" dirty="0"/>
              <a:t>{counter = 4}</a:t>
            </a:r>
          </a:p>
          <a:p>
            <a:pPr lvl="1">
              <a:lnSpc>
                <a:spcPct val="90000"/>
              </a:lnSpc>
              <a:buFont typeface="Monotype Sorts" pitchFamily="-84" charset="2"/>
              <a:buNone/>
            </a:pP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id="{E482B5E1-768E-44E1-9684-3A2EF367E255}"/>
              </a:ext>
            </a:extLst>
          </p:cNvPr>
          <p:cNvSpPr>
            <a:spLocks noGrp="1"/>
          </p:cNvSpPr>
          <p:nvPr>
            <p:ph type="title"/>
          </p:nvPr>
        </p:nvSpPr>
        <p:spPr>
          <a:xfrm>
            <a:off x="457200" y="224522"/>
            <a:ext cx="8229600" cy="576262"/>
          </a:xfrm>
        </p:spPr>
        <p:txBody>
          <a:bodyPr/>
          <a:lstStyle/>
          <a:p>
            <a:r>
              <a:rPr lang="en-US" altLang="en-US" dirty="0"/>
              <a:t>Race Condition</a:t>
            </a:r>
          </a:p>
        </p:txBody>
      </p:sp>
      <p:sp>
        <p:nvSpPr>
          <p:cNvPr id="90114" name="Content Placeholder 2">
            <a:extLst>
              <a:ext uri="{FF2B5EF4-FFF2-40B4-BE49-F238E27FC236}">
                <a16:creationId xmlns:a16="http://schemas.microsoft.com/office/drawing/2014/main" id="{C072253D-19DC-4079-95A8-696F6DDEB146}"/>
              </a:ext>
            </a:extLst>
          </p:cNvPr>
          <p:cNvSpPr>
            <a:spLocks noGrp="1"/>
          </p:cNvSpPr>
          <p:nvPr>
            <p:ph idx="1"/>
          </p:nvPr>
        </p:nvSpPr>
        <p:spPr>
          <a:xfrm>
            <a:off x="806450" y="1233488"/>
            <a:ext cx="7684407" cy="4667250"/>
          </a:xfrm>
        </p:spPr>
        <p:txBody>
          <a:bodyPr/>
          <a:lstStyle/>
          <a:p>
            <a:r>
              <a:rPr lang="en-US" altLang="en-US" dirty="0"/>
              <a:t>Processes P</a:t>
            </a:r>
            <a:r>
              <a:rPr lang="en-US" altLang="en-US" baseline="-25000" dirty="0"/>
              <a:t>0</a:t>
            </a:r>
            <a:r>
              <a:rPr lang="en-US" altLang="en-US" dirty="0"/>
              <a:t> and P</a:t>
            </a:r>
            <a:r>
              <a:rPr lang="en-US" altLang="en-US" baseline="-25000" dirty="0"/>
              <a:t>1</a:t>
            </a:r>
            <a:r>
              <a:rPr lang="en-US" altLang="en-US" dirty="0"/>
              <a:t> are creating child </a:t>
            </a:r>
            <a:r>
              <a:rPr lang="en-US" altLang="en-US" dirty="0" err="1"/>
              <a:t>processs</a:t>
            </a:r>
            <a:r>
              <a:rPr lang="en-US" altLang="en-US" dirty="0"/>
              <a:t> using the </a:t>
            </a:r>
            <a:r>
              <a:rPr lang="en-US" altLang="en-US" dirty="0">
                <a:latin typeface="Courier New" panose="02070309020205020404" pitchFamily="49" charset="0"/>
                <a:cs typeface="Courier New" panose="02070309020205020404" pitchFamily="49" charset="0"/>
              </a:rPr>
              <a:t>fork() </a:t>
            </a:r>
            <a:r>
              <a:rPr lang="en-US" altLang="en-US" dirty="0"/>
              <a:t>system call</a:t>
            </a:r>
          </a:p>
          <a:p>
            <a:r>
              <a:rPr lang="en-US" altLang="en-US" dirty="0"/>
              <a:t>Race condition on kernel variable </a:t>
            </a:r>
            <a:r>
              <a:rPr lang="en-US" altLang="en-US" dirty="0" err="1">
                <a:latin typeface="Courier New" panose="02070309020205020404" pitchFamily="49" charset="0"/>
                <a:cs typeface="Courier New" panose="02070309020205020404" pitchFamily="49" charset="0"/>
              </a:rPr>
              <a:t>next_available_pid</a:t>
            </a:r>
            <a:r>
              <a:rPr lang="en-US" altLang="en-US" dirty="0"/>
              <a:t> which represents the next available process identifier (</a:t>
            </a:r>
            <a:r>
              <a:rPr lang="en-US" altLang="en-US" dirty="0" err="1"/>
              <a:t>pid</a:t>
            </a:r>
            <a:r>
              <a:rPr lang="en-US" altLang="en-US" dirty="0"/>
              <a:t>)</a:t>
            </a: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a:p>
            <a:r>
              <a:rPr lang="en-US" altLang="en-US" dirty="0"/>
              <a:t>Unless there is mutual exclusion, the same </a:t>
            </a:r>
            <a:r>
              <a:rPr lang="en-US" altLang="en-US" dirty="0" err="1"/>
              <a:t>pid</a:t>
            </a:r>
            <a:r>
              <a:rPr lang="en-US" altLang="en-US" dirty="0"/>
              <a:t> could be assigned to two different processes!</a:t>
            </a:r>
          </a:p>
          <a:p>
            <a:endParaRPr lang="en-US" altLang="en-US" dirty="0"/>
          </a:p>
        </p:txBody>
      </p:sp>
      <p:pic>
        <p:nvPicPr>
          <p:cNvPr id="90115" name="Picture 3">
            <a:extLst>
              <a:ext uri="{FF2B5EF4-FFF2-40B4-BE49-F238E27FC236}">
                <a16:creationId xmlns:a16="http://schemas.microsoft.com/office/drawing/2014/main" id="{9A24033E-60D2-44D6-A559-9793D47AB9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4778" y="2604342"/>
            <a:ext cx="4238625" cy="26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241C86DA-5745-4F87-B29A-C8244F473A73}"/>
              </a:ext>
            </a:extLst>
          </p:cNvPr>
          <p:cNvSpPr>
            <a:spLocks noGrp="1"/>
          </p:cNvSpPr>
          <p:nvPr>
            <p:ph type="title"/>
          </p:nvPr>
        </p:nvSpPr>
        <p:spPr>
          <a:xfrm>
            <a:off x="457200" y="229606"/>
            <a:ext cx="8229600" cy="576262"/>
          </a:xfrm>
        </p:spPr>
        <p:txBody>
          <a:bodyPr/>
          <a:lstStyle/>
          <a:p>
            <a:r>
              <a:rPr lang="en-US" altLang="en-US" dirty="0"/>
              <a:t>Critical Section Problem</a:t>
            </a:r>
          </a:p>
        </p:txBody>
      </p:sp>
      <p:sp>
        <p:nvSpPr>
          <p:cNvPr id="19458" name="Content Placeholder 2">
            <a:extLst>
              <a:ext uri="{FF2B5EF4-FFF2-40B4-BE49-F238E27FC236}">
                <a16:creationId xmlns:a16="http://schemas.microsoft.com/office/drawing/2014/main" id="{B338794A-A20C-44DB-8F23-B3455E712537}"/>
              </a:ext>
            </a:extLst>
          </p:cNvPr>
          <p:cNvSpPr>
            <a:spLocks noGrp="1"/>
          </p:cNvSpPr>
          <p:nvPr>
            <p:ph idx="1"/>
          </p:nvPr>
        </p:nvSpPr>
        <p:spPr>
          <a:xfrm>
            <a:off x="811763" y="1159881"/>
            <a:ext cx="7725747" cy="4530725"/>
          </a:xfrm>
        </p:spPr>
        <p:txBody>
          <a:bodyPr/>
          <a:lstStyle/>
          <a:p>
            <a:r>
              <a:rPr lang="en-US" altLang="en-US" dirty="0"/>
              <a:t>Consider system of </a:t>
            </a:r>
            <a:r>
              <a:rPr lang="en-US" altLang="en-US" b="1" i="1" dirty="0"/>
              <a:t>n</a:t>
            </a:r>
            <a:r>
              <a:rPr lang="en-US" altLang="en-US" b="1" dirty="0"/>
              <a:t> </a:t>
            </a:r>
            <a:r>
              <a:rPr lang="en-US" altLang="en-US" dirty="0"/>
              <a:t>processes {</a:t>
            </a:r>
            <a:r>
              <a:rPr lang="en-US" altLang="en-US" b="1" i="1" dirty="0"/>
              <a:t>p</a:t>
            </a:r>
            <a:r>
              <a:rPr lang="en-US" altLang="en-US" b="1" i="1" baseline="-25000" dirty="0"/>
              <a:t>0</a:t>
            </a:r>
            <a:r>
              <a:rPr lang="en-US" altLang="en-US" b="1" i="1" dirty="0"/>
              <a:t>, p</a:t>
            </a:r>
            <a:r>
              <a:rPr lang="en-US" altLang="en-US" b="1" i="1" baseline="-25000" dirty="0"/>
              <a:t>1</a:t>
            </a:r>
            <a:r>
              <a:rPr lang="en-US" altLang="en-US" b="1" i="1" dirty="0"/>
              <a:t>, … p</a:t>
            </a:r>
            <a:r>
              <a:rPr lang="en-US" altLang="en-US" b="1" i="1" baseline="-25000" dirty="0"/>
              <a:t>n-1</a:t>
            </a:r>
            <a:r>
              <a:rPr lang="en-US" altLang="en-US" dirty="0"/>
              <a:t>}</a:t>
            </a:r>
          </a:p>
          <a:p>
            <a:r>
              <a:rPr lang="en-US" altLang="en-US" dirty="0"/>
              <a:t>Each process has </a:t>
            </a:r>
            <a:r>
              <a:rPr lang="en-US" altLang="en-US" b="1" dirty="0">
                <a:solidFill>
                  <a:srgbClr val="3366FF"/>
                </a:solidFill>
              </a:rPr>
              <a:t>critical section </a:t>
            </a:r>
            <a:r>
              <a:rPr lang="en-US" altLang="en-US" dirty="0"/>
              <a:t>segment of code</a:t>
            </a:r>
          </a:p>
          <a:p>
            <a:pPr lvl="1"/>
            <a:r>
              <a:rPr lang="en-US" altLang="en-US" dirty="0"/>
              <a:t>Process may be changing common variables, updating table, writing file, </a:t>
            </a:r>
            <a:r>
              <a:rPr lang="en-US" altLang="en-US" dirty="0" err="1"/>
              <a:t>etc</a:t>
            </a:r>
            <a:endParaRPr lang="en-US" altLang="en-US" dirty="0"/>
          </a:p>
          <a:p>
            <a:pPr lvl="1"/>
            <a:r>
              <a:rPr lang="en-US" altLang="en-US" dirty="0"/>
              <a:t>When one process in critical section, no other may be in its critical section</a:t>
            </a:r>
          </a:p>
          <a:p>
            <a:r>
              <a:rPr lang="en-US" altLang="en-US" b="1" i="1" dirty="0"/>
              <a:t>Critical section problem </a:t>
            </a:r>
            <a:r>
              <a:rPr lang="en-US" altLang="en-US" dirty="0"/>
              <a:t>is to design protocol to solve this</a:t>
            </a:r>
          </a:p>
          <a:p>
            <a:r>
              <a:rPr lang="en-US" altLang="en-US" dirty="0"/>
              <a:t>Each process must ask permission to enter critical section in </a:t>
            </a:r>
            <a:r>
              <a:rPr lang="en-US" altLang="en-US" b="1" dirty="0">
                <a:solidFill>
                  <a:srgbClr val="3366FF"/>
                </a:solidFill>
              </a:rPr>
              <a:t>entry section</a:t>
            </a:r>
            <a:r>
              <a:rPr lang="en-US" altLang="en-US" dirty="0"/>
              <a:t>, may follow critical section with </a:t>
            </a:r>
            <a:r>
              <a:rPr lang="en-US" altLang="en-US" b="1" dirty="0">
                <a:solidFill>
                  <a:srgbClr val="3366FF"/>
                </a:solidFill>
              </a:rPr>
              <a:t>exit section</a:t>
            </a:r>
            <a:r>
              <a:rPr lang="en-US" altLang="en-US" dirty="0"/>
              <a:t>, then </a:t>
            </a:r>
            <a:r>
              <a:rPr lang="en-US" altLang="en-US" b="1" dirty="0">
                <a:solidFill>
                  <a:srgbClr val="3366FF"/>
                </a:solidFill>
              </a:rPr>
              <a:t>remainder section</a:t>
            </a:r>
          </a:p>
          <a:p>
            <a:endParaRPr lang="en-US" altLang="en-US" b="1" dirty="0">
              <a:solidFill>
                <a:srgbClr val="3366FF"/>
              </a:solidFill>
            </a:endParaRPr>
          </a:p>
          <a:p>
            <a:pPr>
              <a:buFont typeface="Monotype Sorts" pitchFamily="-84" charset="2"/>
              <a:buNone/>
            </a:pPr>
            <a:endParaRPr lang="en-US" altLang="en-US" dirty="0"/>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11522</TotalTime>
  <Words>2235</Words>
  <Application>Microsoft Office PowerPoint</Application>
  <PresentationFormat>On-screen Show (4:3)</PresentationFormat>
  <Paragraphs>498</Paragraphs>
  <Slides>54</Slides>
  <Notes>39</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54</vt:i4>
      </vt:variant>
    </vt:vector>
  </HeadingPairs>
  <TitlesOfParts>
    <vt:vector size="69" baseType="lpstr">
      <vt:lpstr>Verdana</vt:lpstr>
      <vt:lpstr>MS PGothic</vt:lpstr>
      <vt:lpstr>Arial</vt:lpstr>
      <vt:lpstr>Helvetica</vt:lpstr>
      <vt:lpstr>Monotype Sorts</vt:lpstr>
      <vt:lpstr>Webdings</vt:lpstr>
      <vt:lpstr>Times New Roman</vt:lpstr>
      <vt:lpstr>MS PGothic</vt:lpstr>
      <vt:lpstr>Courier</vt:lpstr>
      <vt:lpstr>Courier New</vt:lpstr>
      <vt:lpstr>Wingdings 2</vt:lpstr>
      <vt:lpstr>Wingdings</vt:lpstr>
      <vt:lpstr>Symbol</vt:lpstr>
      <vt:lpstr>MT Extra</vt:lpstr>
      <vt:lpstr>os-8</vt:lpstr>
      <vt:lpstr>Chapter 6:  Synchronization Tools</vt:lpstr>
      <vt:lpstr>Chapter 6: Synchronization Tools</vt:lpstr>
      <vt:lpstr>Objectives</vt:lpstr>
      <vt:lpstr>Background</vt:lpstr>
      <vt:lpstr>Producer </vt:lpstr>
      <vt:lpstr>Consumer</vt:lpstr>
      <vt:lpstr>Race Condition</vt:lpstr>
      <vt:lpstr>Race Condition</vt:lpstr>
      <vt:lpstr>Critical Section Problem</vt:lpstr>
      <vt:lpstr>Critical Section</vt:lpstr>
      <vt:lpstr>Solution to Critical-Section Problem</vt:lpstr>
      <vt:lpstr>Critical-Section Handling in OS </vt:lpstr>
      <vt:lpstr>Peterson’s Solution</vt:lpstr>
      <vt:lpstr>Algorithm for Process Pi</vt:lpstr>
      <vt:lpstr>Peterson’s Solution (Cont.)</vt:lpstr>
      <vt:lpstr>Peterson’s Solution</vt:lpstr>
      <vt:lpstr>Peterson’s Solution</vt:lpstr>
      <vt:lpstr>Peterson’s Solution</vt:lpstr>
      <vt:lpstr>Synchronization Hardware</vt:lpstr>
      <vt:lpstr>Memory Barriers</vt:lpstr>
      <vt:lpstr>Memory Barrier</vt:lpstr>
      <vt:lpstr>Hardware Instructions</vt:lpstr>
      <vt:lpstr>test_and_set  Instruction </vt:lpstr>
      <vt:lpstr>Solution using test_and_set()</vt:lpstr>
      <vt:lpstr>compare_and_swap Instruction</vt:lpstr>
      <vt:lpstr>Solution using compare_and_swap</vt:lpstr>
      <vt:lpstr>Bounded-waiting Mutual Exclusion   with compare-and-swap</vt:lpstr>
      <vt:lpstr>Atomic Variables</vt:lpstr>
      <vt:lpstr>Atomic Variables</vt:lpstr>
      <vt:lpstr>Mutex Locks</vt:lpstr>
      <vt:lpstr>Solution to Critical-section Problem  Using Locks</vt:lpstr>
      <vt:lpstr>Mutex Lock Definitions</vt:lpstr>
      <vt:lpstr>Semaphore</vt:lpstr>
      <vt:lpstr>Semaphore Usage</vt:lpstr>
      <vt:lpstr>Semaphore Implementation</vt:lpstr>
      <vt:lpstr>Semaphore Implementation with no  Busy waiting </vt:lpstr>
      <vt:lpstr>Implementation with no Busy waiting (Cont.)</vt:lpstr>
      <vt:lpstr>Problems with Semaphores</vt:lpstr>
      <vt:lpstr>Monitors</vt:lpstr>
      <vt:lpstr>Schematic view of a Monitor</vt:lpstr>
      <vt:lpstr>Condition Variables</vt:lpstr>
      <vt:lpstr> Monitor with Condition Variables</vt:lpstr>
      <vt:lpstr>Condition Variables Choices</vt:lpstr>
      <vt:lpstr>Monitor Implementation Using Semaphores</vt:lpstr>
      <vt:lpstr>Monitor Implementation – Condition Variables</vt:lpstr>
      <vt:lpstr>Monitor Implementation (Cont.)</vt:lpstr>
      <vt:lpstr>Resuming Processes within a Monitor</vt:lpstr>
      <vt:lpstr>PowerPoint Presentation</vt:lpstr>
      <vt:lpstr>A Monitor to Allocate Single Resource</vt:lpstr>
      <vt:lpstr>Liveness</vt:lpstr>
      <vt:lpstr>Liveness</vt:lpstr>
      <vt:lpstr>Liveness</vt:lpstr>
      <vt:lpstr>Priority Inheritance Protocol</vt:lpstr>
      <vt:lpstr>End of Chapter 6</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Paige, Judi</cp:lastModifiedBy>
  <cp:revision>276</cp:revision>
  <cp:lastPrinted>2013-09-18T17:45:18Z</cp:lastPrinted>
  <dcterms:created xsi:type="dcterms:W3CDTF">2011-01-13T23:43:38Z</dcterms:created>
  <dcterms:modified xsi:type="dcterms:W3CDTF">2020-01-07T16:11:31Z</dcterms:modified>
</cp:coreProperties>
</file>