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64" r:id="rId21"/>
    <p:sldId id="265"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9E3D0-DF74-44AC-B402-CD0A47D3CA53}" type="datetimeFigureOut">
              <a:rPr lang="en-US" smtClean="0"/>
              <a:pPr/>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748690-9FC9-46F8-A70F-1317EB2DE6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9E3D0-DF74-44AC-B402-CD0A47D3CA53}" type="datetimeFigureOut">
              <a:rPr lang="en-US" smtClean="0"/>
              <a:pPr/>
              <a:t>10/5/2017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48690-9FC9-46F8-A70F-1317EB2DE63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92D050"/>
          </a:solidFill>
        </p:spPr>
        <p:txBody>
          <a:bodyPr/>
          <a:lstStyle/>
          <a:p>
            <a:r>
              <a:rPr lang="en-US" b="1" dirty="0" smtClean="0">
                <a:latin typeface="Times New Roman" pitchFamily="18" charset="0"/>
                <a:cs typeface="Times New Roman" pitchFamily="18" charset="0"/>
              </a:rPr>
              <a:t>LEARNING AND MEMORY</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Genetic issues-chromosomal abnormalities may lead to poor development of brain.Eg.Microcephaly,Down’s syndrome.</a:t>
            </a:r>
          </a:p>
          <a:p>
            <a:r>
              <a:rPr lang="en-US" dirty="0" smtClean="0">
                <a:latin typeface="Times New Roman" pitchFamily="18" charset="0"/>
                <a:cs typeface="Times New Roman" pitchFamily="18" charset="0"/>
              </a:rPr>
              <a:t>Prenatal factor- if the pregnant mother suffers from viral infections like chicken pox,measles,hepatitis etc.during the first three months of pregnancy or from syphilis,AIDS,diabetes mellitus the growth of the brain of the </a:t>
            </a:r>
            <a:r>
              <a:rPr lang="en-US" dirty="0" err="1" smtClean="0">
                <a:latin typeface="Times New Roman" pitchFamily="18" charset="0"/>
                <a:cs typeface="Times New Roman" pitchFamily="18" charset="0"/>
              </a:rPr>
              <a:t>foetus</a:t>
            </a:r>
            <a:r>
              <a:rPr lang="en-US" dirty="0" smtClean="0">
                <a:latin typeface="Times New Roman" pitchFamily="18" charset="0"/>
                <a:cs typeface="Times New Roman" pitchFamily="18" charset="0"/>
              </a:rPr>
              <a:t> is arrested. This results in M.R of the child.</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Poor nutrition-</a:t>
            </a:r>
            <a:r>
              <a:rPr lang="en-US" dirty="0" err="1" smtClean="0">
                <a:latin typeface="Times New Roman" pitchFamily="18" charset="0"/>
                <a:cs typeface="Times New Roman" pitchFamily="18" charset="0"/>
              </a:rPr>
              <a:t>Protein,iron</a:t>
            </a:r>
            <a:r>
              <a:rPr lang="en-US" dirty="0" smtClean="0">
                <a:latin typeface="Times New Roman" pitchFamily="18" charset="0"/>
                <a:cs typeface="Times New Roman" pitchFamily="18" charset="0"/>
              </a:rPr>
              <a:t>, iodine deficiency in the pregnant woman and in turn the child lead to poor development of brain</a:t>
            </a:r>
          </a:p>
          <a:p>
            <a:r>
              <a:rPr lang="en-US" dirty="0" smtClean="0">
                <a:latin typeface="Times New Roman" pitchFamily="18" charset="0"/>
                <a:cs typeface="Times New Roman" pitchFamily="18" charset="0"/>
              </a:rPr>
              <a:t>Misuse of drugs- consumption of alcohol, tobacco and other intoxicating substances by the pregnant women.</a:t>
            </a:r>
          </a:p>
          <a:p>
            <a:r>
              <a:rPr lang="en-US" dirty="0" smtClean="0">
                <a:latin typeface="Times New Roman" pitchFamily="18" charset="0"/>
                <a:cs typeface="Times New Roman" pitchFamily="18" charset="0"/>
              </a:rPr>
              <a:t>Birth trauma-complicated, delayed delivery and difficulties faced during labor may cause damage to the brain of the child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Diseases during childhood-repeated vomiting, diarrhea, fits, jaundice, head injury, brain fever during first five years of life can cause brain damage.</a:t>
            </a:r>
          </a:p>
          <a:p>
            <a:r>
              <a:rPr lang="en-US" dirty="0" smtClean="0">
                <a:latin typeface="Times New Roman" pitchFamily="18" charset="0"/>
                <a:cs typeface="Times New Roman" pitchFamily="18" charset="0"/>
              </a:rPr>
              <a:t>Environmental stimulation- in a barren environment, where there are no adequate stimulation to the five senses of the child, no interactions with parents and environment can delay the maturation of the brain cells.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Intelligent Quotient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It is calculated by the formula M.A/C.A.*100</a:t>
            </a:r>
          </a:p>
          <a:p>
            <a:r>
              <a:rPr lang="en-US" dirty="0" smtClean="0">
                <a:latin typeface="Times New Roman" pitchFamily="18" charset="0"/>
                <a:cs typeface="Times New Roman" pitchFamily="18" charset="0"/>
              </a:rPr>
              <a:t>Those who have an I.Q below 70 are retarded</a:t>
            </a:r>
          </a:p>
          <a:p>
            <a:r>
              <a:rPr lang="en-US" dirty="0" smtClean="0">
                <a:latin typeface="Times New Roman" pitchFamily="18" charset="0"/>
                <a:cs typeface="Times New Roman" pitchFamily="18" charset="0"/>
              </a:rPr>
              <a:t>I.Q is the product of genetics, nutrition and environment. </a:t>
            </a:r>
          </a:p>
          <a:p>
            <a:r>
              <a:rPr lang="en-US" dirty="0" smtClean="0">
                <a:latin typeface="Times New Roman" pitchFamily="18" charset="0"/>
                <a:cs typeface="Times New Roman" pitchFamily="18" charset="0"/>
              </a:rPr>
              <a:t>Men are generally good in problem solving. Women are good in reasoning, word fluency and memory</a:t>
            </a:r>
          </a:p>
          <a:p>
            <a:r>
              <a:rPr lang="en-US" dirty="0" smtClean="0">
                <a:latin typeface="Times New Roman" pitchFamily="18" charset="0"/>
                <a:cs typeface="Times New Roman" pitchFamily="18" charset="0"/>
              </a:rPr>
              <a:t>I.Q is not a static phenomenon. It keeps changing. Good health, mental equilibrium and pleasant challenging environment improve the intellectual functioning of the individual.</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Attention Span &amp; Concentration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dirty="0" smtClean="0">
                <a:latin typeface="Times New Roman" pitchFamily="18" charset="0"/>
                <a:cs typeface="Times New Roman" pitchFamily="18" charset="0"/>
              </a:rPr>
              <a:t>Two factors- Internal &amp; External</a:t>
            </a:r>
          </a:p>
          <a:p>
            <a:pPr>
              <a:buNone/>
            </a:pPr>
            <a:r>
              <a:rPr lang="en-US" dirty="0" smtClean="0">
                <a:latin typeface="Times New Roman" pitchFamily="18" charset="0"/>
                <a:cs typeface="Times New Roman" pitchFamily="18" charset="0"/>
              </a:rPr>
              <a:t>Internal-</a:t>
            </a:r>
          </a:p>
          <a:p>
            <a:r>
              <a:rPr lang="en-US" dirty="0" smtClean="0">
                <a:latin typeface="Times New Roman" pitchFamily="18" charset="0"/>
                <a:cs typeface="Times New Roman" pitchFamily="18" charset="0"/>
              </a:rPr>
              <a:t>Fasting &amp; Feasting- If the adolescent is fasting or took food 5 to 6 hrs ago, the glucose level in the blood drops to 60 mg per 100 </a:t>
            </a:r>
            <a:r>
              <a:rPr lang="en-US" dirty="0" err="1" smtClean="0">
                <a:latin typeface="Times New Roman" pitchFamily="18" charset="0"/>
                <a:cs typeface="Times New Roman" pitchFamily="18" charset="0"/>
              </a:rPr>
              <a:t>ml.This</a:t>
            </a:r>
            <a:r>
              <a:rPr lang="en-US" dirty="0" smtClean="0">
                <a:latin typeface="Times New Roman" pitchFamily="18" charset="0"/>
                <a:cs typeface="Times New Roman" pitchFamily="18" charset="0"/>
              </a:rPr>
              <a:t> Hypoglycemia makes the </a:t>
            </a:r>
            <a:r>
              <a:rPr lang="en-US" dirty="0" err="1" smtClean="0">
                <a:latin typeface="Times New Roman" pitchFamily="18" charset="0"/>
                <a:cs typeface="Times New Roman" pitchFamily="18" charset="0"/>
              </a:rPr>
              <a:t>indl</a:t>
            </a:r>
            <a:r>
              <a:rPr lang="en-US" dirty="0" smtClean="0">
                <a:latin typeface="Times New Roman" pitchFamily="18" charset="0"/>
                <a:cs typeface="Times New Roman" pitchFamily="18" charset="0"/>
              </a:rPr>
              <a:t>. Unable to sustain his/her attention and concentration.</a:t>
            </a:r>
          </a:p>
          <a:p>
            <a:pPr>
              <a:buNone/>
            </a:pPr>
            <a:r>
              <a:rPr lang="en-US" dirty="0" smtClean="0">
                <a:latin typeface="Times New Roman" pitchFamily="18" charset="0"/>
                <a:cs typeface="Times New Roman" pitchFamily="18" charset="0"/>
              </a:rPr>
              <a:t>On the other hand , if he had taken very high calorie diet, he feels drowsy and fails to concentrate.</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Pain and discomfort in the body</a:t>
            </a:r>
          </a:p>
          <a:p>
            <a:r>
              <a:rPr lang="en-US" dirty="0" smtClean="0">
                <a:latin typeface="Times New Roman" pitchFamily="18" charset="0"/>
                <a:cs typeface="Times New Roman" pitchFamily="18" charset="0"/>
              </a:rPr>
              <a:t>Dissatisfaction and disappointments</a:t>
            </a:r>
          </a:p>
          <a:p>
            <a:r>
              <a:rPr lang="en-US" dirty="0" smtClean="0">
                <a:latin typeface="Times New Roman" pitchFamily="18" charset="0"/>
                <a:cs typeface="Times New Roman" pitchFamily="18" charset="0"/>
              </a:rPr>
              <a:t>Sexual interests and thoughts, worries about family, finance and future</a:t>
            </a:r>
          </a:p>
          <a:p>
            <a:r>
              <a:rPr lang="en-US" dirty="0" smtClean="0">
                <a:latin typeface="Times New Roman" pitchFamily="18" charset="0"/>
                <a:cs typeface="Times New Roman" pitchFamily="18" charset="0"/>
              </a:rPr>
              <a:t>Negative emotions like fear, sadness, anger, jealousy, inferiority</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T.V., radio, cinema</a:t>
            </a:r>
          </a:p>
          <a:p>
            <a:r>
              <a:rPr lang="en-US" dirty="0" smtClean="0">
                <a:latin typeface="Times New Roman" pitchFamily="18" charset="0"/>
                <a:cs typeface="Times New Roman" pitchFamily="18" charset="0"/>
              </a:rPr>
              <a:t>Others playing, conversing, quarrelling</a:t>
            </a:r>
          </a:p>
          <a:p>
            <a:r>
              <a:rPr lang="en-US" dirty="0" smtClean="0">
                <a:latin typeface="Times New Roman" pitchFamily="18" charset="0"/>
                <a:cs typeface="Times New Roman" pitchFamily="18" charset="0"/>
              </a:rPr>
              <a:t>Noise</a:t>
            </a:r>
          </a:p>
          <a:p>
            <a:r>
              <a:rPr lang="en-US" dirty="0" smtClean="0">
                <a:latin typeface="Times New Roman" pitchFamily="18" charset="0"/>
                <a:cs typeface="Times New Roman" pitchFamily="18" charset="0"/>
              </a:rPr>
              <a:t>Unhealthy physical environment- no fresh air, no proper light, bad smell</a:t>
            </a:r>
          </a:p>
          <a:p>
            <a:pPr>
              <a:buNone/>
            </a:pPr>
            <a:r>
              <a:rPr lang="en-US" dirty="0" smtClean="0">
                <a:latin typeface="Times New Roman" pitchFamily="18" charset="0"/>
                <a:cs typeface="Times New Roman" pitchFamily="18" charset="0"/>
              </a:rPr>
              <a:t> Adequate and timely nutritious food, adequate sleep, physical fitness, mental well-being, interesting subjects, silent and pleasant environment improve one’s attention and concentration </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External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Motivation- again its of 2 types. Internal and External. Parents, teachers, competitive classmates, rewards, good jobs act as external motivational factors.</a:t>
            </a:r>
          </a:p>
          <a:p>
            <a:pPr>
              <a:buNone/>
            </a:pPr>
            <a:r>
              <a:rPr lang="en-US" dirty="0" smtClean="0">
                <a:latin typeface="Times New Roman" pitchFamily="18" charset="0"/>
                <a:cs typeface="Times New Roman" pitchFamily="18" charset="0"/>
              </a:rPr>
              <a:t> Acquiring knowledge, need to excel oneself , awareness of the value of education in the personality development and in the management of life events are the internal motivating factors.</a:t>
            </a:r>
          </a:p>
          <a:p>
            <a:pPr>
              <a:buNone/>
            </a:pPr>
            <a:r>
              <a:rPr lang="en-US" dirty="0" smtClean="0">
                <a:latin typeface="Times New Roman" pitchFamily="18" charset="0"/>
                <a:cs typeface="Times New Roman" pitchFamily="18" charset="0"/>
              </a:rPr>
              <a:t>Many children chose the course because of their parental pressure which might demotivate.</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External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Nature of information and usefulness of the subject- Some subjects and information, by their nature, arouse interest in majority of adolescents. For example, poems, drama, information about people, animals and places and nature.</a:t>
            </a:r>
          </a:p>
          <a:p>
            <a:pPr>
              <a:buNone/>
            </a:pPr>
            <a:r>
              <a:rPr lang="en-US" dirty="0" smtClean="0">
                <a:latin typeface="Times New Roman" pitchFamily="18" charset="0"/>
                <a:cs typeface="Times New Roman" pitchFamily="18" charset="0"/>
              </a:rPr>
              <a:t>A good teacher always succeed in generating interest in majority of the students. Simple language, attractive style of presentation, pictures showing the application of knowledge in routine life make the difference.</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External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Physical Health</a:t>
            </a:r>
          </a:p>
          <a:p>
            <a:r>
              <a:rPr lang="en-US" dirty="0" smtClean="0">
                <a:latin typeface="Times New Roman" pitchFamily="18" charset="0"/>
                <a:cs typeface="Times New Roman" pitchFamily="18" charset="0"/>
              </a:rPr>
              <a:t>Mental health-anxiety disorders, identity crisis, performance anxiety,  the big gap between the realities of life and fantasies, lack of sexual education, social </a:t>
            </a:r>
            <a:r>
              <a:rPr lang="en-US" dirty="0" err="1" smtClean="0">
                <a:latin typeface="Times New Roman" pitchFamily="18" charset="0"/>
                <a:cs typeface="Times New Roman" pitchFamily="18" charset="0"/>
              </a:rPr>
              <a:t>disorganisation</a:t>
            </a:r>
            <a:r>
              <a:rPr lang="en-US" dirty="0" smtClean="0">
                <a:latin typeface="Times New Roman" pitchFamily="18" charset="0"/>
                <a:cs typeface="Times New Roman" pitchFamily="18" charset="0"/>
              </a:rPr>
              <a:t> like unhealthy and unethical competitions, uncertain society, unequal distribution of wealth also leads to anxiety.</a:t>
            </a:r>
          </a:p>
          <a:p>
            <a:pPr>
              <a:buNone/>
            </a:pPr>
            <a:r>
              <a:rPr lang="en-US" dirty="0" smtClean="0">
                <a:latin typeface="Times New Roman" pitchFamily="18" charset="0"/>
                <a:cs typeface="Times New Roman" pitchFamily="18" charset="0"/>
              </a:rPr>
              <a:t>   Depression, Hysterical disorder, Drug abuse, quality of teaching.</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solidFill>
            <a:srgbClr val="92D050"/>
          </a:solidFill>
        </p:spPr>
        <p:txBody>
          <a:bodyPr/>
          <a:lstStyle/>
          <a:p>
            <a:r>
              <a:rPr lang="en-US" dirty="0" smtClean="0">
                <a:latin typeface="Times New Roman" pitchFamily="18" charset="0"/>
                <a:cs typeface="Times New Roman" pitchFamily="18" charset="0"/>
              </a:rPr>
              <a:t>Every student wants to learn fast, wants to learn many skills.</a:t>
            </a:r>
          </a:p>
          <a:p>
            <a:r>
              <a:rPr lang="en-US" dirty="0" smtClean="0">
                <a:latin typeface="Times New Roman" pitchFamily="18" charset="0"/>
                <a:cs typeface="Times New Roman" pitchFamily="18" charset="0"/>
              </a:rPr>
              <a:t>Every one longs for good memory so that they can do well in the exam.</a:t>
            </a:r>
          </a:p>
          <a:p>
            <a:r>
              <a:rPr lang="en-US" dirty="0" smtClean="0">
                <a:latin typeface="Times New Roman" pitchFamily="18" charset="0"/>
                <a:cs typeface="Times New Roman" pitchFamily="18" charset="0"/>
              </a:rPr>
              <a:t>They like to score high marks and grades and excel.</a:t>
            </a:r>
          </a:p>
          <a:p>
            <a:r>
              <a:rPr lang="en-US" dirty="0" smtClean="0">
                <a:latin typeface="Times New Roman" pitchFamily="18" charset="0"/>
                <a:cs typeface="Times New Roman" pitchFamily="18" charset="0"/>
              </a:rPr>
              <a:t>It is the desire of all parents and teachers as well</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Good study habits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Select a time and place to study</a:t>
            </a:r>
          </a:p>
          <a:p>
            <a:r>
              <a:rPr lang="en-US" dirty="0" smtClean="0">
                <a:latin typeface="Times New Roman" pitchFamily="18" charset="0"/>
                <a:cs typeface="Times New Roman" pitchFamily="18" charset="0"/>
              </a:rPr>
              <a:t>Read and understand</a:t>
            </a:r>
          </a:p>
          <a:p>
            <a:r>
              <a:rPr lang="en-US" dirty="0" smtClean="0">
                <a:latin typeface="Times New Roman" pitchFamily="18" charset="0"/>
                <a:cs typeface="Times New Roman" pitchFamily="18" charset="0"/>
              </a:rPr>
              <a:t>Write down</a:t>
            </a:r>
          </a:p>
          <a:p>
            <a:r>
              <a:rPr lang="en-US" dirty="0" smtClean="0">
                <a:latin typeface="Times New Roman" pitchFamily="18" charset="0"/>
                <a:cs typeface="Times New Roman" pitchFamily="18" charset="0"/>
              </a:rPr>
              <a:t>Relax for 3min.Take a few steps ,stretch your body. Look at greenery or nature.</a:t>
            </a:r>
          </a:p>
          <a:p>
            <a:r>
              <a:rPr lang="en-US" dirty="0" smtClean="0">
                <a:latin typeface="Times New Roman" pitchFamily="18" charset="0"/>
                <a:cs typeface="Times New Roman" pitchFamily="18" charset="0"/>
              </a:rPr>
              <a:t>Read again</a:t>
            </a:r>
          </a:p>
          <a:p>
            <a:r>
              <a:rPr lang="en-US" dirty="0" smtClean="0">
                <a:latin typeface="Times New Roman" pitchFamily="18" charset="0"/>
                <a:cs typeface="Times New Roman" pitchFamily="18" charset="0"/>
              </a:rPr>
              <a:t>Review </a:t>
            </a:r>
          </a:p>
          <a:p>
            <a:r>
              <a:rPr lang="en-US" dirty="0" smtClean="0">
                <a:latin typeface="Times New Roman" pitchFamily="18" charset="0"/>
                <a:cs typeface="Times New Roman" pitchFamily="18" charset="0"/>
              </a:rPr>
              <a:t>Rehearsal </a:t>
            </a:r>
          </a:p>
          <a:p>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egular in eating, sleeping and recreation.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Good study habits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Study from the beginning</a:t>
            </a:r>
          </a:p>
          <a:p>
            <a:r>
              <a:rPr lang="en-US" dirty="0" smtClean="0">
                <a:latin typeface="Times New Roman" pitchFamily="18" charset="0"/>
                <a:cs typeface="Times New Roman" pitchFamily="18" charset="0"/>
              </a:rPr>
              <a:t>Believe in class room learning</a:t>
            </a:r>
          </a:p>
          <a:p>
            <a:r>
              <a:rPr lang="en-US" dirty="0" smtClean="0">
                <a:latin typeface="Times New Roman" pitchFamily="18" charset="0"/>
                <a:cs typeface="Times New Roman" pitchFamily="18" charset="0"/>
              </a:rPr>
              <a:t>Do not compare </a:t>
            </a:r>
          </a:p>
          <a:p>
            <a:r>
              <a:rPr lang="en-US" dirty="0" smtClean="0">
                <a:latin typeface="Times New Roman" pitchFamily="18" charset="0"/>
                <a:cs typeface="Times New Roman" pitchFamily="18" charset="0"/>
              </a:rPr>
              <a:t>Try to like the subjects and enjoy learning.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Bad study habits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No particular time and place to study.</a:t>
            </a:r>
          </a:p>
          <a:p>
            <a:r>
              <a:rPr lang="en-US" dirty="0" smtClean="0">
                <a:latin typeface="Times New Roman" pitchFamily="18" charset="0"/>
                <a:cs typeface="Times New Roman" pitchFamily="18" charset="0"/>
              </a:rPr>
              <a:t>Continuous reading without understanding and break </a:t>
            </a:r>
          </a:p>
          <a:p>
            <a:r>
              <a:rPr lang="en-US" dirty="0" smtClean="0">
                <a:latin typeface="Times New Roman" pitchFamily="18" charset="0"/>
                <a:cs typeface="Times New Roman" pitchFamily="18" charset="0"/>
              </a:rPr>
              <a:t>No writing, no review no recall</a:t>
            </a:r>
          </a:p>
          <a:p>
            <a:r>
              <a:rPr lang="en-US" dirty="0" smtClean="0">
                <a:latin typeface="Times New Roman" pitchFamily="18" charset="0"/>
                <a:cs typeface="Times New Roman" pitchFamily="18" charset="0"/>
              </a:rPr>
              <a:t>Trying to memorize everything</a:t>
            </a:r>
          </a:p>
          <a:p>
            <a:r>
              <a:rPr lang="en-US" dirty="0" smtClean="0">
                <a:latin typeface="Times New Roman" pitchFamily="18" charset="0"/>
                <a:cs typeface="Times New Roman" pitchFamily="18" charset="0"/>
              </a:rPr>
              <a:t>No regularity, no time table</a:t>
            </a:r>
          </a:p>
          <a:p>
            <a:r>
              <a:rPr lang="en-US" dirty="0" smtClean="0">
                <a:latin typeface="Times New Roman" pitchFamily="18" charset="0"/>
                <a:cs typeface="Times New Roman" pitchFamily="18" charset="0"/>
              </a:rPr>
              <a:t>Studying the same subject the whole day</a:t>
            </a:r>
          </a:p>
          <a:p>
            <a:r>
              <a:rPr lang="en-US" dirty="0" smtClean="0">
                <a:latin typeface="Times New Roman" pitchFamily="18" charset="0"/>
                <a:cs typeface="Times New Roman" pitchFamily="18" charset="0"/>
              </a:rPr>
              <a:t>Guess and read only a few chapters</a:t>
            </a:r>
          </a:p>
          <a:p>
            <a:r>
              <a:rPr lang="en-US" dirty="0" smtClean="0">
                <a:latin typeface="Times New Roman" pitchFamily="18" charset="0"/>
                <a:cs typeface="Times New Roman" pitchFamily="18" charset="0"/>
              </a:rPr>
              <a:t>Study hard during exam alone, without adequate food, sleep,rest and recreation</a:t>
            </a:r>
          </a:p>
          <a:p>
            <a:r>
              <a:rPr lang="en-US" dirty="0" smtClean="0">
                <a:latin typeface="Times New Roman" pitchFamily="18" charset="0"/>
                <a:cs typeface="Times New Roman" pitchFamily="18" charset="0"/>
              </a:rPr>
              <a:t>Fear of failure</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Parts of the Brain Involved in Learning &amp; Memory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solidFill>
            <a:srgbClr val="92D050"/>
          </a:solidFill>
        </p:spPr>
        <p:txBody>
          <a:bodyPr/>
          <a:lstStyle/>
          <a:p>
            <a:r>
              <a:rPr lang="en-US" dirty="0" smtClean="0">
                <a:latin typeface="Times New Roman" pitchFamily="18" charset="0"/>
                <a:cs typeface="Times New Roman" pitchFamily="18" charset="0"/>
              </a:rPr>
              <a:t>F-Frontal Lobe for thinking and Analysis</a:t>
            </a:r>
          </a:p>
          <a:p>
            <a:r>
              <a:rPr lang="en-US" dirty="0" smtClean="0">
                <a:latin typeface="Times New Roman" pitchFamily="18" charset="0"/>
                <a:cs typeface="Times New Roman" pitchFamily="18" charset="0"/>
              </a:rPr>
              <a:t>A- Amygdale Hippocampus for Recent Memory. That is Short Term Memory.</a:t>
            </a:r>
          </a:p>
          <a:p>
            <a:r>
              <a:rPr lang="en-US" dirty="0" smtClean="0">
                <a:latin typeface="Times New Roman" pitchFamily="18" charset="0"/>
                <a:cs typeface="Times New Roman" pitchFamily="18" charset="0"/>
              </a:rPr>
              <a:t>T- Temporal Lobe for hearing, smell &amp; Taste</a:t>
            </a:r>
          </a:p>
          <a:p>
            <a:r>
              <a:rPr lang="en-US" dirty="0" smtClean="0">
                <a:latin typeface="Times New Roman" pitchFamily="18" charset="0"/>
                <a:cs typeface="Times New Roman" pitchFamily="18" charset="0"/>
              </a:rPr>
              <a:t>H- Hind Brain for Visual Images</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3 Stages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solidFill>
            <a:srgbClr val="92D050"/>
          </a:solidFill>
        </p:spPr>
        <p:txBody>
          <a:bodyPr>
            <a:normAutofit lnSpcReduction="10000"/>
          </a:bodyPr>
          <a:lstStyle/>
          <a:p>
            <a:pPr>
              <a:buNone/>
            </a:pPr>
            <a:r>
              <a:rPr lang="en-US" dirty="0" smtClean="0">
                <a:latin typeface="Times New Roman" pitchFamily="18" charset="0"/>
                <a:cs typeface="Times New Roman" pitchFamily="18" charset="0"/>
              </a:rPr>
              <a:t>   Memory is a product of learning and takes place in three stages.</a:t>
            </a:r>
          </a:p>
          <a:p>
            <a:r>
              <a:rPr lang="en-US" b="1" dirty="0" smtClean="0">
                <a:latin typeface="Times New Roman" pitchFamily="18" charset="0"/>
                <a:cs typeface="Times New Roman" pitchFamily="18" charset="0"/>
              </a:rPr>
              <a:t>Registration</a:t>
            </a:r>
            <a:r>
              <a:rPr lang="en-US" dirty="0" smtClean="0">
                <a:latin typeface="Times New Roman" pitchFamily="18" charset="0"/>
                <a:cs typeface="Times New Roman" pitchFamily="18" charset="0"/>
              </a:rPr>
              <a:t>: Information should reach the brain, register and understood</a:t>
            </a:r>
          </a:p>
          <a:p>
            <a:r>
              <a:rPr lang="en-US" b="1" dirty="0" smtClean="0">
                <a:latin typeface="Times New Roman" pitchFamily="18" charset="0"/>
                <a:cs typeface="Times New Roman" pitchFamily="18" charset="0"/>
              </a:rPr>
              <a:t>Recording</a:t>
            </a:r>
            <a:r>
              <a:rPr lang="en-US" dirty="0" smtClean="0">
                <a:latin typeface="Times New Roman" pitchFamily="18" charset="0"/>
                <a:cs typeface="Times New Roman" pitchFamily="18" charset="0"/>
              </a:rPr>
              <a:t> : The meaningful or useful information or logical steps of carrying out the skill should get recorded in the brain. Acetyl choline, a </a:t>
            </a:r>
            <a:r>
              <a:rPr lang="en-US" dirty="0" err="1" smtClean="0">
                <a:latin typeface="Times New Roman" pitchFamily="18" charset="0"/>
                <a:cs typeface="Times New Roman" pitchFamily="18" charset="0"/>
              </a:rPr>
              <a:t>neuro</a:t>
            </a:r>
            <a:r>
              <a:rPr lang="en-US" dirty="0" smtClean="0">
                <a:latin typeface="Times New Roman" pitchFamily="18" charset="0"/>
                <a:cs typeface="Times New Roman" pitchFamily="18" charset="0"/>
              </a:rPr>
              <a:t> transmitter is required for this recording. </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rgbClr val="92D050"/>
          </a:solidFill>
        </p:spPr>
        <p:txBody>
          <a:bodyPr/>
          <a:lstStyle/>
          <a:p>
            <a:endParaRPr lang="en-US" dirty="0" smtClean="0"/>
          </a:p>
          <a:p>
            <a:r>
              <a:rPr lang="en-US" b="1" dirty="0" smtClean="0">
                <a:latin typeface="Times New Roman" pitchFamily="18" charset="0"/>
                <a:cs typeface="Times New Roman" pitchFamily="18" charset="0"/>
              </a:rPr>
              <a:t>Recall</a:t>
            </a:r>
            <a:r>
              <a:rPr lang="en-US" dirty="0" smtClean="0">
                <a:latin typeface="Times New Roman" pitchFamily="18" charset="0"/>
                <a:cs typeface="Times New Roman" pitchFamily="18" charset="0"/>
              </a:rPr>
              <a:t> : Whenever the information is required by the individual, it has to be recalled and expressed in spoken or written language. The skill has to be executed by the body. By repeated practice, a skill gets established.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Types of Memory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b="1" dirty="0" smtClean="0">
                <a:latin typeface="Times New Roman" pitchFamily="18" charset="0"/>
                <a:cs typeface="Times New Roman" pitchFamily="18" charset="0"/>
              </a:rPr>
              <a:t>Immediate Memory </a:t>
            </a:r>
            <a:r>
              <a:rPr lang="en-US" dirty="0" smtClean="0">
                <a:latin typeface="Times New Roman" pitchFamily="18" charset="0"/>
                <a:cs typeface="Times New Roman" pitchFamily="18" charset="0"/>
              </a:rPr>
              <a:t>: Information reaches the brain and gets interpreted. There are electrical changes. It can be recalled immediately. Within a minute it gets erased. For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when we look at a telephone number or hear the 4 line address, we cannot recall after 2 minutes.</a:t>
            </a:r>
          </a:p>
          <a:p>
            <a:r>
              <a:rPr lang="en-US" b="1" dirty="0" smtClean="0">
                <a:latin typeface="Times New Roman" pitchFamily="18" charset="0"/>
                <a:cs typeface="Times New Roman" pitchFamily="18" charset="0"/>
              </a:rPr>
              <a:t>Short Term Memory: </a:t>
            </a:r>
            <a:r>
              <a:rPr lang="en-US" dirty="0" smtClean="0">
                <a:latin typeface="Times New Roman" pitchFamily="18" charset="0"/>
                <a:cs typeface="Times New Roman" pitchFamily="18" charset="0"/>
              </a:rPr>
              <a:t>This lasts for 24-48 hrs. Hippocampus, </a:t>
            </a:r>
            <a:r>
              <a:rPr lang="en-US" dirty="0" err="1" smtClean="0">
                <a:latin typeface="Times New Roman" pitchFamily="18" charset="0"/>
                <a:cs typeface="Times New Roman" pitchFamily="18" charset="0"/>
              </a:rPr>
              <a:t>amygdala</a:t>
            </a:r>
            <a:r>
              <a:rPr lang="en-US" dirty="0" smtClean="0">
                <a:latin typeface="Times New Roman" pitchFamily="18" charset="0"/>
                <a:cs typeface="Times New Roman" pitchFamily="18" charset="0"/>
              </a:rPr>
              <a:t> are involved in this process.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latin typeface="Times New Roman" pitchFamily="18" charset="0"/>
                <a:cs typeface="Times New Roman" pitchFamily="18" charset="0"/>
              </a:rPr>
              <a:t> Long Term Memory: </a:t>
            </a:r>
            <a:r>
              <a:rPr lang="en-US" dirty="0" smtClean="0">
                <a:latin typeface="Times New Roman" pitchFamily="18" charset="0"/>
                <a:cs typeface="Times New Roman" pitchFamily="18" charset="0"/>
              </a:rPr>
              <a:t>It lasts for months or years or for life. Information is stored in different parts of brain cortex. Visual Images are stored in hind brain. sound and smell memory are stored in temporal </a:t>
            </a:r>
            <a:r>
              <a:rPr lang="en-US" dirty="0" err="1" smtClean="0">
                <a:latin typeface="Times New Roman" pitchFamily="18" charset="0"/>
                <a:cs typeface="Times New Roman" pitchFamily="18" charset="0"/>
              </a:rPr>
              <a:t>lobe.Concepts</a:t>
            </a:r>
            <a:r>
              <a:rPr lang="en-US" dirty="0" smtClean="0">
                <a:latin typeface="Times New Roman" pitchFamily="18" charset="0"/>
                <a:cs typeface="Times New Roman" pitchFamily="18" charset="0"/>
              </a:rPr>
              <a:t>, logical memory are stored in Frontal lobe.</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Information tinged with emotions, unusual experiences, highly valued materials find a place in L.T.M. storage. Memorizing without understanding leads to S.T.M. only. Repeated recalls and rehearsals only push the information to L.T.M.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Factors that determine Learning &amp; Memory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267200"/>
          </a:xfrm>
        </p:spPr>
        <p:txBody>
          <a:bodyPr>
            <a:normAutofit fontScale="85000" lnSpcReduction="20000"/>
          </a:bodyPr>
          <a:lstStyle/>
          <a:p>
            <a:r>
              <a:rPr lang="en-US" dirty="0" smtClean="0">
                <a:latin typeface="Times New Roman" pitchFamily="18" charset="0"/>
                <a:cs typeface="Times New Roman" pitchFamily="18" charset="0"/>
              </a:rPr>
              <a:t>Growth and development of the brain</a:t>
            </a:r>
          </a:p>
          <a:p>
            <a:r>
              <a:rPr lang="en-US" dirty="0" smtClean="0">
                <a:latin typeface="Times New Roman" pitchFamily="18" charset="0"/>
                <a:cs typeface="Times New Roman" pitchFamily="18" charset="0"/>
              </a:rPr>
              <a:t>I.Q.</a:t>
            </a:r>
          </a:p>
          <a:p>
            <a:r>
              <a:rPr lang="en-US" dirty="0" smtClean="0">
                <a:latin typeface="Times New Roman" pitchFamily="18" charset="0"/>
                <a:cs typeface="Times New Roman" pitchFamily="18" charset="0"/>
              </a:rPr>
              <a:t>Attention span and level of concentration</a:t>
            </a:r>
          </a:p>
          <a:p>
            <a:r>
              <a:rPr lang="en-US" dirty="0" smtClean="0">
                <a:latin typeface="Times New Roman" pitchFamily="18" charset="0"/>
                <a:cs typeface="Times New Roman" pitchFamily="18" charset="0"/>
              </a:rPr>
              <a:t>Motivation to learn and remember </a:t>
            </a:r>
          </a:p>
          <a:p>
            <a:r>
              <a:rPr lang="en-US" dirty="0" smtClean="0">
                <a:latin typeface="Times New Roman" pitchFamily="18" charset="0"/>
                <a:cs typeface="Times New Roman" pitchFamily="18" charset="0"/>
              </a:rPr>
              <a:t>Nature and usefulness of information</a:t>
            </a:r>
          </a:p>
          <a:p>
            <a:r>
              <a:rPr lang="en-US" dirty="0" smtClean="0">
                <a:latin typeface="Times New Roman" pitchFamily="18" charset="0"/>
                <a:cs typeface="Times New Roman" pitchFamily="18" charset="0"/>
              </a:rPr>
              <a:t>Physical health</a:t>
            </a:r>
          </a:p>
          <a:p>
            <a:r>
              <a:rPr lang="en-US" dirty="0" smtClean="0">
                <a:latin typeface="Times New Roman" pitchFamily="18" charset="0"/>
                <a:cs typeface="Times New Roman" pitchFamily="18" charset="0"/>
              </a:rPr>
              <a:t>Mental health</a:t>
            </a:r>
          </a:p>
          <a:p>
            <a:r>
              <a:rPr lang="en-US" dirty="0" smtClean="0">
                <a:latin typeface="Times New Roman" pitchFamily="18" charset="0"/>
                <a:cs typeface="Times New Roman" pitchFamily="18" charset="0"/>
              </a:rPr>
              <a:t>Quality of teaching</a:t>
            </a:r>
          </a:p>
          <a:p>
            <a:r>
              <a:rPr lang="en-US" dirty="0" smtClean="0">
                <a:latin typeface="Times New Roman" pitchFamily="18" charset="0"/>
                <a:cs typeface="Times New Roman" pitchFamily="18" charset="0"/>
              </a:rPr>
              <a:t>Environment</a:t>
            </a:r>
          </a:p>
          <a:p>
            <a:r>
              <a:rPr lang="en-US" dirty="0" smtClean="0">
                <a:latin typeface="Times New Roman" pitchFamily="18" charset="0"/>
                <a:cs typeface="Times New Roman" pitchFamily="18" charset="0"/>
              </a:rPr>
              <a:t>Study habits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Growth and Development of the Brain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Growth of the brain occurs </a:t>
            </a:r>
            <a:r>
              <a:rPr lang="en-US" dirty="0" err="1" smtClean="0">
                <a:latin typeface="Times New Roman" pitchFamily="18" charset="0"/>
                <a:cs typeface="Times New Roman" pitchFamily="18" charset="0"/>
              </a:rPr>
              <a:t>rt.from</a:t>
            </a:r>
            <a:r>
              <a:rPr lang="en-US" dirty="0" smtClean="0">
                <a:latin typeface="Times New Roman" pitchFamily="18" charset="0"/>
                <a:cs typeface="Times New Roman" pitchFamily="18" charset="0"/>
              </a:rPr>
              <a:t> 9 months of pregnancy and first five years of life</a:t>
            </a:r>
          </a:p>
          <a:p>
            <a:r>
              <a:rPr lang="en-US" dirty="0" smtClean="0">
                <a:latin typeface="Times New Roman" pitchFamily="18" charset="0"/>
                <a:cs typeface="Times New Roman" pitchFamily="18" charset="0"/>
              </a:rPr>
              <a:t>Fully grown brain weighs 1250 </a:t>
            </a:r>
            <a:r>
              <a:rPr lang="en-US" dirty="0" err="1" smtClean="0">
                <a:latin typeface="Times New Roman" pitchFamily="18" charset="0"/>
                <a:cs typeface="Times New Roman" pitchFamily="18" charset="0"/>
              </a:rPr>
              <a:t>gms</a:t>
            </a:r>
            <a:r>
              <a:rPr lang="en-US" dirty="0" smtClean="0">
                <a:latin typeface="Times New Roman" pitchFamily="18" charset="0"/>
                <a:cs typeface="Times New Roman" pitchFamily="18" charset="0"/>
              </a:rPr>
              <a:t> and contains 100 billion nerve cells.</a:t>
            </a:r>
          </a:p>
          <a:p>
            <a:r>
              <a:rPr lang="en-US" dirty="0" smtClean="0">
                <a:latin typeface="Times New Roman" pitchFamily="18" charset="0"/>
                <a:cs typeface="Times New Roman" pitchFamily="18" charset="0"/>
              </a:rPr>
              <a:t>Higher order brain functioning takes place during 18-20 yrs of age. Again it varies from individual to individual based on the following factors.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1228</Words>
  <Application>Microsoft Office PowerPoint</Application>
  <PresentationFormat>On-screen Show (4:3)</PresentationFormat>
  <Paragraphs>103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LEARNING AND MEMORY</vt:lpstr>
      <vt:lpstr>INTRODUCTION</vt:lpstr>
      <vt:lpstr>Parts of the Brain Involved in Learning &amp; Memory</vt:lpstr>
      <vt:lpstr>3 Stages</vt:lpstr>
      <vt:lpstr>Slide 5</vt:lpstr>
      <vt:lpstr>Types of Memory</vt:lpstr>
      <vt:lpstr>Slide 7</vt:lpstr>
      <vt:lpstr>Factors that determine Learning &amp; Memory</vt:lpstr>
      <vt:lpstr>Growth and Development of the Brain</vt:lpstr>
      <vt:lpstr>Slide 10</vt:lpstr>
      <vt:lpstr>Slide 11</vt:lpstr>
      <vt:lpstr>Slide 12</vt:lpstr>
      <vt:lpstr>Intelligent Quotient</vt:lpstr>
      <vt:lpstr>Attention Span &amp; Concentration</vt:lpstr>
      <vt:lpstr>Slide 15</vt:lpstr>
      <vt:lpstr>External </vt:lpstr>
      <vt:lpstr>External</vt:lpstr>
      <vt:lpstr>External</vt:lpstr>
      <vt:lpstr>External</vt:lpstr>
      <vt:lpstr>Good study habits</vt:lpstr>
      <vt:lpstr>Good study habits</vt:lpstr>
      <vt:lpstr>Bad study habits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AND MEMORY</dc:title>
  <dc:creator>cs_sowndaram</dc:creator>
  <cp:lastModifiedBy>t.aisuwariya</cp:lastModifiedBy>
  <cp:revision>102</cp:revision>
  <dcterms:created xsi:type="dcterms:W3CDTF">2014-07-22T03:11:05Z</dcterms:created>
  <dcterms:modified xsi:type="dcterms:W3CDTF">2017-10-05T05:22:31Z</dcterms:modified>
</cp:coreProperties>
</file>