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8285"/>
          </a:xfrm>
          <a:custGeom>
            <a:avLst/>
            <a:gdLst/>
            <a:ahLst/>
            <a:cxnLst/>
            <a:rect l="l" t="t" r="r" b="b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352" y="0"/>
            <a:ext cx="1118870" cy="5276215"/>
          </a:xfrm>
          <a:custGeom>
            <a:avLst/>
            <a:gdLst/>
            <a:ahLst/>
            <a:cxnLst/>
            <a:rect l="l" t="t" r="r" b="b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352" y="5239511"/>
            <a:ext cx="1231900" cy="1618615"/>
          </a:xfrm>
          <a:custGeom>
            <a:avLst/>
            <a:gdLst/>
            <a:ahLst/>
            <a:cxnLst/>
            <a:rect l="l" t="t" r="r" b="b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6695" cy="1567180"/>
          </a:xfrm>
          <a:custGeom>
            <a:avLst/>
            <a:gdLst/>
            <a:ahLst/>
            <a:cxnLst/>
            <a:rect l="l" t="t" r="r" b="b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5232"/>
            <a:ext cx="2131060" cy="1572895"/>
          </a:xfrm>
          <a:custGeom>
            <a:avLst/>
            <a:gdLst/>
            <a:ahLst/>
            <a:cxnLst/>
            <a:rect l="l" t="t" r="r" b="b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52" y="5239511"/>
            <a:ext cx="1697989" cy="1618615"/>
          </a:xfrm>
          <a:custGeom>
            <a:avLst/>
            <a:gdLst/>
            <a:ahLst/>
            <a:cxnLst/>
            <a:rect l="l" t="t" r="r" b="b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663" y="841246"/>
            <a:ext cx="9415272" cy="5943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3369" y="180797"/>
            <a:ext cx="906526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8285"/>
          </a:xfrm>
          <a:custGeom>
            <a:avLst/>
            <a:gdLst/>
            <a:ahLst/>
            <a:cxnLst/>
            <a:rect l="l" t="t" r="r" b="b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352" y="0"/>
            <a:ext cx="1118870" cy="5276215"/>
          </a:xfrm>
          <a:custGeom>
            <a:avLst/>
            <a:gdLst/>
            <a:ahLst/>
            <a:cxnLst/>
            <a:rect l="l" t="t" r="r" b="b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352" y="5239511"/>
            <a:ext cx="1231900" cy="1618615"/>
          </a:xfrm>
          <a:custGeom>
            <a:avLst/>
            <a:gdLst/>
            <a:ahLst/>
            <a:cxnLst/>
            <a:rect l="l" t="t" r="r" b="b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6695" cy="1567180"/>
          </a:xfrm>
          <a:custGeom>
            <a:avLst/>
            <a:gdLst/>
            <a:ahLst/>
            <a:cxnLst/>
            <a:rect l="l" t="t" r="r" b="b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5232"/>
            <a:ext cx="2131060" cy="1572895"/>
          </a:xfrm>
          <a:custGeom>
            <a:avLst/>
            <a:gdLst/>
            <a:ahLst/>
            <a:cxnLst/>
            <a:rect l="l" t="t" r="r" b="b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52" y="5239511"/>
            <a:ext cx="1697989" cy="1618615"/>
          </a:xfrm>
          <a:custGeom>
            <a:avLst/>
            <a:gdLst/>
            <a:ahLst/>
            <a:cxnLst/>
            <a:rect l="l" t="t" r="r" b="b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2363" y="3079191"/>
            <a:ext cx="3827272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413" y="1765249"/>
            <a:ext cx="10663173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jpe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jpeg"/><Relationship Id="rId5" Type="http://schemas.openxmlformats.org/officeDocument/2006/relationships/image" Target="../media/image66.jpe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jpe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jpeg"/><Relationship Id="rId16" Type="http://schemas.openxmlformats.org/officeDocument/2006/relationships/image" Target="../media/image89.jpe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jpe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hyperlink" Target="https://www.kaggle.com/rafjaa/resampling-strategies-for-imbalanced-datasets" TargetMode="External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home-credit-default-risk/data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984504" y="0"/>
              <a:ext cx="1062355" cy="2776855"/>
            </a:xfrm>
            <a:custGeom>
              <a:avLst/>
              <a:gdLst/>
              <a:ahLst/>
              <a:cxnLst/>
              <a:rect l="l" t="t" r="r" b="b"/>
              <a:pathLst>
                <a:path w="1062355" h="2776855">
                  <a:moveTo>
                    <a:pt x="1062204" y="0"/>
                  </a:moveTo>
                  <a:lnTo>
                    <a:pt x="681206" y="0"/>
                  </a:lnTo>
                  <a:lnTo>
                    <a:pt x="0" y="2686304"/>
                  </a:lnTo>
                  <a:lnTo>
                    <a:pt x="357251" y="2776728"/>
                  </a:lnTo>
                  <a:lnTo>
                    <a:pt x="106220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1" y="0"/>
              <a:ext cx="1035050" cy="2670175"/>
            </a:xfrm>
            <a:custGeom>
              <a:avLst/>
              <a:gdLst/>
              <a:ahLst/>
              <a:cxnLst/>
              <a:rect l="l" t="t" r="r" b="b"/>
              <a:pathLst>
                <a:path w="1035050" h="2670175">
                  <a:moveTo>
                    <a:pt x="1034774" y="0"/>
                  </a:moveTo>
                  <a:lnTo>
                    <a:pt x="651722" y="0"/>
                  </a:lnTo>
                  <a:lnTo>
                    <a:pt x="0" y="2579497"/>
                  </a:lnTo>
                  <a:lnTo>
                    <a:pt x="348094" y="2665222"/>
                  </a:lnTo>
                  <a:lnTo>
                    <a:pt x="357632" y="2670048"/>
                  </a:lnTo>
                  <a:lnTo>
                    <a:pt x="103477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591" y="2581655"/>
              <a:ext cx="2694940" cy="4276725"/>
            </a:xfrm>
            <a:custGeom>
              <a:avLst/>
              <a:gdLst/>
              <a:ahLst/>
              <a:cxnLst/>
              <a:rect l="l" t="t" r="r" b="b"/>
              <a:pathLst>
                <a:path w="2694940" h="4276725">
                  <a:moveTo>
                    <a:pt x="0" y="0"/>
                  </a:moveTo>
                  <a:lnTo>
                    <a:pt x="2575306" y="4276343"/>
                  </a:lnTo>
                  <a:lnTo>
                    <a:pt x="2694432" y="4276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552" y="2691383"/>
              <a:ext cx="3335020" cy="4166870"/>
            </a:xfrm>
            <a:custGeom>
              <a:avLst/>
              <a:gdLst/>
              <a:ahLst/>
              <a:cxnLst/>
              <a:rect l="l" t="t" r="r" b="b"/>
              <a:pathLst>
                <a:path w="3335020" h="4166870">
                  <a:moveTo>
                    <a:pt x="0" y="0"/>
                  </a:moveTo>
                  <a:lnTo>
                    <a:pt x="3210560" y="4166616"/>
                  </a:lnTo>
                  <a:lnTo>
                    <a:pt x="3334512" y="416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4504" y="2688335"/>
              <a:ext cx="4575175" cy="4170045"/>
            </a:xfrm>
            <a:custGeom>
              <a:avLst/>
              <a:gdLst/>
              <a:ahLst/>
              <a:cxnLst/>
              <a:rect l="l" t="t" r="r" b="b"/>
              <a:pathLst>
                <a:path w="4575175" h="4170045">
                  <a:moveTo>
                    <a:pt x="0" y="0"/>
                  </a:moveTo>
                  <a:lnTo>
                    <a:pt x="4762" y="4699"/>
                  </a:lnTo>
                  <a:lnTo>
                    <a:pt x="3335655" y="4169664"/>
                  </a:lnTo>
                  <a:lnTo>
                    <a:pt x="4575048" y="4169664"/>
                  </a:lnTo>
                  <a:lnTo>
                    <a:pt x="35699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98519" y="0"/>
              <a:ext cx="1062355" cy="2776855"/>
            </a:xfrm>
            <a:custGeom>
              <a:avLst/>
              <a:gdLst/>
              <a:ahLst/>
              <a:cxnLst/>
              <a:rect l="l" t="t" r="r" b="b"/>
              <a:pathLst>
                <a:path w="1062354" h="2776855">
                  <a:moveTo>
                    <a:pt x="1062204" y="0"/>
                  </a:moveTo>
                  <a:lnTo>
                    <a:pt x="681206" y="0"/>
                  </a:lnTo>
                  <a:lnTo>
                    <a:pt x="0" y="2686304"/>
                  </a:lnTo>
                  <a:lnTo>
                    <a:pt x="357250" y="2776728"/>
                  </a:lnTo>
                  <a:lnTo>
                    <a:pt x="106220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9608" y="0"/>
              <a:ext cx="1031875" cy="2670175"/>
            </a:xfrm>
            <a:custGeom>
              <a:avLst/>
              <a:gdLst/>
              <a:ahLst/>
              <a:cxnLst/>
              <a:rect l="l" t="t" r="r" b="b"/>
              <a:pathLst>
                <a:path w="1031875" h="2670175">
                  <a:moveTo>
                    <a:pt x="1031730" y="0"/>
                  </a:moveTo>
                  <a:lnTo>
                    <a:pt x="649847" y="0"/>
                  </a:lnTo>
                  <a:lnTo>
                    <a:pt x="0" y="2579497"/>
                  </a:lnTo>
                  <a:lnTo>
                    <a:pt x="347091" y="2665222"/>
                  </a:lnTo>
                  <a:lnTo>
                    <a:pt x="356616" y="2670048"/>
                  </a:lnTo>
                  <a:lnTo>
                    <a:pt x="103173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9608" y="2581655"/>
              <a:ext cx="2694940" cy="4276725"/>
            </a:xfrm>
            <a:custGeom>
              <a:avLst/>
              <a:gdLst/>
              <a:ahLst/>
              <a:cxnLst/>
              <a:rect l="l" t="t" r="r" b="b"/>
              <a:pathLst>
                <a:path w="2694940" h="4276725">
                  <a:moveTo>
                    <a:pt x="0" y="0"/>
                  </a:moveTo>
                  <a:lnTo>
                    <a:pt x="2575306" y="4276343"/>
                  </a:lnTo>
                  <a:lnTo>
                    <a:pt x="2694432" y="4276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1568" y="2691383"/>
              <a:ext cx="3331845" cy="4166870"/>
            </a:xfrm>
            <a:custGeom>
              <a:avLst/>
              <a:gdLst/>
              <a:ahLst/>
              <a:cxnLst/>
              <a:rect l="l" t="t" r="r" b="b"/>
              <a:pathLst>
                <a:path w="3331845" h="4166870">
                  <a:moveTo>
                    <a:pt x="0" y="0"/>
                  </a:moveTo>
                  <a:lnTo>
                    <a:pt x="3207639" y="4166616"/>
                  </a:lnTo>
                  <a:lnTo>
                    <a:pt x="3331464" y="4166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8519" y="2688335"/>
              <a:ext cx="4575175" cy="4170045"/>
            </a:xfrm>
            <a:custGeom>
              <a:avLst/>
              <a:gdLst/>
              <a:ahLst/>
              <a:cxnLst/>
              <a:rect l="l" t="t" r="r" b="b"/>
              <a:pathLst>
                <a:path w="4575175" h="4170045">
                  <a:moveTo>
                    <a:pt x="0" y="0"/>
                  </a:moveTo>
                  <a:lnTo>
                    <a:pt x="4699" y="4699"/>
                  </a:lnTo>
                  <a:lnTo>
                    <a:pt x="3335654" y="4169664"/>
                  </a:lnTo>
                  <a:lnTo>
                    <a:pt x="4575048" y="4169664"/>
                  </a:lnTo>
                  <a:lnTo>
                    <a:pt x="356996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608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5267325" marR="5080" indent="640080">
              <a:lnSpc>
                <a:spcPts val="5830"/>
              </a:lnSpc>
              <a:spcBef>
                <a:spcPts val="835"/>
              </a:spcBef>
            </a:pPr>
            <a:r>
              <a:rPr dirty="0"/>
              <a:t>Implémenter</a:t>
            </a:r>
            <a:r>
              <a:rPr spc="-90" dirty="0"/>
              <a:t> </a:t>
            </a:r>
            <a:r>
              <a:rPr dirty="0"/>
              <a:t>un </a:t>
            </a:r>
            <a:r>
              <a:rPr spc="-1095" dirty="0"/>
              <a:t> </a:t>
            </a:r>
            <a:r>
              <a:rPr spc="-5" dirty="0"/>
              <a:t>modèle</a:t>
            </a:r>
            <a:r>
              <a:rPr spc="-50" dirty="0"/>
              <a:t> </a:t>
            </a:r>
            <a:r>
              <a:rPr spc="-10" dirty="0"/>
              <a:t>de</a:t>
            </a:r>
            <a:r>
              <a:rPr spc="-20" dirty="0"/>
              <a:t> </a:t>
            </a:r>
            <a:r>
              <a:rPr spc="-5" dirty="0"/>
              <a:t>scoring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38590" y="3875155"/>
            <a:ext cx="2387600" cy="94551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95"/>
              </a:spcBef>
            </a:pPr>
            <a:r>
              <a:rPr sz="2100" i="1" dirty="0">
                <a:latin typeface="Corbel"/>
                <a:cs typeface="Corbel"/>
              </a:rPr>
              <a:t>Création</a:t>
            </a:r>
            <a:r>
              <a:rPr sz="2100" i="1" spc="-65" dirty="0">
                <a:latin typeface="Corbel"/>
                <a:cs typeface="Corbel"/>
              </a:rPr>
              <a:t> </a:t>
            </a:r>
            <a:r>
              <a:rPr sz="2100" i="1" dirty="0">
                <a:latin typeface="Corbel"/>
                <a:cs typeface="Corbel"/>
              </a:rPr>
              <a:t>le</a:t>
            </a:r>
            <a:r>
              <a:rPr sz="2100" i="1" spc="5" dirty="0">
                <a:latin typeface="Corbel"/>
                <a:cs typeface="Corbel"/>
              </a:rPr>
              <a:t> </a:t>
            </a:r>
            <a:r>
              <a:rPr sz="2100" i="1" spc="-25" dirty="0">
                <a:latin typeface="Corbel"/>
                <a:cs typeface="Corbel"/>
              </a:rPr>
              <a:t>23/01/2023</a:t>
            </a:r>
            <a:endParaRPr sz="2100">
              <a:latin typeface="Corbel"/>
              <a:cs typeface="Corbel"/>
            </a:endParaRPr>
          </a:p>
          <a:p>
            <a:pPr marR="7620" algn="r">
              <a:lnSpc>
                <a:spcPct val="100000"/>
              </a:lnSpc>
              <a:spcBef>
                <a:spcPts val="1105"/>
              </a:spcBef>
            </a:pPr>
            <a:r>
              <a:rPr sz="2100" i="1" dirty="0">
                <a:latin typeface="Corbel"/>
                <a:cs typeface="Corbel"/>
              </a:rPr>
              <a:t>Z</a:t>
            </a:r>
            <a:r>
              <a:rPr sz="2100" i="1" spc="10" dirty="0">
                <a:latin typeface="Corbel"/>
                <a:cs typeface="Corbel"/>
              </a:rPr>
              <a:t>aa</a:t>
            </a:r>
            <a:r>
              <a:rPr sz="2100" i="1" spc="5" dirty="0">
                <a:latin typeface="Corbel"/>
                <a:cs typeface="Corbel"/>
              </a:rPr>
              <a:t>b</a:t>
            </a:r>
            <a:r>
              <a:rPr sz="2100" i="1" spc="10" dirty="0">
                <a:latin typeface="Corbel"/>
                <a:cs typeface="Corbel"/>
              </a:rPr>
              <a:t>a</a:t>
            </a:r>
            <a:r>
              <a:rPr sz="2100" i="1" dirty="0">
                <a:latin typeface="Corbel"/>
                <a:cs typeface="Corbel"/>
              </a:rPr>
              <a:t>t</a:t>
            </a:r>
            <a:r>
              <a:rPr sz="2100" i="1" spc="-90" dirty="0">
                <a:latin typeface="Corbel"/>
                <a:cs typeface="Corbel"/>
              </a:rPr>
              <a:t> </a:t>
            </a:r>
            <a:r>
              <a:rPr sz="2100" i="1" spc="-5" dirty="0">
                <a:latin typeface="Corbel"/>
                <a:cs typeface="Corbel"/>
              </a:rPr>
              <a:t>y</a:t>
            </a:r>
            <a:r>
              <a:rPr sz="2100" i="1" spc="10" dirty="0">
                <a:latin typeface="Corbel"/>
                <a:cs typeface="Corbel"/>
              </a:rPr>
              <a:t>a</a:t>
            </a:r>
            <a:r>
              <a:rPr sz="2100" i="1" dirty="0">
                <a:latin typeface="Corbel"/>
                <a:cs typeface="Corbel"/>
              </a:rPr>
              <a:t>shin</a:t>
            </a:r>
            <a:endParaRPr sz="2100">
              <a:latin typeface="Corbel"/>
              <a:cs typeface="Corbe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895600"/>
            <a:ext cx="3524885" cy="42076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1592" y="1883664"/>
            <a:ext cx="4066540" cy="3499485"/>
            <a:chOff x="6641592" y="1883664"/>
            <a:chExt cx="4066540" cy="3499485"/>
          </a:xfrm>
        </p:grpSpPr>
        <p:sp>
          <p:nvSpPr>
            <p:cNvPr id="3" name="object 3"/>
            <p:cNvSpPr/>
            <p:nvPr/>
          </p:nvSpPr>
          <p:spPr>
            <a:xfrm>
              <a:off x="6646164" y="1888236"/>
              <a:ext cx="4057015" cy="3489960"/>
            </a:xfrm>
            <a:custGeom>
              <a:avLst/>
              <a:gdLst/>
              <a:ahLst/>
              <a:cxnLst/>
              <a:rect l="l" t="t" r="r" b="b"/>
              <a:pathLst>
                <a:path w="4057015" h="3489960">
                  <a:moveTo>
                    <a:pt x="3957065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390138"/>
                  </a:lnTo>
                  <a:lnTo>
                    <a:pt x="7846" y="3428988"/>
                  </a:lnTo>
                  <a:lnTo>
                    <a:pt x="29241" y="3460718"/>
                  </a:lnTo>
                  <a:lnTo>
                    <a:pt x="60971" y="3482113"/>
                  </a:lnTo>
                  <a:lnTo>
                    <a:pt x="99821" y="3489960"/>
                  </a:lnTo>
                  <a:lnTo>
                    <a:pt x="3957065" y="3489960"/>
                  </a:lnTo>
                  <a:lnTo>
                    <a:pt x="3995916" y="3482113"/>
                  </a:lnTo>
                  <a:lnTo>
                    <a:pt x="4027646" y="3460718"/>
                  </a:lnTo>
                  <a:lnTo>
                    <a:pt x="4049041" y="3428988"/>
                  </a:lnTo>
                  <a:lnTo>
                    <a:pt x="4056887" y="3390138"/>
                  </a:lnTo>
                  <a:lnTo>
                    <a:pt x="4056887" y="99822"/>
                  </a:lnTo>
                  <a:lnTo>
                    <a:pt x="4049041" y="60971"/>
                  </a:lnTo>
                  <a:lnTo>
                    <a:pt x="4027646" y="29241"/>
                  </a:lnTo>
                  <a:lnTo>
                    <a:pt x="3995916" y="7846"/>
                  </a:lnTo>
                  <a:lnTo>
                    <a:pt x="395706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6164" y="1888236"/>
              <a:ext cx="4057015" cy="3489960"/>
            </a:xfrm>
            <a:custGeom>
              <a:avLst/>
              <a:gdLst/>
              <a:ahLst/>
              <a:cxnLst/>
              <a:rect l="l" t="t" r="r" b="b"/>
              <a:pathLst>
                <a:path w="4057015" h="348996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3957065" y="0"/>
                  </a:lnTo>
                  <a:lnTo>
                    <a:pt x="3995916" y="7846"/>
                  </a:lnTo>
                  <a:lnTo>
                    <a:pt x="4027646" y="29241"/>
                  </a:lnTo>
                  <a:lnTo>
                    <a:pt x="4049041" y="60971"/>
                  </a:lnTo>
                  <a:lnTo>
                    <a:pt x="4056887" y="99822"/>
                  </a:lnTo>
                  <a:lnTo>
                    <a:pt x="4056887" y="3390138"/>
                  </a:lnTo>
                  <a:lnTo>
                    <a:pt x="4049041" y="3428988"/>
                  </a:lnTo>
                  <a:lnTo>
                    <a:pt x="4027646" y="3460718"/>
                  </a:lnTo>
                  <a:lnTo>
                    <a:pt x="3995916" y="3482113"/>
                  </a:lnTo>
                  <a:lnTo>
                    <a:pt x="3957065" y="3489960"/>
                  </a:lnTo>
                  <a:lnTo>
                    <a:pt x="99821" y="3489960"/>
                  </a:lnTo>
                  <a:lnTo>
                    <a:pt x="60971" y="3482113"/>
                  </a:lnTo>
                  <a:lnTo>
                    <a:pt x="29241" y="3460718"/>
                  </a:lnTo>
                  <a:lnTo>
                    <a:pt x="7846" y="3428988"/>
                  </a:lnTo>
                  <a:lnTo>
                    <a:pt x="0" y="3390138"/>
                  </a:lnTo>
                  <a:lnTo>
                    <a:pt x="0" y="99822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30945" y="1883473"/>
            <a:ext cx="4200525" cy="3499485"/>
            <a:chOff x="2230945" y="1883473"/>
            <a:chExt cx="4200525" cy="3499485"/>
          </a:xfrm>
        </p:grpSpPr>
        <p:sp>
          <p:nvSpPr>
            <p:cNvPr id="6" name="object 6"/>
            <p:cNvSpPr/>
            <p:nvPr/>
          </p:nvSpPr>
          <p:spPr>
            <a:xfrm>
              <a:off x="2235707" y="1888235"/>
              <a:ext cx="4191000" cy="3489960"/>
            </a:xfrm>
            <a:custGeom>
              <a:avLst/>
              <a:gdLst/>
              <a:ahLst/>
              <a:cxnLst/>
              <a:rect l="l" t="t" r="r" b="b"/>
              <a:pathLst>
                <a:path w="4191000" h="3489960">
                  <a:moveTo>
                    <a:pt x="4091178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390138"/>
                  </a:lnTo>
                  <a:lnTo>
                    <a:pt x="7846" y="3428988"/>
                  </a:lnTo>
                  <a:lnTo>
                    <a:pt x="29241" y="3460718"/>
                  </a:lnTo>
                  <a:lnTo>
                    <a:pt x="60971" y="3482113"/>
                  </a:lnTo>
                  <a:lnTo>
                    <a:pt x="99822" y="3489960"/>
                  </a:lnTo>
                  <a:lnTo>
                    <a:pt x="4091178" y="3489960"/>
                  </a:lnTo>
                  <a:lnTo>
                    <a:pt x="4130028" y="3482113"/>
                  </a:lnTo>
                  <a:lnTo>
                    <a:pt x="4161758" y="3460718"/>
                  </a:lnTo>
                  <a:lnTo>
                    <a:pt x="4183153" y="3428988"/>
                  </a:lnTo>
                  <a:lnTo>
                    <a:pt x="4191000" y="3390138"/>
                  </a:lnTo>
                  <a:lnTo>
                    <a:pt x="4191000" y="99822"/>
                  </a:lnTo>
                  <a:lnTo>
                    <a:pt x="4183153" y="60971"/>
                  </a:lnTo>
                  <a:lnTo>
                    <a:pt x="4161758" y="29241"/>
                  </a:lnTo>
                  <a:lnTo>
                    <a:pt x="4130028" y="7846"/>
                  </a:lnTo>
                  <a:lnTo>
                    <a:pt x="40911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5707" y="1888235"/>
              <a:ext cx="4191000" cy="3489960"/>
            </a:xfrm>
            <a:custGeom>
              <a:avLst/>
              <a:gdLst/>
              <a:ahLst/>
              <a:cxnLst/>
              <a:rect l="l" t="t" r="r" b="b"/>
              <a:pathLst>
                <a:path w="4191000" h="348996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4091178" y="0"/>
                  </a:lnTo>
                  <a:lnTo>
                    <a:pt x="4130028" y="7846"/>
                  </a:lnTo>
                  <a:lnTo>
                    <a:pt x="4161758" y="29241"/>
                  </a:lnTo>
                  <a:lnTo>
                    <a:pt x="4183153" y="60971"/>
                  </a:lnTo>
                  <a:lnTo>
                    <a:pt x="4191000" y="99822"/>
                  </a:lnTo>
                  <a:lnTo>
                    <a:pt x="4191000" y="3390138"/>
                  </a:lnTo>
                  <a:lnTo>
                    <a:pt x="4183153" y="3428988"/>
                  </a:lnTo>
                  <a:lnTo>
                    <a:pt x="4161758" y="3460718"/>
                  </a:lnTo>
                  <a:lnTo>
                    <a:pt x="4130028" y="3482113"/>
                  </a:lnTo>
                  <a:lnTo>
                    <a:pt x="4091178" y="3489960"/>
                  </a:lnTo>
                  <a:lnTo>
                    <a:pt x="99822" y="3489960"/>
                  </a:lnTo>
                  <a:lnTo>
                    <a:pt x="60971" y="3482113"/>
                  </a:lnTo>
                  <a:lnTo>
                    <a:pt x="29241" y="3460718"/>
                  </a:lnTo>
                  <a:lnTo>
                    <a:pt x="7846" y="3428988"/>
                  </a:lnTo>
                  <a:lnTo>
                    <a:pt x="0" y="3390138"/>
                  </a:lnTo>
                  <a:lnTo>
                    <a:pt x="0" y="99822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4387" y="4143755"/>
              <a:ext cx="1191767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04387" y="4143755"/>
              <a:ext cx="1191895" cy="457200"/>
            </a:xfrm>
            <a:custGeom>
              <a:avLst/>
              <a:gdLst/>
              <a:ahLst/>
              <a:cxnLst/>
              <a:rect l="l" t="t" r="r" b="b"/>
              <a:pathLst>
                <a:path w="119189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5567" y="0"/>
                  </a:lnTo>
                  <a:lnTo>
                    <a:pt x="1145208" y="5994"/>
                  </a:lnTo>
                  <a:lnTo>
                    <a:pt x="1169431" y="22336"/>
                  </a:lnTo>
                  <a:lnTo>
                    <a:pt x="1185773" y="46559"/>
                  </a:lnTo>
                  <a:lnTo>
                    <a:pt x="1191767" y="76200"/>
                  </a:lnTo>
                  <a:lnTo>
                    <a:pt x="1191767" y="381000"/>
                  </a:lnTo>
                  <a:lnTo>
                    <a:pt x="1185773" y="410640"/>
                  </a:lnTo>
                  <a:lnTo>
                    <a:pt x="1169431" y="434863"/>
                  </a:lnTo>
                  <a:lnTo>
                    <a:pt x="1145208" y="451205"/>
                  </a:lnTo>
                  <a:lnTo>
                    <a:pt x="111556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39681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orbel"/>
                <a:cs typeface="Corbel"/>
              </a:rPr>
              <a:t>PREPROCESSING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14242" y="4261230"/>
            <a:ext cx="965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Echantillonage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9625" y="3072193"/>
            <a:ext cx="1201420" cy="1086485"/>
            <a:chOff x="3099625" y="3072193"/>
            <a:chExt cx="1201420" cy="1086485"/>
          </a:xfrm>
        </p:grpSpPr>
        <p:sp>
          <p:nvSpPr>
            <p:cNvPr id="13" name="object 13"/>
            <p:cNvSpPr/>
            <p:nvPr/>
          </p:nvSpPr>
          <p:spPr>
            <a:xfrm>
              <a:off x="3713988" y="3525011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9525" y="0"/>
                  </a:moveTo>
                  <a:lnTo>
                    <a:pt x="0" y="62865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4388" y="3076955"/>
              <a:ext cx="1191767" cy="457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4388" y="3076955"/>
              <a:ext cx="1191895" cy="457200"/>
            </a:xfrm>
            <a:custGeom>
              <a:avLst/>
              <a:gdLst/>
              <a:ahLst/>
              <a:cxnLst/>
              <a:rect l="l" t="t" r="r" b="b"/>
              <a:pathLst>
                <a:path w="119189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5567" y="0"/>
                  </a:lnTo>
                  <a:lnTo>
                    <a:pt x="1145208" y="5994"/>
                  </a:lnTo>
                  <a:lnTo>
                    <a:pt x="1169431" y="22336"/>
                  </a:lnTo>
                  <a:lnTo>
                    <a:pt x="1185773" y="46559"/>
                  </a:lnTo>
                  <a:lnTo>
                    <a:pt x="1191767" y="76200"/>
                  </a:lnTo>
                  <a:lnTo>
                    <a:pt x="1191767" y="381000"/>
                  </a:lnTo>
                  <a:lnTo>
                    <a:pt x="1185773" y="410640"/>
                  </a:lnTo>
                  <a:lnTo>
                    <a:pt x="1169431" y="434863"/>
                  </a:lnTo>
                  <a:lnTo>
                    <a:pt x="1145208" y="451205"/>
                  </a:lnTo>
                  <a:lnTo>
                    <a:pt x="111556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28186" y="3193491"/>
            <a:ext cx="3435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9625" y="3605593"/>
            <a:ext cx="1201420" cy="466725"/>
            <a:chOff x="3099625" y="3605593"/>
            <a:chExt cx="1201420" cy="46672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4388" y="3610355"/>
              <a:ext cx="1191767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4388" y="3610355"/>
              <a:ext cx="1191895" cy="457200"/>
            </a:xfrm>
            <a:custGeom>
              <a:avLst/>
              <a:gdLst/>
              <a:ahLst/>
              <a:cxnLst/>
              <a:rect l="l" t="t" r="r" b="b"/>
              <a:pathLst>
                <a:path w="119189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5567" y="0"/>
                  </a:lnTo>
                  <a:lnTo>
                    <a:pt x="1145208" y="5994"/>
                  </a:lnTo>
                  <a:lnTo>
                    <a:pt x="1169431" y="22336"/>
                  </a:lnTo>
                  <a:lnTo>
                    <a:pt x="1185773" y="46559"/>
                  </a:lnTo>
                  <a:lnTo>
                    <a:pt x="1191767" y="76200"/>
                  </a:lnTo>
                  <a:lnTo>
                    <a:pt x="1191767" y="381000"/>
                  </a:lnTo>
                  <a:lnTo>
                    <a:pt x="1185773" y="410640"/>
                  </a:lnTo>
                  <a:lnTo>
                    <a:pt x="1169431" y="434863"/>
                  </a:lnTo>
                  <a:lnTo>
                    <a:pt x="1145208" y="451205"/>
                  </a:lnTo>
                  <a:lnTo>
                    <a:pt x="111556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38626" y="3727450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Preprocessing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50401" y="4690681"/>
            <a:ext cx="1201420" cy="488315"/>
            <a:chOff x="2450401" y="4690681"/>
            <a:chExt cx="1201420" cy="48831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5164" y="4695444"/>
              <a:ext cx="1191768" cy="4785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55164" y="4695444"/>
              <a:ext cx="1191895" cy="478790"/>
            </a:xfrm>
            <a:custGeom>
              <a:avLst/>
              <a:gdLst/>
              <a:ahLst/>
              <a:cxnLst/>
              <a:rect l="l" t="t" r="r" b="b"/>
              <a:pathLst>
                <a:path w="1191895" h="478789">
                  <a:moveTo>
                    <a:pt x="0" y="79755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112012" y="0"/>
                  </a:lnTo>
                  <a:lnTo>
                    <a:pt x="1143065" y="6264"/>
                  </a:lnTo>
                  <a:lnTo>
                    <a:pt x="1168415" y="23352"/>
                  </a:lnTo>
                  <a:lnTo>
                    <a:pt x="1185503" y="48702"/>
                  </a:lnTo>
                  <a:lnTo>
                    <a:pt x="1191768" y="79755"/>
                  </a:lnTo>
                  <a:lnTo>
                    <a:pt x="1191768" y="398779"/>
                  </a:lnTo>
                  <a:lnTo>
                    <a:pt x="1185503" y="429833"/>
                  </a:lnTo>
                  <a:lnTo>
                    <a:pt x="1168415" y="455183"/>
                  </a:lnTo>
                  <a:lnTo>
                    <a:pt x="1143065" y="472271"/>
                  </a:lnTo>
                  <a:lnTo>
                    <a:pt x="1112012" y="478535"/>
                  </a:lnTo>
                  <a:lnTo>
                    <a:pt x="79756" y="478535"/>
                  </a:lnTo>
                  <a:lnTo>
                    <a:pt x="48702" y="472271"/>
                  </a:lnTo>
                  <a:lnTo>
                    <a:pt x="23352" y="455183"/>
                  </a:lnTo>
                  <a:lnTo>
                    <a:pt x="6264" y="429833"/>
                  </a:lnTo>
                  <a:lnTo>
                    <a:pt x="0" y="398779"/>
                  </a:lnTo>
                  <a:lnTo>
                    <a:pt x="0" y="79755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04338" y="4594732"/>
            <a:ext cx="694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50100"/>
              </a:lnSpc>
              <a:spcBef>
                <a:spcPts val="100"/>
              </a:spcBef>
            </a:pPr>
            <a:r>
              <a:rPr sz="1200" spc="5" dirty="0">
                <a:latin typeface="Corbel"/>
                <a:cs typeface="Corbel"/>
              </a:rPr>
              <a:t>D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_t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n  80%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5425" y="4690681"/>
            <a:ext cx="1201420" cy="488315"/>
            <a:chOff x="3785425" y="4690681"/>
            <a:chExt cx="1201420" cy="48831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0188" y="4695444"/>
              <a:ext cx="1191767" cy="4785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790188" y="4695444"/>
              <a:ext cx="1191895" cy="478790"/>
            </a:xfrm>
            <a:custGeom>
              <a:avLst/>
              <a:gdLst/>
              <a:ahLst/>
              <a:cxnLst/>
              <a:rect l="l" t="t" r="r" b="b"/>
              <a:pathLst>
                <a:path w="1191895" h="478789">
                  <a:moveTo>
                    <a:pt x="0" y="79755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112012" y="0"/>
                  </a:lnTo>
                  <a:lnTo>
                    <a:pt x="1143065" y="6264"/>
                  </a:lnTo>
                  <a:lnTo>
                    <a:pt x="1168415" y="23352"/>
                  </a:lnTo>
                  <a:lnTo>
                    <a:pt x="1185503" y="48702"/>
                  </a:lnTo>
                  <a:lnTo>
                    <a:pt x="1191767" y="79755"/>
                  </a:lnTo>
                  <a:lnTo>
                    <a:pt x="1191767" y="398779"/>
                  </a:lnTo>
                  <a:lnTo>
                    <a:pt x="1185503" y="429833"/>
                  </a:lnTo>
                  <a:lnTo>
                    <a:pt x="1168415" y="455183"/>
                  </a:lnTo>
                  <a:lnTo>
                    <a:pt x="1143065" y="472271"/>
                  </a:lnTo>
                  <a:lnTo>
                    <a:pt x="1112012" y="478535"/>
                  </a:lnTo>
                  <a:lnTo>
                    <a:pt x="79756" y="478535"/>
                  </a:lnTo>
                  <a:lnTo>
                    <a:pt x="48702" y="472271"/>
                  </a:lnTo>
                  <a:lnTo>
                    <a:pt x="23352" y="455183"/>
                  </a:lnTo>
                  <a:lnTo>
                    <a:pt x="6264" y="429833"/>
                  </a:lnTo>
                  <a:lnTo>
                    <a:pt x="0" y="398779"/>
                  </a:lnTo>
                  <a:lnTo>
                    <a:pt x="0" y="79755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62476" y="4594732"/>
            <a:ext cx="642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50100"/>
              </a:lnSpc>
              <a:spcBef>
                <a:spcPts val="100"/>
              </a:spcBef>
            </a:pPr>
            <a:r>
              <a:rPr sz="1200" spc="5" dirty="0">
                <a:latin typeface="Corbel"/>
                <a:cs typeface="Corbel"/>
              </a:rPr>
              <a:t>D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_t</a:t>
            </a:r>
            <a:r>
              <a:rPr sz="1200" dirty="0">
                <a:latin typeface="Corbel"/>
                <a:cs typeface="Corbel"/>
              </a:rPr>
              <a:t>est  </a:t>
            </a:r>
            <a:r>
              <a:rPr sz="1200" spc="-5" dirty="0">
                <a:latin typeface="Corbel"/>
                <a:cs typeface="Corbel"/>
              </a:rPr>
              <a:t>20%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60001" y="2145601"/>
            <a:ext cx="2088514" cy="2555875"/>
            <a:chOff x="3060001" y="2145601"/>
            <a:chExt cx="2088514" cy="2555875"/>
          </a:xfrm>
        </p:grpSpPr>
        <p:sp>
          <p:nvSpPr>
            <p:cNvPr id="30" name="object 30"/>
            <p:cNvSpPr/>
            <p:nvPr/>
          </p:nvSpPr>
          <p:spPr>
            <a:xfrm>
              <a:off x="3064764" y="4591812"/>
              <a:ext cx="1383030" cy="104775"/>
            </a:xfrm>
            <a:custGeom>
              <a:avLst/>
              <a:gdLst/>
              <a:ahLst/>
              <a:cxnLst/>
              <a:rect l="l" t="t" r="r" b="b"/>
              <a:pathLst>
                <a:path w="1383029" h="104775">
                  <a:moveTo>
                    <a:pt x="638175" y="0"/>
                  </a:moveTo>
                  <a:lnTo>
                    <a:pt x="0" y="104775"/>
                  </a:lnTo>
                </a:path>
                <a:path w="1383029" h="104775">
                  <a:moveTo>
                    <a:pt x="640080" y="9143"/>
                  </a:moveTo>
                  <a:lnTo>
                    <a:pt x="1383030" y="10439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5764" y="2150364"/>
              <a:ext cx="1697736" cy="457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45764" y="2150364"/>
              <a:ext cx="1697989" cy="457200"/>
            </a:xfrm>
            <a:custGeom>
              <a:avLst/>
              <a:gdLst/>
              <a:ahLst/>
              <a:cxnLst/>
              <a:rect l="l" t="t" r="r" b="b"/>
              <a:pathLst>
                <a:path w="1697989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621536" y="0"/>
                  </a:lnTo>
                  <a:lnTo>
                    <a:pt x="1651176" y="5994"/>
                  </a:lnTo>
                  <a:lnTo>
                    <a:pt x="1675399" y="22336"/>
                  </a:lnTo>
                  <a:lnTo>
                    <a:pt x="1691741" y="46559"/>
                  </a:lnTo>
                  <a:lnTo>
                    <a:pt x="1697736" y="76200"/>
                  </a:lnTo>
                  <a:lnTo>
                    <a:pt x="1697736" y="381000"/>
                  </a:lnTo>
                  <a:lnTo>
                    <a:pt x="1691741" y="410640"/>
                  </a:lnTo>
                  <a:lnTo>
                    <a:pt x="1675399" y="434863"/>
                  </a:lnTo>
                  <a:lnTo>
                    <a:pt x="1651176" y="451205"/>
                  </a:lnTo>
                  <a:lnTo>
                    <a:pt x="1621536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84575" y="2267458"/>
            <a:ext cx="1412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rbel"/>
                <a:cs typeface="Corbel"/>
              </a:rPr>
              <a:t>Application_train.csv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15071" y="2145792"/>
            <a:ext cx="1704339" cy="466725"/>
            <a:chOff x="7815071" y="2145792"/>
            <a:chExt cx="1704339" cy="46672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9643" y="2150364"/>
              <a:ext cx="1694687" cy="457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19643" y="2150364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618487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7" y="76200"/>
                  </a:lnTo>
                  <a:lnTo>
                    <a:pt x="1694687" y="381000"/>
                  </a:lnTo>
                  <a:lnTo>
                    <a:pt x="1688693" y="410640"/>
                  </a:lnTo>
                  <a:lnTo>
                    <a:pt x="1672351" y="434863"/>
                  </a:lnTo>
                  <a:lnTo>
                    <a:pt x="1648128" y="451205"/>
                  </a:lnTo>
                  <a:lnTo>
                    <a:pt x="161848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84997" y="2267458"/>
            <a:ext cx="1360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rbel"/>
                <a:cs typeface="Corbel"/>
              </a:rPr>
              <a:t>Application_test.csv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537704" y="3273552"/>
            <a:ext cx="2258695" cy="1167765"/>
            <a:chOff x="7537704" y="3273552"/>
            <a:chExt cx="2258695" cy="1167765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276" y="3278124"/>
              <a:ext cx="2249424" cy="11582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542276" y="3278124"/>
              <a:ext cx="2249805" cy="1158240"/>
            </a:xfrm>
            <a:custGeom>
              <a:avLst/>
              <a:gdLst/>
              <a:ahLst/>
              <a:cxnLst/>
              <a:rect l="l" t="t" r="r" b="b"/>
              <a:pathLst>
                <a:path w="2249804" h="1158239">
                  <a:moveTo>
                    <a:pt x="0" y="83058"/>
                  </a:moveTo>
                  <a:lnTo>
                    <a:pt x="6530" y="50738"/>
                  </a:lnTo>
                  <a:lnTo>
                    <a:pt x="24336" y="24336"/>
                  </a:lnTo>
                  <a:lnTo>
                    <a:pt x="50738" y="6530"/>
                  </a:lnTo>
                  <a:lnTo>
                    <a:pt x="83057" y="0"/>
                  </a:lnTo>
                  <a:lnTo>
                    <a:pt x="2166366" y="0"/>
                  </a:lnTo>
                  <a:lnTo>
                    <a:pt x="2198685" y="6530"/>
                  </a:lnTo>
                  <a:lnTo>
                    <a:pt x="2225087" y="24336"/>
                  </a:lnTo>
                  <a:lnTo>
                    <a:pt x="2242893" y="50738"/>
                  </a:lnTo>
                  <a:lnTo>
                    <a:pt x="2249424" y="83058"/>
                  </a:lnTo>
                  <a:lnTo>
                    <a:pt x="2249424" y="1075182"/>
                  </a:lnTo>
                  <a:lnTo>
                    <a:pt x="2242893" y="1107501"/>
                  </a:lnTo>
                  <a:lnTo>
                    <a:pt x="2225087" y="1133903"/>
                  </a:lnTo>
                  <a:lnTo>
                    <a:pt x="2198685" y="1151709"/>
                  </a:lnTo>
                  <a:lnTo>
                    <a:pt x="2166366" y="1158239"/>
                  </a:lnTo>
                  <a:lnTo>
                    <a:pt x="83057" y="1158239"/>
                  </a:lnTo>
                  <a:lnTo>
                    <a:pt x="50738" y="1151709"/>
                  </a:lnTo>
                  <a:lnTo>
                    <a:pt x="24336" y="1133903"/>
                  </a:lnTo>
                  <a:lnTo>
                    <a:pt x="6530" y="1107501"/>
                  </a:lnTo>
                  <a:lnTo>
                    <a:pt x="0" y="1075182"/>
                  </a:lnTo>
                  <a:lnTo>
                    <a:pt x="0" y="83058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67625" y="3402665"/>
            <a:ext cx="1993900" cy="868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5"/>
              </a:spcBef>
            </a:pPr>
            <a:r>
              <a:rPr sz="1200" spc="-10" dirty="0">
                <a:latin typeface="Corbel"/>
                <a:cs typeface="Corbel"/>
              </a:rPr>
              <a:t>Ce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dataset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contenant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pas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target sera utilisé </a:t>
            </a:r>
            <a:r>
              <a:rPr sz="1200" spc="-10" dirty="0">
                <a:latin typeface="Corbel"/>
                <a:cs typeface="Corbel"/>
              </a:rPr>
              <a:t>dans </a:t>
            </a:r>
            <a:r>
              <a:rPr sz="1200" dirty="0">
                <a:latin typeface="Corbel"/>
                <a:cs typeface="Corbel"/>
              </a:rPr>
              <a:t>la </a:t>
            </a:r>
            <a:r>
              <a:rPr sz="1200" spc="-5" dirty="0">
                <a:latin typeface="Corbel"/>
                <a:cs typeface="Corbel"/>
              </a:rPr>
              <a:t>partie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dashboard </a:t>
            </a:r>
            <a:r>
              <a:rPr sz="1200" dirty="0">
                <a:latin typeface="Corbel"/>
                <a:cs typeface="Corbel"/>
              </a:rPr>
              <a:t>pour </a:t>
            </a:r>
            <a:r>
              <a:rPr sz="1200" spc="-5" dirty="0">
                <a:latin typeface="Corbel"/>
                <a:cs typeface="Corbel"/>
              </a:rPr>
              <a:t>simuler </a:t>
            </a:r>
            <a:r>
              <a:rPr sz="1200" dirty="0">
                <a:latin typeface="Corbel"/>
                <a:cs typeface="Corbel"/>
              </a:rPr>
              <a:t>des 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nouveaux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clients.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92433" y="3273361"/>
            <a:ext cx="1201420" cy="466725"/>
            <a:chOff x="4992433" y="3273361"/>
            <a:chExt cx="1201420" cy="466725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7196" y="3278123"/>
              <a:ext cx="1191767" cy="4572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997196" y="3278123"/>
              <a:ext cx="1191895" cy="457200"/>
            </a:xfrm>
            <a:custGeom>
              <a:avLst/>
              <a:gdLst/>
              <a:ahLst/>
              <a:cxnLst/>
              <a:rect l="l" t="t" r="r" b="b"/>
              <a:pathLst>
                <a:path w="119189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5567" y="0"/>
                  </a:lnTo>
                  <a:lnTo>
                    <a:pt x="1145208" y="5994"/>
                  </a:lnTo>
                  <a:lnTo>
                    <a:pt x="1169431" y="22336"/>
                  </a:lnTo>
                  <a:lnTo>
                    <a:pt x="1185773" y="46559"/>
                  </a:lnTo>
                  <a:lnTo>
                    <a:pt x="1191767" y="76200"/>
                  </a:lnTo>
                  <a:lnTo>
                    <a:pt x="1191767" y="381000"/>
                  </a:lnTo>
                  <a:lnTo>
                    <a:pt x="1185773" y="410640"/>
                  </a:lnTo>
                  <a:lnTo>
                    <a:pt x="1169431" y="434863"/>
                  </a:lnTo>
                  <a:lnTo>
                    <a:pt x="1145208" y="451205"/>
                  </a:lnTo>
                  <a:lnTo>
                    <a:pt x="111556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38165" y="3262122"/>
            <a:ext cx="90741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151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Imputer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r>
              <a:rPr sz="1200" spc="-5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médiane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92433" y="3919537"/>
            <a:ext cx="1201420" cy="466725"/>
            <a:chOff x="4992433" y="3919537"/>
            <a:chExt cx="1201420" cy="46672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7196" y="3924300"/>
              <a:ext cx="1191767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997196" y="3924300"/>
              <a:ext cx="1191895" cy="457200"/>
            </a:xfrm>
            <a:custGeom>
              <a:avLst/>
              <a:gdLst/>
              <a:ahLst/>
              <a:cxnLst/>
              <a:rect l="l" t="t" r="r" b="b"/>
              <a:pathLst>
                <a:path w="119189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5567" y="0"/>
                  </a:lnTo>
                  <a:lnTo>
                    <a:pt x="1145208" y="5994"/>
                  </a:lnTo>
                  <a:lnTo>
                    <a:pt x="1169431" y="22336"/>
                  </a:lnTo>
                  <a:lnTo>
                    <a:pt x="1185773" y="46559"/>
                  </a:lnTo>
                  <a:lnTo>
                    <a:pt x="1191767" y="76200"/>
                  </a:lnTo>
                  <a:lnTo>
                    <a:pt x="1191767" y="381000"/>
                  </a:lnTo>
                  <a:lnTo>
                    <a:pt x="1185773" y="410640"/>
                  </a:lnTo>
                  <a:lnTo>
                    <a:pt x="1169431" y="434863"/>
                  </a:lnTo>
                  <a:lnTo>
                    <a:pt x="1145208" y="451205"/>
                  </a:lnTo>
                  <a:lnTo>
                    <a:pt x="111556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129021" y="4042029"/>
            <a:ext cx="923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MinMaxScaler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636585" y="3501961"/>
            <a:ext cx="3366770" cy="2750185"/>
            <a:chOff x="1636585" y="3501961"/>
            <a:chExt cx="3366770" cy="2750185"/>
          </a:xfrm>
        </p:grpSpPr>
        <p:sp>
          <p:nvSpPr>
            <p:cNvPr id="51" name="object 51"/>
            <p:cNvSpPr/>
            <p:nvPr/>
          </p:nvSpPr>
          <p:spPr>
            <a:xfrm>
              <a:off x="4296155" y="3506723"/>
              <a:ext cx="702945" cy="647065"/>
            </a:xfrm>
            <a:custGeom>
              <a:avLst/>
              <a:gdLst/>
              <a:ahLst/>
              <a:cxnLst/>
              <a:rect l="l" t="t" r="r" b="b"/>
              <a:pathLst>
                <a:path w="702945" h="647064">
                  <a:moveTo>
                    <a:pt x="702437" y="0"/>
                  </a:moveTo>
                  <a:lnTo>
                    <a:pt x="0" y="332358"/>
                  </a:lnTo>
                </a:path>
                <a:path w="702945" h="647064">
                  <a:moveTo>
                    <a:pt x="702437" y="646557"/>
                  </a:moveTo>
                  <a:lnTo>
                    <a:pt x="0" y="332231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1348" y="5771388"/>
              <a:ext cx="1191768" cy="47548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41348" y="5771388"/>
              <a:ext cx="1191895" cy="475615"/>
            </a:xfrm>
            <a:custGeom>
              <a:avLst/>
              <a:gdLst/>
              <a:ahLst/>
              <a:cxnLst/>
              <a:rect l="l" t="t" r="r" b="b"/>
              <a:pathLst>
                <a:path w="1191895" h="475614">
                  <a:moveTo>
                    <a:pt x="0" y="79248"/>
                  </a:moveTo>
                  <a:lnTo>
                    <a:pt x="6221" y="48402"/>
                  </a:lnTo>
                  <a:lnTo>
                    <a:pt x="23193" y="23212"/>
                  </a:lnTo>
                  <a:lnTo>
                    <a:pt x="48381" y="6228"/>
                  </a:lnTo>
                  <a:lnTo>
                    <a:pt x="79247" y="0"/>
                  </a:lnTo>
                  <a:lnTo>
                    <a:pt x="1112520" y="0"/>
                  </a:lnTo>
                  <a:lnTo>
                    <a:pt x="1143386" y="6228"/>
                  </a:lnTo>
                  <a:lnTo>
                    <a:pt x="1168574" y="23212"/>
                  </a:lnTo>
                  <a:lnTo>
                    <a:pt x="1185546" y="48402"/>
                  </a:lnTo>
                  <a:lnTo>
                    <a:pt x="1191768" y="79248"/>
                  </a:lnTo>
                  <a:lnTo>
                    <a:pt x="1191768" y="396240"/>
                  </a:lnTo>
                  <a:lnTo>
                    <a:pt x="1185546" y="427085"/>
                  </a:lnTo>
                  <a:lnTo>
                    <a:pt x="1168574" y="452275"/>
                  </a:lnTo>
                  <a:lnTo>
                    <a:pt x="1143386" y="469259"/>
                  </a:lnTo>
                  <a:lnTo>
                    <a:pt x="1112520" y="475488"/>
                  </a:lnTo>
                  <a:lnTo>
                    <a:pt x="79247" y="475488"/>
                  </a:lnTo>
                  <a:lnTo>
                    <a:pt x="48381" y="469259"/>
                  </a:lnTo>
                  <a:lnTo>
                    <a:pt x="23193" y="452275"/>
                  </a:lnTo>
                  <a:lnTo>
                    <a:pt x="6221" y="427085"/>
                  </a:lnTo>
                  <a:lnTo>
                    <a:pt x="0" y="396240"/>
                  </a:lnTo>
                  <a:lnTo>
                    <a:pt x="0" y="79248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788414" y="5765752"/>
            <a:ext cx="892175" cy="4457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Corbel"/>
                <a:cs typeface="Corbel"/>
              </a:rPr>
              <a:t>Entrainement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Corbel"/>
                <a:cs typeface="Corbel"/>
              </a:rPr>
              <a:t>du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modèle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20577" y="5763577"/>
            <a:ext cx="1811020" cy="485140"/>
            <a:chOff x="4620577" y="5763577"/>
            <a:chExt cx="1811020" cy="48514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5340" y="5768340"/>
              <a:ext cx="1801368" cy="47548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625340" y="5768340"/>
              <a:ext cx="1801495" cy="475615"/>
            </a:xfrm>
            <a:custGeom>
              <a:avLst/>
              <a:gdLst/>
              <a:ahLst/>
              <a:cxnLst/>
              <a:rect l="l" t="t" r="r" b="b"/>
              <a:pathLst>
                <a:path w="1801495" h="475614">
                  <a:moveTo>
                    <a:pt x="0" y="79248"/>
                  </a:moveTo>
                  <a:lnTo>
                    <a:pt x="6221" y="48402"/>
                  </a:lnTo>
                  <a:lnTo>
                    <a:pt x="23193" y="23212"/>
                  </a:lnTo>
                  <a:lnTo>
                    <a:pt x="48381" y="6228"/>
                  </a:lnTo>
                  <a:lnTo>
                    <a:pt x="79248" y="0"/>
                  </a:lnTo>
                  <a:lnTo>
                    <a:pt x="1722120" y="0"/>
                  </a:lnTo>
                  <a:lnTo>
                    <a:pt x="1752986" y="6228"/>
                  </a:lnTo>
                  <a:lnTo>
                    <a:pt x="1778174" y="23212"/>
                  </a:lnTo>
                  <a:lnTo>
                    <a:pt x="1795146" y="48402"/>
                  </a:lnTo>
                  <a:lnTo>
                    <a:pt x="1801368" y="79248"/>
                  </a:lnTo>
                  <a:lnTo>
                    <a:pt x="1801368" y="396240"/>
                  </a:lnTo>
                  <a:lnTo>
                    <a:pt x="1795146" y="427085"/>
                  </a:lnTo>
                  <a:lnTo>
                    <a:pt x="1778174" y="452275"/>
                  </a:lnTo>
                  <a:lnTo>
                    <a:pt x="1752986" y="469259"/>
                  </a:lnTo>
                  <a:lnTo>
                    <a:pt x="1722120" y="475488"/>
                  </a:lnTo>
                  <a:lnTo>
                    <a:pt x="79248" y="475488"/>
                  </a:lnTo>
                  <a:lnTo>
                    <a:pt x="48381" y="469259"/>
                  </a:lnTo>
                  <a:lnTo>
                    <a:pt x="23193" y="452275"/>
                  </a:lnTo>
                  <a:lnTo>
                    <a:pt x="6221" y="427085"/>
                  </a:lnTo>
                  <a:lnTo>
                    <a:pt x="0" y="396240"/>
                  </a:lnTo>
                  <a:lnTo>
                    <a:pt x="0" y="79248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12029" y="5763618"/>
            <a:ext cx="1427480" cy="4457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Corbel"/>
                <a:cs typeface="Corbel"/>
              </a:rPr>
              <a:t>Analyse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performances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Corbel"/>
                <a:cs typeface="Corbel"/>
              </a:rPr>
              <a:t>du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modèle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35708" y="5165216"/>
            <a:ext cx="3289935" cy="607060"/>
          </a:xfrm>
          <a:custGeom>
            <a:avLst/>
            <a:gdLst/>
            <a:ahLst/>
            <a:cxnLst/>
            <a:rect l="l" t="t" r="r" b="b"/>
            <a:pathLst>
              <a:path w="3289935" h="607060">
                <a:moveTo>
                  <a:pt x="823595" y="7620"/>
                </a:moveTo>
                <a:lnTo>
                  <a:pt x="821055" y="4191"/>
                </a:lnTo>
                <a:lnTo>
                  <a:pt x="818515" y="889"/>
                </a:lnTo>
                <a:lnTo>
                  <a:pt x="813816" y="127"/>
                </a:lnTo>
                <a:lnTo>
                  <a:pt x="56921" y="555485"/>
                </a:lnTo>
                <a:lnTo>
                  <a:pt x="38862" y="530860"/>
                </a:lnTo>
                <a:lnTo>
                  <a:pt x="0" y="606653"/>
                </a:lnTo>
                <a:lnTo>
                  <a:pt x="83947" y="592302"/>
                </a:lnTo>
                <a:lnTo>
                  <a:pt x="73240" y="577723"/>
                </a:lnTo>
                <a:lnTo>
                  <a:pt x="65925" y="567766"/>
                </a:lnTo>
                <a:lnTo>
                  <a:pt x="819404" y="14859"/>
                </a:lnTo>
                <a:lnTo>
                  <a:pt x="822833" y="12446"/>
                </a:lnTo>
                <a:lnTo>
                  <a:pt x="823595" y="7620"/>
                </a:lnTo>
                <a:close/>
              </a:path>
              <a:path w="3289935" h="607060">
                <a:moveTo>
                  <a:pt x="3289935" y="604532"/>
                </a:moveTo>
                <a:lnTo>
                  <a:pt x="3274987" y="583857"/>
                </a:lnTo>
                <a:lnTo>
                  <a:pt x="3240024" y="535495"/>
                </a:lnTo>
                <a:lnTo>
                  <a:pt x="3225952" y="562521"/>
                </a:lnTo>
                <a:lnTo>
                  <a:pt x="2152396" y="2032"/>
                </a:lnTo>
                <a:lnTo>
                  <a:pt x="2148586" y="0"/>
                </a:lnTo>
                <a:lnTo>
                  <a:pt x="2144014" y="1524"/>
                </a:lnTo>
                <a:lnTo>
                  <a:pt x="2142109" y="5207"/>
                </a:lnTo>
                <a:lnTo>
                  <a:pt x="2140077" y="9017"/>
                </a:lnTo>
                <a:lnTo>
                  <a:pt x="2141601" y="13589"/>
                </a:lnTo>
                <a:lnTo>
                  <a:pt x="3218904" y="576059"/>
                </a:lnTo>
                <a:lnTo>
                  <a:pt x="3204845" y="603046"/>
                </a:lnTo>
                <a:lnTo>
                  <a:pt x="3289935" y="604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80092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orbel"/>
                <a:cs typeface="Corbel"/>
              </a:rPr>
              <a:t>ENTRAINEMENT</a:t>
            </a:r>
            <a:r>
              <a:rPr b="1" spc="-100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ET</a:t>
            </a:r>
            <a:r>
              <a:rPr b="1" spc="-175" dirty="0">
                <a:latin typeface="Corbel"/>
                <a:cs typeface="Corbel"/>
              </a:rPr>
              <a:t> </a:t>
            </a:r>
            <a:r>
              <a:rPr b="1" spc="-20" dirty="0">
                <a:latin typeface="Corbel"/>
                <a:cs typeface="Corbel"/>
              </a:rPr>
              <a:t>OPTIMISATION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3118129"/>
            <a:ext cx="1921637" cy="7237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7068" y="3173933"/>
            <a:ext cx="1555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q</a:t>
            </a:r>
            <a:r>
              <a:rPr sz="1200" dirty="0">
                <a:latin typeface="Corbel"/>
                <a:cs typeface="Corbel"/>
              </a:rPr>
              <a:t>u</a:t>
            </a:r>
            <a:r>
              <a:rPr sz="1200" spc="5" dirty="0">
                <a:latin typeface="Corbel"/>
                <a:cs typeface="Corbel"/>
              </a:rPr>
              <a:t>ili</a:t>
            </a:r>
            <a:r>
              <a:rPr sz="1200" dirty="0">
                <a:latin typeface="Corbel"/>
                <a:cs typeface="Corbel"/>
              </a:rPr>
              <a:t>b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g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</a:t>
            </a:r>
            <a:r>
              <a:rPr sz="1200" spc="5" dirty="0">
                <a:latin typeface="Corbel"/>
                <a:cs typeface="Corbel"/>
              </a:rPr>
              <a:t>o</a:t>
            </a:r>
            <a:r>
              <a:rPr sz="1200" spc="-10" dirty="0">
                <a:latin typeface="Corbel"/>
                <a:cs typeface="Corbel"/>
              </a:rPr>
              <a:t>nn</a:t>
            </a:r>
            <a:r>
              <a:rPr sz="1200" dirty="0">
                <a:latin typeface="Corbel"/>
                <a:cs typeface="Corbel"/>
              </a:rPr>
              <a:t>ées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1329" y="3596449"/>
            <a:ext cx="1920875" cy="1582420"/>
            <a:chOff x="731329" y="3596449"/>
            <a:chExt cx="1920875" cy="1582420"/>
          </a:xfrm>
        </p:grpSpPr>
        <p:sp>
          <p:nvSpPr>
            <p:cNvPr id="6" name="object 6"/>
            <p:cNvSpPr/>
            <p:nvPr/>
          </p:nvSpPr>
          <p:spPr>
            <a:xfrm>
              <a:off x="736091" y="3601211"/>
              <a:ext cx="1911350" cy="1572895"/>
            </a:xfrm>
            <a:custGeom>
              <a:avLst/>
              <a:gdLst/>
              <a:ahLst/>
              <a:cxnLst/>
              <a:rect l="l" t="t" r="r" b="b"/>
              <a:pathLst>
                <a:path w="1911350" h="1572895">
                  <a:moveTo>
                    <a:pt x="1753870" y="0"/>
                  </a:moveTo>
                  <a:lnTo>
                    <a:pt x="157276" y="0"/>
                  </a:lnTo>
                  <a:lnTo>
                    <a:pt x="107562" y="8012"/>
                  </a:lnTo>
                  <a:lnTo>
                    <a:pt x="64388" y="30325"/>
                  </a:lnTo>
                  <a:lnTo>
                    <a:pt x="30343" y="64355"/>
                  </a:lnTo>
                  <a:lnTo>
                    <a:pt x="8017" y="107517"/>
                  </a:lnTo>
                  <a:lnTo>
                    <a:pt x="0" y="157225"/>
                  </a:lnTo>
                  <a:lnTo>
                    <a:pt x="0" y="1415542"/>
                  </a:lnTo>
                  <a:lnTo>
                    <a:pt x="8017" y="1465250"/>
                  </a:lnTo>
                  <a:lnTo>
                    <a:pt x="30343" y="1508412"/>
                  </a:lnTo>
                  <a:lnTo>
                    <a:pt x="64388" y="1542442"/>
                  </a:lnTo>
                  <a:lnTo>
                    <a:pt x="107562" y="1564755"/>
                  </a:lnTo>
                  <a:lnTo>
                    <a:pt x="157276" y="1572768"/>
                  </a:lnTo>
                  <a:lnTo>
                    <a:pt x="1753870" y="1572768"/>
                  </a:lnTo>
                  <a:lnTo>
                    <a:pt x="1803578" y="1564755"/>
                  </a:lnTo>
                  <a:lnTo>
                    <a:pt x="1846740" y="1542442"/>
                  </a:lnTo>
                  <a:lnTo>
                    <a:pt x="1880770" y="1508412"/>
                  </a:lnTo>
                  <a:lnTo>
                    <a:pt x="1903083" y="1465250"/>
                  </a:lnTo>
                  <a:lnTo>
                    <a:pt x="1911095" y="1415542"/>
                  </a:lnTo>
                  <a:lnTo>
                    <a:pt x="1911095" y="157225"/>
                  </a:lnTo>
                  <a:lnTo>
                    <a:pt x="1903083" y="107517"/>
                  </a:lnTo>
                  <a:lnTo>
                    <a:pt x="1880770" y="64355"/>
                  </a:lnTo>
                  <a:lnTo>
                    <a:pt x="1846740" y="30325"/>
                  </a:lnTo>
                  <a:lnTo>
                    <a:pt x="1803578" y="8012"/>
                  </a:lnTo>
                  <a:lnTo>
                    <a:pt x="175387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091" y="3601211"/>
              <a:ext cx="1911350" cy="1572895"/>
            </a:xfrm>
            <a:custGeom>
              <a:avLst/>
              <a:gdLst/>
              <a:ahLst/>
              <a:cxnLst/>
              <a:rect l="l" t="t" r="r" b="b"/>
              <a:pathLst>
                <a:path w="1911350" h="1572895">
                  <a:moveTo>
                    <a:pt x="0" y="157225"/>
                  </a:moveTo>
                  <a:lnTo>
                    <a:pt x="8017" y="107517"/>
                  </a:lnTo>
                  <a:lnTo>
                    <a:pt x="30343" y="64355"/>
                  </a:lnTo>
                  <a:lnTo>
                    <a:pt x="64388" y="30325"/>
                  </a:lnTo>
                  <a:lnTo>
                    <a:pt x="107562" y="8012"/>
                  </a:lnTo>
                  <a:lnTo>
                    <a:pt x="157276" y="0"/>
                  </a:lnTo>
                  <a:lnTo>
                    <a:pt x="1753870" y="0"/>
                  </a:lnTo>
                  <a:lnTo>
                    <a:pt x="1803578" y="8012"/>
                  </a:lnTo>
                  <a:lnTo>
                    <a:pt x="1846740" y="30325"/>
                  </a:lnTo>
                  <a:lnTo>
                    <a:pt x="1880770" y="64355"/>
                  </a:lnTo>
                  <a:lnTo>
                    <a:pt x="1903083" y="107517"/>
                  </a:lnTo>
                  <a:lnTo>
                    <a:pt x="1911095" y="157225"/>
                  </a:lnTo>
                  <a:lnTo>
                    <a:pt x="1911095" y="1415542"/>
                  </a:lnTo>
                  <a:lnTo>
                    <a:pt x="1903083" y="1465250"/>
                  </a:lnTo>
                  <a:lnTo>
                    <a:pt x="1880770" y="1508412"/>
                  </a:lnTo>
                  <a:lnTo>
                    <a:pt x="1846740" y="1542442"/>
                  </a:lnTo>
                  <a:lnTo>
                    <a:pt x="1803578" y="1564755"/>
                  </a:lnTo>
                  <a:lnTo>
                    <a:pt x="1753870" y="1572768"/>
                  </a:lnTo>
                  <a:lnTo>
                    <a:pt x="157276" y="1572768"/>
                  </a:lnTo>
                  <a:lnTo>
                    <a:pt x="107562" y="1564755"/>
                  </a:lnTo>
                  <a:lnTo>
                    <a:pt x="64388" y="1542442"/>
                  </a:lnTo>
                  <a:lnTo>
                    <a:pt x="30343" y="1508412"/>
                  </a:lnTo>
                  <a:lnTo>
                    <a:pt x="8017" y="1465250"/>
                  </a:lnTo>
                  <a:lnTo>
                    <a:pt x="0" y="1415542"/>
                  </a:lnTo>
                  <a:lnTo>
                    <a:pt x="0" y="157225"/>
                  </a:lnTo>
                  <a:close/>
                </a:path>
              </a:pathLst>
            </a:custGeom>
            <a:ln w="9143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4455" y="3696970"/>
            <a:ext cx="1626235" cy="93408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8270" marR="5080" indent="-116205">
              <a:lnSpc>
                <a:spcPts val="1300"/>
              </a:lnSpc>
              <a:spcBef>
                <a:spcPts val="259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Utilisation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la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librairie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imblearn</a:t>
            </a:r>
            <a:endParaRPr sz="12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95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Under-Sampling</a:t>
            </a:r>
            <a:endParaRPr sz="1200">
              <a:latin typeface="Corbel"/>
              <a:cs typeface="Corbel"/>
            </a:endParaRPr>
          </a:p>
          <a:p>
            <a:pPr marL="128270" marR="194310" indent="-116205">
              <a:lnSpc>
                <a:spcPts val="1320"/>
              </a:lnSpc>
              <a:spcBef>
                <a:spcPts val="240"/>
              </a:spcBef>
              <a:buChar char="•"/>
              <a:tabLst>
                <a:tab pos="128905" algn="l"/>
              </a:tabLst>
            </a:pPr>
            <a:r>
              <a:rPr sz="1200" spc="5" dirty="0">
                <a:latin typeface="Corbel"/>
                <a:cs typeface="Corbel"/>
              </a:rPr>
              <a:t>2</a:t>
            </a:r>
            <a:r>
              <a:rPr sz="1200" dirty="0">
                <a:latin typeface="Corbel"/>
                <a:cs typeface="Corbel"/>
              </a:rPr>
              <a:t>4</a:t>
            </a:r>
            <a:r>
              <a:rPr sz="1200" spc="-15" dirty="0">
                <a:latin typeface="Corbel"/>
                <a:cs typeface="Corbel"/>
              </a:rPr>
              <a:t>82</a:t>
            </a:r>
            <a:r>
              <a:rPr sz="1200" dirty="0">
                <a:latin typeface="Corbel"/>
                <a:cs typeface="Corbel"/>
              </a:rPr>
              <a:t>5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d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v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dus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s  </a:t>
            </a:r>
            <a:r>
              <a:rPr sz="1200" spc="-5" dirty="0">
                <a:latin typeface="Corbel"/>
                <a:cs typeface="Corbel"/>
              </a:rPr>
              <a:t>chaque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42032" y="3118129"/>
            <a:ext cx="2781300" cy="723900"/>
            <a:chOff x="2542032" y="3118129"/>
            <a:chExt cx="2781300" cy="723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032" y="3124200"/>
              <a:ext cx="615695" cy="475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616" y="3118129"/>
              <a:ext cx="1918589" cy="72374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85515" y="3173933"/>
            <a:ext cx="1334770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Choix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meilleure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Corbel"/>
                <a:cs typeface="Corbel"/>
              </a:rPr>
              <a:t>hypothèse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0665" y="3596449"/>
            <a:ext cx="1917700" cy="1582420"/>
            <a:chOff x="3800665" y="3596449"/>
            <a:chExt cx="1917700" cy="1582420"/>
          </a:xfrm>
        </p:grpSpPr>
        <p:sp>
          <p:nvSpPr>
            <p:cNvPr id="14" name="object 14"/>
            <p:cNvSpPr/>
            <p:nvPr/>
          </p:nvSpPr>
          <p:spPr>
            <a:xfrm>
              <a:off x="3805428" y="3601211"/>
              <a:ext cx="1908175" cy="1572895"/>
            </a:xfrm>
            <a:custGeom>
              <a:avLst/>
              <a:gdLst/>
              <a:ahLst/>
              <a:cxnLst/>
              <a:rect l="l" t="t" r="r" b="b"/>
              <a:pathLst>
                <a:path w="1908175" h="1572895">
                  <a:moveTo>
                    <a:pt x="1750822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1415542"/>
                  </a:lnTo>
                  <a:lnTo>
                    <a:pt x="8012" y="1465250"/>
                  </a:lnTo>
                  <a:lnTo>
                    <a:pt x="30325" y="1508412"/>
                  </a:lnTo>
                  <a:lnTo>
                    <a:pt x="64355" y="1542442"/>
                  </a:lnTo>
                  <a:lnTo>
                    <a:pt x="107517" y="1564755"/>
                  </a:lnTo>
                  <a:lnTo>
                    <a:pt x="157225" y="1572768"/>
                  </a:lnTo>
                  <a:lnTo>
                    <a:pt x="1750822" y="1572768"/>
                  </a:lnTo>
                  <a:lnTo>
                    <a:pt x="1800530" y="1564755"/>
                  </a:lnTo>
                  <a:lnTo>
                    <a:pt x="1843692" y="1542442"/>
                  </a:lnTo>
                  <a:lnTo>
                    <a:pt x="1877722" y="1508412"/>
                  </a:lnTo>
                  <a:lnTo>
                    <a:pt x="1900035" y="1465250"/>
                  </a:lnTo>
                  <a:lnTo>
                    <a:pt x="1908048" y="1415542"/>
                  </a:lnTo>
                  <a:lnTo>
                    <a:pt x="1908048" y="157225"/>
                  </a:lnTo>
                  <a:lnTo>
                    <a:pt x="1900035" y="107517"/>
                  </a:lnTo>
                  <a:lnTo>
                    <a:pt x="1877722" y="64355"/>
                  </a:lnTo>
                  <a:lnTo>
                    <a:pt x="1843692" y="30325"/>
                  </a:lnTo>
                  <a:lnTo>
                    <a:pt x="1800530" y="8012"/>
                  </a:lnTo>
                  <a:lnTo>
                    <a:pt x="17508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5428" y="3601211"/>
              <a:ext cx="1908175" cy="1572895"/>
            </a:xfrm>
            <a:custGeom>
              <a:avLst/>
              <a:gdLst/>
              <a:ahLst/>
              <a:cxnLst/>
              <a:rect l="l" t="t" r="r" b="b"/>
              <a:pathLst>
                <a:path w="1908175" h="1572895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1750822" y="0"/>
                  </a:lnTo>
                  <a:lnTo>
                    <a:pt x="1800530" y="8012"/>
                  </a:lnTo>
                  <a:lnTo>
                    <a:pt x="1843692" y="30325"/>
                  </a:lnTo>
                  <a:lnTo>
                    <a:pt x="1877722" y="64355"/>
                  </a:lnTo>
                  <a:lnTo>
                    <a:pt x="1900035" y="107517"/>
                  </a:lnTo>
                  <a:lnTo>
                    <a:pt x="1908048" y="157225"/>
                  </a:lnTo>
                  <a:lnTo>
                    <a:pt x="1908048" y="1415542"/>
                  </a:lnTo>
                  <a:lnTo>
                    <a:pt x="1900035" y="1465250"/>
                  </a:lnTo>
                  <a:lnTo>
                    <a:pt x="1877722" y="1508412"/>
                  </a:lnTo>
                  <a:lnTo>
                    <a:pt x="1843692" y="1542442"/>
                  </a:lnTo>
                  <a:lnTo>
                    <a:pt x="1800530" y="1564755"/>
                  </a:lnTo>
                  <a:lnTo>
                    <a:pt x="1750822" y="1572768"/>
                  </a:lnTo>
                  <a:lnTo>
                    <a:pt x="157225" y="1572768"/>
                  </a:lnTo>
                  <a:lnTo>
                    <a:pt x="107517" y="1564755"/>
                  </a:lnTo>
                  <a:lnTo>
                    <a:pt x="64355" y="1542442"/>
                  </a:lnTo>
                  <a:lnTo>
                    <a:pt x="30325" y="1508412"/>
                  </a:lnTo>
                  <a:lnTo>
                    <a:pt x="8012" y="1465250"/>
                  </a:lnTo>
                  <a:lnTo>
                    <a:pt x="0" y="1415542"/>
                  </a:lnTo>
                  <a:lnTo>
                    <a:pt x="0" y="157225"/>
                  </a:lnTo>
                  <a:close/>
                </a:path>
              </a:pathLst>
            </a:custGeom>
            <a:ln w="9144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22521" y="3696970"/>
            <a:ext cx="1450975" cy="9036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8270" marR="5080" indent="-116205">
              <a:lnSpc>
                <a:spcPct val="90800"/>
              </a:lnSpc>
              <a:spcBef>
                <a:spcPts val="229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Utilisation d’une 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é</a:t>
            </a:r>
            <a:r>
              <a:rPr sz="1200" spc="10" dirty="0">
                <a:latin typeface="Corbel"/>
                <a:cs typeface="Corbel"/>
              </a:rPr>
              <a:t>g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s</a:t>
            </a:r>
            <a:r>
              <a:rPr sz="1200" spc="5" dirty="0">
                <a:latin typeface="Corbel"/>
                <a:cs typeface="Corbel"/>
              </a:rPr>
              <a:t>io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lo</a:t>
            </a:r>
            <a:r>
              <a:rPr sz="1200" spc="10" dirty="0">
                <a:latin typeface="Corbel"/>
                <a:cs typeface="Corbel"/>
              </a:rPr>
              <a:t>g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spc="-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spc="-5" dirty="0">
                <a:latin typeface="Corbel"/>
                <a:cs typeface="Corbel"/>
              </a:rPr>
              <a:t>q</a:t>
            </a:r>
            <a:r>
              <a:rPr sz="1200" dirty="0">
                <a:latin typeface="Corbel"/>
                <a:cs typeface="Corbel"/>
              </a:rPr>
              <a:t>ue  </a:t>
            </a:r>
            <a:r>
              <a:rPr sz="1200" spc="-5" dirty="0">
                <a:latin typeface="Corbel"/>
                <a:cs typeface="Corbel"/>
              </a:rPr>
              <a:t>comme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baseline</a:t>
            </a:r>
            <a:endParaRPr sz="1200">
              <a:latin typeface="Corbel"/>
              <a:cs typeface="Corbel"/>
            </a:endParaRPr>
          </a:p>
          <a:p>
            <a:pPr marL="128270" indent="-116205">
              <a:lnSpc>
                <a:spcPts val="138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Hypothèse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retenue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128270">
              <a:lnSpc>
                <a:spcPts val="1380"/>
              </a:lnSpc>
            </a:pPr>
            <a:r>
              <a:rPr sz="1200" i="1" dirty="0">
                <a:latin typeface="Corbel"/>
                <a:cs typeface="Corbel"/>
              </a:rPr>
              <a:t>Domain</a:t>
            </a:r>
            <a:r>
              <a:rPr sz="1200" i="1" spc="-45" dirty="0">
                <a:latin typeface="Corbel"/>
                <a:cs typeface="Corbel"/>
              </a:rPr>
              <a:t> </a:t>
            </a:r>
            <a:r>
              <a:rPr sz="1200" i="1" spc="-5" dirty="0">
                <a:latin typeface="Corbel"/>
                <a:cs typeface="Corbel"/>
              </a:rPr>
              <a:t>Features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11367" y="3118129"/>
            <a:ext cx="2781300" cy="723900"/>
            <a:chOff x="5611367" y="3118129"/>
            <a:chExt cx="2781300" cy="723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1367" y="3124200"/>
              <a:ext cx="612648" cy="4754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0903" y="3118129"/>
              <a:ext cx="1921636" cy="72374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53581" y="3173933"/>
            <a:ext cx="1445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Essais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modélisation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66953" y="3596449"/>
            <a:ext cx="1920875" cy="1582420"/>
            <a:chOff x="6866953" y="3596449"/>
            <a:chExt cx="1920875" cy="1582420"/>
          </a:xfrm>
        </p:grpSpPr>
        <p:sp>
          <p:nvSpPr>
            <p:cNvPr id="22" name="object 22"/>
            <p:cNvSpPr/>
            <p:nvPr/>
          </p:nvSpPr>
          <p:spPr>
            <a:xfrm>
              <a:off x="6871716" y="3601211"/>
              <a:ext cx="1911350" cy="1572895"/>
            </a:xfrm>
            <a:custGeom>
              <a:avLst/>
              <a:gdLst/>
              <a:ahLst/>
              <a:cxnLst/>
              <a:rect l="l" t="t" r="r" b="b"/>
              <a:pathLst>
                <a:path w="1911350" h="1572895">
                  <a:moveTo>
                    <a:pt x="1753869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1415542"/>
                  </a:lnTo>
                  <a:lnTo>
                    <a:pt x="8012" y="1465250"/>
                  </a:lnTo>
                  <a:lnTo>
                    <a:pt x="30325" y="1508412"/>
                  </a:lnTo>
                  <a:lnTo>
                    <a:pt x="64355" y="1542442"/>
                  </a:lnTo>
                  <a:lnTo>
                    <a:pt x="107517" y="1564755"/>
                  </a:lnTo>
                  <a:lnTo>
                    <a:pt x="157225" y="1572768"/>
                  </a:lnTo>
                  <a:lnTo>
                    <a:pt x="1753869" y="1572768"/>
                  </a:lnTo>
                  <a:lnTo>
                    <a:pt x="1803578" y="1564755"/>
                  </a:lnTo>
                  <a:lnTo>
                    <a:pt x="1846740" y="1542442"/>
                  </a:lnTo>
                  <a:lnTo>
                    <a:pt x="1880770" y="1508412"/>
                  </a:lnTo>
                  <a:lnTo>
                    <a:pt x="1903083" y="1465250"/>
                  </a:lnTo>
                  <a:lnTo>
                    <a:pt x="1911095" y="1415542"/>
                  </a:lnTo>
                  <a:lnTo>
                    <a:pt x="1911095" y="157225"/>
                  </a:lnTo>
                  <a:lnTo>
                    <a:pt x="1903083" y="107517"/>
                  </a:lnTo>
                  <a:lnTo>
                    <a:pt x="1880770" y="64355"/>
                  </a:lnTo>
                  <a:lnTo>
                    <a:pt x="1846740" y="30325"/>
                  </a:lnTo>
                  <a:lnTo>
                    <a:pt x="1803578" y="8012"/>
                  </a:lnTo>
                  <a:lnTo>
                    <a:pt x="175386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1716" y="3601211"/>
              <a:ext cx="1911350" cy="1572895"/>
            </a:xfrm>
            <a:custGeom>
              <a:avLst/>
              <a:gdLst/>
              <a:ahLst/>
              <a:cxnLst/>
              <a:rect l="l" t="t" r="r" b="b"/>
              <a:pathLst>
                <a:path w="1911350" h="1572895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1753869" y="0"/>
                  </a:lnTo>
                  <a:lnTo>
                    <a:pt x="1803578" y="8012"/>
                  </a:lnTo>
                  <a:lnTo>
                    <a:pt x="1846740" y="30325"/>
                  </a:lnTo>
                  <a:lnTo>
                    <a:pt x="1880770" y="64355"/>
                  </a:lnTo>
                  <a:lnTo>
                    <a:pt x="1903083" y="107517"/>
                  </a:lnTo>
                  <a:lnTo>
                    <a:pt x="1911095" y="157225"/>
                  </a:lnTo>
                  <a:lnTo>
                    <a:pt x="1911095" y="1415542"/>
                  </a:lnTo>
                  <a:lnTo>
                    <a:pt x="1903083" y="1465250"/>
                  </a:lnTo>
                  <a:lnTo>
                    <a:pt x="1880770" y="1508412"/>
                  </a:lnTo>
                  <a:lnTo>
                    <a:pt x="1846740" y="1542442"/>
                  </a:lnTo>
                  <a:lnTo>
                    <a:pt x="1803578" y="1564755"/>
                  </a:lnTo>
                  <a:lnTo>
                    <a:pt x="1753869" y="1572768"/>
                  </a:lnTo>
                  <a:lnTo>
                    <a:pt x="157225" y="1572768"/>
                  </a:lnTo>
                  <a:lnTo>
                    <a:pt x="107517" y="1564755"/>
                  </a:lnTo>
                  <a:lnTo>
                    <a:pt x="64355" y="1542442"/>
                  </a:lnTo>
                  <a:lnTo>
                    <a:pt x="30325" y="1508412"/>
                  </a:lnTo>
                  <a:lnTo>
                    <a:pt x="8012" y="1465250"/>
                  </a:lnTo>
                  <a:lnTo>
                    <a:pt x="0" y="1415542"/>
                  </a:lnTo>
                  <a:lnTo>
                    <a:pt x="0" y="157225"/>
                  </a:lnTo>
                  <a:close/>
                </a:path>
              </a:pathLst>
            </a:custGeom>
            <a:ln w="9144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90968" y="3696970"/>
            <a:ext cx="1551305" cy="13246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8270" marR="64769" indent="-116205">
              <a:lnSpc>
                <a:spcPts val="1300"/>
              </a:lnSpc>
              <a:spcBef>
                <a:spcPts val="259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Mise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en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place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trois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classifieurs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241300" lvl="1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orbel"/>
                <a:cs typeface="Corbel"/>
              </a:rPr>
              <a:t>Regression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logistic</a:t>
            </a:r>
            <a:endParaRPr sz="1200">
              <a:latin typeface="Corbel"/>
              <a:cs typeface="Corbel"/>
            </a:endParaRPr>
          </a:p>
          <a:p>
            <a:pPr marL="241300" lvl="1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orbel"/>
                <a:cs typeface="Corbel"/>
              </a:rPr>
              <a:t>Random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Forest</a:t>
            </a:r>
            <a:endParaRPr sz="1200">
              <a:latin typeface="Corbel"/>
              <a:cs typeface="Corbel"/>
            </a:endParaRPr>
          </a:p>
          <a:p>
            <a:pPr marL="241300" lvl="1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orbel"/>
                <a:cs typeface="Corbel"/>
              </a:rPr>
              <a:t>XGBoost</a:t>
            </a:r>
            <a:endParaRPr sz="1200">
              <a:latin typeface="Corbel"/>
              <a:cs typeface="Corbel"/>
            </a:endParaRPr>
          </a:p>
          <a:p>
            <a:pPr marL="128270" marR="55244" indent="-128905" algn="r">
              <a:lnSpc>
                <a:spcPts val="1380"/>
              </a:lnSpc>
              <a:spcBef>
                <a:spcPts val="95"/>
              </a:spcBef>
              <a:buChar char="•"/>
              <a:tabLst>
                <a:tab pos="128905" algn="l"/>
              </a:tabLst>
            </a:pPr>
            <a:r>
              <a:rPr sz="1200" spc="-10" dirty="0">
                <a:latin typeface="Corbel"/>
                <a:cs typeface="Corbel"/>
              </a:rPr>
              <a:t>Essai</a:t>
            </a:r>
            <a:r>
              <a:rPr sz="1200" dirty="0">
                <a:latin typeface="Corbel"/>
                <a:cs typeface="Corbel"/>
              </a:rPr>
              <a:t> de</a:t>
            </a:r>
            <a:r>
              <a:rPr sz="1200" spc="-5" dirty="0">
                <a:latin typeface="Corbel"/>
                <a:cs typeface="Corbel"/>
              </a:rPr>
              <a:t> modélisation</a:t>
            </a:r>
            <a:endParaRPr sz="1200">
              <a:latin typeface="Corbel"/>
              <a:cs typeface="Corbel"/>
            </a:endParaRPr>
          </a:p>
          <a:p>
            <a:pPr marR="5080" algn="r">
              <a:lnSpc>
                <a:spcPts val="1380"/>
              </a:lnSpc>
            </a:pPr>
            <a:r>
              <a:rPr sz="1200" spc="-10" dirty="0">
                <a:latin typeface="Corbel"/>
                <a:cs typeface="Corbel"/>
              </a:rPr>
              <a:t>sans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validation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croisée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77656" y="3118129"/>
            <a:ext cx="2781300" cy="723900"/>
            <a:chOff x="8677656" y="3118129"/>
            <a:chExt cx="2781300" cy="7239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7656" y="3124200"/>
              <a:ext cx="615696" cy="4754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0240" y="3118129"/>
              <a:ext cx="1918588" cy="72374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22028" y="3173933"/>
            <a:ext cx="1694180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Optimisation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modèle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Corbel"/>
                <a:cs typeface="Corbel"/>
              </a:rPr>
              <a:t>plus</a:t>
            </a:r>
            <a:r>
              <a:rPr sz="1200" spc="-5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prometteur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36289" y="3596449"/>
            <a:ext cx="1917700" cy="1582420"/>
            <a:chOff x="9936289" y="3596449"/>
            <a:chExt cx="1917700" cy="1582420"/>
          </a:xfrm>
        </p:grpSpPr>
        <p:sp>
          <p:nvSpPr>
            <p:cNvPr id="30" name="object 30"/>
            <p:cNvSpPr/>
            <p:nvPr/>
          </p:nvSpPr>
          <p:spPr>
            <a:xfrm>
              <a:off x="9941052" y="3601211"/>
              <a:ext cx="1908175" cy="1572895"/>
            </a:xfrm>
            <a:custGeom>
              <a:avLst/>
              <a:gdLst/>
              <a:ahLst/>
              <a:cxnLst/>
              <a:rect l="l" t="t" r="r" b="b"/>
              <a:pathLst>
                <a:path w="1908175" h="1572895">
                  <a:moveTo>
                    <a:pt x="1750822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1415542"/>
                  </a:lnTo>
                  <a:lnTo>
                    <a:pt x="8012" y="1465250"/>
                  </a:lnTo>
                  <a:lnTo>
                    <a:pt x="30325" y="1508412"/>
                  </a:lnTo>
                  <a:lnTo>
                    <a:pt x="64355" y="1542442"/>
                  </a:lnTo>
                  <a:lnTo>
                    <a:pt x="107517" y="1564755"/>
                  </a:lnTo>
                  <a:lnTo>
                    <a:pt x="157225" y="1572768"/>
                  </a:lnTo>
                  <a:lnTo>
                    <a:pt x="1750822" y="1572768"/>
                  </a:lnTo>
                  <a:lnTo>
                    <a:pt x="1800530" y="1564755"/>
                  </a:lnTo>
                  <a:lnTo>
                    <a:pt x="1843692" y="1542442"/>
                  </a:lnTo>
                  <a:lnTo>
                    <a:pt x="1877722" y="1508412"/>
                  </a:lnTo>
                  <a:lnTo>
                    <a:pt x="1900035" y="1465250"/>
                  </a:lnTo>
                  <a:lnTo>
                    <a:pt x="1908048" y="1415542"/>
                  </a:lnTo>
                  <a:lnTo>
                    <a:pt x="1908048" y="157225"/>
                  </a:lnTo>
                  <a:lnTo>
                    <a:pt x="1900035" y="107517"/>
                  </a:lnTo>
                  <a:lnTo>
                    <a:pt x="1877722" y="64355"/>
                  </a:lnTo>
                  <a:lnTo>
                    <a:pt x="1843692" y="30325"/>
                  </a:lnTo>
                  <a:lnTo>
                    <a:pt x="1800530" y="8012"/>
                  </a:lnTo>
                  <a:lnTo>
                    <a:pt x="17508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41052" y="3601211"/>
              <a:ext cx="1908175" cy="1572895"/>
            </a:xfrm>
            <a:custGeom>
              <a:avLst/>
              <a:gdLst/>
              <a:ahLst/>
              <a:cxnLst/>
              <a:rect l="l" t="t" r="r" b="b"/>
              <a:pathLst>
                <a:path w="1908175" h="1572895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1750822" y="0"/>
                  </a:lnTo>
                  <a:lnTo>
                    <a:pt x="1800530" y="8012"/>
                  </a:lnTo>
                  <a:lnTo>
                    <a:pt x="1843692" y="30325"/>
                  </a:lnTo>
                  <a:lnTo>
                    <a:pt x="1877722" y="64355"/>
                  </a:lnTo>
                  <a:lnTo>
                    <a:pt x="1900035" y="107517"/>
                  </a:lnTo>
                  <a:lnTo>
                    <a:pt x="1908048" y="157225"/>
                  </a:lnTo>
                  <a:lnTo>
                    <a:pt x="1908048" y="1415542"/>
                  </a:lnTo>
                  <a:lnTo>
                    <a:pt x="1900035" y="1465250"/>
                  </a:lnTo>
                  <a:lnTo>
                    <a:pt x="1877722" y="1508412"/>
                  </a:lnTo>
                  <a:lnTo>
                    <a:pt x="1843692" y="1542442"/>
                  </a:lnTo>
                  <a:lnTo>
                    <a:pt x="1800530" y="1564755"/>
                  </a:lnTo>
                  <a:lnTo>
                    <a:pt x="1750822" y="1572768"/>
                  </a:lnTo>
                  <a:lnTo>
                    <a:pt x="157225" y="1572768"/>
                  </a:lnTo>
                  <a:lnTo>
                    <a:pt x="107517" y="1564755"/>
                  </a:lnTo>
                  <a:lnTo>
                    <a:pt x="64355" y="1542442"/>
                  </a:lnTo>
                  <a:lnTo>
                    <a:pt x="30325" y="1508412"/>
                  </a:lnTo>
                  <a:lnTo>
                    <a:pt x="8012" y="1465250"/>
                  </a:lnTo>
                  <a:lnTo>
                    <a:pt x="0" y="1415542"/>
                  </a:lnTo>
                  <a:lnTo>
                    <a:pt x="0" y="157225"/>
                  </a:lnTo>
                  <a:close/>
                </a:path>
              </a:pathLst>
            </a:custGeom>
            <a:ln w="9144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59161" y="3696970"/>
            <a:ext cx="1552575" cy="12668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8270" marR="424815" indent="-116205">
              <a:lnSpc>
                <a:spcPts val="1300"/>
              </a:lnSpc>
              <a:spcBef>
                <a:spcPts val="259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Modèle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retenu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XGBoost</a:t>
            </a:r>
            <a:endParaRPr sz="1200">
              <a:latin typeface="Corbel"/>
              <a:cs typeface="Corbel"/>
            </a:endParaRPr>
          </a:p>
          <a:p>
            <a:pPr marL="128270" indent="-116205">
              <a:lnSpc>
                <a:spcPts val="1370"/>
              </a:lnSpc>
              <a:spcBef>
                <a:spcPts val="95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Optimisation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endParaRPr sz="1200">
              <a:latin typeface="Corbel"/>
              <a:cs typeface="Corbel"/>
            </a:endParaRPr>
          </a:p>
          <a:p>
            <a:pPr marL="128270">
              <a:lnSpc>
                <a:spcPts val="1370"/>
              </a:lnSpc>
            </a:pPr>
            <a:r>
              <a:rPr sz="1200" spc="-5" dirty="0">
                <a:latin typeface="Corbel"/>
                <a:cs typeface="Corbel"/>
              </a:rPr>
              <a:t>RandomizedSearchCV</a:t>
            </a:r>
            <a:endParaRPr sz="1200">
              <a:latin typeface="Corbel"/>
              <a:cs typeface="Corbel"/>
            </a:endParaRPr>
          </a:p>
          <a:p>
            <a:pPr marL="128270" marR="214629" indent="-116205">
              <a:lnSpc>
                <a:spcPct val="90800"/>
              </a:lnSpc>
              <a:spcBef>
                <a:spcPts val="25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6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10" dirty="0">
                <a:latin typeface="Corbel"/>
                <a:cs typeface="Corbel"/>
              </a:rPr>
              <a:t>h</a:t>
            </a:r>
            <a:r>
              <a:rPr sz="1200" dirty="0">
                <a:latin typeface="Corbel"/>
                <a:cs typeface="Corbel"/>
              </a:rPr>
              <a:t>y</a:t>
            </a:r>
            <a:r>
              <a:rPr sz="1200" spc="15" dirty="0">
                <a:latin typeface="Corbel"/>
                <a:cs typeface="Corbel"/>
              </a:rPr>
              <a:t>p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spc="10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spc="-10" dirty="0">
                <a:latin typeface="Corbel"/>
                <a:cs typeface="Corbel"/>
              </a:rPr>
              <a:t>am</a:t>
            </a:r>
            <a:r>
              <a:rPr sz="1200" dirty="0">
                <a:latin typeface="Corbel"/>
                <a:cs typeface="Corbel"/>
              </a:rPr>
              <a:t>è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5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es  </a:t>
            </a:r>
            <a:r>
              <a:rPr sz="1200" spc="-5" dirty="0">
                <a:latin typeface="Corbel"/>
                <a:cs typeface="Corbel"/>
              </a:rPr>
              <a:t>testés </a:t>
            </a:r>
            <a:r>
              <a:rPr sz="1200" i="1" spc="-5" dirty="0">
                <a:latin typeface="Corbel"/>
                <a:cs typeface="Corbel"/>
              </a:rPr>
              <a:t>(Voir </a:t>
            </a:r>
            <a:r>
              <a:rPr sz="1200" i="1" dirty="0">
                <a:latin typeface="Corbel"/>
                <a:cs typeface="Corbel"/>
              </a:rPr>
              <a:t>note </a:t>
            </a:r>
            <a:r>
              <a:rPr sz="1200" i="1" spc="5" dirty="0">
                <a:latin typeface="Corbel"/>
                <a:cs typeface="Corbel"/>
              </a:rPr>
              <a:t> </a:t>
            </a:r>
            <a:r>
              <a:rPr sz="1200" i="1" dirty="0">
                <a:latin typeface="Corbel"/>
                <a:cs typeface="Corbel"/>
              </a:rPr>
              <a:t>technique)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68552" y="1798269"/>
            <a:ext cx="2705100" cy="1367155"/>
            <a:chOff x="1368552" y="1798269"/>
            <a:chExt cx="2705100" cy="136715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8552" y="2398775"/>
              <a:ext cx="2704973" cy="7664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6984" y="1798269"/>
              <a:ext cx="1750948" cy="58971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988311" y="1842008"/>
            <a:ext cx="1331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1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hypothèses</a:t>
            </a:r>
            <a:r>
              <a:rPr sz="1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features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50664" y="1789125"/>
            <a:ext cx="2708275" cy="1376680"/>
            <a:chOff x="4550664" y="1789125"/>
            <a:chExt cx="2708275" cy="137668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0664" y="2398776"/>
              <a:ext cx="2708020" cy="7664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0536" y="1789125"/>
              <a:ext cx="1747900" cy="58971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261609" y="1834718"/>
            <a:ext cx="1330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hypothèse</a:t>
            </a:r>
            <a:r>
              <a:rPr sz="1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features engineering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684007" y="1789125"/>
            <a:ext cx="2705100" cy="1376680"/>
            <a:chOff x="7684007" y="1789125"/>
            <a:chExt cx="2705100" cy="1376680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4007" y="2398776"/>
              <a:ext cx="2704973" cy="76644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80831" y="1789125"/>
              <a:ext cx="1750949" cy="58971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394954" y="1834718"/>
            <a:ext cx="1334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hypothèse</a:t>
            </a:r>
            <a:r>
              <a:rPr sz="1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features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4902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75" dirty="0">
                <a:latin typeface="Corbel"/>
                <a:cs typeface="Corbel"/>
              </a:rPr>
              <a:t>ANALYSE</a:t>
            </a:r>
            <a:r>
              <a:rPr b="1" spc="-110" dirty="0">
                <a:latin typeface="Corbel"/>
                <a:cs typeface="Corbel"/>
              </a:rPr>
              <a:t> </a:t>
            </a:r>
            <a:r>
              <a:rPr b="1" spc="-100" dirty="0">
                <a:latin typeface="Corbel"/>
                <a:cs typeface="Corbel"/>
              </a:rPr>
              <a:t>RESULTATS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681" y="935545"/>
            <a:ext cx="5255260" cy="1228725"/>
            <a:chOff x="118681" y="935545"/>
            <a:chExt cx="5255260" cy="1228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4" y="940308"/>
              <a:ext cx="5245608" cy="1219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3444" y="940308"/>
              <a:ext cx="5245735" cy="1219200"/>
            </a:xfrm>
            <a:custGeom>
              <a:avLst/>
              <a:gdLst/>
              <a:ahLst/>
              <a:cxnLst/>
              <a:rect l="l" t="t" r="r" b="b"/>
              <a:pathLst>
                <a:path w="5245735" h="1219200">
                  <a:moveTo>
                    <a:pt x="0" y="101600"/>
                  </a:moveTo>
                  <a:lnTo>
                    <a:pt x="7984" y="62043"/>
                  </a:lnTo>
                  <a:lnTo>
                    <a:pt x="29760" y="29749"/>
                  </a:lnTo>
                  <a:lnTo>
                    <a:pt x="62059" y="7981"/>
                  </a:lnTo>
                  <a:lnTo>
                    <a:pt x="101612" y="0"/>
                  </a:lnTo>
                  <a:lnTo>
                    <a:pt x="5144008" y="0"/>
                  </a:lnTo>
                  <a:lnTo>
                    <a:pt x="5183564" y="7981"/>
                  </a:lnTo>
                  <a:lnTo>
                    <a:pt x="5215858" y="29749"/>
                  </a:lnTo>
                  <a:lnTo>
                    <a:pt x="5237626" y="62043"/>
                  </a:lnTo>
                  <a:lnTo>
                    <a:pt x="5245608" y="101600"/>
                  </a:lnTo>
                  <a:lnTo>
                    <a:pt x="5245608" y="1117600"/>
                  </a:lnTo>
                  <a:lnTo>
                    <a:pt x="5237626" y="1157156"/>
                  </a:lnTo>
                  <a:lnTo>
                    <a:pt x="5215858" y="1189450"/>
                  </a:lnTo>
                  <a:lnTo>
                    <a:pt x="5183564" y="1211218"/>
                  </a:lnTo>
                  <a:lnTo>
                    <a:pt x="5144008" y="1219200"/>
                  </a:lnTo>
                  <a:lnTo>
                    <a:pt x="101612" y="1219200"/>
                  </a:lnTo>
                  <a:lnTo>
                    <a:pt x="62059" y="1211218"/>
                  </a:lnTo>
                  <a:lnTo>
                    <a:pt x="29760" y="1189450"/>
                  </a:lnTo>
                  <a:lnTo>
                    <a:pt x="7984" y="1157156"/>
                  </a:lnTo>
                  <a:lnTo>
                    <a:pt x="0" y="11176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311" y="979423"/>
            <a:ext cx="289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Métriques</a:t>
            </a:r>
            <a:r>
              <a:rPr sz="1200" b="1" u="sng" spc="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pour un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modèle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classification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11" y="1345438"/>
            <a:ext cx="2395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Corbel"/>
                <a:cs typeface="Corbel"/>
              </a:rPr>
              <a:t>1</a:t>
            </a:r>
            <a:r>
              <a:rPr sz="1200" b="1" dirty="0">
                <a:latin typeface="Corbel"/>
                <a:cs typeface="Corbel"/>
              </a:rPr>
              <a:t>.  </a:t>
            </a:r>
            <a:r>
              <a:rPr sz="1200" b="1" spc="105" dirty="0">
                <a:latin typeface="Corbel"/>
                <a:cs typeface="Corbel"/>
              </a:rPr>
              <a:t> </a:t>
            </a:r>
            <a:r>
              <a:rPr sz="1200" b="1" dirty="0">
                <a:latin typeface="Corbel"/>
                <a:cs typeface="Corbel"/>
              </a:rPr>
              <a:t>A</a:t>
            </a:r>
            <a:r>
              <a:rPr sz="1200" b="1" spc="-30" dirty="0">
                <a:latin typeface="Corbel"/>
                <a:cs typeface="Corbel"/>
              </a:rPr>
              <a:t>c</a:t>
            </a:r>
            <a:r>
              <a:rPr sz="1200" b="1" dirty="0">
                <a:latin typeface="Corbel"/>
                <a:cs typeface="Corbel"/>
              </a:rPr>
              <a:t>c</a:t>
            </a:r>
            <a:r>
              <a:rPr sz="1200" b="1" spc="-10" dirty="0">
                <a:latin typeface="Corbel"/>
                <a:cs typeface="Corbel"/>
              </a:rPr>
              <a:t>u</a:t>
            </a:r>
            <a:r>
              <a:rPr sz="1200" b="1" spc="-15" dirty="0">
                <a:latin typeface="Corbel"/>
                <a:cs typeface="Corbel"/>
              </a:rPr>
              <a:t>r</a:t>
            </a:r>
            <a:r>
              <a:rPr sz="1200" b="1" spc="5" dirty="0">
                <a:latin typeface="Corbel"/>
                <a:cs typeface="Corbel"/>
              </a:rPr>
              <a:t>a</a:t>
            </a:r>
            <a:r>
              <a:rPr sz="1200" b="1" dirty="0">
                <a:latin typeface="Corbel"/>
                <a:cs typeface="Corbel"/>
              </a:rPr>
              <a:t>cy</a:t>
            </a:r>
            <a:r>
              <a:rPr sz="1200" b="1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p</a:t>
            </a:r>
            <a:r>
              <a:rPr sz="1200" dirty="0">
                <a:latin typeface="Corbel"/>
                <a:cs typeface="Corbel"/>
              </a:rPr>
              <a:t>réc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spc="-10" dirty="0">
                <a:latin typeface="Corbel"/>
                <a:cs typeface="Corbel"/>
              </a:rPr>
              <a:t>s</a:t>
            </a:r>
            <a:r>
              <a:rPr sz="1200" spc="5" dirty="0">
                <a:latin typeface="Corbel"/>
                <a:cs typeface="Corbel"/>
              </a:rPr>
              <a:t>io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 </a:t>
            </a:r>
            <a:r>
              <a:rPr sz="1200" spc="-10" dirty="0">
                <a:latin typeface="Corbel"/>
                <a:cs typeface="Corbel"/>
              </a:rPr>
              <a:t>m</a:t>
            </a:r>
            <a:r>
              <a:rPr sz="1200" spc="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dè</a:t>
            </a:r>
            <a:r>
              <a:rPr sz="1200" spc="10" dirty="0">
                <a:latin typeface="Corbel"/>
                <a:cs typeface="Corbel"/>
              </a:rPr>
              <a:t>l</a:t>
            </a:r>
            <a:r>
              <a:rPr sz="1200" dirty="0"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11" y="1528317"/>
            <a:ext cx="466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Corbel"/>
                <a:cs typeface="Corbel"/>
              </a:rPr>
              <a:t>Precision</a:t>
            </a:r>
            <a:r>
              <a:rPr sz="1200" b="1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10" dirty="0">
                <a:latin typeface="Corbel"/>
                <a:cs typeface="Corbel"/>
              </a:rPr>
              <a:t> Performance</a:t>
            </a:r>
            <a:r>
              <a:rPr sz="1200" dirty="0">
                <a:latin typeface="Corbel"/>
                <a:cs typeface="Corbel"/>
              </a:rPr>
              <a:t> du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modèle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quand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celui-ci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déclare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une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Corbel"/>
                <a:cs typeface="Corbel"/>
              </a:rPr>
              <a:t>Recall</a:t>
            </a:r>
            <a:r>
              <a:rPr sz="1200" b="1" spc="-5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10" dirty="0">
                <a:latin typeface="Corbel"/>
                <a:cs typeface="Corbel"/>
              </a:rPr>
              <a:t> Pourcentage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 </a:t>
            </a:r>
            <a:r>
              <a:rPr sz="1200" spc="-5" dirty="0">
                <a:latin typeface="Corbel"/>
                <a:cs typeface="Corbel"/>
              </a:rPr>
              <a:t>détection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 </a:t>
            </a:r>
            <a:r>
              <a:rPr sz="1200" spc="-5" dirty="0">
                <a:latin typeface="Corbel"/>
                <a:cs typeface="Corbel"/>
              </a:rPr>
              <a:t>classes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311" y="1893773"/>
            <a:ext cx="403415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Corbel"/>
                <a:cs typeface="Corbel"/>
              </a:rPr>
              <a:t>4</a:t>
            </a:r>
            <a:r>
              <a:rPr sz="1200" b="1" dirty="0">
                <a:latin typeface="Corbel"/>
                <a:cs typeface="Corbel"/>
              </a:rPr>
              <a:t>.  </a:t>
            </a:r>
            <a:r>
              <a:rPr sz="1200" b="1" spc="80" dirty="0">
                <a:latin typeface="Corbel"/>
                <a:cs typeface="Corbel"/>
              </a:rPr>
              <a:t> </a:t>
            </a:r>
            <a:r>
              <a:rPr sz="1200" b="1" spc="-5" dirty="0">
                <a:latin typeface="Corbel"/>
                <a:cs typeface="Corbel"/>
              </a:rPr>
              <a:t>F</a:t>
            </a:r>
            <a:r>
              <a:rPr sz="1200" b="1" spc="5" dirty="0">
                <a:latin typeface="Corbel"/>
                <a:cs typeface="Corbel"/>
              </a:rPr>
              <a:t>1</a:t>
            </a:r>
            <a:r>
              <a:rPr sz="1200" b="1" spc="-15" dirty="0">
                <a:latin typeface="Corbel"/>
                <a:cs typeface="Corbel"/>
              </a:rPr>
              <a:t>_</a:t>
            </a:r>
            <a:r>
              <a:rPr sz="1200" b="1" spc="-10" dirty="0">
                <a:latin typeface="Corbel"/>
                <a:cs typeface="Corbel"/>
              </a:rPr>
              <a:t>s</a:t>
            </a:r>
            <a:r>
              <a:rPr sz="1200" b="1" dirty="0">
                <a:latin typeface="Corbel"/>
                <a:cs typeface="Corbel"/>
              </a:rPr>
              <a:t>co</a:t>
            </a:r>
            <a:r>
              <a:rPr sz="1200" b="1" spc="-15" dirty="0">
                <a:latin typeface="Corbel"/>
                <a:cs typeface="Corbel"/>
              </a:rPr>
              <a:t>r</a:t>
            </a:r>
            <a:r>
              <a:rPr sz="1200" b="1" dirty="0">
                <a:latin typeface="Corbel"/>
                <a:cs typeface="Corbel"/>
              </a:rPr>
              <a:t>e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M</a:t>
            </a:r>
            <a:r>
              <a:rPr sz="1200" spc="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ye</a:t>
            </a:r>
            <a:r>
              <a:rPr sz="1200" spc="-10" dirty="0">
                <a:latin typeface="Corbel"/>
                <a:cs typeface="Corbel"/>
              </a:rPr>
              <a:t>nn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i="1" spc="-5" dirty="0">
                <a:latin typeface="Corbel"/>
                <a:cs typeface="Corbel"/>
              </a:rPr>
              <a:t>h</a:t>
            </a:r>
            <a:r>
              <a:rPr sz="1200" i="1" spc="-10" dirty="0">
                <a:latin typeface="Corbel"/>
                <a:cs typeface="Corbel"/>
              </a:rPr>
              <a:t>a</a:t>
            </a:r>
            <a:r>
              <a:rPr sz="1200" i="1" dirty="0">
                <a:latin typeface="Corbel"/>
                <a:cs typeface="Corbel"/>
              </a:rPr>
              <a:t>rm</a:t>
            </a:r>
            <a:r>
              <a:rPr sz="1200" i="1" spc="5" dirty="0">
                <a:latin typeface="Corbel"/>
                <a:cs typeface="Corbel"/>
              </a:rPr>
              <a:t>o</a:t>
            </a:r>
            <a:r>
              <a:rPr sz="1200" i="1" dirty="0">
                <a:latin typeface="Corbel"/>
                <a:cs typeface="Corbel"/>
              </a:rPr>
              <a:t>n</a:t>
            </a:r>
            <a:r>
              <a:rPr sz="1200" i="1" spc="5" dirty="0">
                <a:latin typeface="Corbel"/>
                <a:cs typeface="Corbel"/>
              </a:rPr>
              <a:t>i</a:t>
            </a:r>
            <a:r>
              <a:rPr sz="1200" i="1" dirty="0">
                <a:latin typeface="Corbel"/>
                <a:cs typeface="Corbel"/>
              </a:rPr>
              <a:t>q</a:t>
            </a:r>
            <a:r>
              <a:rPr sz="1200" i="1" spc="-5" dirty="0">
                <a:latin typeface="Corbel"/>
                <a:cs typeface="Corbel"/>
              </a:rPr>
              <a:t>u</a:t>
            </a:r>
            <a:r>
              <a:rPr sz="1200" i="1" dirty="0">
                <a:latin typeface="Corbel"/>
                <a:cs typeface="Corbel"/>
              </a:rPr>
              <a:t>e</a:t>
            </a:r>
            <a:r>
              <a:rPr sz="1200" i="1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l</a:t>
            </a:r>
            <a:r>
              <a:rPr sz="1200" dirty="0">
                <a:latin typeface="Corbel"/>
                <a:cs typeface="Corbel"/>
              </a:rPr>
              <a:t>a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p</a:t>
            </a:r>
            <a:r>
              <a:rPr sz="1200" dirty="0">
                <a:latin typeface="Corbel"/>
                <a:cs typeface="Corbel"/>
              </a:rPr>
              <a:t>réc</a:t>
            </a:r>
            <a:r>
              <a:rPr sz="1200" spc="10" dirty="0">
                <a:latin typeface="Corbel"/>
                <a:cs typeface="Corbel"/>
              </a:rPr>
              <a:t>i</a:t>
            </a:r>
            <a:r>
              <a:rPr sz="1200" spc="-10" dirty="0">
                <a:latin typeface="Corbel"/>
                <a:cs typeface="Corbel"/>
              </a:rPr>
              <a:t>s</a:t>
            </a:r>
            <a:r>
              <a:rPr sz="1200" spc="5" dirty="0">
                <a:latin typeface="Corbel"/>
                <a:cs typeface="Corbel"/>
              </a:rPr>
              <a:t>io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 r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pp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10" dirty="0">
                <a:latin typeface="Corbel"/>
                <a:cs typeface="Corbel"/>
              </a:rPr>
              <a:t>l</a:t>
            </a:r>
            <a:r>
              <a:rPr sz="1200" dirty="0"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681" y="4873561"/>
            <a:ext cx="6950075" cy="1683385"/>
            <a:chOff x="118681" y="4873561"/>
            <a:chExt cx="6950075" cy="1683385"/>
          </a:xfrm>
        </p:grpSpPr>
        <p:sp>
          <p:nvSpPr>
            <p:cNvPr id="11" name="object 11"/>
            <p:cNvSpPr/>
            <p:nvPr/>
          </p:nvSpPr>
          <p:spPr>
            <a:xfrm>
              <a:off x="123444" y="4878323"/>
              <a:ext cx="6940550" cy="1673860"/>
            </a:xfrm>
            <a:custGeom>
              <a:avLst/>
              <a:gdLst/>
              <a:ahLst/>
              <a:cxnLst/>
              <a:rect l="l" t="t" r="r" b="b"/>
              <a:pathLst>
                <a:path w="6940550" h="1673859">
                  <a:moveTo>
                    <a:pt x="6864223" y="0"/>
                  </a:moveTo>
                  <a:lnTo>
                    <a:pt x="76047" y="0"/>
                  </a:lnTo>
                  <a:lnTo>
                    <a:pt x="46446" y="5974"/>
                  </a:lnTo>
                  <a:lnTo>
                    <a:pt x="22274" y="22272"/>
                  </a:lnTo>
                  <a:lnTo>
                    <a:pt x="5976" y="46452"/>
                  </a:lnTo>
                  <a:lnTo>
                    <a:pt x="0" y="76073"/>
                  </a:lnTo>
                  <a:lnTo>
                    <a:pt x="0" y="1597304"/>
                  </a:lnTo>
                  <a:lnTo>
                    <a:pt x="5976" y="1626905"/>
                  </a:lnTo>
                  <a:lnTo>
                    <a:pt x="22274" y="1651077"/>
                  </a:lnTo>
                  <a:lnTo>
                    <a:pt x="46446" y="1667375"/>
                  </a:lnTo>
                  <a:lnTo>
                    <a:pt x="76047" y="1673352"/>
                  </a:lnTo>
                  <a:lnTo>
                    <a:pt x="6864223" y="1673352"/>
                  </a:lnTo>
                  <a:lnTo>
                    <a:pt x="6893843" y="1667375"/>
                  </a:lnTo>
                  <a:lnTo>
                    <a:pt x="6918023" y="1651077"/>
                  </a:lnTo>
                  <a:lnTo>
                    <a:pt x="6934321" y="1626905"/>
                  </a:lnTo>
                  <a:lnTo>
                    <a:pt x="6940296" y="1597304"/>
                  </a:lnTo>
                  <a:lnTo>
                    <a:pt x="6940296" y="76073"/>
                  </a:lnTo>
                  <a:lnTo>
                    <a:pt x="6934321" y="46452"/>
                  </a:lnTo>
                  <a:lnTo>
                    <a:pt x="6918023" y="22272"/>
                  </a:lnTo>
                  <a:lnTo>
                    <a:pt x="6893843" y="5974"/>
                  </a:lnTo>
                  <a:lnTo>
                    <a:pt x="68642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44" y="4878323"/>
              <a:ext cx="6940550" cy="1673860"/>
            </a:xfrm>
            <a:custGeom>
              <a:avLst/>
              <a:gdLst/>
              <a:ahLst/>
              <a:cxnLst/>
              <a:rect l="l" t="t" r="r" b="b"/>
              <a:pathLst>
                <a:path w="6940550" h="1673859">
                  <a:moveTo>
                    <a:pt x="0" y="76073"/>
                  </a:moveTo>
                  <a:lnTo>
                    <a:pt x="5976" y="46452"/>
                  </a:lnTo>
                  <a:lnTo>
                    <a:pt x="22274" y="22272"/>
                  </a:lnTo>
                  <a:lnTo>
                    <a:pt x="46446" y="5974"/>
                  </a:lnTo>
                  <a:lnTo>
                    <a:pt x="76047" y="0"/>
                  </a:lnTo>
                  <a:lnTo>
                    <a:pt x="6864223" y="0"/>
                  </a:lnTo>
                  <a:lnTo>
                    <a:pt x="6893843" y="5974"/>
                  </a:lnTo>
                  <a:lnTo>
                    <a:pt x="6918023" y="22272"/>
                  </a:lnTo>
                  <a:lnTo>
                    <a:pt x="6934321" y="46452"/>
                  </a:lnTo>
                  <a:lnTo>
                    <a:pt x="6940296" y="76073"/>
                  </a:lnTo>
                  <a:lnTo>
                    <a:pt x="6940296" y="1597304"/>
                  </a:lnTo>
                  <a:lnTo>
                    <a:pt x="6934321" y="1626905"/>
                  </a:lnTo>
                  <a:lnTo>
                    <a:pt x="6918023" y="1651077"/>
                  </a:lnTo>
                  <a:lnTo>
                    <a:pt x="6893843" y="1667375"/>
                  </a:lnTo>
                  <a:lnTo>
                    <a:pt x="6864223" y="1673352"/>
                  </a:lnTo>
                  <a:lnTo>
                    <a:pt x="76047" y="1673352"/>
                  </a:lnTo>
                  <a:lnTo>
                    <a:pt x="46446" y="1667375"/>
                  </a:lnTo>
                  <a:lnTo>
                    <a:pt x="22274" y="1651077"/>
                  </a:lnTo>
                  <a:lnTo>
                    <a:pt x="5976" y="1626905"/>
                  </a:lnTo>
                  <a:lnTo>
                    <a:pt x="0" y="1597304"/>
                  </a:lnTo>
                  <a:lnTo>
                    <a:pt x="0" y="76073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691" y="4939360"/>
            <a:ext cx="446405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tio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spc="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g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/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é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é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q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b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</a:t>
            </a: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o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tio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rbel"/>
                <a:cs typeface="Corbel"/>
              </a:rPr>
              <a:t>Nous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avons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à</a:t>
            </a:r>
            <a:r>
              <a:rPr sz="1100" spc="-1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faire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à</a:t>
            </a:r>
            <a:r>
              <a:rPr sz="1100" spc="1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un</a:t>
            </a:r>
            <a:r>
              <a:rPr sz="1100" spc="-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problème</a:t>
            </a:r>
            <a:r>
              <a:rPr sz="1100" spc="-2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de classification</a:t>
            </a:r>
            <a:r>
              <a:rPr sz="1100" spc="-8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binaire</a:t>
            </a:r>
            <a:r>
              <a:rPr sz="1100" spc="-4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où la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population</a:t>
            </a:r>
            <a:r>
              <a:rPr sz="1100" spc="-30" dirty="0">
                <a:latin typeface="Corbel"/>
                <a:cs typeface="Corbel"/>
              </a:rPr>
              <a:t> </a:t>
            </a:r>
            <a:r>
              <a:rPr sz="1100" spc="5" dirty="0">
                <a:latin typeface="Corbel"/>
                <a:cs typeface="Corbel"/>
              </a:rPr>
              <a:t>est </a:t>
            </a:r>
            <a:r>
              <a:rPr sz="1100" spc="-204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fortement</a:t>
            </a:r>
            <a:r>
              <a:rPr sz="1100" spc="-1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déséquilibrée.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691" y="5610250"/>
            <a:ext cx="410146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Explication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des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targets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  <a:p>
            <a:pPr marL="182880" indent="-170815">
              <a:lnSpc>
                <a:spcPct val="100000"/>
              </a:lnSpc>
              <a:buFont typeface="Arial MT"/>
              <a:buChar char="•"/>
              <a:tabLst>
                <a:tab pos="18351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=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0 :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Client</a:t>
            </a:r>
            <a:r>
              <a:rPr sz="1100" spc="-2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ne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représentant</a:t>
            </a:r>
            <a:r>
              <a:rPr sz="1100" dirty="0">
                <a:latin typeface="Corbel"/>
                <a:cs typeface="Corbel"/>
              </a:rPr>
              <a:t> pas de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risque</a:t>
            </a:r>
            <a:r>
              <a:rPr sz="1100" dirty="0">
                <a:latin typeface="Corbel"/>
                <a:cs typeface="Corbel"/>
              </a:rPr>
              <a:t> de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faillite</a:t>
            </a:r>
            <a:endParaRPr sz="1100">
              <a:latin typeface="Corbel"/>
              <a:cs typeface="Corbel"/>
            </a:endParaRPr>
          </a:p>
          <a:p>
            <a:pPr marL="182880" indent="-170815">
              <a:lnSpc>
                <a:spcPct val="100000"/>
              </a:lnSpc>
              <a:buFont typeface="Arial MT"/>
              <a:buChar char="•"/>
              <a:tabLst>
                <a:tab pos="183515" algn="l"/>
              </a:tabLst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g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=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1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C</a:t>
            </a:r>
            <a:r>
              <a:rPr sz="1100" dirty="0">
                <a:latin typeface="Corbel"/>
                <a:cs typeface="Corbel"/>
              </a:rPr>
              <a:t>l</a:t>
            </a:r>
            <a:r>
              <a:rPr sz="1100" spc="5" dirty="0">
                <a:latin typeface="Corbel"/>
                <a:cs typeface="Corbel"/>
              </a:rPr>
              <a:t>i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5" dirty="0">
                <a:latin typeface="Corbel"/>
                <a:cs typeface="Corbel"/>
              </a:rPr>
              <a:t>n</a:t>
            </a:r>
            <a:r>
              <a:rPr sz="1100" dirty="0">
                <a:latin typeface="Corbel"/>
                <a:cs typeface="Corbel"/>
              </a:rPr>
              <a:t>t</a:t>
            </a:r>
            <a:r>
              <a:rPr sz="1100" spc="-30" dirty="0">
                <a:latin typeface="Corbel"/>
                <a:cs typeface="Corbel"/>
              </a:rPr>
              <a:t> </a:t>
            </a:r>
            <a:r>
              <a:rPr sz="1100" spc="-10" dirty="0">
                <a:latin typeface="Corbel"/>
                <a:cs typeface="Corbel"/>
              </a:rPr>
              <a:t>r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10" dirty="0">
                <a:latin typeface="Corbel"/>
                <a:cs typeface="Corbel"/>
              </a:rPr>
              <a:t>pr</a:t>
            </a:r>
            <a:r>
              <a:rPr sz="1100" dirty="0">
                <a:latin typeface="Corbel"/>
                <a:cs typeface="Corbel"/>
              </a:rPr>
              <a:t>é</a:t>
            </a:r>
            <a:r>
              <a:rPr sz="1100" spc="10" dirty="0">
                <a:latin typeface="Corbel"/>
                <a:cs typeface="Corbel"/>
              </a:rPr>
              <a:t>s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5" dirty="0">
                <a:latin typeface="Corbel"/>
                <a:cs typeface="Corbel"/>
              </a:rPr>
              <a:t>nt</a:t>
            </a:r>
            <a:r>
              <a:rPr sz="1100" spc="10" dirty="0">
                <a:latin typeface="Corbel"/>
                <a:cs typeface="Corbel"/>
              </a:rPr>
              <a:t>a</a:t>
            </a:r>
            <a:r>
              <a:rPr sz="1100" spc="-10" dirty="0">
                <a:latin typeface="Corbel"/>
                <a:cs typeface="Corbel"/>
              </a:rPr>
              <a:t>n</a:t>
            </a:r>
            <a:r>
              <a:rPr sz="1100" dirty="0">
                <a:latin typeface="Corbel"/>
                <a:cs typeface="Corbel"/>
              </a:rPr>
              <a:t>t</a:t>
            </a:r>
            <a:r>
              <a:rPr sz="1100" spc="1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un</a:t>
            </a:r>
            <a:r>
              <a:rPr sz="1100" spc="-10" dirty="0">
                <a:latin typeface="Corbel"/>
                <a:cs typeface="Corbel"/>
              </a:rPr>
              <a:t> r</a:t>
            </a:r>
            <a:r>
              <a:rPr sz="1100" spc="5" dirty="0">
                <a:latin typeface="Corbel"/>
                <a:cs typeface="Corbel"/>
              </a:rPr>
              <a:t>is</a:t>
            </a:r>
            <a:r>
              <a:rPr sz="1100" spc="-5" dirty="0">
                <a:latin typeface="Corbel"/>
                <a:cs typeface="Corbel"/>
              </a:rPr>
              <a:t>qu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30" dirty="0">
                <a:latin typeface="Corbel"/>
                <a:cs typeface="Corbel"/>
              </a:rPr>
              <a:t> </a:t>
            </a:r>
            <a:r>
              <a:rPr sz="1100" spc="5" dirty="0">
                <a:latin typeface="Corbel"/>
                <a:cs typeface="Corbel"/>
              </a:rPr>
              <a:t>d</a:t>
            </a:r>
            <a:r>
              <a:rPr sz="1100" dirty="0">
                <a:latin typeface="Corbel"/>
                <a:cs typeface="Corbel"/>
              </a:rPr>
              <a:t>e </a:t>
            </a:r>
            <a:r>
              <a:rPr sz="1100" spc="5" dirty="0">
                <a:latin typeface="Corbel"/>
                <a:cs typeface="Corbel"/>
              </a:rPr>
              <a:t>f</a:t>
            </a:r>
            <a:r>
              <a:rPr sz="1100" spc="10" dirty="0">
                <a:latin typeface="Corbel"/>
                <a:cs typeface="Corbel"/>
              </a:rPr>
              <a:t>a</a:t>
            </a:r>
            <a:r>
              <a:rPr sz="1100" spc="5" dirty="0">
                <a:latin typeface="Corbel"/>
                <a:cs typeface="Corbel"/>
              </a:rPr>
              <a:t>illi</a:t>
            </a:r>
            <a:r>
              <a:rPr sz="1100" spc="-5" dirty="0">
                <a:latin typeface="Corbel"/>
                <a:cs typeface="Corbel"/>
              </a:rPr>
              <a:t>t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75" dirty="0">
                <a:latin typeface="Corbel"/>
                <a:cs typeface="Corbel"/>
              </a:rPr>
              <a:t> </a:t>
            </a:r>
            <a:r>
              <a:rPr sz="1100" spc="-10" dirty="0">
                <a:latin typeface="Corbel"/>
                <a:cs typeface="Corbel"/>
              </a:rPr>
              <a:t>p</a:t>
            </a:r>
            <a:r>
              <a:rPr sz="1100" spc="5" dirty="0">
                <a:latin typeface="Corbel"/>
                <a:cs typeface="Corbel"/>
              </a:rPr>
              <a:t>o</a:t>
            </a:r>
            <a:r>
              <a:rPr sz="1100" dirty="0">
                <a:latin typeface="Corbel"/>
                <a:cs typeface="Corbel"/>
              </a:rPr>
              <a:t>ur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spc="35" dirty="0">
                <a:latin typeface="Corbel"/>
                <a:cs typeface="Corbel"/>
              </a:rPr>
              <a:t>l</a:t>
            </a:r>
            <a:r>
              <a:rPr sz="1100" spc="-5" dirty="0">
                <a:latin typeface="Corbel"/>
                <a:cs typeface="Corbel"/>
              </a:rPr>
              <a:t>’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5" dirty="0">
                <a:latin typeface="Corbel"/>
                <a:cs typeface="Corbel"/>
              </a:rPr>
              <a:t>nt</a:t>
            </a:r>
            <a:r>
              <a:rPr sz="1100" spc="-10" dirty="0">
                <a:latin typeface="Corbel"/>
                <a:cs typeface="Corbel"/>
              </a:rPr>
              <a:t>r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10" dirty="0">
                <a:latin typeface="Corbel"/>
                <a:cs typeface="Corbel"/>
              </a:rPr>
              <a:t>pr</a:t>
            </a:r>
            <a:r>
              <a:rPr sz="1100" spc="5" dirty="0">
                <a:latin typeface="Corbel"/>
                <a:cs typeface="Corbel"/>
              </a:rPr>
              <a:t>is</a:t>
            </a:r>
            <a:r>
              <a:rPr sz="1100" dirty="0">
                <a:latin typeface="Corbel"/>
                <a:cs typeface="Corbel"/>
              </a:rPr>
              <a:t>e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691" y="6281115"/>
            <a:ext cx="47720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rbel"/>
                <a:cs typeface="Corbel"/>
              </a:rPr>
              <a:t>Il</a:t>
            </a:r>
            <a:r>
              <a:rPr sz="1100" dirty="0">
                <a:latin typeface="Corbel"/>
                <a:cs typeface="Corbel"/>
              </a:rPr>
              <a:t> y</a:t>
            </a:r>
            <a:r>
              <a:rPr sz="1100" spc="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a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spc="5" dirty="0">
                <a:latin typeface="Corbel"/>
                <a:cs typeface="Corbel"/>
              </a:rPr>
              <a:t>92%</a:t>
            </a:r>
            <a:r>
              <a:rPr sz="1100" spc="-5" dirty="0">
                <a:latin typeface="Corbel"/>
                <a:cs typeface="Corbel"/>
              </a:rPr>
              <a:t> </a:t>
            </a:r>
            <a:r>
              <a:rPr sz="1100" spc="5" dirty="0">
                <a:latin typeface="Corbel"/>
                <a:cs typeface="Corbel"/>
              </a:rPr>
              <a:t>de</a:t>
            </a:r>
            <a:r>
              <a:rPr sz="1100" dirty="0">
                <a:latin typeface="Corbel"/>
                <a:cs typeface="Corbel"/>
              </a:rPr>
              <a:t> clients</a:t>
            </a:r>
            <a:r>
              <a:rPr sz="1100" spc="-2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ne</a:t>
            </a:r>
            <a:r>
              <a:rPr sz="1100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représentant</a:t>
            </a:r>
            <a:r>
              <a:rPr sz="1100" spc="1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pas</a:t>
            </a:r>
            <a:r>
              <a:rPr sz="1100" spc="5" dirty="0">
                <a:latin typeface="Corbel"/>
                <a:cs typeface="Corbel"/>
              </a:rPr>
              <a:t> de</a:t>
            </a:r>
            <a:r>
              <a:rPr sz="1100" spc="-3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risque </a:t>
            </a:r>
            <a:r>
              <a:rPr sz="1100" spc="5" dirty="0">
                <a:latin typeface="Corbel"/>
                <a:cs typeface="Corbel"/>
              </a:rPr>
              <a:t>de</a:t>
            </a:r>
            <a:r>
              <a:rPr sz="1100" dirty="0">
                <a:latin typeface="Corbel"/>
                <a:cs typeface="Corbel"/>
              </a:rPr>
              <a:t> faillite</a:t>
            </a:r>
            <a:r>
              <a:rPr sz="1100" spc="-5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dans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notre </a:t>
            </a:r>
            <a:r>
              <a:rPr sz="1100" dirty="0">
                <a:latin typeface="Corbel"/>
                <a:cs typeface="Corbel"/>
              </a:rPr>
              <a:t>population.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0497" y="2246185"/>
            <a:ext cx="6782434" cy="4227830"/>
            <a:chOff x="170497" y="2246185"/>
            <a:chExt cx="6782434" cy="42278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7527" y="4940808"/>
              <a:ext cx="1584959" cy="15331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" y="2250948"/>
              <a:ext cx="5245608" cy="25176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260" y="2250948"/>
              <a:ext cx="5245735" cy="2517775"/>
            </a:xfrm>
            <a:custGeom>
              <a:avLst/>
              <a:gdLst/>
              <a:ahLst/>
              <a:cxnLst/>
              <a:rect l="l" t="t" r="r" b="b"/>
              <a:pathLst>
                <a:path w="5245735" h="2517775">
                  <a:moveTo>
                    <a:pt x="0" y="99694"/>
                  </a:moveTo>
                  <a:lnTo>
                    <a:pt x="7837" y="60918"/>
                  </a:lnTo>
                  <a:lnTo>
                    <a:pt x="29213" y="29225"/>
                  </a:lnTo>
                  <a:lnTo>
                    <a:pt x="60918" y="7844"/>
                  </a:lnTo>
                  <a:lnTo>
                    <a:pt x="99745" y="0"/>
                  </a:lnTo>
                  <a:lnTo>
                    <a:pt x="5145913" y="0"/>
                  </a:lnTo>
                  <a:lnTo>
                    <a:pt x="5184689" y="7844"/>
                  </a:lnTo>
                  <a:lnTo>
                    <a:pt x="5216382" y="29225"/>
                  </a:lnTo>
                  <a:lnTo>
                    <a:pt x="5237763" y="60918"/>
                  </a:lnTo>
                  <a:lnTo>
                    <a:pt x="5245608" y="99694"/>
                  </a:lnTo>
                  <a:lnTo>
                    <a:pt x="5245608" y="2417953"/>
                  </a:lnTo>
                  <a:lnTo>
                    <a:pt x="5237763" y="2456729"/>
                  </a:lnTo>
                  <a:lnTo>
                    <a:pt x="5216382" y="2488422"/>
                  </a:lnTo>
                  <a:lnTo>
                    <a:pt x="5184689" y="2509803"/>
                  </a:lnTo>
                  <a:lnTo>
                    <a:pt x="5145913" y="2517647"/>
                  </a:lnTo>
                  <a:lnTo>
                    <a:pt x="99745" y="2517647"/>
                  </a:lnTo>
                  <a:lnTo>
                    <a:pt x="60918" y="2509803"/>
                  </a:lnTo>
                  <a:lnTo>
                    <a:pt x="29213" y="2488422"/>
                  </a:lnTo>
                  <a:lnTo>
                    <a:pt x="7837" y="2456729"/>
                  </a:lnTo>
                  <a:lnTo>
                    <a:pt x="0" y="2417953"/>
                  </a:lnTo>
                  <a:lnTo>
                    <a:pt x="0" y="99694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0822" y="2298319"/>
            <a:ext cx="16598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matrice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confusion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822" y="2664333"/>
            <a:ext cx="27774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La </a:t>
            </a:r>
            <a:r>
              <a:rPr sz="1200" spc="-5" dirty="0">
                <a:latin typeface="Corbel"/>
                <a:cs typeface="Corbel"/>
              </a:rPr>
              <a:t>matrice </a:t>
            </a:r>
            <a:r>
              <a:rPr sz="1200" dirty="0">
                <a:latin typeface="Corbel"/>
                <a:cs typeface="Corbel"/>
              </a:rPr>
              <a:t>de </a:t>
            </a:r>
            <a:r>
              <a:rPr sz="1200" spc="-5" dirty="0">
                <a:latin typeface="Corbel"/>
                <a:cs typeface="Corbel"/>
              </a:rPr>
              <a:t>confusion consiste </a:t>
            </a:r>
            <a:r>
              <a:rPr sz="1200" dirty="0">
                <a:latin typeface="Corbel"/>
                <a:cs typeface="Corbel"/>
              </a:rPr>
              <a:t>à </a:t>
            </a:r>
            <a:r>
              <a:rPr sz="1200" spc="-5" dirty="0">
                <a:latin typeface="Corbel"/>
                <a:cs typeface="Corbel"/>
              </a:rPr>
              <a:t>compter </a:t>
            </a:r>
            <a:r>
              <a:rPr sz="1200" dirty="0">
                <a:latin typeface="Corbel"/>
                <a:cs typeface="Corbel"/>
              </a:rPr>
              <a:t> le </a:t>
            </a:r>
            <a:r>
              <a:rPr sz="1200" spc="-5" dirty="0">
                <a:latin typeface="Corbel"/>
                <a:cs typeface="Corbel"/>
              </a:rPr>
              <a:t>nombre </a:t>
            </a:r>
            <a:r>
              <a:rPr sz="1200" dirty="0">
                <a:latin typeface="Corbel"/>
                <a:cs typeface="Corbel"/>
              </a:rPr>
              <a:t>de fois où des </a:t>
            </a:r>
            <a:r>
              <a:rPr sz="1200" spc="-5" dirty="0">
                <a:latin typeface="Corbel"/>
                <a:cs typeface="Corbel"/>
              </a:rPr>
              <a:t>observations </a:t>
            </a:r>
            <a:r>
              <a:rPr sz="1200" dirty="0">
                <a:latin typeface="Corbel"/>
                <a:cs typeface="Corbel"/>
              </a:rPr>
              <a:t>de la 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</a:t>
            </a:r>
            <a:r>
              <a:rPr sz="1200" dirty="0">
                <a:latin typeface="Corbel"/>
                <a:cs typeface="Corbel"/>
              </a:rPr>
              <a:t> 0 </a:t>
            </a:r>
            <a:r>
              <a:rPr sz="1200" spc="-5" dirty="0">
                <a:latin typeface="Corbel"/>
                <a:cs typeface="Corbel"/>
              </a:rPr>
              <a:t>ont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été rangées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dans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1. </a:t>
            </a:r>
            <a:r>
              <a:rPr sz="1200" spc="-5" dirty="0">
                <a:latin typeface="Corbel"/>
                <a:cs typeface="Corbel"/>
              </a:rPr>
              <a:t>Par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exemple, </a:t>
            </a:r>
            <a:r>
              <a:rPr sz="1200" spc="-5" dirty="0">
                <a:latin typeface="Corbel"/>
                <a:cs typeface="Corbel"/>
              </a:rPr>
              <a:t>si nous </a:t>
            </a:r>
            <a:r>
              <a:rPr sz="1200" dirty="0">
                <a:latin typeface="Corbel"/>
                <a:cs typeface="Corbel"/>
              </a:rPr>
              <a:t>voulons </a:t>
            </a:r>
            <a:r>
              <a:rPr sz="1200" spc="-5" dirty="0">
                <a:latin typeface="Corbel"/>
                <a:cs typeface="Corbel"/>
              </a:rPr>
              <a:t>connaître </a:t>
            </a:r>
            <a:r>
              <a:rPr sz="1200" spc="5" dirty="0">
                <a:latin typeface="Corbel"/>
                <a:cs typeface="Corbel"/>
              </a:rPr>
              <a:t>le 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nombre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fois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où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 </a:t>
            </a:r>
            <a:r>
              <a:rPr sz="1200" spc="-5" dirty="0">
                <a:latin typeface="Corbel"/>
                <a:cs typeface="Corbel"/>
              </a:rPr>
              <a:t>classifieur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bien</a:t>
            </a:r>
            <a:endParaRPr sz="1200">
              <a:latin typeface="Corbel"/>
              <a:cs typeface="Corbel"/>
            </a:endParaRPr>
          </a:p>
          <a:p>
            <a:pPr marL="12700" marR="8255">
              <a:lnSpc>
                <a:spcPct val="100000"/>
              </a:lnSpc>
            </a:pPr>
            <a:r>
              <a:rPr sz="1200" spc="-5" dirty="0">
                <a:latin typeface="Corbel"/>
                <a:cs typeface="Corbel"/>
              </a:rPr>
              <a:t>réussi</a:t>
            </a:r>
            <a:r>
              <a:rPr sz="1200" spc="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classer</a:t>
            </a:r>
            <a:r>
              <a:rPr sz="1200" spc="4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une</a:t>
            </a:r>
            <a:r>
              <a:rPr sz="1200" spc="6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classe</a:t>
            </a:r>
            <a:r>
              <a:rPr sz="1200" spc="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1,</a:t>
            </a:r>
            <a:r>
              <a:rPr sz="1200" spc="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on</a:t>
            </a:r>
            <a:r>
              <a:rPr sz="1200" spc="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examinera </a:t>
            </a:r>
            <a:r>
              <a:rPr sz="1200" dirty="0">
                <a:latin typeface="Corbel"/>
                <a:cs typeface="Corbel"/>
              </a:rPr>
              <a:t> la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cellule</a:t>
            </a:r>
            <a:r>
              <a:rPr sz="1200" spc="-5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l’intersection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ligne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1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et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 la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colonne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33344" y="2537460"/>
            <a:ext cx="1938655" cy="1927860"/>
            <a:chOff x="3133344" y="2537460"/>
            <a:chExt cx="1938655" cy="19278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344" y="2548128"/>
              <a:ext cx="1938528" cy="19171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8876" y="2537460"/>
              <a:ext cx="344424" cy="2468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198876" y="2537460"/>
            <a:ext cx="344805" cy="247015"/>
          </a:xfrm>
          <a:prstGeom prst="rect">
            <a:avLst/>
          </a:prstGeom>
          <a:ln w="9144">
            <a:solidFill>
              <a:srgbClr val="EDCCA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000" b="1" dirty="0">
                <a:latin typeface="Corbel"/>
                <a:cs typeface="Corbel"/>
              </a:rPr>
              <a:t>TN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32057" y="2529649"/>
            <a:ext cx="332740" cy="259715"/>
            <a:chOff x="5032057" y="2529649"/>
            <a:chExt cx="332740" cy="25971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6820" y="2534411"/>
              <a:ext cx="323088" cy="2499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36820" y="2534411"/>
              <a:ext cx="323215" cy="250190"/>
            </a:xfrm>
            <a:custGeom>
              <a:avLst/>
              <a:gdLst/>
              <a:ahLst/>
              <a:cxnLst/>
              <a:rect l="l" t="t" r="r" b="b"/>
              <a:pathLst>
                <a:path w="323214" h="250189">
                  <a:moveTo>
                    <a:pt x="0" y="249936"/>
                  </a:moveTo>
                  <a:lnTo>
                    <a:pt x="323088" y="249936"/>
                  </a:lnTo>
                  <a:lnTo>
                    <a:pt x="323088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41391" y="2571114"/>
            <a:ext cx="3187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orbel"/>
                <a:cs typeface="Corbel"/>
              </a:rPr>
              <a:t>FP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98876" y="4268723"/>
            <a:ext cx="338327" cy="24688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98876" y="4268723"/>
            <a:ext cx="338455" cy="247015"/>
          </a:xfrm>
          <a:prstGeom prst="rect">
            <a:avLst/>
          </a:prstGeom>
          <a:ln w="9144">
            <a:solidFill>
              <a:srgbClr val="EDCCA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000" b="1" spc="10" dirty="0">
                <a:latin typeface="Corbel"/>
                <a:cs typeface="Corbel"/>
              </a:rPr>
              <a:t>FN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29009" y="4263961"/>
            <a:ext cx="335915" cy="256540"/>
            <a:chOff x="5029009" y="4263961"/>
            <a:chExt cx="335915" cy="25654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3771" y="4268723"/>
              <a:ext cx="326136" cy="24688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3771" y="4268723"/>
              <a:ext cx="326390" cy="247015"/>
            </a:xfrm>
            <a:custGeom>
              <a:avLst/>
              <a:gdLst/>
              <a:ahLst/>
              <a:cxnLst/>
              <a:rect l="l" t="t" r="r" b="b"/>
              <a:pathLst>
                <a:path w="326389" h="247014">
                  <a:moveTo>
                    <a:pt x="0" y="246887"/>
                  </a:moveTo>
                  <a:lnTo>
                    <a:pt x="326136" y="246887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38344" y="4304157"/>
            <a:ext cx="3219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orbel"/>
                <a:cs typeface="Corbel"/>
              </a:rPr>
              <a:t>TP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31929" y="935545"/>
            <a:ext cx="6544945" cy="3837940"/>
            <a:chOff x="5531929" y="935545"/>
            <a:chExt cx="6544945" cy="383794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6691" y="940308"/>
              <a:ext cx="6534911" cy="38282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36691" y="940308"/>
              <a:ext cx="6535420" cy="3828415"/>
            </a:xfrm>
            <a:custGeom>
              <a:avLst/>
              <a:gdLst/>
              <a:ahLst/>
              <a:cxnLst/>
              <a:rect l="l" t="t" r="r" b="b"/>
              <a:pathLst>
                <a:path w="6535420" h="3828415">
                  <a:moveTo>
                    <a:pt x="0" y="114045"/>
                  </a:moveTo>
                  <a:lnTo>
                    <a:pt x="8961" y="69651"/>
                  </a:lnTo>
                  <a:lnTo>
                    <a:pt x="33400" y="33400"/>
                  </a:lnTo>
                  <a:lnTo>
                    <a:pt x="69651" y="8961"/>
                  </a:lnTo>
                  <a:lnTo>
                    <a:pt x="114046" y="0"/>
                  </a:lnTo>
                  <a:lnTo>
                    <a:pt x="6420866" y="0"/>
                  </a:lnTo>
                  <a:lnTo>
                    <a:pt x="6465260" y="8961"/>
                  </a:lnTo>
                  <a:lnTo>
                    <a:pt x="6501511" y="33400"/>
                  </a:lnTo>
                  <a:lnTo>
                    <a:pt x="6525950" y="69651"/>
                  </a:lnTo>
                  <a:lnTo>
                    <a:pt x="6534911" y="114045"/>
                  </a:lnTo>
                  <a:lnTo>
                    <a:pt x="6534911" y="3714241"/>
                  </a:lnTo>
                  <a:lnTo>
                    <a:pt x="6525950" y="3758636"/>
                  </a:lnTo>
                  <a:lnTo>
                    <a:pt x="6501510" y="3794886"/>
                  </a:lnTo>
                  <a:lnTo>
                    <a:pt x="6465260" y="3819326"/>
                  </a:lnTo>
                  <a:lnTo>
                    <a:pt x="6420866" y="3828287"/>
                  </a:lnTo>
                  <a:lnTo>
                    <a:pt x="114046" y="3828287"/>
                  </a:lnTo>
                  <a:lnTo>
                    <a:pt x="69651" y="3819326"/>
                  </a:lnTo>
                  <a:lnTo>
                    <a:pt x="33400" y="3794886"/>
                  </a:lnTo>
                  <a:lnTo>
                    <a:pt x="8961" y="3758636"/>
                  </a:lnTo>
                  <a:lnTo>
                    <a:pt x="0" y="3714241"/>
                  </a:lnTo>
                  <a:lnTo>
                    <a:pt x="0" y="114045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49595" y="1003172"/>
            <a:ext cx="2082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courbe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ROC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et</a:t>
            </a:r>
            <a:r>
              <a:rPr sz="1200" b="1" u="sng" spc="-4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score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AUC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49595" y="1368628"/>
            <a:ext cx="584200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La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courbe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ROC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(Receiver</a:t>
            </a:r>
            <a:r>
              <a:rPr sz="1200" spc="-9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Operating</a:t>
            </a:r>
            <a:r>
              <a:rPr sz="1200" spc="-5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Characteristic)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est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un outil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communément</a:t>
            </a:r>
            <a:r>
              <a:rPr sz="1200" spc="4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utilisé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avec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rbel"/>
                <a:cs typeface="Corbel"/>
              </a:rPr>
              <a:t>classifieurs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binaires. </a:t>
            </a:r>
            <a:r>
              <a:rPr sz="1200" dirty="0">
                <a:latin typeface="Corbel"/>
                <a:cs typeface="Corbel"/>
              </a:rPr>
              <a:t>Elle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croise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taux</a:t>
            </a:r>
            <a:r>
              <a:rPr sz="1200" spc="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65" dirty="0">
                <a:latin typeface="Corbel"/>
                <a:cs typeface="Corbel"/>
              </a:rPr>
              <a:t> </a:t>
            </a:r>
            <a:r>
              <a:rPr sz="1200" spc="-20" dirty="0">
                <a:latin typeface="Corbel"/>
                <a:cs typeface="Corbel"/>
              </a:rPr>
              <a:t>True </a:t>
            </a:r>
            <a:r>
              <a:rPr sz="1200" spc="-10" dirty="0">
                <a:latin typeface="Corbel"/>
                <a:cs typeface="Corbel"/>
              </a:rPr>
              <a:t>Positive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avec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le </a:t>
            </a:r>
            <a:r>
              <a:rPr sz="1200" spc="-10" dirty="0">
                <a:latin typeface="Corbel"/>
                <a:cs typeface="Corbel"/>
              </a:rPr>
              <a:t>taux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False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Positive.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49595" y="1917649"/>
            <a:ext cx="5769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Un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bon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classifieur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aura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sa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courbe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qui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s’approche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possible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coin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supérieur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gauche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rbel"/>
                <a:cs typeface="Corbel"/>
              </a:rPr>
              <a:t>graphique.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49595" y="2466847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Une autre façon </a:t>
            </a:r>
            <a:r>
              <a:rPr sz="1200" dirty="0">
                <a:latin typeface="Corbel"/>
                <a:cs typeface="Corbel"/>
              </a:rPr>
              <a:t>de </a:t>
            </a:r>
            <a:r>
              <a:rPr sz="1200" spc="-5" dirty="0">
                <a:latin typeface="Corbel"/>
                <a:cs typeface="Corbel"/>
              </a:rPr>
              <a:t>comparer </a:t>
            </a:r>
            <a:r>
              <a:rPr sz="1200" dirty="0">
                <a:latin typeface="Corbel"/>
                <a:cs typeface="Corbel"/>
              </a:rPr>
              <a:t>des </a:t>
            </a:r>
            <a:r>
              <a:rPr sz="1200" spc="-5" dirty="0">
                <a:latin typeface="Corbel"/>
                <a:cs typeface="Corbel"/>
              </a:rPr>
              <a:t>classifieurs consiste </a:t>
            </a:r>
            <a:r>
              <a:rPr sz="1200" dirty="0">
                <a:latin typeface="Corbel"/>
                <a:cs typeface="Corbel"/>
              </a:rPr>
              <a:t>à </a:t>
            </a:r>
            <a:r>
              <a:rPr sz="1200" spc="-5" dirty="0">
                <a:latin typeface="Corbel"/>
                <a:cs typeface="Corbel"/>
              </a:rPr>
              <a:t>mesurer l’aire sous </a:t>
            </a:r>
            <a:r>
              <a:rPr sz="1200" dirty="0">
                <a:latin typeface="Corbel"/>
                <a:cs typeface="Corbel"/>
              </a:rPr>
              <a:t>la courbe (Area </a:t>
            </a:r>
            <a:r>
              <a:rPr sz="1200" spc="-5" dirty="0">
                <a:latin typeface="Corbel"/>
                <a:cs typeface="Corbel"/>
              </a:rPr>
              <a:t>Under the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Curve </a:t>
            </a:r>
            <a:r>
              <a:rPr sz="1200" dirty="0">
                <a:latin typeface="Corbel"/>
                <a:cs typeface="Corbel"/>
              </a:rPr>
              <a:t>ou </a:t>
            </a:r>
            <a:r>
              <a:rPr sz="1200" spc="-5" dirty="0">
                <a:latin typeface="Corbel"/>
                <a:cs typeface="Corbel"/>
              </a:rPr>
              <a:t>AUC). </a:t>
            </a:r>
            <a:r>
              <a:rPr sz="1200" dirty="0">
                <a:latin typeface="Corbel"/>
                <a:cs typeface="Corbel"/>
              </a:rPr>
              <a:t>Un </a:t>
            </a:r>
            <a:r>
              <a:rPr sz="1200" spc="-5" dirty="0">
                <a:latin typeface="Corbel"/>
                <a:cs typeface="Corbel"/>
              </a:rPr>
              <a:t>classifieur parfait aurait </a:t>
            </a:r>
            <a:r>
              <a:rPr sz="1200" dirty="0">
                <a:latin typeface="Corbel"/>
                <a:cs typeface="Corbel"/>
              </a:rPr>
              <a:t>un </a:t>
            </a:r>
            <a:r>
              <a:rPr sz="1200" spc="-5" dirty="0">
                <a:latin typeface="Corbel"/>
                <a:cs typeface="Corbel"/>
              </a:rPr>
              <a:t>score </a:t>
            </a:r>
            <a:r>
              <a:rPr sz="1200" dirty="0">
                <a:latin typeface="Corbel"/>
                <a:cs typeface="Corbel"/>
              </a:rPr>
              <a:t>AUC </a:t>
            </a:r>
            <a:r>
              <a:rPr sz="1200" spc="-5" dirty="0">
                <a:latin typeface="Corbel"/>
                <a:cs typeface="Corbel"/>
              </a:rPr>
              <a:t>égal </a:t>
            </a:r>
            <a:r>
              <a:rPr sz="1200" dirty="0">
                <a:latin typeface="Corbel"/>
                <a:cs typeface="Corbel"/>
              </a:rPr>
              <a:t>à </a:t>
            </a:r>
            <a:r>
              <a:rPr sz="1200" spc="-10" dirty="0">
                <a:latin typeface="Corbel"/>
                <a:cs typeface="Corbel"/>
              </a:rPr>
              <a:t>1, </a:t>
            </a:r>
            <a:r>
              <a:rPr sz="1200" spc="-5" dirty="0">
                <a:latin typeface="Corbel"/>
                <a:cs typeface="Corbel"/>
              </a:rPr>
              <a:t>tandis </a:t>
            </a:r>
            <a:r>
              <a:rPr sz="1200" dirty="0">
                <a:latin typeface="Corbel"/>
                <a:cs typeface="Corbel"/>
              </a:rPr>
              <a:t>qu’un </a:t>
            </a:r>
            <a:r>
              <a:rPr sz="1200" spc="-5" dirty="0">
                <a:latin typeface="Corbel"/>
                <a:cs typeface="Corbel"/>
              </a:rPr>
              <a:t>classifieur purement 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aléatoire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aurait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un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score</a:t>
            </a:r>
            <a:r>
              <a:rPr sz="1200" spc="-7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AUC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0.5.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26617" y="2959607"/>
            <a:ext cx="4850130" cy="3597275"/>
            <a:chOff x="7226617" y="2959607"/>
            <a:chExt cx="4850130" cy="3597275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6320" y="2959607"/>
              <a:ext cx="3313176" cy="168859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1380" y="4878323"/>
              <a:ext cx="4840224" cy="167335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231380" y="4878323"/>
              <a:ext cx="4840605" cy="1673860"/>
            </a:xfrm>
            <a:custGeom>
              <a:avLst/>
              <a:gdLst/>
              <a:ahLst/>
              <a:cxnLst/>
              <a:rect l="l" t="t" r="r" b="b"/>
              <a:pathLst>
                <a:path w="4840605" h="1673859">
                  <a:moveTo>
                    <a:pt x="0" y="76073"/>
                  </a:moveTo>
                  <a:lnTo>
                    <a:pt x="5974" y="46452"/>
                  </a:lnTo>
                  <a:lnTo>
                    <a:pt x="22272" y="22272"/>
                  </a:lnTo>
                  <a:lnTo>
                    <a:pt x="46452" y="5974"/>
                  </a:lnTo>
                  <a:lnTo>
                    <a:pt x="76073" y="0"/>
                  </a:lnTo>
                  <a:lnTo>
                    <a:pt x="4764151" y="0"/>
                  </a:lnTo>
                  <a:lnTo>
                    <a:pt x="4793771" y="5974"/>
                  </a:lnTo>
                  <a:lnTo>
                    <a:pt x="4817951" y="22272"/>
                  </a:lnTo>
                  <a:lnTo>
                    <a:pt x="4834249" y="46452"/>
                  </a:lnTo>
                  <a:lnTo>
                    <a:pt x="4840224" y="76073"/>
                  </a:lnTo>
                  <a:lnTo>
                    <a:pt x="4840224" y="1597291"/>
                  </a:lnTo>
                  <a:lnTo>
                    <a:pt x="4834249" y="1626899"/>
                  </a:lnTo>
                  <a:lnTo>
                    <a:pt x="4817951" y="1651076"/>
                  </a:lnTo>
                  <a:lnTo>
                    <a:pt x="4793771" y="1667375"/>
                  </a:lnTo>
                  <a:lnTo>
                    <a:pt x="4764151" y="1673352"/>
                  </a:lnTo>
                  <a:lnTo>
                    <a:pt x="76073" y="1673352"/>
                  </a:lnTo>
                  <a:lnTo>
                    <a:pt x="46452" y="1667375"/>
                  </a:lnTo>
                  <a:lnTo>
                    <a:pt x="22272" y="1651076"/>
                  </a:lnTo>
                  <a:lnTo>
                    <a:pt x="5974" y="1626899"/>
                  </a:lnTo>
                  <a:lnTo>
                    <a:pt x="0" y="1597291"/>
                  </a:lnTo>
                  <a:lnTo>
                    <a:pt x="0" y="76073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33233" y="4939360"/>
            <a:ext cx="36264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naly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7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ot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</a:t>
            </a:r>
            <a:r>
              <a:rPr sz="1100" b="1" u="sng" spc="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Ba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el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ur</a:t>
            </a:r>
            <a:r>
              <a:rPr sz="1100" b="1" u="sng" spc="-6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o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tio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é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q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b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rée</a:t>
            </a:r>
            <a:r>
              <a:rPr sz="1100" b="1" u="sng" spc="-7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33233" y="5275326"/>
            <a:ext cx="27730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orbel"/>
                <a:cs typeface="Corbel"/>
              </a:rPr>
              <a:t>On </a:t>
            </a:r>
            <a:r>
              <a:rPr sz="1100" dirty="0">
                <a:latin typeface="Corbel"/>
                <a:cs typeface="Corbel"/>
              </a:rPr>
              <a:t>constate </a:t>
            </a:r>
            <a:r>
              <a:rPr sz="1100" spc="-5" dirty="0">
                <a:latin typeface="Corbel"/>
                <a:cs typeface="Corbel"/>
              </a:rPr>
              <a:t>que </a:t>
            </a:r>
            <a:r>
              <a:rPr sz="1100" dirty="0">
                <a:latin typeface="Corbel"/>
                <a:cs typeface="Corbel"/>
              </a:rPr>
              <a:t>le modèle </a:t>
            </a:r>
            <a:r>
              <a:rPr sz="1100" spc="-5" dirty="0">
                <a:latin typeface="Corbel"/>
                <a:cs typeface="Corbel"/>
              </a:rPr>
              <a:t>ne prédit que </a:t>
            </a:r>
            <a:r>
              <a:rPr sz="1100" dirty="0">
                <a:latin typeface="Corbel"/>
                <a:cs typeface="Corbel"/>
              </a:rPr>
              <a:t>des 0. 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Son accuracy </a:t>
            </a:r>
            <a:r>
              <a:rPr sz="1100" spc="5" dirty="0">
                <a:latin typeface="Corbel"/>
                <a:cs typeface="Corbel"/>
              </a:rPr>
              <a:t>est </a:t>
            </a:r>
            <a:r>
              <a:rPr sz="1100" spc="-5" dirty="0">
                <a:latin typeface="Corbel"/>
                <a:cs typeface="Corbel"/>
              </a:rPr>
              <a:t>très </a:t>
            </a:r>
            <a:r>
              <a:rPr sz="1100" dirty="0">
                <a:latin typeface="Corbel"/>
                <a:cs typeface="Corbel"/>
              </a:rPr>
              <a:t>bonne mais nous 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cherchons</a:t>
            </a:r>
            <a:r>
              <a:rPr sz="1100" spc="2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à </a:t>
            </a:r>
            <a:r>
              <a:rPr sz="1100" spc="-5" dirty="0">
                <a:latin typeface="Corbel"/>
                <a:cs typeface="Corbel"/>
              </a:rPr>
              <a:t>prédire </a:t>
            </a:r>
            <a:r>
              <a:rPr sz="1100" dirty="0">
                <a:latin typeface="Corbel"/>
                <a:cs typeface="Corbel"/>
              </a:rPr>
              <a:t>si</a:t>
            </a:r>
            <a:r>
              <a:rPr sz="1100" spc="-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une</a:t>
            </a:r>
            <a:r>
              <a:rPr sz="1100" spc="-5" dirty="0">
                <a:latin typeface="Corbel"/>
                <a:cs typeface="Corbel"/>
              </a:rPr>
              <a:t> Target </a:t>
            </a:r>
            <a:r>
              <a:rPr sz="1100" dirty="0">
                <a:latin typeface="Corbel"/>
                <a:cs typeface="Corbel"/>
              </a:rPr>
              <a:t>sera</a:t>
            </a:r>
            <a:r>
              <a:rPr sz="1100" spc="5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égale</a:t>
            </a:r>
            <a:r>
              <a:rPr sz="1100" spc="-3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à</a:t>
            </a:r>
            <a:r>
              <a:rPr sz="1100" spc="20" dirty="0">
                <a:latin typeface="Corbel"/>
                <a:cs typeface="Corbel"/>
              </a:rPr>
              <a:t> </a:t>
            </a:r>
            <a:r>
              <a:rPr sz="1100" dirty="0">
                <a:latin typeface="Corbel"/>
                <a:cs typeface="Corbel"/>
              </a:rPr>
              <a:t>1.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333233" y="5946140"/>
            <a:ext cx="42703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rbel"/>
                <a:cs typeface="Corbel"/>
              </a:rPr>
              <a:t>Nous focaliserons donc </a:t>
            </a:r>
            <a:r>
              <a:rPr sz="1100" spc="-5" dirty="0">
                <a:latin typeface="Corbel"/>
                <a:cs typeface="Corbel"/>
              </a:rPr>
              <a:t>notre performance </a:t>
            </a:r>
            <a:r>
              <a:rPr sz="1100" dirty="0">
                <a:latin typeface="Corbel"/>
                <a:cs typeface="Corbel"/>
              </a:rPr>
              <a:t>de modèle sur la précision et le </a:t>
            </a:r>
            <a:r>
              <a:rPr sz="1100" spc="-210" dirty="0">
                <a:latin typeface="Corbel"/>
                <a:cs typeface="Corbel"/>
              </a:rPr>
              <a:t> </a:t>
            </a:r>
            <a:r>
              <a:rPr sz="1100" spc="-5" dirty="0">
                <a:latin typeface="Corbel"/>
                <a:cs typeface="Corbel"/>
              </a:rPr>
              <a:t>rappel.</a:t>
            </a:r>
            <a:endParaRPr sz="1100">
              <a:latin typeface="Corbel"/>
              <a:cs typeface="Corbe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76688" y="5181600"/>
            <a:ext cx="1944624" cy="606552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43255" y="1536191"/>
            <a:ext cx="7103745" cy="4194175"/>
            <a:chOff x="143255" y="1536191"/>
            <a:chExt cx="7103745" cy="4194175"/>
          </a:xfrm>
        </p:grpSpPr>
        <p:sp>
          <p:nvSpPr>
            <p:cNvPr id="52" name="object 52"/>
            <p:cNvSpPr/>
            <p:nvPr/>
          </p:nvSpPr>
          <p:spPr>
            <a:xfrm>
              <a:off x="156971" y="1549907"/>
              <a:ext cx="4898390" cy="356870"/>
            </a:xfrm>
            <a:custGeom>
              <a:avLst/>
              <a:gdLst/>
              <a:ahLst/>
              <a:cxnLst/>
              <a:rect l="l" t="t" r="r" b="b"/>
              <a:pathLst>
                <a:path w="4898390" h="356869">
                  <a:moveTo>
                    <a:pt x="0" y="59436"/>
                  </a:moveTo>
                  <a:lnTo>
                    <a:pt x="4670" y="36325"/>
                  </a:lnTo>
                  <a:lnTo>
                    <a:pt x="17406" y="17430"/>
                  </a:lnTo>
                  <a:lnTo>
                    <a:pt x="36299" y="4679"/>
                  </a:lnTo>
                  <a:lnTo>
                    <a:pt x="59436" y="0"/>
                  </a:lnTo>
                  <a:lnTo>
                    <a:pt x="4838700" y="0"/>
                  </a:lnTo>
                  <a:lnTo>
                    <a:pt x="4861810" y="4679"/>
                  </a:lnTo>
                  <a:lnTo>
                    <a:pt x="4880705" y="17430"/>
                  </a:lnTo>
                  <a:lnTo>
                    <a:pt x="4893456" y="36325"/>
                  </a:lnTo>
                  <a:lnTo>
                    <a:pt x="4898136" y="59436"/>
                  </a:lnTo>
                  <a:lnTo>
                    <a:pt x="4898136" y="297179"/>
                  </a:lnTo>
                  <a:lnTo>
                    <a:pt x="4893456" y="320290"/>
                  </a:lnTo>
                  <a:lnTo>
                    <a:pt x="4880705" y="339185"/>
                  </a:lnTo>
                  <a:lnTo>
                    <a:pt x="4861810" y="351936"/>
                  </a:lnTo>
                  <a:lnTo>
                    <a:pt x="4838700" y="356615"/>
                  </a:lnTo>
                  <a:lnTo>
                    <a:pt x="59436" y="356615"/>
                  </a:lnTo>
                  <a:lnTo>
                    <a:pt x="36299" y="351936"/>
                  </a:lnTo>
                  <a:lnTo>
                    <a:pt x="17406" y="339185"/>
                  </a:lnTo>
                  <a:lnTo>
                    <a:pt x="4670" y="320290"/>
                  </a:lnTo>
                  <a:lnTo>
                    <a:pt x="0" y="297179"/>
                  </a:lnTo>
                  <a:lnTo>
                    <a:pt x="0" y="5943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55108" y="1906523"/>
              <a:ext cx="2192020" cy="3823970"/>
            </a:xfrm>
            <a:custGeom>
              <a:avLst/>
              <a:gdLst/>
              <a:ahLst/>
              <a:cxnLst/>
              <a:rect l="l" t="t" r="r" b="b"/>
              <a:pathLst>
                <a:path w="2192020" h="3823970">
                  <a:moveTo>
                    <a:pt x="52783" y="64622"/>
                  </a:moveTo>
                  <a:lnTo>
                    <a:pt x="28918" y="78229"/>
                  </a:lnTo>
                  <a:lnTo>
                    <a:pt x="2164080" y="3814635"/>
                  </a:lnTo>
                  <a:lnTo>
                    <a:pt x="2167763" y="3821214"/>
                  </a:lnTo>
                  <a:lnTo>
                    <a:pt x="2176144" y="3823500"/>
                  </a:lnTo>
                  <a:lnTo>
                    <a:pt x="2189352" y="3815981"/>
                  </a:lnTo>
                  <a:lnTo>
                    <a:pt x="2191639" y="3807612"/>
                  </a:lnTo>
                  <a:lnTo>
                    <a:pt x="2187828" y="3801033"/>
                  </a:lnTo>
                  <a:lnTo>
                    <a:pt x="52783" y="64622"/>
                  </a:lnTo>
                  <a:close/>
                </a:path>
                <a:path w="2192020" h="3823970">
                  <a:moveTo>
                    <a:pt x="0" y="0"/>
                  </a:moveTo>
                  <a:lnTo>
                    <a:pt x="5079" y="91821"/>
                  </a:lnTo>
                  <a:lnTo>
                    <a:pt x="28918" y="78229"/>
                  </a:lnTo>
                  <a:lnTo>
                    <a:pt x="18414" y="59816"/>
                  </a:lnTo>
                  <a:lnTo>
                    <a:pt x="20700" y="51435"/>
                  </a:lnTo>
                  <a:lnTo>
                    <a:pt x="27177" y="47625"/>
                  </a:lnTo>
                  <a:lnTo>
                    <a:pt x="33781" y="43814"/>
                  </a:lnTo>
                  <a:lnTo>
                    <a:pt x="65722" y="43814"/>
                  </a:lnTo>
                  <a:lnTo>
                    <a:pt x="0" y="0"/>
                  </a:lnTo>
                  <a:close/>
                </a:path>
                <a:path w="2192020" h="3823970">
                  <a:moveTo>
                    <a:pt x="33781" y="43814"/>
                  </a:moveTo>
                  <a:lnTo>
                    <a:pt x="27177" y="47625"/>
                  </a:lnTo>
                  <a:lnTo>
                    <a:pt x="20700" y="51435"/>
                  </a:lnTo>
                  <a:lnTo>
                    <a:pt x="18414" y="59816"/>
                  </a:lnTo>
                  <a:lnTo>
                    <a:pt x="28918" y="78229"/>
                  </a:lnTo>
                  <a:lnTo>
                    <a:pt x="52783" y="64622"/>
                  </a:lnTo>
                  <a:lnTo>
                    <a:pt x="45974" y="52704"/>
                  </a:lnTo>
                  <a:lnTo>
                    <a:pt x="42163" y="46100"/>
                  </a:lnTo>
                  <a:lnTo>
                    <a:pt x="33781" y="43814"/>
                  </a:lnTo>
                  <a:close/>
                </a:path>
                <a:path w="2192020" h="3823970">
                  <a:moveTo>
                    <a:pt x="65722" y="43814"/>
                  </a:moveTo>
                  <a:lnTo>
                    <a:pt x="33781" y="43814"/>
                  </a:lnTo>
                  <a:lnTo>
                    <a:pt x="42163" y="46100"/>
                  </a:lnTo>
                  <a:lnTo>
                    <a:pt x="45974" y="52704"/>
                  </a:lnTo>
                  <a:lnTo>
                    <a:pt x="52783" y="64622"/>
                  </a:lnTo>
                  <a:lnTo>
                    <a:pt x="76580" y="51053"/>
                  </a:lnTo>
                  <a:lnTo>
                    <a:pt x="65722" y="43814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369" y="180797"/>
            <a:ext cx="4902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75" dirty="0">
                <a:latin typeface="Corbel"/>
                <a:cs typeface="Corbel"/>
              </a:rPr>
              <a:t>ANALYSE</a:t>
            </a:r>
            <a:r>
              <a:rPr sz="4000" b="1" spc="-110" dirty="0">
                <a:latin typeface="Corbel"/>
                <a:cs typeface="Corbel"/>
              </a:rPr>
              <a:t> </a:t>
            </a:r>
            <a:r>
              <a:rPr sz="4000" b="1" spc="-100" dirty="0">
                <a:latin typeface="Corbel"/>
                <a:cs typeface="Corbel"/>
              </a:rPr>
              <a:t>RESULTATS</a:t>
            </a:r>
            <a:endParaRPr sz="4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191000"/>
            <a:ext cx="2590800" cy="24871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37488" y="4187952"/>
            <a:ext cx="509270" cy="20774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33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20"/>
              </a:spcBef>
            </a:pPr>
            <a:r>
              <a:rPr lang="fr-FR" sz="1000" b="1" spc="-10" dirty="0" smtClean="0">
                <a:latin typeface="Calibri"/>
                <a:cs typeface="Calibri"/>
              </a:rPr>
              <a:t>39958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5664" y="4187952"/>
            <a:ext cx="512445" cy="20774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33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0"/>
              </a:spcBef>
            </a:pPr>
            <a:r>
              <a:rPr sz="1000" b="1" spc="-10" dirty="0" smtClean="0">
                <a:latin typeface="Calibri"/>
                <a:cs typeface="Calibri"/>
              </a:rPr>
              <a:t>16</a:t>
            </a:r>
            <a:r>
              <a:rPr lang="fr-FR" sz="1000" b="1" spc="-10" dirty="0" smtClean="0">
                <a:latin typeface="Calibri"/>
                <a:cs typeface="Calibri"/>
              </a:rPr>
              <a:t>690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967" y="5891784"/>
            <a:ext cx="384175" cy="2083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39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5"/>
              </a:spcBef>
            </a:pPr>
            <a:r>
              <a:rPr lang="fr-FR" sz="1000" b="1" spc="-10" dirty="0" smtClean="0">
                <a:latin typeface="Calibri"/>
                <a:cs typeface="Calibri"/>
              </a:rPr>
              <a:t>429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5767" y="5903976"/>
            <a:ext cx="445134" cy="2071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27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15"/>
              </a:spcBef>
            </a:pPr>
            <a:r>
              <a:rPr lang="fr-FR" sz="1000" b="1" spc="-10" dirty="0" smtClean="0">
                <a:latin typeface="Calibri"/>
                <a:cs typeface="Calibri"/>
              </a:rPr>
              <a:t>4426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4897" y="902017"/>
            <a:ext cx="1729105" cy="396875"/>
            <a:chOff x="1084897" y="902017"/>
            <a:chExt cx="1729105" cy="3968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660" y="906780"/>
              <a:ext cx="1719072" cy="3870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9660" y="906780"/>
              <a:ext cx="1719580" cy="387350"/>
            </a:xfrm>
            <a:custGeom>
              <a:avLst/>
              <a:gdLst/>
              <a:ahLst/>
              <a:cxnLst/>
              <a:rect l="l" t="t" r="r" b="b"/>
              <a:pathLst>
                <a:path w="1719580" h="387350">
                  <a:moveTo>
                    <a:pt x="0" y="64516"/>
                  </a:moveTo>
                  <a:lnTo>
                    <a:pt x="5069" y="39379"/>
                  </a:lnTo>
                  <a:lnTo>
                    <a:pt x="18894" y="18875"/>
                  </a:lnTo>
                  <a:lnTo>
                    <a:pt x="39401" y="5062"/>
                  </a:lnTo>
                  <a:lnTo>
                    <a:pt x="64515" y="0"/>
                  </a:lnTo>
                  <a:lnTo>
                    <a:pt x="1654556" y="0"/>
                  </a:lnTo>
                  <a:lnTo>
                    <a:pt x="1679692" y="5062"/>
                  </a:lnTo>
                  <a:lnTo>
                    <a:pt x="1700196" y="18875"/>
                  </a:lnTo>
                  <a:lnTo>
                    <a:pt x="1714009" y="39379"/>
                  </a:lnTo>
                  <a:lnTo>
                    <a:pt x="1719072" y="64516"/>
                  </a:lnTo>
                  <a:lnTo>
                    <a:pt x="1719072" y="322580"/>
                  </a:lnTo>
                  <a:lnTo>
                    <a:pt x="1714009" y="347716"/>
                  </a:lnTo>
                  <a:lnTo>
                    <a:pt x="1700196" y="368220"/>
                  </a:lnTo>
                  <a:lnTo>
                    <a:pt x="1679692" y="382033"/>
                  </a:lnTo>
                  <a:lnTo>
                    <a:pt x="1654556" y="387096"/>
                  </a:lnTo>
                  <a:lnTo>
                    <a:pt x="64515" y="387096"/>
                  </a:lnTo>
                  <a:lnTo>
                    <a:pt x="39401" y="382033"/>
                  </a:lnTo>
                  <a:lnTo>
                    <a:pt x="18894" y="368220"/>
                  </a:lnTo>
                  <a:lnTo>
                    <a:pt x="5069" y="347716"/>
                  </a:lnTo>
                  <a:lnTo>
                    <a:pt x="0" y="322580"/>
                  </a:lnTo>
                  <a:lnTo>
                    <a:pt x="0" y="64516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32803" y="2769107"/>
            <a:ext cx="5760720" cy="944880"/>
            <a:chOff x="6432803" y="2769107"/>
            <a:chExt cx="5760720" cy="94488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2803" y="2769107"/>
              <a:ext cx="5760720" cy="9448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32803" y="2769107"/>
              <a:ext cx="5760720" cy="944880"/>
            </a:xfrm>
            <a:custGeom>
              <a:avLst/>
              <a:gdLst/>
              <a:ahLst/>
              <a:cxnLst/>
              <a:rect l="l" t="t" r="r" b="b"/>
              <a:pathLst>
                <a:path w="5760720" h="944879">
                  <a:moveTo>
                    <a:pt x="0" y="75311"/>
                  </a:moveTo>
                  <a:lnTo>
                    <a:pt x="5909" y="45970"/>
                  </a:lnTo>
                  <a:lnTo>
                    <a:pt x="22034" y="22034"/>
                  </a:lnTo>
                  <a:lnTo>
                    <a:pt x="45970" y="5909"/>
                  </a:lnTo>
                  <a:lnTo>
                    <a:pt x="75311" y="0"/>
                  </a:lnTo>
                  <a:lnTo>
                    <a:pt x="5685409" y="0"/>
                  </a:lnTo>
                  <a:lnTo>
                    <a:pt x="5714749" y="5909"/>
                  </a:lnTo>
                  <a:lnTo>
                    <a:pt x="5738685" y="22034"/>
                  </a:lnTo>
                  <a:lnTo>
                    <a:pt x="5754810" y="45970"/>
                  </a:lnTo>
                  <a:lnTo>
                    <a:pt x="5760720" y="75311"/>
                  </a:lnTo>
                  <a:lnTo>
                    <a:pt x="5760720" y="869568"/>
                  </a:lnTo>
                  <a:lnTo>
                    <a:pt x="5754810" y="898909"/>
                  </a:lnTo>
                  <a:lnTo>
                    <a:pt x="5738685" y="922845"/>
                  </a:lnTo>
                  <a:lnTo>
                    <a:pt x="5714749" y="938970"/>
                  </a:lnTo>
                  <a:lnTo>
                    <a:pt x="5685409" y="944879"/>
                  </a:lnTo>
                  <a:lnTo>
                    <a:pt x="75311" y="944879"/>
                  </a:lnTo>
                  <a:lnTo>
                    <a:pt x="45970" y="938970"/>
                  </a:lnTo>
                  <a:lnTo>
                    <a:pt x="22034" y="922845"/>
                  </a:lnTo>
                  <a:lnTo>
                    <a:pt x="5909" y="898909"/>
                  </a:lnTo>
                  <a:lnTo>
                    <a:pt x="0" y="869568"/>
                  </a:lnTo>
                  <a:lnTo>
                    <a:pt x="0" y="75311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32803" y="6152388"/>
            <a:ext cx="5760720" cy="451484"/>
            <a:chOff x="6432803" y="6152388"/>
            <a:chExt cx="5760720" cy="451484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2803" y="6152388"/>
              <a:ext cx="5760720" cy="451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32803" y="6152388"/>
              <a:ext cx="5760720" cy="451484"/>
            </a:xfrm>
            <a:custGeom>
              <a:avLst/>
              <a:gdLst/>
              <a:ahLst/>
              <a:cxnLst/>
              <a:rect l="l" t="t" r="r" b="b"/>
              <a:pathLst>
                <a:path w="5760720" h="451484">
                  <a:moveTo>
                    <a:pt x="0" y="35953"/>
                  </a:moveTo>
                  <a:lnTo>
                    <a:pt x="2829" y="21956"/>
                  </a:lnTo>
                  <a:lnTo>
                    <a:pt x="10541" y="10528"/>
                  </a:lnTo>
                  <a:lnTo>
                    <a:pt x="21967" y="2824"/>
                  </a:lnTo>
                  <a:lnTo>
                    <a:pt x="35941" y="0"/>
                  </a:lnTo>
                  <a:lnTo>
                    <a:pt x="5724779" y="0"/>
                  </a:lnTo>
                  <a:lnTo>
                    <a:pt x="5738752" y="2824"/>
                  </a:lnTo>
                  <a:lnTo>
                    <a:pt x="5750179" y="10528"/>
                  </a:lnTo>
                  <a:lnTo>
                    <a:pt x="5757890" y="21956"/>
                  </a:lnTo>
                  <a:lnTo>
                    <a:pt x="5760720" y="35953"/>
                  </a:lnTo>
                  <a:lnTo>
                    <a:pt x="5760720" y="415150"/>
                  </a:lnTo>
                  <a:lnTo>
                    <a:pt x="5757890" y="429142"/>
                  </a:lnTo>
                  <a:lnTo>
                    <a:pt x="5750179" y="440570"/>
                  </a:lnTo>
                  <a:lnTo>
                    <a:pt x="5738752" y="448277"/>
                  </a:lnTo>
                  <a:lnTo>
                    <a:pt x="5724779" y="451104"/>
                  </a:lnTo>
                  <a:lnTo>
                    <a:pt x="35941" y="451104"/>
                  </a:lnTo>
                  <a:lnTo>
                    <a:pt x="21967" y="448277"/>
                  </a:lnTo>
                  <a:lnTo>
                    <a:pt x="10540" y="440570"/>
                  </a:lnTo>
                  <a:lnTo>
                    <a:pt x="2829" y="429142"/>
                  </a:lnTo>
                  <a:lnTo>
                    <a:pt x="0" y="415150"/>
                  </a:lnTo>
                  <a:lnTo>
                    <a:pt x="0" y="35953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95222" y="986409"/>
            <a:ext cx="150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rbel"/>
                <a:cs typeface="Corbel"/>
              </a:rPr>
              <a:t>A</a:t>
            </a:r>
            <a:r>
              <a:rPr sz="1200" b="1" spc="5" dirty="0">
                <a:latin typeface="Corbel"/>
                <a:cs typeface="Corbel"/>
              </a:rPr>
              <a:t>naly</a:t>
            </a:r>
            <a:r>
              <a:rPr sz="1200" b="1" spc="-5" dirty="0">
                <a:latin typeface="Corbel"/>
                <a:cs typeface="Corbel"/>
              </a:rPr>
              <a:t>s</a:t>
            </a:r>
            <a:r>
              <a:rPr sz="1200" b="1" dirty="0">
                <a:latin typeface="Corbel"/>
                <a:cs typeface="Corbel"/>
              </a:rPr>
              <a:t>e</a:t>
            </a:r>
            <a:r>
              <a:rPr sz="1200" b="1" spc="-50" dirty="0">
                <a:latin typeface="Corbel"/>
                <a:cs typeface="Corbel"/>
              </a:rPr>
              <a:t> </a:t>
            </a:r>
            <a:r>
              <a:rPr sz="1200" b="1" dirty="0">
                <a:latin typeface="Corbel"/>
                <a:cs typeface="Corbel"/>
              </a:rPr>
              <a:t>d</a:t>
            </a:r>
            <a:r>
              <a:rPr sz="1200" b="1" spc="10" dirty="0">
                <a:latin typeface="Corbel"/>
                <a:cs typeface="Corbel"/>
              </a:rPr>
              <a:t>e</a:t>
            </a:r>
            <a:r>
              <a:rPr sz="1200" b="1" dirty="0">
                <a:latin typeface="Corbel"/>
                <a:cs typeface="Corbel"/>
              </a:rPr>
              <a:t>s</a:t>
            </a:r>
            <a:r>
              <a:rPr sz="1200" b="1" spc="10" dirty="0">
                <a:latin typeface="Corbel"/>
                <a:cs typeface="Corbel"/>
              </a:rPr>
              <a:t> </a:t>
            </a:r>
            <a:r>
              <a:rPr sz="1200" b="1" spc="5" dirty="0">
                <a:latin typeface="Corbel"/>
                <a:cs typeface="Corbel"/>
              </a:rPr>
              <a:t>mé</a:t>
            </a:r>
            <a:r>
              <a:rPr sz="1200" b="1" spc="-5" dirty="0">
                <a:latin typeface="Corbel"/>
                <a:cs typeface="Corbel"/>
              </a:rPr>
              <a:t>t</a:t>
            </a:r>
            <a:r>
              <a:rPr sz="1200" b="1" spc="-15" dirty="0">
                <a:latin typeface="Corbel"/>
                <a:cs typeface="Corbel"/>
              </a:rPr>
              <a:t>riq</a:t>
            </a:r>
            <a:r>
              <a:rPr sz="1200" b="1" spc="-10" dirty="0">
                <a:latin typeface="Corbel"/>
                <a:cs typeface="Corbel"/>
              </a:rPr>
              <a:t>u</a:t>
            </a:r>
            <a:r>
              <a:rPr sz="1200" b="1" spc="5" dirty="0">
                <a:latin typeface="Corbel"/>
                <a:cs typeface="Corbel"/>
              </a:rPr>
              <a:t>e</a:t>
            </a:r>
            <a:r>
              <a:rPr sz="1200" b="1" dirty="0">
                <a:latin typeface="Corbel"/>
                <a:cs typeface="Corbel"/>
              </a:rPr>
              <a:t>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0433" y="2566225"/>
            <a:ext cx="3057525" cy="552450"/>
            <a:chOff x="420433" y="2566225"/>
            <a:chExt cx="3057525" cy="55245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195" y="2570988"/>
              <a:ext cx="3048000" cy="5425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5195" y="2570988"/>
              <a:ext cx="3048000" cy="542925"/>
            </a:xfrm>
            <a:custGeom>
              <a:avLst/>
              <a:gdLst/>
              <a:ahLst/>
              <a:cxnLst/>
              <a:rect l="l" t="t" r="r" b="b"/>
              <a:pathLst>
                <a:path w="3048000" h="542925">
                  <a:moveTo>
                    <a:pt x="0" y="90424"/>
                  </a:moveTo>
                  <a:lnTo>
                    <a:pt x="7106" y="55239"/>
                  </a:lnTo>
                  <a:lnTo>
                    <a:pt x="26485" y="26495"/>
                  </a:lnTo>
                  <a:lnTo>
                    <a:pt x="55228" y="7110"/>
                  </a:lnTo>
                  <a:lnTo>
                    <a:pt x="90424" y="0"/>
                  </a:lnTo>
                  <a:lnTo>
                    <a:pt x="2957576" y="0"/>
                  </a:lnTo>
                  <a:lnTo>
                    <a:pt x="2992760" y="7110"/>
                  </a:lnTo>
                  <a:lnTo>
                    <a:pt x="3021504" y="26495"/>
                  </a:lnTo>
                  <a:lnTo>
                    <a:pt x="3040889" y="55239"/>
                  </a:lnTo>
                  <a:lnTo>
                    <a:pt x="3048000" y="90424"/>
                  </a:lnTo>
                  <a:lnTo>
                    <a:pt x="3048000" y="452120"/>
                  </a:lnTo>
                  <a:lnTo>
                    <a:pt x="3040889" y="487304"/>
                  </a:lnTo>
                  <a:lnTo>
                    <a:pt x="3021504" y="516048"/>
                  </a:lnTo>
                  <a:lnTo>
                    <a:pt x="2992760" y="535433"/>
                  </a:lnTo>
                  <a:lnTo>
                    <a:pt x="2957576" y="542544"/>
                  </a:lnTo>
                  <a:lnTo>
                    <a:pt x="90424" y="542544"/>
                  </a:lnTo>
                  <a:lnTo>
                    <a:pt x="55228" y="535433"/>
                  </a:lnTo>
                  <a:lnTo>
                    <a:pt x="26485" y="516048"/>
                  </a:lnTo>
                  <a:lnTo>
                    <a:pt x="7106" y="487304"/>
                  </a:lnTo>
                  <a:lnTo>
                    <a:pt x="0" y="452120"/>
                  </a:lnTo>
                  <a:lnTo>
                    <a:pt x="0" y="90424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3488" y="2568701"/>
            <a:ext cx="272415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Corbel"/>
                <a:cs typeface="Corbel"/>
              </a:rPr>
              <a:t>On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constate</a:t>
            </a:r>
            <a:r>
              <a:rPr sz="1100" i="1" spc="-3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que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le</a:t>
            </a:r>
            <a:r>
              <a:rPr sz="1100" i="1" spc="-1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modèle</a:t>
            </a:r>
            <a:r>
              <a:rPr sz="1100" i="1" spc="-3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arrive</a:t>
            </a:r>
            <a:r>
              <a:rPr sz="1100" i="1" spc="-3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à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détecter</a:t>
            </a:r>
            <a:r>
              <a:rPr sz="1100" i="1" spc="-25" dirty="0">
                <a:latin typeface="Corbel"/>
                <a:cs typeface="Corbel"/>
              </a:rPr>
              <a:t> </a:t>
            </a:r>
            <a:r>
              <a:rPr sz="1100" i="1" spc="-5" dirty="0" smtClean="0">
                <a:latin typeface="Corbel"/>
                <a:cs typeface="Corbel"/>
              </a:rPr>
              <a:t>8</a:t>
            </a:r>
            <a:r>
              <a:rPr lang="fr-FR" sz="1100" i="1" spc="-5" dirty="0" smtClean="0">
                <a:latin typeface="Corbel"/>
                <a:cs typeface="Corbel"/>
              </a:rPr>
              <a:t>6</a:t>
            </a:r>
            <a:r>
              <a:rPr sz="1100" i="1" spc="-5" dirty="0" smtClean="0">
                <a:latin typeface="Corbel"/>
                <a:cs typeface="Corbel"/>
              </a:rPr>
              <a:t>% </a:t>
            </a:r>
            <a:r>
              <a:rPr sz="1100" i="1" spc="-204" dirty="0" smtClean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des </a:t>
            </a:r>
            <a:r>
              <a:rPr sz="1100" i="1" spc="-5" dirty="0">
                <a:latin typeface="Corbel"/>
                <a:cs typeface="Corbel"/>
              </a:rPr>
              <a:t>classes </a:t>
            </a:r>
            <a:r>
              <a:rPr sz="1100" i="1" dirty="0">
                <a:latin typeface="Corbel"/>
                <a:cs typeface="Corbel"/>
              </a:rPr>
              <a:t>1, </a:t>
            </a:r>
            <a:r>
              <a:rPr sz="1100" i="1" spc="-5" dirty="0">
                <a:latin typeface="Corbel"/>
                <a:cs typeface="Corbel"/>
              </a:rPr>
              <a:t>mais </a:t>
            </a:r>
            <a:r>
              <a:rPr sz="1100" i="1" dirty="0">
                <a:latin typeface="Corbel"/>
                <a:cs typeface="Corbel"/>
              </a:rPr>
              <a:t>qu’il n’a raison que dans </a:t>
            </a:r>
            <a:r>
              <a:rPr lang="fr-FR" sz="1100" i="1" spc="-5" dirty="0" smtClean="0">
                <a:latin typeface="Corbel"/>
                <a:cs typeface="Corbel"/>
              </a:rPr>
              <a:t>20</a:t>
            </a:r>
            <a:r>
              <a:rPr sz="1100" i="1" spc="-5" dirty="0" smtClean="0">
                <a:latin typeface="Corbel"/>
                <a:cs typeface="Corbel"/>
              </a:rPr>
              <a:t>% </a:t>
            </a:r>
            <a:r>
              <a:rPr sz="1100" i="1" spc="-210" dirty="0" smtClean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des</a:t>
            </a:r>
            <a:r>
              <a:rPr sz="1100" i="1" spc="-20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cas</a:t>
            </a:r>
            <a:r>
              <a:rPr sz="1100" i="1" spc="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quand</a:t>
            </a:r>
            <a:r>
              <a:rPr sz="1100" i="1" spc="-2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il</a:t>
            </a:r>
            <a:r>
              <a:rPr sz="1100" i="1" spc="-10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en</a:t>
            </a:r>
            <a:r>
              <a:rPr sz="1100" i="1" spc="2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détecte</a:t>
            </a:r>
            <a:r>
              <a:rPr sz="1100" i="1" spc="-4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1.</a:t>
            </a:r>
            <a:endParaRPr sz="1100" dirty="0">
              <a:latin typeface="Corbel"/>
              <a:cs typeface="Corbe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9660" y="3485388"/>
            <a:ext cx="1719072" cy="38709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16361" y="3474211"/>
            <a:ext cx="1666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rbel"/>
                <a:cs typeface="Corbel"/>
              </a:rPr>
              <a:t>A</a:t>
            </a:r>
            <a:r>
              <a:rPr sz="1200" b="1" spc="5" dirty="0">
                <a:latin typeface="Corbel"/>
                <a:cs typeface="Corbel"/>
              </a:rPr>
              <a:t>naly</a:t>
            </a:r>
            <a:r>
              <a:rPr sz="1200" b="1" spc="-5" dirty="0">
                <a:latin typeface="Corbel"/>
                <a:cs typeface="Corbel"/>
              </a:rPr>
              <a:t>s</a:t>
            </a:r>
            <a:r>
              <a:rPr sz="1200" b="1" dirty="0">
                <a:latin typeface="Corbel"/>
                <a:cs typeface="Corbel"/>
              </a:rPr>
              <a:t>e</a:t>
            </a:r>
            <a:r>
              <a:rPr sz="1200" b="1" spc="-50" dirty="0">
                <a:latin typeface="Corbel"/>
                <a:cs typeface="Corbel"/>
              </a:rPr>
              <a:t> </a:t>
            </a:r>
            <a:r>
              <a:rPr sz="1200" b="1" dirty="0">
                <a:latin typeface="Corbel"/>
                <a:cs typeface="Corbel"/>
              </a:rPr>
              <a:t>de </a:t>
            </a:r>
            <a:r>
              <a:rPr sz="1200" b="1" spc="5" dirty="0">
                <a:latin typeface="Corbel"/>
                <a:cs typeface="Corbel"/>
              </a:rPr>
              <a:t>l</a:t>
            </a:r>
            <a:r>
              <a:rPr sz="1200" b="1" dirty="0">
                <a:latin typeface="Corbel"/>
                <a:cs typeface="Corbel"/>
              </a:rPr>
              <a:t>a</a:t>
            </a:r>
            <a:r>
              <a:rPr sz="1200" b="1" spc="-5" dirty="0">
                <a:latin typeface="Corbel"/>
                <a:cs typeface="Corbel"/>
              </a:rPr>
              <a:t> </a:t>
            </a:r>
            <a:r>
              <a:rPr sz="1200" b="1" spc="5" dirty="0">
                <a:latin typeface="Corbel"/>
                <a:cs typeface="Corbel"/>
              </a:rPr>
              <a:t>ma</a:t>
            </a:r>
            <a:r>
              <a:rPr sz="1200" b="1" spc="-5" dirty="0">
                <a:latin typeface="Corbel"/>
                <a:cs typeface="Corbel"/>
              </a:rPr>
              <a:t>t</a:t>
            </a:r>
            <a:r>
              <a:rPr sz="1200" b="1" spc="-15" dirty="0">
                <a:latin typeface="Corbel"/>
                <a:cs typeface="Corbel"/>
              </a:rPr>
              <a:t>ri</a:t>
            </a:r>
            <a:r>
              <a:rPr sz="1200" b="1" dirty="0">
                <a:latin typeface="Corbel"/>
                <a:cs typeface="Corbel"/>
              </a:rPr>
              <a:t>ce</a:t>
            </a:r>
            <a:endParaRPr sz="1200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tabLst>
                <a:tab pos="398780" algn="l"/>
                <a:tab pos="1640205" algn="l"/>
              </a:tabLst>
            </a:pPr>
            <a:r>
              <a:rPr sz="1200" b="1" u="sng" dirty="0">
                <a:uFill>
                  <a:solidFill>
                    <a:srgbClr val="AAAAAA"/>
                  </a:solidFill>
                </a:uFill>
                <a:latin typeface="Corbel"/>
                <a:cs typeface="Corbel"/>
              </a:rPr>
              <a:t> 	de</a:t>
            </a:r>
            <a:r>
              <a:rPr sz="1200" b="1" u="sng" spc="-35" dirty="0">
                <a:uFill>
                  <a:solidFill>
                    <a:srgbClr val="AAAAAA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AAAAAA"/>
                  </a:solidFill>
                </a:uFill>
                <a:latin typeface="Corbel"/>
                <a:cs typeface="Corbel"/>
              </a:rPr>
              <a:t>confusion	</a:t>
            </a:r>
            <a:endParaRPr sz="1200" dirty="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39833" y="3867721"/>
            <a:ext cx="1908810" cy="2496820"/>
            <a:chOff x="3239833" y="3867721"/>
            <a:chExt cx="1908810" cy="249682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4595" y="3872484"/>
              <a:ext cx="1898904" cy="24871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244595" y="3872484"/>
              <a:ext cx="1899285" cy="2487295"/>
            </a:xfrm>
            <a:custGeom>
              <a:avLst/>
              <a:gdLst/>
              <a:ahLst/>
              <a:cxnLst/>
              <a:rect l="l" t="t" r="r" b="b"/>
              <a:pathLst>
                <a:path w="1899285" h="2487295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6" y="0"/>
                  </a:lnTo>
                  <a:lnTo>
                    <a:pt x="1815338" y="0"/>
                  </a:lnTo>
                  <a:lnTo>
                    <a:pt x="1847844" y="6574"/>
                  </a:lnTo>
                  <a:lnTo>
                    <a:pt x="1874408" y="24495"/>
                  </a:lnTo>
                  <a:lnTo>
                    <a:pt x="1892329" y="51059"/>
                  </a:lnTo>
                  <a:lnTo>
                    <a:pt x="1898904" y="83566"/>
                  </a:lnTo>
                  <a:lnTo>
                    <a:pt x="1898904" y="2403576"/>
                  </a:lnTo>
                  <a:lnTo>
                    <a:pt x="1892329" y="2436113"/>
                  </a:lnTo>
                  <a:lnTo>
                    <a:pt x="1874408" y="2462683"/>
                  </a:lnTo>
                  <a:lnTo>
                    <a:pt x="1847844" y="2480598"/>
                  </a:lnTo>
                  <a:lnTo>
                    <a:pt x="1815338" y="2487168"/>
                  </a:lnTo>
                  <a:lnTo>
                    <a:pt x="83566" y="2487168"/>
                  </a:lnTo>
                  <a:lnTo>
                    <a:pt x="51059" y="2480598"/>
                  </a:lnTo>
                  <a:lnTo>
                    <a:pt x="24495" y="2462683"/>
                  </a:lnTo>
                  <a:lnTo>
                    <a:pt x="6574" y="2436113"/>
                  </a:lnTo>
                  <a:lnTo>
                    <a:pt x="0" y="2403576"/>
                  </a:lnTo>
                  <a:lnTo>
                    <a:pt x="0" y="83566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50133" y="4004894"/>
            <a:ext cx="168528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05"/>
              </a:spcBef>
            </a:pPr>
            <a:r>
              <a:rPr sz="1100" i="1" spc="-10" dirty="0">
                <a:latin typeface="Corbel"/>
                <a:cs typeface="Corbel"/>
              </a:rPr>
              <a:t>Il</a:t>
            </a:r>
            <a:r>
              <a:rPr sz="1100" i="1" spc="7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y</a:t>
            </a:r>
            <a:r>
              <a:rPr sz="1100" i="1" spc="6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61503</a:t>
            </a:r>
            <a:r>
              <a:rPr sz="1100" i="1" spc="6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individus</a:t>
            </a:r>
            <a:r>
              <a:rPr sz="1100" i="1" spc="2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dans</a:t>
            </a:r>
            <a:r>
              <a:rPr sz="1100" i="1" spc="5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le 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jeu </a:t>
            </a:r>
            <a:r>
              <a:rPr sz="1100" i="1" dirty="0">
                <a:latin typeface="Corbel"/>
                <a:cs typeface="Corbel"/>
              </a:rPr>
              <a:t>de </a:t>
            </a:r>
            <a:r>
              <a:rPr sz="1100" i="1" spc="-5" dirty="0">
                <a:latin typeface="Corbel"/>
                <a:cs typeface="Corbel"/>
              </a:rPr>
              <a:t>test </a:t>
            </a:r>
            <a:r>
              <a:rPr sz="1100" i="1" dirty="0">
                <a:latin typeface="Corbel"/>
                <a:cs typeface="Corbel"/>
              </a:rPr>
              <a:t>dont </a:t>
            </a:r>
            <a:r>
              <a:rPr sz="1100" i="1" spc="-5" dirty="0">
                <a:latin typeface="Corbel"/>
                <a:cs typeface="Corbel"/>
              </a:rPr>
              <a:t>56648 classés </a:t>
            </a:r>
            <a:r>
              <a:rPr sz="1100" i="1" spc="-2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0</a:t>
            </a:r>
            <a:r>
              <a:rPr sz="1100" i="1" spc="-1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et 4855</a:t>
            </a:r>
            <a:r>
              <a:rPr sz="1100" i="1" spc="10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classés</a:t>
            </a:r>
            <a:r>
              <a:rPr sz="1100" i="1" spc="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6333" y="4675708"/>
            <a:ext cx="152971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i="1" spc="-10" dirty="0">
                <a:latin typeface="Corbel"/>
                <a:cs typeface="Corbel"/>
              </a:rPr>
              <a:t>82</a:t>
            </a:r>
            <a:r>
              <a:rPr sz="1100" i="1" spc="5" dirty="0">
                <a:latin typeface="Corbel"/>
                <a:cs typeface="Corbel"/>
              </a:rPr>
              <a:t>%</a:t>
            </a:r>
            <a:r>
              <a:rPr sz="1100" i="1" spc="-10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spc="-5" dirty="0">
                <a:latin typeface="Corbel"/>
                <a:cs typeface="Corbel"/>
              </a:rPr>
              <a:t>’</a:t>
            </a:r>
            <a:r>
              <a:rPr sz="1100" i="1" dirty="0">
                <a:latin typeface="Corbel"/>
                <a:cs typeface="Corbel"/>
              </a:rPr>
              <a:t>in</a:t>
            </a:r>
            <a:r>
              <a:rPr sz="1100" i="1" spc="10" dirty="0">
                <a:latin typeface="Corbel"/>
                <a:cs typeface="Corbel"/>
              </a:rPr>
              <a:t>d</a:t>
            </a:r>
            <a:r>
              <a:rPr sz="1100" i="1" dirty="0">
                <a:latin typeface="Corbel"/>
                <a:cs typeface="Corbel"/>
              </a:rPr>
              <a:t>i</a:t>
            </a:r>
            <a:r>
              <a:rPr sz="1100" i="1" spc="5" dirty="0">
                <a:latin typeface="Corbel"/>
                <a:cs typeface="Corbel"/>
              </a:rPr>
              <a:t>v</a:t>
            </a:r>
            <a:r>
              <a:rPr sz="1100" i="1" dirty="0">
                <a:latin typeface="Corbel"/>
                <a:cs typeface="Corbel"/>
              </a:rPr>
              <a:t>i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spc="-5" dirty="0">
                <a:latin typeface="Corbel"/>
                <a:cs typeface="Corbel"/>
              </a:rPr>
              <a:t>u</a:t>
            </a:r>
            <a:r>
              <a:rPr sz="1100" i="1" dirty="0">
                <a:latin typeface="Corbel"/>
                <a:cs typeface="Corbel"/>
              </a:rPr>
              <a:t>s</a:t>
            </a:r>
            <a:r>
              <a:rPr sz="1100" i="1" spc="-60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</a:t>
            </a:r>
            <a:r>
              <a:rPr sz="1100" i="1" spc="-5" dirty="0">
                <a:latin typeface="Corbel"/>
                <a:cs typeface="Corbel"/>
              </a:rPr>
              <a:t>l</a:t>
            </a:r>
            <a:r>
              <a:rPr sz="1100" i="1" spc="-10" dirty="0">
                <a:latin typeface="Corbel"/>
                <a:cs typeface="Corbel"/>
              </a:rPr>
              <a:t>ass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1</a:t>
            </a:r>
            <a:endParaRPr sz="1100">
              <a:latin typeface="Corbel"/>
              <a:cs typeface="Corbel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latin typeface="Corbel"/>
                <a:cs typeface="Corbel"/>
              </a:rPr>
              <a:t>trouvés.</a:t>
            </a:r>
            <a:endParaRPr sz="11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100" i="1" dirty="0">
                <a:latin typeface="Corbel"/>
                <a:cs typeface="Corbel"/>
              </a:rPr>
              <a:t>3</a:t>
            </a:r>
            <a:r>
              <a:rPr sz="1100" i="1" spc="-10" dirty="0">
                <a:latin typeface="Corbel"/>
                <a:cs typeface="Corbel"/>
              </a:rPr>
              <a:t>0</a:t>
            </a:r>
            <a:r>
              <a:rPr sz="1100" i="1" dirty="0">
                <a:latin typeface="Corbel"/>
                <a:cs typeface="Corbel"/>
              </a:rPr>
              <a:t>%</a:t>
            </a:r>
            <a:r>
              <a:rPr sz="1100" i="1" spc="-10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spc="-5" dirty="0">
                <a:latin typeface="Corbel"/>
                <a:cs typeface="Corbel"/>
              </a:rPr>
              <a:t>’</a:t>
            </a:r>
            <a:r>
              <a:rPr sz="1100" i="1" dirty="0">
                <a:latin typeface="Corbel"/>
                <a:cs typeface="Corbel"/>
              </a:rPr>
              <a:t>in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dirty="0">
                <a:latin typeface="Corbel"/>
                <a:cs typeface="Corbel"/>
              </a:rPr>
              <a:t>i</a:t>
            </a:r>
            <a:r>
              <a:rPr sz="1100" i="1" spc="10" dirty="0">
                <a:latin typeface="Corbel"/>
                <a:cs typeface="Corbel"/>
              </a:rPr>
              <a:t>v</a:t>
            </a:r>
            <a:r>
              <a:rPr sz="1100" i="1" dirty="0">
                <a:latin typeface="Corbel"/>
                <a:cs typeface="Corbel"/>
              </a:rPr>
              <a:t>i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spc="-5" dirty="0">
                <a:latin typeface="Corbel"/>
                <a:cs typeface="Corbel"/>
              </a:rPr>
              <a:t>u</a:t>
            </a:r>
            <a:r>
              <a:rPr sz="1100" i="1" dirty="0">
                <a:latin typeface="Corbel"/>
                <a:cs typeface="Corbel"/>
              </a:rPr>
              <a:t>s</a:t>
            </a:r>
            <a:r>
              <a:rPr sz="1100" i="1" spc="-60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cl</a:t>
            </a:r>
            <a:r>
              <a:rPr sz="1100" i="1" spc="-10" dirty="0">
                <a:latin typeface="Corbel"/>
                <a:cs typeface="Corbel"/>
              </a:rPr>
              <a:t>ass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0</a:t>
            </a:r>
            <a:endParaRPr sz="1100">
              <a:latin typeface="Corbel"/>
              <a:cs typeface="Corbel"/>
            </a:endParaRPr>
          </a:p>
          <a:p>
            <a:pPr marL="2540" algn="ctr">
              <a:lnSpc>
                <a:spcPct val="100000"/>
              </a:lnSpc>
            </a:pPr>
            <a:r>
              <a:rPr sz="1100" i="1" spc="-10" dirty="0">
                <a:latin typeface="Corbel"/>
                <a:cs typeface="Corbel"/>
              </a:rPr>
              <a:t>s</a:t>
            </a:r>
            <a:r>
              <a:rPr sz="1100" i="1" spc="5" dirty="0">
                <a:latin typeface="Corbel"/>
                <a:cs typeface="Corbel"/>
              </a:rPr>
              <a:t>o</a:t>
            </a:r>
            <a:r>
              <a:rPr sz="1100" i="1" dirty="0">
                <a:latin typeface="Corbel"/>
                <a:cs typeface="Corbel"/>
              </a:rPr>
              <a:t>nt </a:t>
            </a:r>
            <a:r>
              <a:rPr sz="1100" i="1" spc="5" dirty="0">
                <a:latin typeface="Corbel"/>
                <a:cs typeface="Corbel"/>
              </a:rPr>
              <a:t>d</a:t>
            </a:r>
            <a:r>
              <a:rPr sz="1100" i="1" spc="-5" dirty="0">
                <a:latin typeface="Corbel"/>
                <a:cs typeface="Corbel"/>
              </a:rPr>
              <a:t>é</a:t>
            </a:r>
            <a:r>
              <a:rPr sz="1100" i="1" spc="5" dirty="0">
                <a:latin typeface="Corbel"/>
                <a:cs typeface="Corbel"/>
              </a:rPr>
              <a:t>t</a:t>
            </a:r>
            <a:r>
              <a:rPr sz="1100" i="1" spc="-5" dirty="0">
                <a:latin typeface="Corbel"/>
                <a:cs typeface="Corbel"/>
              </a:rPr>
              <a:t>ec</a:t>
            </a:r>
            <a:r>
              <a:rPr sz="1100" i="1" spc="5" dirty="0">
                <a:latin typeface="Corbel"/>
                <a:cs typeface="Corbel"/>
              </a:rPr>
              <a:t>t</a:t>
            </a:r>
            <a:r>
              <a:rPr sz="1100" i="1" spc="-5" dirty="0">
                <a:latin typeface="Corbel"/>
                <a:cs typeface="Corbel"/>
              </a:rPr>
              <a:t>é</a:t>
            </a:r>
            <a:r>
              <a:rPr sz="1100" i="1" dirty="0">
                <a:latin typeface="Corbel"/>
                <a:cs typeface="Corbel"/>
              </a:rPr>
              <a:t>s</a:t>
            </a:r>
            <a:r>
              <a:rPr sz="1100" i="1" spc="-6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e</a:t>
            </a:r>
            <a:r>
              <a:rPr sz="1100" i="1" dirty="0">
                <a:latin typeface="Corbel"/>
                <a:cs typeface="Corbel"/>
              </a:rPr>
              <a:t>n </a:t>
            </a:r>
            <a:r>
              <a:rPr sz="1100" i="1" spc="-5" dirty="0">
                <a:latin typeface="Corbel"/>
                <a:cs typeface="Corbel"/>
              </a:rPr>
              <a:t>c</a:t>
            </a:r>
            <a:r>
              <a:rPr sz="1100" i="1" dirty="0">
                <a:latin typeface="Corbel"/>
                <a:cs typeface="Corbel"/>
              </a:rPr>
              <a:t>l</a:t>
            </a:r>
            <a:r>
              <a:rPr sz="1100" i="1" spc="-10" dirty="0">
                <a:latin typeface="Corbel"/>
                <a:cs typeface="Corbel"/>
              </a:rPr>
              <a:t>ass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2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3013" y="5682488"/>
            <a:ext cx="131635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orbel"/>
                <a:cs typeface="Corbel"/>
              </a:rPr>
              <a:t>Le modèle alerte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trop </a:t>
            </a:r>
            <a:r>
              <a:rPr sz="1100" b="1" i="1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souvent</a:t>
            </a:r>
            <a:r>
              <a:rPr sz="1100" i="1" spc="-4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sur</a:t>
            </a:r>
            <a:r>
              <a:rPr sz="1100" i="1" spc="-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le</a:t>
            </a:r>
            <a:r>
              <a:rPr sz="1100" i="1" spc="-2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risque</a:t>
            </a:r>
            <a:r>
              <a:rPr sz="1100" i="1" spc="-4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de </a:t>
            </a:r>
            <a:r>
              <a:rPr sz="1100" i="1" spc="-204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faillite</a:t>
            </a:r>
            <a:r>
              <a:rPr sz="1100" i="1" spc="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d’un</a:t>
            </a:r>
            <a:r>
              <a:rPr sz="1100" i="1" spc="-3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client.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8788" y="2883788"/>
            <a:ext cx="5507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Corbel"/>
                <a:cs typeface="Corbel"/>
              </a:rPr>
              <a:t>On remarque </a:t>
            </a:r>
            <a:r>
              <a:rPr sz="1100" i="1" spc="-5" dirty="0">
                <a:latin typeface="Corbel"/>
                <a:cs typeface="Corbel"/>
              </a:rPr>
              <a:t>bien </a:t>
            </a:r>
            <a:r>
              <a:rPr sz="1100" i="1" dirty="0">
                <a:latin typeface="Corbel"/>
                <a:cs typeface="Corbel"/>
              </a:rPr>
              <a:t>que la courbe ROC du modèle XGBoost optimisé reste quand </a:t>
            </a:r>
            <a:r>
              <a:rPr sz="1100" i="1" spc="-5" dirty="0">
                <a:latin typeface="Corbel"/>
                <a:cs typeface="Corbel"/>
              </a:rPr>
              <a:t>même </a:t>
            </a:r>
            <a:r>
              <a:rPr sz="1100" i="1" spc="-10" dirty="0">
                <a:latin typeface="Corbel"/>
                <a:cs typeface="Corbel"/>
              </a:rPr>
              <a:t>assez </a:t>
            </a:r>
            <a:r>
              <a:rPr sz="1100" i="1" dirty="0">
                <a:latin typeface="Corbel"/>
                <a:cs typeface="Corbel"/>
              </a:rPr>
              <a:t>loin du </a:t>
            </a:r>
            <a:r>
              <a:rPr sz="1100" i="1" spc="-21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coin </a:t>
            </a:r>
            <a:r>
              <a:rPr sz="1100" i="1" spc="-5" dirty="0">
                <a:latin typeface="Corbel"/>
                <a:cs typeface="Corbel"/>
              </a:rPr>
              <a:t>supérieur gauche </a:t>
            </a:r>
            <a:r>
              <a:rPr sz="1100" i="1" dirty="0">
                <a:latin typeface="Corbel"/>
                <a:cs typeface="Corbel"/>
              </a:rPr>
              <a:t>du graphique. </a:t>
            </a:r>
            <a:r>
              <a:rPr sz="1100" i="1" spc="-5" dirty="0">
                <a:latin typeface="Corbel"/>
                <a:cs typeface="Corbel"/>
              </a:rPr>
              <a:t>Cela </a:t>
            </a:r>
            <a:r>
              <a:rPr sz="1100" i="1" dirty="0">
                <a:latin typeface="Corbel"/>
                <a:cs typeface="Corbel"/>
              </a:rPr>
              <a:t>donne une représentation </a:t>
            </a:r>
            <a:r>
              <a:rPr sz="1100" i="1" spc="-5" dirty="0">
                <a:latin typeface="Corbel"/>
                <a:cs typeface="Corbel"/>
              </a:rPr>
              <a:t>visuelle </a:t>
            </a:r>
            <a:r>
              <a:rPr sz="1100" i="1" dirty="0">
                <a:latin typeface="Corbel"/>
                <a:cs typeface="Corbel"/>
              </a:rPr>
              <a:t>de la performance 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globale</a:t>
            </a:r>
            <a:r>
              <a:rPr sz="1100" i="1" spc="-15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du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modèle.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100" i="1" dirty="0">
                <a:latin typeface="Corbel"/>
                <a:cs typeface="Corbel"/>
              </a:rPr>
              <a:t>On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constate</a:t>
            </a:r>
            <a:r>
              <a:rPr sz="1100" i="1" spc="-25" dirty="0">
                <a:latin typeface="Corbel"/>
                <a:cs typeface="Corbel"/>
              </a:rPr>
              <a:t> </a:t>
            </a:r>
            <a:r>
              <a:rPr sz="1100" i="1" spc="-10" dirty="0">
                <a:latin typeface="Corbel"/>
                <a:cs typeface="Corbel"/>
              </a:rPr>
              <a:t>aussi</a:t>
            </a:r>
            <a:r>
              <a:rPr sz="1100" i="1" spc="3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que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l’optimisation</a:t>
            </a:r>
            <a:r>
              <a:rPr sz="1100" i="1" spc="-45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nous</a:t>
            </a:r>
            <a:r>
              <a:rPr sz="1100" i="1" dirty="0">
                <a:latin typeface="Corbel"/>
                <a:cs typeface="Corbel"/>
              </a:rPr>
              <a:t> a</a:t>
            </a:r>
            <a:r>
              <a:rPr sz="1100" i="1" spc="15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permis</a:t>
            </a:r>
            <a:r>
              <a:rPr sz="1100" i="1" spc="-5" dirty="0">
                <a:latin typeface="Corbel"/>
                <a:cs typeface="Corbel"/>
              </a:rPr>
              <a:t> d’améliorer</a:t>
            </a:r>
            <a:r>
              <a:rPr sz="1100" i="1" spc="-4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le</a:t>
            </a:r>
            <a:r>
              <a:rPr sz="1100" i="1" spc="5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modèle.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42646" y="6191199"/>
            <a:ext cx="57289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0" marR="117475" indent="-142113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orbel"/>
                <a:cs typeface="Corbel"/>
              </a:rPr>
              <a:t>On constate que </a:t>
            </a:r>
            <a:r>
              <a:rPr sz="1100" i="1" spc="-5" dirty="0">
                <a:latin typeface="Corbel"/>
                <a:cs typeface="Corbel"/>
              </a:rPr>
              <a:t>ce </a:t>
            </a:r>
            <a:r>
              <a:rPr sz="1100" i="1" dirty="0">
                <a:latin typeface="Corbel"/>
                <a:cs typeface="Corbel"/>
              </a:rPr>
              <a:t>sont les ressources extérieures qui ont le plus d’importance pour les prédictions, </a:t>
            </a:r>
            <a:r>
              <a:rPr sz="1100" i="1" spc="-210" dirty="0">
                <a:latin typeface="Corbel"/>
                <a:cs typeface="Corbel"/>
              </a:rPr>
              <a:t> </a:t>
            </a:r>
            <a:r>
              <a:rPr sz="1100" i="1" spc="-15" dirty="0">
                <a:latin typeface="Corbel"/>
                <a:cs typeface="Corbel"/>
              </a:rPr>
              <a:t>b</a:t>
            </a:r>
            <a:r>
              <a:rPr sz="1100" i="1" dirty="0">
                <a:latin typeface="Corbel"/>
                <a:cs typeface="Corbel"/>
              </a:rPr>
              <a:t>i</a:t>
            </a:r>
            <a:r>
              <a:rPr sz="1100" i="1" spc="-5" dirty="0">
                <a:latin typeface="Corbel"/>
                <a:cs typeface="Corbel"/>
              </a:rPr>
              <a:t>e</a:t>
            </a:r>
            <a:r>
              <a:rPr sz="1100" i="1" dirty="0">
                <a:latin typeface="Corbel"/>
                <a:cs typeface="Corbel"/>
              </a:rPr>
              <a:t>n</a:t>
            </a:r>
            <a:r>
              <a:rPr sz="1100" i="1" spc="-5" dirty="0">
                <a:latin typeface="Corbel"/>
                <a:cs typeface="Corbel"/>
              </a:rPr>
              <a:t> </a:t>
            </a:r>
            <a:r>
              <a:rPr sz="1100" i="1" spc="5" dirty="0">
                <a:latin typeface="Corbel"/>
                <a:cs typeface="Corbel"/>
              </a:rPr>
              <a:t>q</a:t>
            </a:r>
            <a:r>
              <a:rPr sz="1100" i="1" spc="-5" dirty="0">
                <a:latin typeface="Corbel"/>
                <a:cs typeface="Corbel"/>
              </a:rPr>
              <a:t>u</a:t>
            </a:r>
            <a:r>
              <a:rPr sz="1100" i="1" dirty="0">
                <a:latin typeface="Corbel"/>
                <a:cs typeface="Corbel"/>
              </a:rPr>
              <a:t>e leur p</a:t>
            </a:r>
            <a:r>
              <a:rPr sz="1100" i="1" spc="5" dirty="0">
                <a:latin typeface="Corbel"/>
                <a:cs typeface="Corbel"/>
              </a:rPr>
              <a:t>o</a:t>
            </a:r>
            <a:r>
              <a:rPr sz="1100" i="1" spc="-5" dirty="0">
                <a:latin typeface="Corbel"/>
                <a:cs typeface="Corbel"/>
              </a:rPr>
              <a:t>u</a:t>
            </a:r>
            <a:r>
              <a:rPr sz="1100" i="1" spc="5" dirty="0">
                <a:latin typeface="Corbel"/>
                <a:cs typeface="Corbel"/>
              </a:rPr>
              <a:t>r</a:t>
            </a:r>
            <a:r>
              <a:rPr sz="1100" i="1" dirty="0">
                <a:latin typeface="Corbel"/>
                <a:cs typeface="Corbel"/>
              </a:rPr>
              <a:t>cen</a:t>
            </a:r>
            <a:r>
              <a:rPr sz="1100" i="1" spc="5" dirty="0">
                <a:latin typeface="Corbel"/>
                <a:cs typeface="Corbel"/>
              </a:rPr>
              <a:t>t</a:t>
            </a:r>
            <a:r>
              <a:rPr sz="1100" i="1" spc="-10" dirty="0">
                <a:latin typeface="Corbel"/>
                <a:cs typeface="Corbel"/>
              </a:rPr>
              <a:t>a</a:t>
            </a:r>
            <a:r>
              <a:rPr sz="1100" i="1" spc="-5" dirty="0">
                <a:latin typeface="Corbel"/>
                <a:cs typeface="Corbel"/>
              </a:rPr>
              <a:t>g</a:t>
            </a:r>
            <a:r>
              <a:rPr sz="1100" i="1" dirty="0">
                <a:latin typeface="Corbel"/>
                <a:cs typeface="Corbel"/>
              </a:rPr>
              <a:t>e</a:t>
            </a:r>
            <a:r>
              <a:rPr sz="1100" i="1" spc="-55" dirty="0">
                <a:latin typeface="Corbel"/>
                <a:cs typeface="Corbel"/>
              </a:rPr>
              <a:t> </a:t>
            </a:r>
            <a:r>
              <a:rPr sz="1100" i="1" spc="10" dirty="0">
                <a:latin typeface="Corbel"/>
                <a:cs typeface="Corbel"/>
              </a:rPr>
              <a:t>n</a:t>
            </a:r>
            <a:r>
              <a:rPr sz="1100" i="1" spc="-5" dirty="0">
                <a:latin typeface="Corbel"/>
                <a:cs typeface="Corbel"/>
              </a:rPr>
              <a:t>’e</a:t>
            </a:r>
            <a:r>
              <a:rPr sz="1100" i="1" spc="-10" dirty="0">
                <a:latin typeface="Corbel"/>
                <a:cs typeface="Corbel"/>
              </a:rPr>
              <a:t>s</a:t>
            </a:r>
            <a:r>
              <a:rPr sz="1100" i="1" dirty="0">
                <a:latin typeface="Corbel"/>
                <a:cs typeface="Corbel"/>
              </a:rPr>
              <a:t>t p</a:t>
            </a:r>
            <a:r>
              <a:rPr sz="1100" i="1" spc="-10" dirty="0">
                <a:latin typeface="Corbel"/>
                <a:cs typeface="Corbel"/>
              </a:rPr>
              <a:t>a</a:t>
            </a:r>
            <a:r>
              <a:rPr sz="1100" i="1" dirty="0">
                <a:latin typeface="Corbel"/>
                <a:cs typeface="Corbel"/>
              </a:rPr>
              <a:t>s</a:t>
            </a:r>
            <a:r>
              <a:rPr sz="1100" i="1" spc="10" dirty="0">
                <a:latin typeface="Corbel"/>
                <a:cs typeface="Corbel"/>
              </a:rPr>
              <a:t> </a:t>
            </a:r>
            <a:r>
              <a:rPr sz="1100" i="1" spc="-5" dirty="0">
                <a:latin typeface="Corbel"/>
                <a:cs typeface="Corbel"/>
              </a:rPr>
              <a:t>éle</a:t>
            </a:r>
            <a:r>
              <a:rPr sz="1100" i="1" spc="10" dirty="0">
                <a:latin typeface="Corbel"/>
                <a:cs typeface="Corbel"/>
              </a:rPr>
              <a:t>v</a:t>
            </a:r>
            <a:r>
              <a:rPr sz="1100" i="1" dirty="0">
                <a:latin typeface="Corbel"/>
                <a:cs typeface="Corbel"/>
              </a:rPr>
              <a:t>é</a:t>
            </a:r>
            <a:r>
              <a:rPr sz="1100" i="1" spc="-30" dirty="0">
                <a:latin typeface="Corbel"/>
                <a:cs typeface="Corbel"/>
              </a:rPr>
              <a:t> </a:t>
            </a:r>
            <a:r>
              <a:rPr sz="1100" i="1" dirty="0">
                <a:latin typeface="Corbel"/>
                <a:cs typeface="Corbel"/>
              </a:rPr>
              <a:t>:</a:t>
            </a:r>
            <a:r>
              <a:rPr sz="1100" i="1" spc="20" dirty="0">
                <a:latin typeface="Corbel"/>
                <a:cs typeface="Corbel"/>
              </a:rPr>
              <a:t> </a:t>
            </a:r>
            <a:r>
              <a:rPr sz="1100" i="1" spc="10" dirty="0">
                <a:latin typeface="Corbel"/>
                <a:cs typeface="Corbel"/>
              </a:rPr>
              <a:t>≈</a:t>
            </a:r>
            <a:r>
              <a:rPr sz="1100" i="1" spc="-5" dirty="0">
                <a:latin typeface="Corbel"/>
                <a:cs typeface="Corbel"/>
              </a:rPr>
              <a:t>2</a:t>
            </a:r>
            <a:r>
              <a:rPr sz="1100" i="1" dirty="0">
                <a:latin typeface="Corbel"/>
                <a:cs typeface="Corbel"/>
              </a:rPr>
              <a:t>%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99704" y="79247"/>
            <a:ext cx="2026920" cy="399415"/>
            <a:chOff x="8299704" y="79247"/>
            <a:chExt cx="2026920" cy="399415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4276" y="83819"/>
              <a:ext cx="2017776" cy="3901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04276" y="83819"/>
              <a:ext cx="2018030" cy="390525"/>
            </a:xfrm>
            <a:custGeom>
              <a:avLst/>
              <a:gdLst/>
              <a:ahLst/>
              <a:cxnLst/>
              <a:rect l="l" t="t" r="r" b="b"/>
              <a:pathLst>
                <a:path w="2018029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952752" y="0"/>
                  </a:lnTo>
                  <a:lnTo>
                    <a:pt x="1978074" y="5105"/>
                  </a:lnTo>
                  <a:lnTo>
                    <a:pt x="1998741" y="19034"/>
                  </a:lnTo>
                  <a:lnTo>
                    <a:pt x="2012670" y="39701"/>
                  </a:lnTo>
                  <a:lnTo>
                    <a:pt x="2017776" y="65024"/>
                  </a:lnTo>
                  <a:lnTo>
                    <a:pt x="2017776" y="325119"/>
                  </a:lnTo>
                  <a:lnTo>
                    <a:pt x="2012670" y="350442"/>
                  </a:lnTo>
                  <a:lnTo>
                    <a:pt x="1998741" y="371109"/>
                  </a:lnTo>
                  <a:lnTo>
                    <a:pt x="1978074" y="385038"/>
                  </a:lnTo>
                  <a:lnTo>
                    <a:pt x="1952752" y="390143"/>
                  </a:lnTo>
                  <a:lnTo>
                    <a:pt x="65024" y="390143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19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452866" y="163194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rbel"/>
                <a:cs typeface="Corbel"/>
              </a:rPr>
              <a:t>C</a:t>
            </a:r>
            <a:r>
              <a:rPr sz="1200" b="1" spc="5" dirty="0">
                <a:latin typeface="Corbel"/>
                <a:cs typeface="Corbel"/>
              </a:rPr>
              <a:t>o</a:t>
            </a:r>
            <a:r>
              <a:rPr sz="1200" b="1" spc="-10" dirty="0">
                <a:latin typeface="Corbel"/>
                <a:cs typeface="Corbel"/>
              </a:rPr>
              <a:t>u</a:t>
            </a:r>
            <a:r>
              <a:rPr sz="1200" b="1" spc="-15" dirty="0">
                <a:latin typeface="Corbel"/>
                <a:cs typeface="Corbel"/>
              </a:rPr>
              <a:t>r</a:t>
            </a:r>
            <a:r>
              <a:rPr sz="1200" b="1" dirty="0">
                <a:latin typeface="Corbel"/>
                <a:cs typeface="Corbel"/>
              </a:rPr>
              <a:t>be </a:t>
            </a:r>
            <a:r>
              <a:rPr sz="1200" b="1" spc="15" dirty="0">
                <a:latin typeface="Corbel"/>
                <a:cs typeface="Corbel"/>
              </a:rPr>
              <a:t> </a:t>
            </a:r>
            <a:r>
              <a:rPr sz="1200" b="1" spc="-10" dirty="0">
                <a:latin typeface="Corbel"/>
                <a:cs typeface="Corbel"/>
              </a:rPr>
              <a:t>R</a:t>
            </a:r>
            <a:r>
              <a:rPr sz="1200" b="1" spc="5" dirty="0">
                <a:latin typeface="Corbel"/>
                <a:cs typeface="Corbel"/>
              </a:rPr>
              <a:t>O</a:t>
            </a:r>
            <a:r>
              <a:rPr sz="1200" b="1" dirty="0">
                <a:latin typeface="Corbel"/>
                <a:cs typeface="Corbel"/>
              </a:rPr>
              <a:t>C</a:t>
            </a:r>
            <a:r>
              <a:rPr sz="1200" b="1" spc="-15" dirty="0">
                <a:latin typeface="Corbel"/>
                <a:cs typeface="Corbel"/>
              </a:rPr>
              <a:t> </a:t>
            </a:r>
            <a:r>
              <a:rPr sz="1200" b="1" spc="5" dirty="0">
                <a:latin typeface="Corbel"/>
                <a:cs typeface="Corbel"/>
              </a:rPr>
              <a:t>e</a:t>
            </a:r>
            <a:r>
              <a:rPr sz="1200" b="1" dirty="0">
                <a:latin typeface="Corbel"/>
                <a:cs typeface="Corbel"/>
              </a:rPr>
              <a:t>t</a:t>
            </a:r>
            <a:r>
              <a:rPr sz="1200" b="1" spc="-10" dirty="0">
                <a:latin typeface="Corbel"/>
                <a:cs typeface="Corbel"/>
              </a:rPr>
              <a:t> </a:t>
            </a:r>
            <a:r>
              <a:rPr sz="1200" b="1" spc="-5" dirty="0">
                <a:latin typeface="Corbel"/>
                <a:cs typeface="Corbel"/>
              </a:rPr>
              <a:t>s</a:t>
            </a:r>
            <a:r>
              <a:rPr sz="1200" b="1" dirty="0">
                <a:latin typeface="Corbel"/>
                <a:cs typeface="Corbel"/>
              </a:rPr>
              <a:t>co</a:t>
            </a:r>
            <a:r>
              <a:rPr sz="1200" b="1" spc="-15" dirty="0">
                <a:latin typeface="Corbel"/>
                <a:cs typeface="Corbel"/>
              </a:rPr>
              <a:t>r</a:t>
            </a:r>
            <a:r>
              <a:rPr sz="1200" b="1" dirty="0">
                <a:latin typeface="Corbel"/>
                <a:cs typeface="Corbel"/>
              </a:rPr>
              <a:t>e</a:t>
            </a:r>
            <a:r>
              <a:rPr sz="1200" b="1" spc="-50" dirty="0">
                <a:latin typeface="Corbel"/>
                <a:cs typeface="Corbel"/>
              </a:rPr>
              <a:t> </a:t>
            </a:r>
            <a:r>
              <a:rPr sz="1200" b="1" dirty="0">
                <a:latin typeface="Corbel"/>
                <a:cs typeface="Corbel"/>
              </a:rPr>
              <a:t>A</a:t>
            </a:r>
            <a:r>
              <a:rPr sz="1200" b="1" spc="-5" dirty="0">
                <a:latin typeface="Corbel"/>
                <a:cs typeface="Corbel"/>
              </a:rPr>
              <a:t>UC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1600" y="3886200"/>
            <a:ext cx="2024380" cy="399415"/>
            <a:chOff x="6284976" y="3867911"/>
            <a:chExt cx="2024380" cy="39941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9548" y="3872483"/>
              <a:ext cx="2014727" cy="3901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89548" y="3872483"/>
              <a:ext cx="2014855" cy="390525"/>
            </a:xfrm>
            <a:custGeom>
              <a:avLst/>
              <a:gdLst/>
              <a:ahLst/>
              <a:cxnLst/>
              <a:rect l="l" t="t" r="r" b="b"/>
              <a:pathLst>
                <a:path w="201485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949703" y="0"/>
                  </a:lnTo>
                  <a:lnTo>
                    <a:pt x="1975026" y="5105"/>
                  </a:lnTo>
                  <a:lnTo>
                    <a:pt x="1995693" y="19034"/>
                  </a:lnTo>
                  <a:lnTo>
                    <a:pt x="2009622" y="39701"/>
                  </a:lnTo>
                  <a:lnTo>
                    <a:pt x="2014727" y="65024"/>
                  </a:lnTo>
                  <a:lnTo>
                    <a:pt x="2014727" y="325120"/>
                  </a:lnTo>
                  <a:lnTo>
                    <a:pt x="2009622" y="350442"/>
                  </a:lnTo>
                  <a:lnTo>
                    <a:pt x="1995693" y="371109"/>
                  </a:lnTo>
                  <a:lnTo>
                    <a:pt x="1975026" y="385038"/>
                  </a:lnTo>
                  <a:lnTo>
                    <a:pt x="1949703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562600" y="3962400"/>
            <a:ext cx="1383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rbel"/>
                <a:cs typeface="Corbel"/>
              </a:rPr>
              <a:t>Features</a:t>
            </a:r>
            <a:r>
              <a:rPr sz="1200" b="1" spc="-50" dirty="0">
                <a:latin typeface="Corbel"/>
                <a:cs typeface="Corbel"/>
              </a:rPr>
              <a:t> </a:t>
            </a:r>
            <a:r>
              <a:rPr sz="1200" b="1" spc="-5" dirty="0">
                <a:latin typeface="Corbel"/>
                <a:cs typeface="Corbel"/>
              </a:rPr>
              <a:t>importance</a:t>
            </a:r>
            <a:endParaRPr sz="1200" dirty="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35489" y="3489769"/>
            <a:ext cx="1317625" cy="378460"/>
            <a:chOff x="3535489" y="3489769"/>
            <a:chExt cx="1317625" cy="378460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0252" y="3494532"/>
              <a:ext cx="1307592" cy="3688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40252" y="3494532"/>
              <a:ext cx="1308100" cy="368935"/>
            </a:xfrm>
            <a:custGeom>
              <a:avLst/>
              <a:gdLst/>
              <a:ahLst/>
              <a:cxnLst/>
              <a:rect l="l" t="t" r="r" b="b"/>
              <a:pathLst>
                <a:path w="130810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246124" y="0"/>
                  </a:lnTo>
                  <a:lnTo>
                    <a:pt x="1270033" y="4835"/>
                  </a:lnTo>
                  <a:lnTo>
                    <a:pt x="1289573" y="18018"/>
                  </a:lnTo>
                  <a:lnTo>
                    <a:pt x="1302756" y="37558"/>
                  </a:lnTo>
                  <a:lnTo>
                    <a:pt x="1307592" y="61467"/>
                  </a:lnTo>
                  <a:lnTo>
                    <a:pt x="1307592" y="307339"/>
                  </a:lnTo>
                  <a:lnTo>
                    <a:pt x="1302756" y="331249"/>
                  </a:lnTo>
                  <a:lnTo>
                    <a:pt x="1289573" y="350789"/>
                  </a:lnTo>
                  <a:lnTo>
                    <a:pt x="1270033" y="363972"/>
                  </a:lnTo>
                  <a:lnTo>
                    <a:pt x="1246124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736594" y="3504691"/>
            <a:ext cx="908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orbel"/>
                <a:cs typeface="Corbel"/>
              </a:rPr>
              <a:t>92%</a:t>
            </a:r>
            <a:r>
              <a:rPr sz="1000" spc="-20" dirty="0">
                <a:latin typeface="Corbel"/>
                <a:cs typeface="Corbel"/>
              </a:rPr>
              <a:t> </a:t>
            </a:r>
            <a:r>
              <a:rPr sz="1000" spc="5" dirty="0">
                <a:latin typeface="Corbel"/>
                <a:cs typeface="Corbel"/>
              </a:rPr>
              <a:t>de</a:t>
            </a:r>
            <a:r>
              <a:rPr sz="1000" spc="-4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targets</a:t>
            </a:r>
            <a:r>
              <a:rPr sz="1000" spc="-4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0</a:t>
            </a:r>
            <a:endParaRPr sz="1000">
              <a:latin typeface="Corbel"/>
              <a:cs typeface="Corbel"/>
            </a:endParaRPr>
          </a:p>
          <a:p>
            <a:pPr marL="52069">
              <a:lnSpc>
                <a:spcPct val="100000"/>
              </a:lnSpc>
            </a:pPr>
            <a:r>
              <a:rPr sz="1000" spc="5" dirty="0">
                <a:latin typeface="Corbel"/>
                <a:cs typeface="Corbel"/>
              </a:rPr>
              <a:t>8%</a:t>
            </a:r>
            <a:r>
              <a:rPr sz="1000" spc="-30" dirty="0">
                <a:latin typeface="Corbel"/>
                <a:cs typeface="Corbel"/>
              </a:rPr>
              <a:t> </a:t>
            </a:r>
            <a:r>
              <a:rPr sz="1000" spc="10" dirty="0">
                <a:latin typeface="Corbel"/>
                <a:cs typeface="Corbel"/>
              </a:rPr>
              <a:t>d</a:t>
            </a:r>
            <a:r>
              <a:rPr sz="1000" dirty="0">
                <a:latin typeface="Corbel"/>
                <a:cs typeface="Corbel"/>
              </a:rPr>
              <a:t>e</a:t>
            </a:r>
            <a:r>
              <a:rPr sz="1000" spc="-10" dirty="0">
                <a:latin typeface="Corbel"/>
                <a:cs typeface="Corbel"/>
              </a:rPr>
              <a:t> </a:t>
            </a:r>
            <a:r>
              <a:rPr sz="1000" spc="5" dirty="0">
                <a:latin typeface="Corbel"/>
                <a:cs typeface="Corbel"/>
              </a:rPr>
              <a:t>ta</a:t>
            </a:r>
            <a:r>
              <a:rPr sz="1000" dirty="0">
                <a:latin typeface="Corbel"/>
                <a:cs typeface="Corbel"/>
              </a:rPr>
              <a:t>r</a:t>
            </a:r>
            <a:r>
              <a:rPr sz="1000" spc="-10" dirty="0">
                <a:latin typeface="Corbel"/>
                <a:cs typeface="Corbel"/>
              </a:rPr>
              <a:t>g</a:t>
            </a:r>
            <a:r>
              <a:rPr sz="1000" dirty="0">
                <a:latin typeface="Corbel"/>
                <a:cs typeface="Corbel"/>
              </a:rPr>
              <a:t>e</a:t>
            </a:r>
            <a:r>
              <a:rPr sz="1000" spc="10" dirty="0">
                <a:latin typeface="Corbel"/>
                <a:cs typeface="Corbel"/>
              </a:rPr>
              <a:t>t</a:t>
            </a:r>
            <a:r>
              <a:rPr sz="1000" dirty="0">
                <a:latin typeface="Corbel"/>
                <a:cs typeface="Corbel"/>
              </a:rPr>
              <a:t>s</a:t>
            </a:r>
            <a:r>
              <a:rPr sz="1000" spc="-55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395537" y="5486209"/>
            <a:ext cx="570865" cy="305435"/>
            <a:chOff x="2395537" y="5486209"/>
            <a:chExt cx="570865" cy="305435"/>
          </a:xfrm>
        </p:grpSpPr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0300" y="5490971"/>
              <a:ext cx="560832" cy="29565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00300" y="5490971"/>
              <a:ext cx="561340" cy="295910"/>
            </a:xfrm>
            <a:custGeom>
              <a:avLst/>
              <a:gdLst/>
              <a:ahLst/>
              <a:cxnLst/>
              <a:rect l="l" t="t" r="r" b="b"/>
              <a:pathLst>
                <a:path w="561339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511556" y="0"/>
                  </a:lnTo>
                  <a:lnTo>
                    <a:pt x="530721" y="3877"/>
                  </a:lnTo>
                  <a:lnTo>
                    <a:pt x="546385" y="14446"/>
                  </a:lnTo>
                  <a:lnTo>
                    <a:pt x="556954" y="30110"/>
                  </a:lnTo>
                  <a:lnTo>
                    <a:pt x="560832" y="49275"/>
                  </a:lnTo>
                  <a:lnTo>
                    <a:pt x="560832" y="246379"/>
                  </a:lnTo>
                  <a:lnTo>
                    <a:pt x="556954" y="265561"/>
                  </a:lnTo>
                  <a:lnTo>
                    <a:pt x="546385" y="281224"/>
                  </a:lnTo>
                  <a:lnTo>
                    <a:pt x="530721" y="291783"/>
                  </a:lnTo>
                  <a:lnTo>
                    <a:pt x="511556" y="295655"/>
                  </a:lnTo>
                  <a:lnTo>
                    <a:pt x="49275" y="295655"/>
                  </a:lnTo>
                  <a:lnTo>
                    <a:pt x="30110" y="291783"/>
                  </a:lnTo>
                  <a:lnTo>
                    <a:pt x="14446" y="281224"/>
                  </a:lnTo>
                  <a:lnTo>
                    <a:pt x="3877" y="265561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546985" y="5541061"/>
            <a:ext cx="2654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Corbel"/>
                <a:cs typeface="Corbel"/>
              </a:rPr>
              <a:t>8</a:t>
            </a:r>
            <a:r>
              <a:rPr sz="1000" b="1" spc="5" dirty="0">
                <a:latin typeface="Corbel"/>
                <a:cs typeface="Corbel"/>
              </a:rPr>
              <a:t>2%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80553" y="5470969"/>
            <a:ext cx="573405" cy="308610"/>
            <a:chOff x="1380553" y="5470969"/>
            <a:chExt cx="573405" cy="308610"/>
          </a:xfrm>
        </p:grpSpPr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5316" y="5475732"/>
              <a:ext cx="563879" cy="29870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85316" y="5475732"/>
              <a:ext cx="563880" cy="299085"/>
            </a:xfrm>
            <a:custGeom>
              <a:avLst/>
              <a:gdLst/>
              <a:ahLst/>
              <a:cxnLst/>
              <a:rect l="l" t="t" r="r" b="b"/>
              <a:pathLst>
                <a:path w="563880" h="299085">
                  <a:moveTo>
                    <a:pt x="0" y="49784"/>
                  </a:moveTo>
                  <a:lnTo>
                    <a:pt x="3921" y="30432"/>
                  </a:lnTo>
                  <a:lnTo>
                    <a:pt x="14605" y="14605"/>
                  </a:lnTo>
                  <a:lnTo>
                    <a:pt x="30432" y="3921"/>
                  </a:lnTo>
                  <a:lnTo>
                    <a:pt x="49784" y="0"/>
                  </a:lnTo>
                  <a:lnTo>
                    <a:pt x="514096" y="0"/>
                  </a:lnTo>
                  <a:lnTo>
                    <a:pt x="533447" y="3921"/>
                  </a:lnTo>
                  <a:lnTo>
                    <a:pt x="549275" y="14605"/>
                  </a:lnTo>
                  <a:lnTo>
                    <a:pt x="559958" y="30432"/>
                  </a:lnTo>
                  <a:lnTo>
                    <a:pt x="563879" y="49784"/>
                  </a:lnTo>
                  <a:lnTo>
                    <a:pt x="563879" y="248920"/>
                  </a:lnTo>
                  <a:lnTo>
                    <a:pt x="559958" y="268298"/>
                  </a:lnTo>
                  <a:lnTo>
                    <a:pt x="549274" y="284122"/>
                  </a:lnTo>
                  <a:lnTo>
                    <a:pt x="533447" y="294791"/>
                  </a:lnTo>
                  <a:lnTo>
                    <a:pt x="514096" y="298704"/>
                  </a:lnTo>
                  <a:lnTo>
                    <a:pt x="49784" y="298704"/>
                  </a:lnTo>
                  <a:lnTo>
                    <a:pt x="30432" y="294791"/>
                  </a:lnTo>
                  <a:lnTo>
                    <a:pt x="14605" y="284122"/>
                  </a:lnTo>
                  <a:lnTo>
                    <a:pt x="3921" y="268298"/>
                  </a:lnTo>
                  <a:lnTo>
                    <a:pt x="0" y="248920"/>
                  </a:lnTo>
                  <a:lnTo>
                    <a:pt x="0" y="49784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532636" y="5528259"/>
            <a:ext cx="2660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latin typeface="Corbel"/>
                <a:cs typeface="Corbel"/>
              </a:rPr>
              <a:t>1</a:t>
            </a:r>
            <a:r>
              <a:rPr sz="1000" b="1" spc="-5" dirty="0">
                <a:latin typeface="Corbel"/>
                <a:cs typeface="Corbel"/>
              </a:rPr>
              <a:t>8</a:t>
            </a:r>
            <a:r>
              <a:rPr sz="1000" b="1" spc="5" dirty="0">
                <a:latin typeface="Corbel"/>
                <a:cs typeface="Corbel"/>
              </a:rPr>
              <a:t>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04937" y="4507801"/>
            <a:ext cx="570865" cy="305435"/>
            <a:chOff x="1404937" y="4507801"/>
            <a:chExt cx="570865" cy="305435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9700" y="4512564"/>
              <a:ext cx="560832" cy="29565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409700" y="4512564"/>
              <a:ext cx="561340" cy="295910"/>
            </a:xfrm>
            <a:custGeom>
              <a:avLst/>
              <a:gdLst/>
              <a:ahLst/>
              <a:cxnLst/>
              <a:rect l="l" t="t" r="r" b="b"/>
              <a:pathLst>
                <a:path w="561339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511556" y="0"/>
                  </a:lnTo>
                  <a:lnTo>
                    <a:pt x="530721" y="3877"/>
                  </a:lnTo>
                  <a:lnTo>
                    <a:pt x="546385" y="14446"/>
                  </a:lnTo>
                  <a:lnTo>
                    <a:pt x="556954" y="30110"/>
                  </a:lnTo>
                  <a:lnTo>
                    <a:pt x="560832" y="49275"/>
                  </a:lnTo>
                  <a:lnTo>
                    <a:pt x="560832" y="246380"/>
                  </a:lnTo>
                  <a:lnTo>
                    <a:pt x="556954" y="265545"/>
                  </a:lnTo>
                  <a:lnTo>
                    <a:pt x="546385" y="281209"/>
                  </a:lnTo>
                  <a:lnTo>
                    <a:pt x="530721" y="291778"/>
                  </a:lnTo>
                  <a:lnTo>
                    <a:pt x="511556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D0B8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56130" y="4563872"/>
            <a:ext cx="2654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Corbel"/>
                <a:cs typeface="Corbel"/>
              </a:rPr>
              <a:t>6</a:t>
            </a:r>
            <a:r>
              <a:rPr sz="1000" b="1" spc="10" dirty="0">
                <a:latin typeface="Corbel"/>
                <a:cs typeface="Corbel"/>
              </a:rPr>
              <a:t>5</a:t>
            </a:r>
            <a:r>
              <a:rPr sz="1000" b="1" spc="5" dirty="0">
                <a:latin typeface="Corbel"/>
                <a:cs typeface="Corbel"/>
              </a:rPr>
              <a:t>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426017" y="4507801"/>
            <a:ext cx="570865" cy="305435"/>
            <a:chOff x="2426017" y="4507801"/>
            <a:chExt cx="570865" cy="305435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0779" y="4512564"/>
              <a:ext cx="560832" cy="2956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430779" y="4512564"/>
              <a:ext cx="561340" cy="295910"/>
            </a:xfrm>
            <a:custGeom>
              <a:avLst/>
              <a:gdLst/>
              <a:ahLst/>
              <a:cxnLst/>
              <a:rect l="l" t="t" r="r" b="b"/>
              <a:pathLst>
                <a:path w="561339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511556" y="0"/>
                  </a:lnTo>
                  <a:lnTo>
                    <a:pt x="530721" y="3877"/>
                  </a:lnTo>
                  <a:lnTo>
                    <a:pt x="546385" y="14446"/>
                  </a:lnTo>
                  <a:lnTo>
                    <a:pt x="556954" y="30110"/>
                  </a:lnTo>
                  <a:lnTo>
                    <a:pt x="560832" y="49275"/>
                  </a:lnTo>
                  <a:lnTo>
                    <a:pt x="560832" y="246380"/>
                  </a:lnTo>
                  <a:lnTo>
                    <a:pt x="556954" y="265545"/>
                  </a:lnTo>
                  <a:lnTo>
                    <a:pt x="546385" y="281209"/>
                  </a:lnTo>
                  <a:lnTo>
                    <a:pt x="530721" y="291778"/>
                  </a:lnTo>
                  <a:lnTo>
                    <a:pt x="511556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D0B8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579623" y="4563872"/>
            <a:ext cx="259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orbel"/>
                <a:cs typeface="Corbel"/>
              </a:rPr>
              <a:t>2</a:t>
            </a:r>
            <a:r>
              <a:rPr sz="1000" b="1" spc="10" dirty="0">
                <a:latin typeface="Corbel"/>
                <a:cs typeface="Corbel"/>
              </a:rPr>
              <a:t>7</a:t>
            </a:r>
            <a:r>
              <a:rPr sz="1000" b="1" spc="5" dirty="0">
                <a:latin typeface="Corbel"/>
                <a:cs typeface="Corbel"/>
              </a:rPr>
              <a:t>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95471" y="1097241"/>
            <a:ext cx="2197100" cy="1761489"/>
            <a:chOff x="3395471" y="1097241"/>
            <a:chExt cx="2197100" cy="1761489"/>
          </a:xfrm>
        </p:grpSpPr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95471" y="1097241"/>
              <a:ext cx="2196846" cy="11053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93591" y="1295400"/>
              <a:ext cx="1624584" cy="5334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5471" y="1828850"/>
              <a:ext cx="2196846" cy="102979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3591" y="2026920"/>
              <a:ext cx="1624584" cy="457200"/>
            </a:xfrm>
            <a:prstGeom prst="rect">
              <a:avLst/>
            </a:prstGeom>
          </p:spPr>
        </p:pic>
      </p:grpSp>
      <p:pic>
        <p:nvPicPr>
          <p:cNvPr id="1028" name="Picture 4" descr="C:\Users\YoshDZ\Desktop\Capture d’écran 2023-01-27 155858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239000" y="3810000"/>
            <a:ext cx="4577262" cy="2252663"/>
          </a:xfrm>
          <a:prstGeom prst="rect">
            <a:avLst/>
          </a:prstGeom>
          <a:noFill/>
        </p:spPr>
      </p:pic>
      <p:pic>
        <p:nvPicPr>
          <p:cNvPr id="3" name="Picture 2" descr="C:\Users\YoshDZ\Desktop\Capture d’écran 2023-02-01 205145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81000" y="1371600"/>
            <a:ext cx="3095625" cy="1186394"/>
          </a:xfrm>
          <a:prstGeom prst="rect">
            <a:avLst/>
          </a:prstGeom>
          <a:noFill/>
        </p:spPr>
      </p:pic>
      <p:pic>
        <p:nvPicPr>
          <p:cNvPr id="4" name="Picture 3" descr="C:\Users\YoshDZ\Desktop\Capture d’écran 2023-02-01 205600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553200" y="457200"/>
            <a:ext cx="56388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277" y="180797"/>
            <a:ext cx="53200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0530" algn="l"/>
              </a:tabLst>
            </a:pPr>
            <a:r>
              <a:rPr b="1" u="sng" dirty="0">
                <a:uFill>
                  <a:solidFill>
                    <a:srgbClr val="E8B0C3"/>
                  </a:solidFill>
                </a:uFill>
                <a:latin typeface="Corbel"/>
                <a:cs typeface="Corbel"/>
              </a:rPr>
              <a:t> 	</a:t>
            </a:r>
            <a:r>
              <a:rPr b="1" u="sng" spc="-75" dirty="0">
                <a:uFill>
                  <a:solidFill>
                    <a:srgbClr val="E8B0C3"/>
                  </a:solidFill>
                </a:uFill>
                <a:latin typeface="Corbel"/>
                <a:cs typeface="Corbel"/>
              </a:rPr>
              <a:t>ANALYSE</a:t>
            </a:r>
            <a:r>
              <a:rPr b="1" u="sng" spc="-110" dirty="0">
                <a:uFill>
                  <a:solidFill>
                    <a:srgbClr val="E8B0C3"/>
                  </a:solidFill>
                </a:uFill>
                <a:latin typeface="Corbel"/>
                <a:cs typeface="Corbel"/>
              </a:rPr>
              <a:t> </a:t>
            </a:r>
            <a:r>
              <a:rPr b="1" u="sng" spc="-100" dirty="0">
                <a:uFill>
                  <a:solidFill>
                    <a:srgbClr val="E8B0C3"/>
                  </a:solidFill>
                </a:uFill>
                <a:latin typeface="Corbel"/>
                <a:cs typeface="Corbel"/>
              </a:rPr>
              <a:t>RESULTATS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6019800" cy="2133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00" y="1143000"/>
            <a:ext cx="5943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fr-FR" sz="1200" b="1" dirty="0" smtClean="0">
                <a:latin typeface="Corbel"/>
                <a:cs typeface="Corbel"/>
              </a:rPr>
              <a:t>SHAP:</a:t>
            </a:r>
            <a:endParaRPr sz="12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fr-FR" sz="1200" dirty="0" smtClean="0"/>
              <a:t>SHAP est une approche utilisée dans la théorie des jeux. Avec SHAP,  </a:t>
            </a:r>
            <a:r>
              <a:rPr lang="fr-FR" sz="1200" dirty="0" smtClean="0"/>
              <a:t>on peux </a:t>
            </a:r>
            <a:r>
              <a:rPr lang="fr-FR" sz="1200" dirty="0" smtClean="0"/>
              <a:t>expliquer le résultat de </a:t>
            </a:r>
            <a:r>
              <a:rPr lang="fr-FR" sz="1200" dirty="0" smtClean="0"/>
              <a:t>notre </a:t>
            </a:r>
            <a:r>
              <a:rPr lang="fr-FR" sz="1200" dirty="0" smtClean="0"/>
              <a:t>modèle d’apprentissage de la machine. Ce modèle relie l’explication locale de l’allocation optimale de crédits à l’aide des valeurs de Shapley. Cette approche est très efficace avec la théorie des jeux.</a:t>
            </a:r>
            <a:endParaRPr sz="115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209800"/>
            <a:ext cx="5020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 smtClean="0"/>
              <a:t>Il s’agit d’une </a:t>
            </a:r>
            <a:r>
              <a:rPr lang="fr-FR" sz="1200" dirty="0" smtClean="0"/>
              <a:t>méthode d’interprétabilité locale c’est à dire pour chaque client choisit on cherche à savoir les variable qui ont influencé le plus sur le score final n a utilisé shap ci-joint </a:t>
            </a:r>
            <a:r>
              <a:rPr lang="fr-FR" sz="1200" dirty="0" smtClean="0"/>
              <a:t> on peut voir un </a:t>
            </a:r>
            <a:r>
              <a:rPr lang="fr-FR" sz="1200" dirty="0" smtClean="0"/>
              <a:t>exemple d’interprétabilité local pour une seule observation (un seul client):</a:t>
            </a:r>
            <a:endParaRPr sz="1200" dirty="0">
              <a:latin typeface="Corbel"/>
              <a:cs typeface="Corbel"/>
            </a:endParaRPr>
          </a:p>
        </p:txBody>
      </p:sp>
      <p:pic>
        <p:nvPicPr>
          <p:cNvPr id="1026" name="Picture 2" descr="C:\Users\YoshDZ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5200"/>
            <a:ext cx="6705600" cy="3124200"/>
          </a:xfrm>
          <a:prstGeom prst="rect">
            <a:avLst/>
          </a:prstGeom>
          <a:noFill/>
        </p:spPr>
      </p:pic>
      <p:pic>
        <p:nvPicPr>
          <p:cNvPr id="1027" name="Picture 3" descr="C:\Users\YoshDZ\Desktop\projet7ju\summary_plo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33400"/>
            <a:ext cx="5199063" cy="579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0578" y="3112719"/>
            <a:ext cx="3451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IV</a:t>
            </a:r>
            <a:r>
              <a:rPr sz="3600" spc="-40" dirty="0"/>
              <a:t> </a:t>
            </a:r>
            <a:r>
              <a:rPr sz="3600" dirty="0"/>
              <a:t>–</a:t>
            </a:r>
            <a:r>
              <a:rPr sz="3600" spc="-15" dirty="0"/>
              <a:t> </a:t>
            </a:r>
            <a:r>
              <a:rPr sz="3600" spc="-5" dirty="0"/>
              <a:t>DASHBOARD</a:t>
            </a:r>
            <a:endParaRPr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68345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15" dirty="0">
                <a:latin typeface="Corbel"/>
                <a:cs typeface="Corbel"/>
              </a:rPr>
              <a:t>DEPLOIEMENT</a:t>
            </a:r>
            <a:r>
              <a:rPr b="1" spc="-18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SUR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LE</a:t>
            </a:r>
            <a:r>
              <a:rPr b="1" spc="-185" dirty="0">
                <a:latin typeface="Corbel"/>
                <a:cs typeface="Corbel"/>
              </a:rPr>
              <a:t> </a:t>
            </a:r>
            <a:r>
              <a:rPr b="1" spc="-30" dirty="0">
                <a:latin typeface="Corbel"/>
                <a:cs typeface="Corbel"/>
              </a:rPr>
              <a:t>CLOUD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2400" y="4122456"/>
            <a:ext cx="1901457" cy="822244"/>
            <a:chOff x="3784092" y="3579875"/>
            <a:chExt cx="2121535" cy="490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4092" y="3579875"/>
              <a:ext cx="2121535" cy="490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84092" y="3579875"/>
              <a:ext cx="2121535" cy="490855"/>
            </a:xfrm>
            <a:custGeom>
              <a:avLst/>
              <a:gdLst/>
              <a:ahLst/>
              <a:cxnLst/>
              <a:rect l="l" t="t" r="r" b="b"/>
              <a:pathLst>
                <a:path w="2121535" h="490854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800100" y="0"/>
                  </a:lnTo>
                  <a:lnTo>
                    <a:pt x="1143000" y="0"/>
                  </a:lnTo>
                  <a:lnTo>
                    <a:pt x="1289812" y="0"/>
                  </a:lnTo>
                  <a:lnTo>
                    <a:pt x="1321665" y="6421"/>
                  </a:lnTo>
                  <a:lnTo>
                    <a:pt x="1347660" y="23939"/>
                  </a:lnTo>
                  <a:lnTo>
                    <a:pt x="1365178" y="49934"/>
                  </a:lnTo>
                  <a:lnTo>
                    <a:pt x="1371600" y="81787"/>
                  </a:lnTo>
                  <a:lnTo>
                    <a:pt x="1371600" y="286257"/>
                  </a:lnTo>
                  <a:lnTo>
                    <a:pt x="2121535" y="255905"/>
                  </a:lnTo>
                  <a:lnTo>
                    <a:pt x="1371600" y="408940"/>
                  </a:lnTo>
                  <a:lnTo>
                    <a:pt x="1365178" y="440793"/>
                  </a:lnTo>
                  <a:lnTo>
                    <a:pt x="1347660" y="466788"/>
                  </a:lnTo>
                  <a:lnTo>
                    <a:pt x="1321665" y="484306"/>
                  </a:lnTo>
                  <a:lnTo>
                    <a:pt x="1289812" y="490728"/>
                  </a:lnTo>
                  <a:lnTo>
                    <a:pt x="1143000" y="490728"/>
                  </a:lnTo>
                  <a:lnTo>
                    <a:pt x="800100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286257"/>
                  </a:lnTo>
                  <a:lnTo>
                    <a:pt x="0" y="817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4800" y="4419600"/>
            <a:ext cx="8813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 smtClean="0">
                <a:latin typeface="Corbel"/>
                <a:cs typeface="Corbel"/>
              </a:rPr>
              <a:t>D</a:t>
            </a:r>
            <a:r>
              <a:rPr lang="fr-FR" sz="1400" spc="-10" dirty="0" smtClean="0">
                <a:latin typeface="Corbel"/>
                <a:cs typeface="Corbel"/>
              </a:rPr>
              <a:t>ashboard</a:t>
            </a:r>
            <a:endParaRPr sz="1400" dirty="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10854" y="3118104"/>
            <a:ext cx="2484120" cy="500380"/>
            <a:chOff x="8610854" y="3118104"/>
            <a:chExt cx="2484120" cy="5003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5426" y="3122676"/>
              <a:ext cx="2474722" cy="4907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15426" y="3122676"/>
              <a:ext cx="2475230" cy="490855"/>
            </a:xfrm>
            <a:custGeom>
              <a:avLst/>
              <a:gdLst/>
              <a:ahLst/>
              <a:cxnLst/>
              <a:rect l="l" t="t" r="r" b="b"/>
              <a:pathLst>
                <a:path w="2475229" h="490854">
                  <a:moveTo>
                    <a:pt x="703833" y="81787"/>
                  </a:moveTo>
                  <a:lnTo>
                    <a:pt x="710255" y="49934"/>
                  </a:lnTo>
                  <a:lnTo>
                    <a:pt x="727773" y="23939"/>
                  </a:lnTo>
                  <a:lnTo>
                    <a:pt x="753768" y="6421"/>
                  </a:lnTo>
                  <a:lnTo>
                    <a:pt x="785622" y="0"/>
                  </a:lnTo>
                  <a:lnTo>
                    <a:pt x="998981" y="0"/>
                  </a:lnTo>
                  <a:lnTo>
                    <a:pt x="1441703" y="0"/>
                  </a:lnTo>
                  <a:lnTo>
                    <a:pt x="2392933" y="0"/>
                  </a:lnTo>
                  <a:lnTo>
                    <a:pt x="2424787" y="6421"/>
                  </a:lnTo>
                  <a:lnTo>
                    <a:pt x="2450782" y="23939"/>
                  </a:lnTo>
                  <a:lnTo>
                    <a:pt x="2468300" y="49934"/>
                  </a:lnTo>
                  <a:lnTo>
                    <a:pt x="2474722" y="81787"/>
                  </a:lnTo>
                  <a:lnTo>
                    <a:pt x="2474722" y="204470"/>
                  </a:lnTo>
                  <a:lnTo>
                    <a:pt x="2474722" y="408939"/>
                  </a:lnTo>
                  <a:lnTo>
                    <a:pt x="2468300" y="440793"/>
                  </a:lnTo>
                  <a:lnTo>
                    <a:pt x="2450782" y="466788"/>
                  </a:lnTo>
                  <a:lnTo>
                    <a:pt x="2424787" y="484306"/>
                  </a:lnTo>
                  <a:lnTo>
                    <a:pt x="2392933" y="490728"/>
                  </a:lnTo>
                  <a:lnTo>
                    <a:pt x="1441703" y="490728"/>
                  </a:lnTo>
                  <a:lnTo>
                    <a:pt x="998981" y="490728"/>
                  </a:lnTo>
                  <a:lnTo>
                    <a:pt x="785622" y="490728"/>
                  </a:lnTo>
                  <a:lnTo>
                    <a:pt x="753768" y="484306"/>
                  </a:lnTo>
                  <a:lnTo>
                    <a:pt x="727773" y="466788"/>
                  </a:lnTo>
                  <a:lnTo>
                    <a:pt x="710255" y="440793"/>
                  </a:lnTo>
                  <a:lnTo>
                    <a:pt x="703833" y="408939"/>
                  </a:lnTo>
                  <a:lnTo>
                    <a:pt x="703833" y="204470"/>
                  </a:lnTo>
                  <a:lnTo>
                    <a:pt x="0" y="239013"/>
                  </a:lnTo>
                  <a:lnTo>
                    <a:pt x="703833" y="817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496" y="3200361"/>
              <a:ext cx="1052893" cy="40669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789414" y="3240405"/>
            <a:ext cx="8337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rbel"/>
                <a:cs typeface="Corbel"/>
              </a:rPr>
              <a:t>He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-10" dirty="0">
                <a:latin typeface="Corbel"/>
                <a:cs typeface="Corbel"/>
              </a:rPr>
              <a:t>ok</a:t>
            </a:r>
            <a:r>
              <a:rPr sz="1400" spc="-5" dirty="0">
                <a:latin typeface="Corbel"/>
                <a:cs typeface="Corbel"/>
              </a:rPr>
              <a:t>u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</a:t>
            </a:r>
            <a:r>
              <a:rPr sz="1400" spc="-20" dirty="0">
                <a:latin typeface="Corbel"/>
                <a:cs typeface="Corbel"/>
              </a:rPr>
              <a:t>L</a:t>
            </a:r>
            <a:r>
              <a:rPr sz="1400" spc="-5" dirty="0">
                <a:latin typeface="Corbel"/>
                <a:cs typeface="Corbel"/>
              </a:rPr>
              <a:t>I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43800" y="5791200"/>
            <a:ext cx="4511292" cy="911604"/>
            <a:chOff x="8756902" y="6208774"/>
            <a:chExt cx="3298190" cy="494030"/>
          </a:xfrm>
        </p:grpSpPr>
        <p:sp>
          <p:nvSpPr>
            <p:cNvPr id="42" name="object 42"/>
            <p:cNvSpPr/>
            <p:nvPr/>
          </p:nvSpPr>
          <p:spPr>
            <a:xfrm>
              <a:off x="8758428" y="6210300"/>
              <a:ext cx="3295015" cy="490855"/>
            </a:xfrm>
            <a:custGeom>
              <a:avLst/>
              <a:gdLst/>
              <a:ahLst/>
              <a:cxnLst/>
              <a:rect l="l" t="t" r="r" b="b"/>
              <a:pathLst>
                <a:path w="3295015" h="490854">
                  <a:moveTo>
                    <a:pt x="3273298" y="0"/>
                  </a:moveTo>
                  <a:lnTo>
                    <a:pt x="21590" y="0"/>
                  </a:lnTo>
                  <a:lnTo>
                    <a:pt x="13180" y="1698"/>
                  </a:lnTo>
                  <a:lnTo>
                    <a:pt x="6318" y="6329"/>
                  </a:lnTo>
                  <a:lnTo>
                    <a:pt x="1694" y="13196"/>
                  </a:lnTo>
                  <a:lnTo>
                    <a:pt x="0" y="21602"/>
                  </a:lnTo>
                  <a:lnTo>
                    <a:pt x="0" y="469125"/>
                  </a:lnTo>
                  <a:lnTo>
                    <a:pt x="1694" y="477531"/>
                  </a:lnTo>
                  <a:lnTo>
                    <a:pt x="6318" y="484398"/>
                  </a:lnTo>
                  <a:lnTo>
                    <a:pt x="13180" y="489029"/>
                  </a:lnTo>
                  <a:lnTo>
                    <a:pt x="21590" y="490728"/>
                  </a:lnTo>
                  <a:lnTo>
                    <a:pt x="3273298" y="490728"/>
                  </a:lnTo>
                  <a:lnTo>
                    <a:pt x="3281707" y="489029"/>
                  </a:lnTo>
                  <a:lnTo>
                    <a:pt x="3288569" y="484398"/>
                  </a:lnTo>
                  <a:lnTo>
                    <a:pt x="3293193" y="477531"/>
                  </a:lnTo>
                  <a:lnTo>
                    <a:pt x="3294888" y="469125"/>
                  </a:lnTo>
                  <a:lnTo>
                    <a:pt x="3294888" y="21602"/>
                  </a:lnTo>
                  <a:lnTo>
                    <a:pt x="3293193" y="13196"/>
                  </a:lnTo>
                  <a:lnTo>
                    <a:pt x="3288569" y="6329"/>
                  </a:lnTo>
                  <a:lnTo>
                    <a:pt x="3281707" y="1698"/>
                  </a:lnTo>
                  <a:lnTo>
                    <a:pt x="3273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8428" y="6210300"/>
              <a:ext cx="3295015" cy="490855"/>
            </a:xfrm>
            <a:custGeom>
              <a:avLst/>
              <a:gdLst/>
              <a:ahLst/>
              <a:cxnLst/>
              <a:rect l="l" t="t" r="r" b="b"/>
              <a:pathLst>
                <a:path w="3295015" h="490854">
                  <a:moveTo>
                    <a:pt x="0" y="21602"/>
                  </a:moveTo>
                  <a:lnTo>
                    <a:pt x="1694" y="13196"/>
                  </a:lnTo>
                  <a:lnTo>
                    <a:pt x="6318" y="6329"/>
                  </a:lnTo>
                  <a:lnTo>
                    <a:pt x="13180" y="1698"/>
                  </a:lnTo>
                  <a:lnTo>
                    <a:pt x="21590" y="0"/>
                  </a:lnTo>
                  <a:lnTo>
                    <a:pt x="3273298" y="0"/>
                  </a:lnTo>
                  <a:lnTo>
                    <a:pt x="3281707" y="1698"/>
                  </a:lnTo>
                  <a:lnTo>
                    <a:pt x="3288569" y="6329"/>
                  </a:lnTo>
                  <a:lnTo>
                    <a:pt x="3293193" y="13196"/>
                  </a:lnTo>
                  <a:lnTo>
                    <a:pt x="3294888" y="21602"/>
                  </a:lnTo>
                  <a:lnTo>
                    <a:pt x="3294888" y="469125"/>
                  </a:lnTo>
                  <a:lnTo>
                    <a:pt x="3293193" y="477531"/>
                  </a:lnTo>
                  <a:lnTo>
                    <a:pt x="3288569" y="484398"/>
                  </a:lnTo>
                  <a:lnTo>
                    <a:pt x="3281707" y="489029"/>
                  </a:lnTo>
                  <a:lnTo>
                    <a:pt x="3273298" y="490728"/>
                  </a:lnTo>
                  <a:lnTo>
                    <a:pt x="21590" y="490728"/>
                  </a:lnTo>
                  <a:lnTo>
                    <a:pt x="13180" y="489029"/>
                  </a:lnTo>
                  <a:lnTo>
                    <a:pt x="6318" y="484398"/>
                  </a:lnTo>
                  <a:lnTo>
                    <a:pt x="1694" y="477531"/>
                  </a:lnTo>
                  <a:lnTo>
                    <a:pt x="0" y="469125"/>
                  </a:lnTo>
                  <a:lnTo>
                    <a:pt x="0" y="21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077200" y="6096000"/>
            <a:ext cx="3657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rbel"/>
                <a:cs typeface="Corbel"/>
              </a:rPr>
              <a:t>URL </a:t>
            </a:r>
            <a:r>
              <a:rPr sz="1200" b="1" dirty="0">
                <a:latin typeface="Corbel"/>
                <a:cs typeface="Corbel"/>
              </a:rPr>
              <a:t>de</a:t>
            </a:r>
            <a:r>
              <a:rPr sz="1200" b="1" spc="-10" dirty="0">
                <a:latin typeface="Corbel"/>
                <a:cs typeface="Corbel"/>
              </a:rPr>
              <a:t> l’application</a:t>
            </a:r>
            <a:r>
              <a:rPr sz="1200" b="1" spc="-45" dirty="0">
                <a:latin typeface="Corbel"/>
                <a:cs typeface="Corbel"/>
              </a:rPr>
              <a:t> </a:t>
            </a:r>
            <a:r>
              <a:rPr sz="1200" b="1" dirty="0">
                <a:latin typeface="Corbel"/>
                <a:cs typeface="Corbel"/>
              </a:rPr>
              <a:t>:</a:t>
            </a:r>
            <a:endParaRPr sz="1200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orbel"/>
                <a:cs typeface="Corbel"/>
              </a:rPr>
              <a:t>https://</a:t>
            </a:r>
            <a:r>
              <a:rPr sz="1200" spc="-5" dirty="0" smtClean="0">
                <a:latin typeface="Corbel"/>
                <a:cs typeface="Corbel"/>
              </a:rPr>
              <a:t>dash1</a:t>
            </a:r>
            <a:r>
              <a:rPr lang="fr-FR" sz="1200" spc="-5" dirty="0" smtClean="0">
                <a:latin typeface="Corbel"/>
                <a:cs typeface="Corbel"/>
              </a:rPr>
              <a:t>05</a:t>
            </a:r>
            <a:r>
              <a:rPr sz="1200" spc="-5" dirty="0" smtClean="0">
                <a:latin typeface="Corbel"/>
                <a:cs typeface="Corbel"/>
              </a:rPr>
              <a:t>.herokuapp.com</a:t>
            </a:r>
            <a:endParaRPr sz="1200" dirty="0">
              <a:latin typeface="Corbel"/>
              <a:cs typeface="Corbe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9800" y="2667000"/>
            <a:ext cx="2560320" cy="2179320"/>
          </a:xfrm>
          <a:prstGeom prst="rect">
            <a:avLst/>
          </a:prstGeom>
        </p:spPr>
      </p:pic>
      <p:pic>
        <p:nvPicPr>
          <p:cNvPr id="2051" name="Picture 3" descr="C:\Users\YoshDZ\Desktop\Capture d’écran 2023-02-01 21103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762001"/>
            <a:ext cx="5181600" cy="1828800"/>
          </a:xfrm>
          <a:prstGeom prst="rect">
            <a:avLst/>
          </a:prstGeom>
          <a:noFill/>
        </p:spPr>
      </p:pic>
      <p:grpSp>
        <p:nvGrpSpPr>
          <p:cNvPr id="50" name="object 3"/>
          <p:cNvGrpSpPr/>
          <p:nvPr/>
        </p:nvGrpSpPr>
        <p:grpSpPr>
          <a:xfrm>
            <a:off x="3581400" y="2895600"/>
            <a:ext cx="2272891" cy="789853"/>
            <a:chOff x="4348752" y="4006064"/>
            <a:chExt cx="2121535" cy="490855"/>
          </a:xfrm>
        </p:grpSpPr>
        <p:pic>
          <p:nvPicPr>
            <p:cNvPr id="51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8752" y="4006064"/>
              <a:ext cx="2121535" cy="490728"/>
            </a:xfrm>
            <a:prstGeom prst="rect">
              <a:avLst/>
            </a:prstGeom>
          </p:spPr>
        </p:pic>
        <p:sp>
          <p:nvSpPr>
            <p:cNvPr id="52" name="object 5"/>
            <p:cNvSpPr/>
            <p:nvPr/>
          </p:nvSpPr>
          <p:spPr>
            <a:xfrm>
              <a:off x="4419878" y="4006064"/>
              <a:ext cx="1926595" cy="490855"/>
            </a:xfrm>
            <a:custGeom>
              <a:avLst/>
              <a:gdLst/>
              <a:ahLst/>
              <a:cxnLst/>
              <a:rect l="l" t="t" r="r" b="b"/>
              <a:pathLst>
                <a:path w="2121535" h="490854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800100" y="0"/>
                  </a:lnTo>
                  <a:lnTo>
                    <a:pt x="1143000" y="0"/>
                  </a:lnTo>
                  <a:lnTo>
                    <a:pt x="1289812" y="0"/>
                  </a:lnTo>
                  <a:lnTo>
                    <a:pt x="1321665" y="6421"/>
                  </a:lnTo>
                  <a:lnTo>
                    <a:pt x="1347660" y="23939"/>
                  </a:lnTo>
                  <a:lnTo>
                    <a:pt x="1365178" y="49934"/>
                  </a:lnTo>
                  <a:lnTo>
                    <a:pt x="1371600" y="81787"/>
                  </a:lnTo>
                  <a:lnTo>
                    <a:pt x="1371600" y="286257"/>
                  </a:lnTo>
                  <a:lnTo>
                    <a:pt x="2121535" y="255905"/>
                  </a:lnTo>
                  <a:lnTo>
                    <a:pt x="1371600" y="408940"/>
                  </a:lnTo>
                  <a:lnTo>
                    <a:pt x="1365178" y="440793"/>
                  </a:lnTo>
                  <a:lnTo>
                    <a:pt x="1347660" y="466788"/>
                  </a:lnTo>
                  <a:lnTo>
                    <a:pt x="1321665" y="484306"/>
                  </a:lnTo>
                  <a:lnTo>
                    <a:pt x="1289812" y="490728"/>
                  </a:lnTo>
                  <a:lnTo>
                    <a:pt x="1143000" y="490728"/>
                  </a:lnTo>
                  <a:lnTo>
                    <a:pt x="800100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286257"/>
                  </a:lnTo>
                  <a:lnTo>
                    <a:pt x="0" y="817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7"/>
          <p:cNvSpPr txBox="1"/>
          <p:nvPr/>
        </p:nvSpPr>
        <p:spPr>
          <a:xfrm>
            <a:off x="3886200" y="3200400"/>
            <a:ext cx="8813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400" spc="-10" dirty="0" smtClean="0">
                <a:latin typeface="Corbel"/>
                <a:cs typeface="Corbel"/>
              </a:rPr>
              <a:t>API</a:t>
            </a:r>
            <a:endParaRPr sz="1400" dirty="0">
              <a:latin typeface="Corbel"/>
              <a:cs typeface="Corbel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457200" y="3886200"/>
            <a:ext cx="2514600" cy="1981200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476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Fichier dashboard.py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Fichier data.csv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Fichier data_normalisée.csv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Procfile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Requirements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setup.sh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Modele (JSON)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1295400" y="1524000"/>
            <a:ext cx="1676400" cy="16764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476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Fichier api.py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Fichier wsgi.py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Procfile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Requirements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971800" y="2819400"/>
            <a:ext cx="609600" cy="228600"/>
          </a:xfrm>
          <a:prstGeom prst="straightConnector1">
            <a:avLst/>
          </a:prstGeom>
          <a:ln w="476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3048000" y="4572000"/>
            <a:ext cx="762000" cy="22860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YoshDZ\Desktop\Capture d’écran 2023-02-01 12262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4953000"/>
            <a:ext cx="6964363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V</a:t>
            </a:r>
            <a:r>
              <a:rPr spc="-20" dirty="0"/>
              <a:t> </a:t>
            </a:r>
            <a:r>
              <a:rPr spc="5" dirty="0"/>
              <a:t>–</a:t>
            </a:r>
            <a:r>
              <a:rPr spc="-170" dirty="0"/>
              <a:t> </a:t>
            </a:r>
            <a:r>
              <a:rPr dirty="0"/>
              <a:t>CO</a:t>
            </a:r>
            <a:r>
              <a:rPr spc="-15" dirty="0"/>
              <a:t>N</a:t>
            </a:r>
            <a:r>
              <a:rPr dirty="0"/>
              <a:t>CL</a:t>
            </a:r>
            <a:r>
              <a:rPr spc="-15" dirty="0"/>
              <a:t>U</a:t>
            </a:r>
            <a:r>
              <a:rPr spc="5" dirty="0"/>
              <a:t>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0"/>
            <a:ext cx="5767070" cy="6858000"/>
            <a:chOff x="149352" y="0"/>
            <a:chExt cx="5767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827532"/>
              <a:ext cx="5489448" cy="2221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2147" y="827532"/>
              <a:ext cx="5489575" cy="2222500"/>
            </a:xfrm>
            <a:custGeom>
              <a:avLst/>
              <a:gdLst/>
              <a:ahLst/>
              <a:cxnLst/>
              <a:rect l="l" t="t" r="r" b="b"/>
              <a:pathLst>
                <a:path w="5489575" h="2222500">
                  <a:moveTo>
                    <a:pt x="0" y="183006"/>
                  </a:moveTo>
                  <a:lnTo>
                    <a:pt x="6535" y="134349"/>
                  </a:lnTo>
                  <a:lnTo>
                    <a:pt x="24979" y="90630"/>
                  </a:lnTo>
                  <a:lnTo>
                    <a:pt x="53587" y="53593"/>
                  </a:lnTo>
                  <a:lnTo>
                    <a:pt x="90615" y="24981"/>
                  </a:lnTo>
                  <a:lnTo>
                    <a:pt x="134320" y="6535"/>
                  </a:lnTo>
                  <a:lnTo>
                    <a:pt x="182956" y="0"/>
                  </a:lnTo>
                  <a:lnTo>
                    <a:pt x="5306441" y="0"/>
                  </a:lnTo>
                  <a:lnTo>
                    <a:pt x="5355098" y="6535"/>
                  </a:lnTo>
                  <a:lnTo>
                    <a:pt x="5398817" y="24981"/>
                  </a:lnTo>
                  <a:lnTo>
                    <a:pt x="5435854" y="53593"/>
                  </a:lnTo>
                  <a:lnTo>
                    <a:pt x="5464466" y="90630"/>
                  </a:lnTo>
                  <a:lnTo>
                    <a:pt x="5482912" y="134349"/>
                  </a:lnTo>
                  <a:lnTo>
                    <a:pt x="5489448" y="183006"/>
                  </a:lnTo>
                  <a:lnTo>
                    <a:pt x="5489448" y="2038984"/>
                  </a:lnTo>
                  <a:lnTo>
                    <a:pt x="5482912" y="2087642"/>
                  </a:lnTo>
                  <a:lnTo>
                    <a:pt x="5464466" y="2131361"/>
                  </a:lnTo>
                  <a:lnTo>
                    <a:pt x="5435854" y="2168398"/>
                  </a:lnTo>
                  <a:lnTo>
                    <a:pt x="5398817" y="2197010"/>
                  </a:lnTo>
                  <a:lnTo>
                    <a:pt x="5355098" y="2215456"/>
                  </a:lnTo>
                  <a:lnTo>
                    <a:pt x="5306441" y="2221991"/>
                  </a:lnTo>
                  <a:lnTo>
                    <a:pt x="182956" y="2221991"/>
                  </a:lnTo>
                  <a:lnTo>
                    <a:pt x="134320" y="2215456"/>
                  </a:lnTo>
                  <a:lnTo>
                    <a:pt x="90615" y="2197010"/>
                  </a:lnTo>
                  <a:lnTo>
                    <a:pt x="53587" y="2168398"/>
                  </a:lnTo>
                  <a:lnTo>
                    <a:pt x="24979" y="2131361"/>
                  </a:lnTo>
                  <a:lnTo>
                    <a:pt x="6535" y="2087642"/>
                  </a:lnTo>
                  <a:lnTo>
                    <a:pt x="0" y="2038984"/>
                  </a:lnTo>
                  <a:lnTo>
                    <a:pt x="0" y="183006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3313" y="1245565"/>
            <a:ext cx="13493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CLASSIFICATION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13" y="1672844"/>
            <a:ext cx="483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orbel"/>
                <a:cs typeface="Corbel"/>
              </a:rPr>
              <a:t>Construction </a:t>
            </a:r>
            <a:r>
              <a:rPr sz="1200" dirty="0">
                <a:latin typeface="Corbel"/>
                <a:cs typeface="Corbel"/>
              </a:rPr>
              <a:t>d’un modèle de </a:t>
            </a:r>
            <a:r>
              <a:rPr sz="1200" spc="-5" dirty="0">
                <a:latin typeface="Corbel"/>
                <a:cs typeface="Corbel"/>
              </a:rPr>
              <a:t>classification binaire </a:t>
            </a:r>
            <a:r>
              <a:rPr sz="1200" dirty="0">
                <a:latin typeface="Corbel"/>
                <a:cs typeface="Corbel"/>
              </a:rPr>
              <a:t>à </a:t>
            </a:r>
            <a:r>
              <a:rPr sz="1200" spc="-5" dirty="0">
                <a:latin typeface="Corbel"/>
                <a:cs typeface="Corbel"/>
              </a:rPr>
              <a:t>partir </a:t>
            </a:r>
            <a:r>
              <a:rPr sz="1200" spc="5" dirty="0">
                <a:latin typeface="Corbel"/>
                <a:cs typeface="Corbel"/>
              </a:rPr>
              <a:t>d’un </a:t>
            </a:r>
            <a:r>
              <a:rPr sz="1200" spc="-10" dirty="0">
                <a:latin typeface="Corbel"/>
                <a:cs typeface="Corbel"/>
              </a:rPr>
              <a:t>Kernel </a:t>
            </a:r>
            <a:r>
              <a:rPr sz="1200" dirty="0">
                <a:latin typeface="Corbel"/>
                <a:cs typeface="Corbel"/>
              </a:rPr>
              <a:t>de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départ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téléchargé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sur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Kaggle.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313" y="2221738"/>
            <a:ext cx="348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5" dirty="0">
                <a:latin typeface="Corbel"/>
                <a:cs typeface="Corbel"/>
              </a:rPr>
              <a:t>U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e </a:t>
            </a:r>
            <a:r>
              <a:rPr sz="1200" spc="10" dirty="0">
                <a:latin typeface="Corbel"/>
                <a:cs typeface="Corbel"/>
              </a:rPr>
              <a:t>p</a:t>
            </a:r>
            <a:r>
              <a:rPr sz="1200" spc="5" dirty="0">
                <a:latin typeface="Corbel"/>
                <a:cs typeface="Corbel"/>
              </a:rPr>
              <a:t>op</a:t>
            </a:r>
            <a:r>
              <a:rPr sz="1200" dirty="0">
                <a:latin typeface="Corbel"/>
                <a:cs typeface="Corbel"/>
              </a:rPr>
              <a:t>u</a:t>
            </a:r>
            <a:r>
              <a:rPr sz="1200" spc="10" dirty="0">
                <a:latin typeface="Corbel"/>
                <a:cs typeface="Corbel"/>
              </a:rPr>
              <a:t>l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5" dirty="0">
                <a:latin typeface="Corbel"/>
                <a:cs typeface="Corbel"/>
              </a:rPr>
              <a:t>io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f</a:t>
            </a:r>
            <a:r>
              <a:rPr sz="1200" spc="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m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spc="-10" dirty="0">
                <a:latin typeface="Corbel"/>
                <a:cs typeface="Corbel"/>
              </a:rPr>
              <a:t>s</a:t>
            </a:r>
            <a:r>
              <a:rPr sz="1200" dirty="0">
                <a:latin typeface="Corbel"/>
                <a:cs typeface="Corbel"/>
              </a:rPr>
              <a:t>y</a:t>
            </a:r>
            <a:r>
              <a:rPr sz="1200" spc="-10" dirty="0">
                <a:latin typeface="Corbel"/>
                <a:cs typeface="Corbel"/>
              </a:rPr>
              <a:t>m</a:t>
            </a:r>
            <a:r>
              <a:rPr sz="1200" dirty="0">
                <a:latin typeface="Corbel"/>
                <a:cs typeface="Corbel"/>
              </a:rPr>
              <a:t>é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spc="-5" dirty="0">
                <a:latin typeface="Corbel"/>
                <a:cs typeface="Corbel"/>
              </a:rPr>
              <a:t>q</a:t>
            </a:r>
            <a:r>
              <a:rPr sz="1200" dirty="0">
                <a:latin typeface="Corbel"/>
                <a:cs typeface="Corbel"/>
              </a:rPr>
              <a:t>ue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10" dirty="0">
                <a:latin typeface="Corbel"/>
                <a:cs typeface="Corbel"/>
              </a:rPr>
              <a:t>(</a:t>
            </a:r>
            <a:r>
              <a:rPr sz="1200" spc="-10" dirty="0">
                <a:latin typeface="Corbel"/>
                <a:cs typeface="Corbel"/>
              </a:rPr>
              <a:t>9</a:t>
            </a:r>
            <a:r>
              <a:rPr sz="1200" spc="10" dirty="0">
                <a:latin typeface="Corbel"/>
                <a:cs typeface="Corbel"/>
              </a:rPr>
              <a:t>2</a:t>
            </a:r>
            <a:r>
              <a:rPr sz="1200" dirty="0">
                <a:latin typeface="Corbel"/>
                <a:cs typeface="Corbel"/>
              </a:rPr>
              <a:t>%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-</a:t>
            </a:r>
            <a:r>
              <a:rPr sz="1200" spc="5" dirty="0">
                <a:latin typeface="Corbel"/>
                <a:cs typeface="Corbel"/>
              </a:rPr>
              <a:t> 8</a:t>
            </a:r>
            <a:r>
              <a:rPr sz="1200" spc="-10" dirty="0">
                <a:latin typeface="Corbel"/>
                <a:cs typeface="Corbel"/>
              </a:rPr>
              <a:t>%)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19958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orbel"/>
                <a:cs typeface="Corbel"/>
              </a:rPr>
              <a:t>RESUME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17385" y="5586793"/>
            <a:ext cx="11360785" cy="1219835"/>
            <a:chOff x="417385" y="5586793"/>
            <a:chExt cx="11360785" cy="12198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" y="5591555"/>
              <a:ext cx="11350752" cy="12100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2148" y="5591555"/>
              <a:ext cx="11351260" cy="1210310"/>
            </a:xfrm>
            <a:custGeom>
              <a:avLst/>
              <a:gdLst/>
              <a:ahLst/>
              <a:cxnLst/>
              <a:rect l="l" t="t" r="r" b="b"/>
              <a:pathLst>
                <a:path w="11351260" h="1210309">
                  <a:moveTo>
                    <a:pt x="0" y="155498"/>
                  </a:moveTo>
                  <a:lnTo>
                    <a:pt x="7927" y="106350"/>
                  </a:lnTo>
                  <a:lnTo>
                    <a:pt x="30002" y="63664"/>
                  </a:lnTo>
                  <a:lnTo>
                    <a:pt x="63664" y="30002"/>
                  </a:lnTo>
                  <a:lnTo>
                    <a:pt x="106350" y="7927"/>
                  </a:lnTo>
                  <a:lnTo>
                    <a:pt x="155498" y="0"/>
                  </a:lnTo>
                  <a:lnTo>
                    <a:pt x="11195304" y="0"/>
                  </a:lnTo>
                  <a:lnTo>
                    <a:pt x="11244437" y="7927"/>
                  </a:lnTo>
                  <a:lnTo>
                    <a:pt x="11287109" y="30002"/>
                  </a:lnTo>
                  <a:lnTo>
                    <a:pt x="11320759" y="63664"/>
                  </a:lnTo>
                  <a:lnTo>
                    <a:pt x="11342827" y="106350"/>
                  </a:lnTo>
                  <a:lnTo>
                    <a:pt x="11350752" y="155498"/>
                  </a:lnTo>
                  <a:lnTo>
                    <a:pt x="11350752" y="1054557"/>
                  </a:lnTo>
                  <a:lnTo>
                    <a:pt x="11342827" y="1103705"/>
                  </a:lnTo>
                  <a:lnTo>
                    <a:pt x="11320759" y="1146391"/>
                  </a:lnTo>
                  <a:lnTo>
                    <a:pt x="11287109" y="1180052"/>
                  </a:lnTo>
                  <a:lnTo>
                    <a:pt x="11244437" y="1202127"/>
                  </a:lnTo>
                  <a:lnTo>
                    <a:pt x="11195304" y="1210054"/>
                  </a:lnTo>
                  <a:lnTo>
                    <a:pt x="155498" y="1210054"/>
                  </a:lnTo>
                  <a:lnTo>
                    <a:pt x="106350" y="1202127"/>
                  </a:lnTo>
                  <a:lnTo>
                    <a:pt x="63664" y="1180052"/>
                  </a:lnTo>
                  <a:lnTo>
                    <a:pt x="30002" y="1146391"/>
                  </a:lnTo>
                  <a:lnTo>
                    <a:pt x="7927" y="1103705"/>
                  </a:lnTo>
                  <a:lnTo>
                    <a:pt x="0" y="1054557"/>
                  </a:lnTo>
                  <a:lnTo>
                    <a:pt x="0" y="155498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5388" y="571754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rbel"/>
                <a:cs typeface="Corbel"/>
              </a:rPr>
              <a:t>P</a:t>
            </a:r>
            <a:r>
              <a:rPr sz="1200" b="1" spc="-15" dirty="0">
                <a:latin typeface="Corbel"/>
                <a:cs typeface="Corbel"/>
              </a:rPr>
              <a:t>R</a:t>
            </a:r>
            <a:r>
              <a:rPr sz="1200" b="1" spc="5" dirty="0">
                <a:latin typeface="Corbel"/>
                <a:cs typeface="Corbel"/>
              </a:rPr>
              <a:t>O</a:t>
            </a:r>
            <a:r>
              <a:rPr sz="1200" b="1" dirty="0">
                <a:latin typeface="Corbel"/>
                <a:cs typeface="Corbel"/>
              </a:rPr>
              <a:t>FIL</a:t>
            </a:r>
            <a:r>
              <a:rPr sz="1200" b="1" spc="-30" dirty="0">
                <a:latin typeface="Corbel"/>
                <a:cs typeface="Corbel"/>
              </a:rPr>
              <a:t> </a:t>
            </a:r>
            <a:r>
              <a:rPr sz="1200" b="1" spc="5" dirty="0">
                <a:latin typeface="Corbel"/>
                <a:cs typeface="Corbel"/>
              </a:rPr>
              <a:t>G</a:t>
            </a:r>
            <a:r>
              <a:rPr sz="1200" b="1" spc="-15" dirty="0">
                <a:latin typeface="Corbel"/>
                <a:cs typeface="Corbel"/>
              </a:rPr>
              <a:t>i</a:t>
            </a:r>
            <a:r>
              <a:rPr sz="1200" b="1" spc="-5" dirty="0">
                <a:latin typeface="Corbel"/>
                <a:cs typeface="Corbel"/>
              </a:rPr>
              <a:t>tHub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388" y="6083604"/>
            <a:ext cx="481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orbel"/>
                <a:cs typeface="Corbel"/>
              </a:rPr>
              <a:t>L’ensemble </a:t>
            </a:r>
            <a:r>
              <a:rPr sz="1200" dirty="0">
                <a:latin typeface="Corbel"/>
                <a:cs typeface="Corbel"/>
              </a:rPr>
              <a:t>des fichiers de ce projet </a:t>
            </a:r>
            <a:r>
              <a:rPr sz="1200" spc="-5" dirty="0">
                <a:latin typeface="Corbel"/>
                <a:cs typeface="Corbel"/>
              </a:rPr>
              <a:t>ont été </a:t>
            </a:r>
            <a:r>
              <a:rPr sz="1200" spc="-10" dirty="0">
                <a:latin typeface="Corbel"/>
                <a:cs typeface="Corbel"/>
              </a:rPr>
              <a:t>stockés </a:t>
            </a:r>
            <a:r>
              <a:rPr sz="1200" spc="-5" dirty="0">
                <a:latin typeface="Corbel"/>
                <a:cs typeface="Corbel"/>
              </a:rPr>
              <a:t>sur mon compte GitHub </a:t>
            </a:r>
            <a:r>
              <a:rPr sz="1200" dirty="0">
                <a:latin typeface="Corbel"/>
                <a:cs typeface="Corbel"/>
              </a:rPr>
              <a:t>: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lang="fr-FR" sz="1200" u="sng" spc="-5" dirty="0" smtClean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</a:rPr>
              <a:t>https://github.com/yaszaa/Projet_7_dash</a:t>
            </a:r>
            <a:endParaRPr sz="1200" dirty="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78689" y="822769"/>
            <a:ext cx="5499100" cy="4411345"/>
            <a:chOff x="6278689" y="822769"/>
            <a:chExt cx="5499100" cy="44113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3452" y="827532"/>
              <a:ext cx="5489448" cy="44013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83452" y="827532"/>
              <a:ext cx="5489575" cy="4401820"/>
            </a:xfrm>
            <a:custGeom>
              <a:avLst/>
              <a:gdLst/>
              <a:ahLst/>
              <a:cxnLst/>
              <a:rect l="l" t="t" r="r" b="b"/>
              <a:pathLst>
                <a:path w="5489575" h="4401820">
                  <a:moveTo>
                    <a:pt x="0" y="144271"/>
                  </a:moveTo>
                  <a:lnTo>
                    <a:pt x="7359" y="98690"/>
                  </a:lnTo>
                  <a:lnTo>
                    <a:pt x="27850" y="59088"/>
                  </a:lnTo>
                  <a:lnTo>
                    <a:pt x="59088" y="27850"/>
                  </a:lnTo>
                  <a:lnTo>
                    <a:pt x="98690" y="7359"/>
                  </a:lnTo>
                  <a:lnTo>
                    <a:pt x="144272" y="0"/>
                  </a:lnTo>
                  <a:lnTo>
                    <a:pt x="5345176" y="0"/>
                  </a:lnTo>
                  <a:lnTo>
                    <a:pt x="5390757" y="7359"/>
                  </a:lnTo>
                  <a:lnTo>
                    <a:pt x="5430359" y="27850"/>
                  </a:lnTo>
                  <a:lnTo>
                    <a:pt x="5461597" y="59088"/>
                  </a:lnTo>
                  <a:lnTo>
                    <a:pt x="5482088" y="98690"/>
                  </a:lnTo>
                  <a:lnTo>
                    <a:pt x="5489448" y="144271"/>
                  </a:lnTo>
                  <a:lnTo>
                    <a:pt x="5489448" y="4257040"/>
                  </a:lnTo>
                  <a:lnTo>
                    <a:pt x="5482088" y="4302621"/>
                  </a:lnTo>
                  <a:lnTo>
                    <a:pt x="5461597" y="4342223"/>
                  </a:lnTo>
                  <a:lnTo>
                    <a:pt x="5430359" y="4373461"/>
                  </a:lnTo>
                  <a:lnTo>
                    <a:pt x="5390757" y="4393952"/>
                  </a:lnTo>
                  <a:lnTo>
                    <a:pt x="5345176" y="4401311"/>
                  </a:lnTo>
                  <a:lnTo>
                    <a:pt x="144272" y="4401311"/>
                  </a:lnTo>
                  <a:lnTo>
                    <a:pt x="98690" y="4393952"/>
                  </a:lnTo>
                  <a:lnTo>
                    <a:pt x="59088" y="4373461"/>
                  </a:lnTo>
                  <a:lnTo>
                    <a:pt x="27850" y="4342223"/>
                  </a:lnTo>
                  <a:lnTo>
                    <a:pt x="7359" y="4302621"/>
                  </a:lnTo>
                  <a:lnTo>
                    <a:pt x="0" y="4257040"/>
                  </a:lnTo>
                  <a:lnTo>
                    <a:pt x="0" y="144271"/>
                  </a:lnTo>
                  <a:close/>
                </a:path>
              </a:pathLst>
            </a:custGeom>
            <a:ln w="9144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04864" y="1071118"/>
            <a:ext cx="19126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AXES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D’AMELIORATION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4864" y="1467739"/>
            <a:ext cx="971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Classification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4864" y="1650619"/>
            <a:ext cx="5140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Corbel"/>
                <a:cs typeface="Corbel"/>
              </a:rPr>
              <a:t>Le </a:t>
            </a:r>
            <a:r>
              <a:rPr sz="1200" spc="-5" dirty="0">
                <a:latin typeface="Corbel"/>
                <a:cs typeface="Corbel"/>
              </a:rPr>
              <a:t>feature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engineering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tient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compte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que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d’un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seul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dataset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sur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lang="fr-FR" sz="1200" spc="5" dirty="0" smtClean="0">
                <a:latin typeface="Corbel"/>
                <a:cs typeface="Corbel"/>
              </a:rPr>
              <a:t>dix</a:t>
            </a:r>
            <a:r>
              <a:rPr sz="1200" spc="5" dirty="0" smtClean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disponibles.</a:t>
            </a:r>
            <a:r>
              <a:rPr sz="1200" spc="-10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Un </a:t>
            </a:r>
            <a:r>
              <a:rPr sz="1200" spc="-10" dirty="0">
                <a:latin typeface="Corbel"/>
                <a:cs typeface="Corbel"/>
              </a:rPr>
              <a:t>Kernel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départ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approprié</a:t>
            </a:r>
            <a:r>
              <a:rPr sz="1200" spc="-6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notre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problème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permettrait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surement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d’améliorer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 </a:t>
            </a:r>
            <a:r>
              <a:rPr sz="1200" spc="-5" dirty="0">
                <a:latin typeface="Corbel"/>
                <a:cs typeface="Corbel"/>
              </a:rPr>
              <a:t>scores.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Idéalement,</a:t>
            </a:r>
            <a:r>
              <a:rPr sz="1200" spc="4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une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étude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personnalisée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 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données.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864" y="2564968"/>
            <a:ext cx="51358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22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Corbel"/>
                <a:cs typeface="Corbel"/>
              </a:rPr>
              <a:t>La </a:t>
            </a:r>
            <a:r>
              <a:rPr sz="1200" spc="-5" dirty="0">
                <a:latin typeface="Corbel"/>
                <a:cs typeface="Corbel"/>
              </a:rPr>
              <a:t>méthode SMOTE </a:t>
            </a:r>
            <a:r>
              <a:rPr sz="1200" dirty="0">
                <a:latin typeface="Corbel"/>
                <a:cs typeface="Corbel"/>
              </a:rPr>
              <a:t>pour </a:t>
            </a:r>
            <a:r>
              <a:rPr sz="1200" spc="-5" dirty="0">
                <a:latin typeface="Corbel"/>
                <a:cs typeface="Corbel"/>
              </a:rPr>
              <a:t>l’équilibrage </a:t>
            </a:r>
            <a:r>
              <a:rPr sz="1200" dirty="0">
                <a:latin typeface="Corbel"/>
                <a:cs typeface="Corbel"/>
              </a:rPr>
              <a:t>des </a:t>
            </a:r>
            <a:r>
              <a:rPr sz="1200" spc="-5" dirty="0">
                <a:latin typeface="Corbel"/>
                <a:cs typeface="Corbel"/>
              </a:rPr>
              <a:t>données est </a:t>
            </a:r>
            <a:r>
              <a:rPr sz="1200" dirty="0">
                <a:latin typeface="Corbel"/>
                <a:cs typeface="Corbel"/>
              </a:rPr>
              <a:t>plus </a:t>
            </a:r>
            <a:r>
              <a:rPr sz="1200" spc="-5" dirty="0">
                <a:latin typeface="Corbel"/>
                <a:cs typeface="Corbel"/>
              </a:rPr>
              <a:t>performante que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  <a:hlinkClick r:id="rId5"/>
              </a:rPr>
              <a:t>celle </a:t>
            </a:r>
            <a:r>
              <a:rPr sz="1200" spc="-5" dirty="0">
                <a:latin typeface="Corbel"/>
                <a:cs typeface="Corbel"/>
                <a:hlinkClick r:id="rId5"/>
              </a:rPr>
              <a:t>utilisée </a:t>
            </a:r>
            <a:r>
              <a:rPr sz="1200" spc="-10" dirty="0">
                <a:latin typeface="Corbel"/>
                <a:cs typeface="Corbel"/>
                <a:hlinkClick r:id="rId5"/>
              </a:rPr>
              <a:t>dans </a:t>
            </a:r>
            <a:r>
              <a:rPr sz="1200" spc="-5" dirty="0">
                <a:latin typeface="Corbel"/>
                <a:cs typeface="Corbel"/>
                <a:hlinkClick r:id="rId5"/>
              </a:rPr>
              <a:t>ce projet, </a:t>
            </a:r>
            <a:r>
              <a:rPr sz="1200" spc="-10" dirty="0">
                <a:latin typeface="Corbel"/>
                <a:cs typeface="Corbel"/>
                <a:hlinkClick r:id="rId5"/>
              </a:rPr>
              <a:t>mais </a:t>
            </a:r>
            <a:r>
              <a:rPr sz="1200" spc="-5" dirty="0">
                <a:latin typeface="Corbel"/>
                <a:cs typeface="Corbel"/>
                <a:hlinkClick r:id="rId5"/>
              </a:rPr>
              <a:t>beaucoup </a:t>
            </a:r>
            <a:r>
              <a:rPr sz="1200" dirty="0">
                <a:latin typeface="Corbel"/>
                <a:cs typeface="Corbel"/>
                <a:hlinkClick r:id="rId5"/>
              </a:rPr>
              <a:t>plus longue en </a:t>
            </a:r>
            <a:r>
              <a:rPr sz="1200" spc="-10" dirty="0">
                <a:latin typeface="Corbel"/>
                <a:cs typeface="Corbel"/>
                <a:hlinkClick r:id="rId5"/>
              </a:rPr>
              <a:t>traitement.</a:t>
            </a:r>
            <a:r>
              <a:rPr sz="1200" spc="-5" dirty="0">
                <a:solidFill>
                  <a:srgbClr val="2F85EC"/>
                </a:solidFill>
                <a:latin typeface="Corbel"/>
                <a:cs typeface="Corbel"/>
                <a:hlinkClick r:id="rId5"/>
              </a:rPr>
              <a:t> </a:t>
            </a:r>
            <a:r>
              <a:rPr sz="12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Lien </a:t>
            </a:r>
            <a:r>
              <a:rPr sz="1200" spc="5" dirty="0">
                <a:solidFill>
                  <a:srgbClr val="2F85EC"/>
                </a:solidFill>
                <a:latin typeface="Corbel"/>
                <a:cs typeface="Corbel"/>
                <a:hlinkClick r:id="rId5"/>
              </a:rPr>
              <a:t> </a:t>
            </a:r>
            <a:r>
              <a:rPr sz="12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utile</a:t>
            </a:r>
            <a:r>
              <a:rPr sz="1200" u="sng" spc="-2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 </a:t>
            </a:r>
            <a:r>
              <a:rPr sz="1200" u="sng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avec</a:t>
            </a:r>
            <a:r>
              <a:rPr sz="12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 les </a:t>
            </a:r>
            <a:r>
              <a:rPr sz="1200" u="sng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différentes</a:t>
            </a:r>
            <a:r>
              <a:rPr sz="12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 </a:t>
            </a:r>
            <a:r>
              <a:rPr sz="1200" u="sng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stratégies</a:t>
            </a:r>
            <a:r>
              <a:rPr sz="12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 de</a:t>
            </a:r>
            <a:r>
              <a:rPr sz="1200" u="sng" spc="-2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 </a:t>
            </a:r>
            <a:r>
              <a:rPr sz="1200" u="sng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/>
              </a:rPr>
              <a:t>resampling.</a:t>
            </a:r>
            <a:endParaRPr sz="12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15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orbel"/>
                <a:cs typeface="Corbel"/>
              </a:rPr>
              <a:t>Une</a:t>
            </a:r>
            <a:r>
              <a:rPr sz="1200" dirty="0">
                <a:latin typeface="Corbel"/>
                <a:cs typeface="Corbel"/>
              </a:rPr>
              <a:t> recherche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performances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prédiction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approfondie,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avec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réseaux </a:t>
            </a:r>
            <a:r>
              <a:rPr sz="1200" spc="-2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neurones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r>
              <a:rPr sz="1200" dirty="0">
                <a:latin typeface="Corbel"/>
                <a:cs typeface="Corbel"/>
              </a:rPr>
              <a:t> exemple.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04864" y="4577537"/>
            <a:ext cx="20345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orbel"/>
                <a:cs typeface="Corbel"/>
              </a:rPr>
              <a:t>Dommage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qu’il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soit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payant.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7385" y="3206305"/>
            <a:ext cx="5499100" cy="2027555"/>
            <a:chOff x="417385" y="3206305"/>
            <a:chExt cx="5499100" cy="202755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148" y="3211067"/>
              <a:ext cx="5489448" cy="20177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2148" y="3211067"/>
              <a:ext cx="5489575" cy="2018030"/>
            </a:xfrm>
            <a:custGeom>
              <a:avLst/>
              <a:gdLst/>
              <a:ahLst/>
              <a:cxnLst/>
              <a:rect l="l" t="t" r="r" b="b"/>
              <a:pathLst>
                <a:path w="5489575" h="2018029">
                  <a:moveTo>
                    <a:pt x="0" y="166116"/>
                  </a:moveTo>
                  <a:lnTo>
                    <a:pt x="5934" y="121972"/>
                  </a:lnTo>
                  <a:lnTo>
                    <a:pt x="22683" y="82296"/>
                  </a:lnTo>
                  <a:lnTo>
                    <a:pt x="48661" y="48672"/>
                  </a:lnTo>
                  <a:lnTo>
                    <a:pt x="82286" y="22690"/>
                  </a:lnTo>
                  <a:lnTo>
                    <a:pt x="121974" y="5937"/>
                  </a:lnTo>
                  <a:lnTo>
                    <a:pt x="166141" y="0"/>
                  </a:lnTo>
                  <a:lnTo>
                    <a:pt x="5323332" y="0"/>
                  </a:lnTo>
                  <a:lnTo>
                    <a:pt x="5367475" y="5937"/>
                  </a:lnTo>
                  <a:lnTo>
                    <a:pt x="5407152" y="22690"/>
                  </a:lnTo>
                  <a:lnTo>
                    <a:pt x="5440775" y="48672"/>
                  </a:lnTo>
                  <a:lnTo>
                    <a:pt x="5466757" y="82296"/>
                  </a:lnTo>
                  <a:lnTo>
                    <a:pt x="5483510" y="121972"/>
                  </a:lnTo>
                  <a:lnTo>
                    <a:pt x="5489448" y="166116"/>
                  </a:lnTo>
                  <a:lnTo>
                    <a:pt x="5489448" y="1851660"/>
                  </a:lnTo>
                  <a:lnTo>
                    <a:pt x="5483510" y="1895803"/>
                  </a:lnTo>
                  <a:lnTo>
                    <a:pt x="5466757" y="1935480"/>
                  </a:lnTo>
                  <a:lnTo>
                    <a:pt x="5440775" y="1969103"/>
                  </a:lnTo>
                  <a:lnTo>
                    <a:pt x="5407152" y="1995085"/>
                  </a:lnTo>
                  <a:lnTo>
                    <a:pt x="5367475" y="2011838"/>
                  </a:lnTo>
                  <a:lnTo>
                    <a:pt x="5323332" y="2017776"/>
                  </a:lnTo>
                  <a:lnTo>
                    <a:pt x="166141" y="2017776"/>
                  </a:lnTo>
                  <a:lnTo>
                    <a:pt x="121974" y="2011838"/>
                  </a:lnTo>
                  <a:lnTo>
                    <a:pt x="82286" y="1995085"/>
                  </a:lnTo>
                  <a:lnTo>
                    <a:pt x="48661" y="1969103"/>
                  </a:lnTo>
                  <a:lnTo>
                    <a:pt x="22683" y="1935480"/>
                  </a:lnTo>
                  <a:lnTo>
                    <a:pt x="5934" y="1895803"/>
                  </a:lnTo>
                  <a:lnTo>
                    <a:pt x="0" y="1851660"/>
                  </a:lnTo>
                  <a:lnTo>
                    <a:pt x="0" y="166116"/>
                  </a:lnTo>
                  <a:close/>
                </a:path>
              </a:pathLst>
            </a:custGeom>
            <a:ln w="9143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8436" y="3619245"/>
            <a:ext cx="14732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API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/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DASHBOARD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436" y="3828772"/>
            <a:ext cx="11064875" cy="7747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155055" indent="-28702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155055" algn="l"/>
                <a:tab pos="6155690" algn="l"/>
              </a:tabLst>
            </a:pPr>
            <a:r>
              <a:rPr sz="1200" spc="-5" dirty="0">
                <a:latin typeface="Corbel"/>
                <a:cs typeface="Corbel"/>
              </a:rPr>
              <a:t>Une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optimisation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fine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en</a:t>
            </a:r>
            <a:r>
              <a:rPr sz="1200" spc="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étudiant</a:t>
            </a:r>
            <a:r>
              <a:rPr sz="1200" dirty="0">
                <a:latin typeface="Corbel"/>
                <a:cs typeface="Corbel"/>
              </a:rPr>
              <a:t> plus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en </a:t>
            </a:r>
            <a:r>
              <a:rPr sz="1200" spc="-5" dirty="0">
                <a:latin typeface="Corbel"/>
                <a:cs typeface="Corbel"/>
              </a:rPr>
              <a:t>détails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chaque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hyperparamètre.</a:t>
            </a:r>
            <a:endParaRPr sz="1200" dirty="0">
              <a:latin typeface="Corbel"/>
              <a:cs typeface="Corbel"/>
            </a:endParaRPr>
          </a:p>
          <a:p>
            <a:pPr marL="182880" marR="5901690" indent="-17081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latin typeface="Corbel"/>
                <a:cs typeface="Corbel"/>
              </a:rPr>
              <a:t>Création d’une </a:t>
            </a:r>
            <a:r>
              <a:rPr sz="1200" dirty="0">
                <a:latin typeface="Corbel"/>
                <a:cs typeface="Corbel"/>
              </a:rPr>
              <a:t>API web </a:t>
            </a:r>
            <a:r>
              <a:rPr sz="1200" spc="-5" dirty="0">
                <a:latin typeface="Corbel"/>
                <a:cs typeface="Corbel"/>
              </a:rPr>
              <a:t>avec Flask </a:t>
            </a:r>
            <a:r>
              <a:rPr sz="1200" dirty="0">
                <a:latin typeface="Corbel"/>
                <a:cs typeface="Corbel"/>
              </a:rPr>
              <a:t>pour le </a:t>
            </a:r>
            <a:r>
              <a:rPr sz="1200" spc="-5" dirty="0">
                <a:latin typeface="Corbel"/>
                <a:cs typeface="Corbel"/>
              </a:rPr>
              <a:t>côté </a:t>
            </a:r>
            <a:r>
              <a:rPr sz="1200" spc="-10" dirty="0">
                <a:latin typeface="Corbel"/>
                <a:cs typeface="Corbel"/>
              </a:rPr>
              <a:t>serveur, </a:t>
            </a:r>
            <a:r>
              <a:rPr sz="1200" dirty="0">
                <a:latin typeface="Corbel"/>
                <a:cs typeface="Corbel"/>
              </a:rPr>
              <a:t>et </a:t>
            </a:r>
            <a:r>
              <a:rPr sz="1200" spc="-5" dirty="0">
                <a:latin typeface="Corbel"/>
                <a:cs typeface="Corbel"/>
              </a:rPr>
              <a:t>Streamlit </a:t>
            </a:r>
            <a:r>
              <a:rPr sz="1200" dirty="0">
                <a:latin typeface="Corbel"/>
                <a:cs typeface="Corbel"/>
              </a:rPr>
              <a:t>pour le </a:t>
            </a:r>
            <a:r>
              <a:rPr sz="1200" spc="-5" dirty="0">
                <a:latin typeface="Corbel"/>
                <a:cs typeface="Corbel"/>
              </a:rPr>
              <a:t>côté </a:t>
            </a:r>
            <a:r>
              <a:rPr sz="1200" spc="-229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dashboard.</a:t>
            </a:r>
          </a:p>
          <a:p>
            <a:pPr marL="5868670">
              <a:lnSpc>
                <a:spcPts val="1310"/>
              </a:lnSpc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Déploiement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436" y="4594986"/>
            <a:ext cx="307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latin typeface="Corbel"/>
                <a:cs typeface="Corbel"/>
              </a:rPr>
              <a:t>Construction</a:t>
            </a:r>
            <a:r>
              <a:rPr sz="1200" dirty="0">
                <a:latin typeface="Corbel"/>
                <a:cs typeface="Corbel"/>
              </a:rPr>
              <a:t> du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dossier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déployée</a:t>
            </a:r>
            <a:r>
              <a:rPr sz="1200" spc="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sur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Heroku.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12801" y="5644705"/>
            <a:ext cx="5231130" cy="1104265"/>
            <a:chOff x="6412801" y="5644705"/>
            <a:chExt cx="5231130" cy="110426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7564" y="5649467"/>
              <a:ext cx="5221224" cy="109423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17564" y="5649467"/>
              <a:ext cx="5221605" cy="1094740"/>
            </a:xfrm>
            <a:custGeom>
              <a:avLst/>
              <a:gdLst/>
              <a:ahLst/>
              <a:cxnLst/>
              <a:rect l="l" t="t" r="r" b="b"/>
              <a:pathLst>
                <a:path w="5221605" h="1094740">
                  <a:moveTo>
                    <a:pt x="0" y="90093"/>
                  </a:moveTo>
                  <a:lnTo>
                    <a:pt x="7086" y="55024"/>
                  </a:lnTo>
                  <a:lnTo>
                    <a:pt x="26400" y="26387"/>
                  </a:lnTo>
                  <a:lnTo>
                    <a:pt x="55024" y="7079"/>
                  </a:lnTo>
                  <a:lnTo>
                    <a:pt x="90042" y="0"/>
                  </a:lnTo>
                  <a:lnTo>
                    <a:pt x="5131181" y="0"/>
                  </a:lnTo>
                  <a:lnTo>
                    <a:pt x="5166199" y="7079"/>
                  </a:lnTo>
                  <a:lnTo>
                    <a:pt x="5194823" y="26387"/>
                  </a:lnTo>
                  <a:lnTo>
                    <a:pt x="5214137" y="55024"/>
                  </a:lnTo>
                  <a:lnTo>
                    <a:pt x="5221224" y="90093"/>
                  </a:lnTo>
                  <a:lnTo>
                    <a:pt x="5221224" y="1004138"/>
                  </a:lnTo>
                  <a:lnTo>
                    <a:pt x="5214137" y="1039207"/>
                  </a:lnTo>
                  <a:lnTo>
                    <a:pt x="5194823" y="1067843"/>
                  </a:lnTo>
                  <a:lnTo>
                    <a:pt x="5166199" y="1087151"/>
                  </a:lnTo>
                  <a:lnTo>
                    <a:pt x="5131181" y="1094230"/>
                  </a:lnTo>
                  <a:lnTo>
                    <a:pt x="90042" y="1094230"/>
                  </a:lnTo>
                  <a:lnTo>
                    <a:pt x="55024" y="1087151"/>
                  </a:lnTo>
                  <a:lnTo>
                    <a:pt x="26400" y="1067843"/>
                  </a:lnTo>
                  <a:lnTo>
                    <a:pt x="7086" y="1039207"/>
                  </a:lnTo>
                  <a:lnTo>
                    <a:pt x="0" y="1004138"/>
                  </a:lnTo>
                  <a:lnTo>
                    <a:pt x="0" y="90093"/>
                  </a:lnTo>
                  <a:close/>
                </a:path>
              </a:pathLst>
            </a:custGeom>
            <a:ln w="9143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23101" y="5717540"/>
            <a:ext cx="321754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Lignes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commandes</a:t>
            </a:r>
            <a:r>
              <a:rPr sz="1000" b="1" u="sng" spc="-8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dans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dépôt</a:t>
            </a: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local</a:t>
            </a:r>
            <a:r>
              <a:rPr sz="1000" b="1" u="sng" spc="-8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sur</a:t>
            </a: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machine</a:t>
            </a:r>
            <a:r>
              <a:rPr sz="1000" b="1" u="sng" spc="-8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rbel"/>
                <a:cs typeface="Corbel"/>
              </a:rPr>
              <a:t>Git</a:t>
            </a:r>
            <a:r>
              <a:rPr sz="1000" spc="-25" dirty="0">
                <a:latin typeface="Corbel"/>
                <a:cs typeface="Corbel"/>
              </a:rPr>
              <a:t> </a:t>
            </a:r>
            <a:r>
              <a:rPr sz="1000" spc="5" dirty="0">
                <a:latin typeface="Corbel"/>
                <a:cs typeface="Corbel"/>
              </a:rPr>
              <a:t>i</a:t>
            </a:r>
            <a:r>
              <a:rPr sz="1000" spc="-5" dirty="0">
                <a:latin typeface="Corbel"/>
                <a:cs typeface="Corbel"/>
              </a:rPr>
              <a:t>n</a:t>
            </a:r>
            <a:r>
              <a:rPr sz="1000" spc="5" dirty="0">
                <a:latin typeface="Corbel"/>
                <a:cs typeface="Corbel"/>
              </a:rPr>
              <a:t>i</a:t>
            </a:r>
            <a:r>
              <a:rPr sz="1000" dirty="0">
                <a:latin typeface="Corbel"/>
                <a:cs typeface="Corbel"/>
              </a:rPr>
              <a:t>t</a:t>
            </a:r>
            <a:endParaRPr sz="1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rbel"/>
                <a:cs typeface="Corbel"/>
              </a:rPr>
              <a:t>Git</a:t>
            </a:r>
            <a:r>
              <a:rPr sz="1000" spc="-45" dirty="0">
                <a:latin typeface="Corbel"/>
                <a:cs typeface="Corbel"/>
              </a:rPr>
              <a:t> </a:t>
            </a:r>
            <a:r>
              <a:rPr sz="1000" spc="5" dirty="0">
                <a:latin typeface="Corbel"/>
                <a:cs typeface="Corbel"/>
              </a:rPr>
              <a:t>add</a:t>
            </a:r>
            <a:r>
              <a:rPr sz="1000" spc="-4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.</a:t>
            </a:r>
            <a:endParaRPr sz="1000">
              <a:latin typeface="Corbel"/>
              <a:cs typeface="Corbel"/>
            </a:endParaRPr>
          </a:p>
          <a:p>
            <a:pPr marL="12700" marR="154622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orbel"/>
                <a:cs typeface="Corbel"/>
              </a:rPr>
              <a:t>Git commit « Name commit » </a:t>
            </a:r>
            <a:r>
              <a:rPr sz="1000" spc="5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Git</a:t>
            </a:r>
            <a:r>
              <a:rPr sz="1000" spc="-3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remote</a:t>
            </a:r>
            <a:r>
              <a:rPr sz="1000" spc="-1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«</a:t>
            </a:r>
            <a:r>
              <a:rPr sz="1000" spc="-2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Link Github</a:t>
            </a:r>
            <a:r>
              <a:rPr sz="1000" spc="-5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repo</a:t>
            </a:r>
            <a:r>
              <a:rPr sz="1000" spc="5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» </a:t>
            </a:r>
            <a:r>
              <a:rPr sz="1000" spc="-19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Git</a:t>
            </a:r>
            <a:r>
              <a:rPr sz="1000" spc="-3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push</a:t>
            </a:r>
            <a:r>
              <a:rPr sz="1000" spc="-15" dirty="0">
                <a:latin typeface="Corbel"/>
                <a:cs typeface="Corbel"/>
              </a:rPr>
              <a:t> </a:t>
            </a:r>
            <a:r>
              <a:rPr sz="1000" spc="5" dirty="0">
                <a:latin typeface="Corbel"/>
                <a:cs typeface="Corbel"/>
              </a:rPr>
              <a:t>–u</a:t>
            </a:r>
            <a:r>
              <a:rPr sz="1000" spc="-35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origin</a:t>
            </a:r>
            <a:r>
              <a:rPr sz="1000" spc="-10" dirty="0">
                <a:latin typeface="Corbel"/>
                <a:cs typeface="Corbel"/>
              </a:rPr>
              <a:t> </a:t>
            </a:r>
            <a:r>
              <a:rPr sz="1000" dirty="0">
                <a:latin typeface="Corbel"/>
                <a:cs typeface="Corbel"/>
              </a:rPr>
              <a:t>master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190" y="2559812"/>
            <a:ext cx="53257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rbel"/>
                <a:cs typeface="Corbel"/>
              </a:rPr>
              <a:t>Merci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de</a:t>
            </a:r>
            <a:r>
              <a:rPr b="1" spc="-4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votre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0"/>
            <a:ext cx="11015980" cy="6858000"/>
            <a:chOff x="149352" y="0"/>
            <a:chExt cx="11015980" cy="6858000"/>
          </a:xfrm>
        </p:grpSpPr>
        <p:sp>
          <p:nvSpPr>
            <p:cNvPr id="3" name="object 3"/>
            <p:cNvSpPr/>
            <p:nvPr/>
          </p:nvSpPr>
          <p:spPr>
            <a:xfrm>
              <a:off x="2631947" y="1199388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1947" y="1199388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14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0" y="984503"/>
              <a:ext cx="5984748" cy="4251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1947" y="2342388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1947" y="2342388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144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0" y="2127504"/>
              <a:ext cx="5984748" cy="4251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78885" y="1058037"/>
            <a:ext cx="2626995" cy="204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rbel"/>
                <a:cs typeface="Corbel"/>
              </a:rPr>
              <a:t>I</a:t>
            </a:r>
            <a:r>
              <a:rPr sz="1400" b="1" spc="-3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-</a:t>
            </a:r>
            <a:r>
              <a:rPr sz="1400" b="1" spc="-15" dirty="0">
                <a:latin typeface="Corbel"/>
                <a:cs typeface="Corbel"/>
              </a:rPr>
              <a:t> </a:t>
            </a:r>
            <a:r>
              <a:rPr sz="1400" b="1" spc="-20" dirty="0">
                <a:latin typeface="Corbel"/>
                <a:cs typeface="Corbel"/>
              </a:rPr>
              <a:t>PRESENTATION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400" spc="-10" dirty="0">
                <a:latin typeface="Corbel"/>
                <a:cs typeface="Corbel"/>
              </a:rPr>
              <a:t>Présentation</a:t>
            </a:r>
            <a:r>
              <a:rPr sz="1400" spc="3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du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projet</a:t>
            </a:r>
            <a:endParaRPr sz="14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265"/>
              </a:spcBef>
              <a:buChar char="•"/>
              <a:tabLst>
                <a:tab pos="128905" algn="l"/>
              </a:tabLst>
            </a:pPr>
            <a:r>
              <a:rPr sz="1400" spc="-15" dirty="0">
                <a:latin typeface="Corbel"/>
                <a:cs typeface="Corbel"/>
              </a:rPr>
              <a:t>Plan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d’actions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orbel"/>
              <a:cs typeface="Corbel"/>
            </a:endParaRPr>
          </a:p>
          <a:p>
            <a:pPr marL="22860">
              <a:lnSpc>
                <a:spcPct val="100000"/>
              </a:lnSpc>
            </a:pPr>
            <a:r>
              <a:rPr sz="1400" b="1" spc="-5" dirty="0">
                <a:latin typeface="Corbel"/>
                <a:cs typeface="Corbel"/>
              </a:rPr>
              <a:t>II- ETUDE</a:t>
            </a:r>
            <a:r>
              <a:rPr sz="1400" b="1" spc="-1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DES</a:t>
            </a:r>
            <a:r>
              <a:rPr sz="1400" b="1" spc="-1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DONNEES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400" spc="-10" dirty="0">
                <a:latin typeface="Corbel"/>
                <a:cs typeface="Corbel"/>
              </a:rPr>
              <a:t>Présentation</a:t>
            </a:r>
            <a:r>
              <a:rPr sz="1400" spc="3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données</a:t>
            </a:r>
            <a:endParaRPr sz="14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265"/>
              </a:spcBef>
              <a:buChar char="•"/>
              <a:tabLst>
                <a:tab pos="128905" algn="l"/>
              </a:tabLst>
            </a:pPr>
            <a:r>
              <a:rPr sz="1400" spc="-10" dirty="0">
                <a:latin typeface="Corbel"/>
                <a:cs typeface="Corbel"/>
              </a:rPr>
              <a:t>Présentation</a:t>
            </a:r>
            <a:r>
              <a:rPr sz="1400" spc="3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du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Notebook</a:t>
            </a:r>
            <a:r>
              <a:rPr sz="1400" spc="2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Kaggle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1948" y="3485388"/>
            <a:ext cx="8528685" cy="859790"/>
          </a:xfrm>
          <a:custGeom>
            <a:avLst/>
            <a:gdLst/>
            <a:ahLst/>
            <a:cxnLst/>
            <a:rect l="l" t="t" r="r" b="b"/>
            <a:pathLst>
              <a:path w="8528685" h="859789">
                <a:moveTo>
                  <a:pt x="8528304" y="0"/>
                </a:moveTo>
                <a:lnTo>
                  <a:pt x="0" y="0"/>
                </a:lnTo>
                <a:lnTo>
                  <a:pt x="0" y="859536"/>
                </a:lnTo>
                <a:lnTo>
                  <a:pt x="8528304" y="859536"/>
                </a:lnTo>
                <a:lnTo>
                  <a:pt x="852830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31948" y="3485388"/>
            <a:ext cx="8528685" cy="859790"/>
          </a:xfrm>
          <a:prstGeom prst="rect">
            <a:avLst/>
          </a:prstGeom>
          <a:ln w="9144">
            <a:solidFill>
              <a:srgbClr val="D5493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775335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775970" algn="l"/>
              </a:tabLst>
            </a:pPr>
            <a:r>
              <a:rPr sz="1400" spc="-10" dirty="0">
                <a:latin typeface="Corbel"/>
                <a:cs typeface="Corbel"/>
              </a:rPr>
              <a:t>Entraînement</a:t>
            </a:r>
            <a:r>
              <a:rPr sz="1400" spc="4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optimisation</a:t>
            </a:r>
            <a:endParaRPr sz="1400">
              <a:latin typeface="Corbel"/>
              <a:cs typeface="Corbel"/>
            </a:endParaRPr>
          </a:p>
          <a:p>
            <a:pPr marL="775335" indent="-116839">
              <a:lnSpc>
                <a:spcPct val="100000"/>
              </a:lnSpc>
              <a:spcBef>
                <a:spcPts val="260"/>
              </a:spcBef>
              <a:buChar char="•"/>
              <a:tabLst>
                <a:tab pos="775970" algn="l"/>
              </a:tabLst>
            </a:pPr>
            <a:r>
              <a:rPr sz="1400" spc="-10" dirty="0">
                <a:latin typeface="Corbel"/>
                <a:cs typeface="Corbel"/>
              </a:rPr>
              <a:t>Analyse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des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résultats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0" y="3267455"/>
            <a:ext cx="5984748" cy="4282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89172" y="3343401"/>
            <a:ext cx="15925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rbel"/>
                <a:cs typeface="Corbel"/>
              </a:rPr>
              <a:t>III</a:t>
            </a:r>
            <a:r>
              <a:rPr sz="1400" b="1" spc="-3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–</a:t>
            </a:r>
            <a:r>
              <a:rPr sz="1400" b="1" spc="-15" dirty="0">
                <a:latin typeface="Corbel"/>
                <a:cs typeface="Corbel"/>
              </a:rPr>
              <a:t> MODELISATION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27376" y="4410455"/>
            <a:ext cx="8537575" cy="2222500"/>
            <a:chOff x="2627376" y="4410455"/>
            <a:chExt cx="8537575" cy="2222500"/>
          </a:xfrm>
        </p:grpSpPr>
        <p:sp>
          <p:nvSpPr>
            <p:cNvPr id="15" name="object 15"/>
            <p:cNvSpPr/>
            <p:nvPr/>
          </p:nvSpPr>
          <p:spPr>
            <a:xfrm>
              <a:off x="2631948" y="4625339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1948" y="4625339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144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4410455"/>
              <a:ext cx="5984748" cy="4282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1948" y="5768339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90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1948" y="5768339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90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144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0" y="5553455"/>
              <a:ext cx="5984748" cy="42519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78885" y="4486147"/>
            <a:ext cx="1976755" cy="204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rbel"/>
                <a:cs typeface="Corbel"/>
              </a:rPr>
              <a:t>IV</a:t>
            </a:r>
            <a:r>
              <a:rPr sz="1400" b="1" spc="-2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–</a:t>
            </a:r>
            <a:r>
              <a:rPr sz="1400" b="1" dirty="0">
                <a:latin typeface="Corbel"/>
                <a:cs typeface="Corbel"/>
              </a:rPr>
              <a:t> </a:t>
            </a:r>
            <a:r>
              <a:rPr sz="1400" b="1" spc="-15" dirty="0">
                <a:latin typeface="Corbel"/>
                <a:cs typeface="Corbel"/>
              </a:rPr>
              <a:t>DASHBOARD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400" spc="-15" dirty="0">
                <a:latin typeface="Corbel"/>
                <a:cs typeface="Corbel"/>
              </a:rPr>
              <a:t>Construction</a:t>
            </a:r>
            <a:r>
              <a:rPr sz="1400" spc="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en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local</a:t>
            </a:r>
            <a:endParaRPr sz="14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265"/>
              </a:spcBef>
              <a:buChar char="•"/>
              <a:tabLst>
                <a:tab pos="128905" algn="l"/>
              </a:tabLst>
            </a:pPr>
            <a:r>
              <a:rPr sz="1400" spc="-5" dirty="0">
                <a:latin typeface="Corbel"/>
                <a:cs typeface="Corbel"/>
              </a:rPr>
              <a:t>Déploiement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sur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le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Cloud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orbel"/>
              <a:cs typeface="Corbel"/>
            </a:endParaRPr>
          </a:p>
          <a:p>
            <a:pPr marL="22860">
              <a:lnSpc>
                <a:spcPct val="100000"/>
              </a:lnSpc>
            </a:pPr>
            <a:r>
              <a:rPr sz="1400" b="1" spc="-5" dirty="0">
                <a:latin typeface="Corbel"/>
                <a:cs typeface="Corbel"/>
              </a:rPr>
              <a:t>V –</a:t>
            </a:r>
            <a:r>
              <a:rPr sz="1400" b="1" spc="-60" dirty="0">
                <a:latin typeface="Corbel"/>
                <a:cs typeface="Corbel"/>
              </a:rPr>
              <a:t> </a:t>
            </a:r>
            <a:r>
              <a:rPr sz="1400" b="1" spc="-10" dirty="0">
                <a:latin typeface="Corbel"/>
                <a:cs typeface="Corbel"/>
              </a:rPr>
              <a:t>C</a:t>
            </a:r>
            <a:r>
              <a:rPr sz="1400" b="1" spc="5" dirty="0">
                <a:latin typeface="Corbel"/>
                <a:cs typeface="Corbel"/>
              </a:rPr>
              <a:t>O</a:t>
            </a:r>
            <a:r>
              <a:rPr sz="1400" b="1" spc="-10" dirty="0">
                <a:latin typeface="Corbel"/>
                <a:cs typeface="Corbel"/>
              </a:rPr>
              <a:t>NCL</a:t>
            </a:r>
            <a:r>
              <a:rPr sz="1400" b="1" dirty="0">
                <a:latin typeface="Corbel"/>
                <a:cs typeface="Corbel"/>
              </a:rPr>
              <a:t>U</a:t>
            </a:r>
            <a:r>
              <a:rPr sz="1400" b="1" spc="-15" dirty="0">
                <a:latin typeface="Corbel"/>
                <a:cs typeface="Corbel"/>
              </a:rPr>
              <a:t>S</a:t>
            </a:r>
            <a:r>
              <a:rPr sz="1400" b="1" spc="-5" dirty="0">
                <a:latin typeface="Corbel"/>
                <a:cs typeface="Corbel"/>
              </a:rPr>
              <a:t>I</a:t>
            </a:r>
            <a:r>
              <a:rPr sz="1400" b="1" spc="5" dirty="0">
                <a:latin typeface="Corbel"/>
                <a:cs typeface="Corbel"/>
              </a:rPr>
              <a:t>O</a:t>
            </a:r>
            <a:r>
              <a:rPr sz="1400" b="1" spc="-5" dirty="0">
                <a:latin typeface="Corbel"/>
                <a:cs typeface="Corbel"/>
              </a:rPr>
              <a:t>N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buChar char="•"/>
              <a:tabLst>
                <a:tab pos="128905" algn="l"/>
              </a:tabLst>
            </a:pPr>
            <a:r>
              <a:rPr sz="1400" spc="-15" dirty="0">
                <a:latin typeface="Corbel"/>
                <a:cs typeface="Corbel"/>
              </a:rPr>
              <a:t>Résumé</a:t>
            </a:r>
            <a:endParaRPr sz="14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265"/>
              </a:spcBef>
              <a:buChar char="•"/>
              <a:tabLst>
                <a:tab pos="128905" algn="l"/>
              </a:tabLst>
            </a:pPr>
            <a:r>
              <a:rPr sz="1400" spc="-10" dirty="0">
                <a:latin typeface="Corbel"/>
                <a:cs typeface="Corbel"/>
              </a:rPr>
              <a:t>Questions</a:t>
            </a:r>
            <a:r>
              <a:rPr sz="1400" spc="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-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Réponses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2618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orbel"/>
                <a:cs typeface="Corbel"/>
              </a:rPr>
              <a:t>SOMMAIRE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1335" y="3645382"/>
            <a:ext cx="1104723" cy="312191"/>
            <a:chOff x="3752087" y="3645382"/>
            <a:chExt cx="1104723" cy="31219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2087" y="3645382"/>
              <a:ext cx="934046" cy="312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40" y="3645382"/>
              <a:ext cx="879170" cy="312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98163" y="3079191"/>
            <a:ext cx="39941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dirty="0" smtClean="0"/>
              <a:t>I</a:t>
            </a:r>
            <a:r>
              <a:rPr lang="fr-FR" spc="-35" dirty="0" smtClean="0"/>
              <a:t> </a:t>
            </a:r>
            <a:r>
              <a:rPr lang="fr-FR" dirty="0" smtClean="0"/>
              <a:t>-</a:t>
            </a:r>
            <a:r>
              <a:rPr lang="fr-FR" spc="-20" dirty="0" smtClean="0"/>
              <a:t> </a:t>
            </a:r>
            <a:r>
              <a:rPr lang="fr-FR" spc="-40" dirty="0" smtClean="0"/>
              <a:t>PRESENTATION</a:t>
            </a:r>
            <a:endParaRPr spc="-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17976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orbel"/>
                <a:cs typeface="Corbel"/>
              </a:rPr>
              <a:t>PR</a:t>
            </a:r>
            <a:r>
              <a:rPr b="1" spc="-90" dirty="0">
                <a:latin typeface="Corbel"/>
                <a:cs typeface="Corbel"/>
              </a:rPr>
              <a:t>O</a:t>
            </a:r>
            <a:r>
              <a:rPr b="1" dirty="0">
                <a:latin typeface="Corbel"/>
                <a:cs typeface="Corbel"/>
              </a:rPr>
              <a:t>JET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288" y="1255775"/>
            <a:ext cx="2969260" cy="2966085"/>
            <a:chOff x="399288" y="1255775"/>
            <a:chExt cx="2969260" cy="2966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60" y="1260347"/>
              <a:ext cx="2959607" cy="29565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3860" y="1260347"/>
              <a:ext cx="2959735" cy="2956560"/>
            </a:xfrm>
            <a:custGeom>
              <a:avLst/>
              <a:gdLst/>
              <a:ahLst/>
              <a:cxnLst/>
              <a:rect l="l" t="t" r="r" b="b"/>
              <a:pathLst>
                <a:path w="2959735" h="2956560">
                  <a:moveTo>
                    <a:pt x="0" y="182117"/>
                  </a:moveTo>
                  <a:lnTo>
                    <a:pt x="6505" y="133702"/>
                  </a:lnTo>
                  <a:lnTo>
                    <a:pt x="24863" y="90198"/>
                  </a:lnTo>
                  <a:lnTo>
                    <a:pt x="53340" y="53339"/>
                  </a:lnTo>
                  <a:lnTo>
                    <a:pt x="90198" y="24863"/>
                  </a:lnTo>
                  <a:lnTo>
                    <a:pt x="133702" y="6505"/>
                  </a:lnTo>
                  <a:lnTo>
                    <a:pt x="182118" y="0"/>
                  </a:lnTo>
                  <a:lnTo>
                    <a:pt x="2777490" y="0"/>
                  </a:lnTo>
                  <a:lnTo>
                    <a:pt x="2825905" y="6505"/>
                  </a:lnTo>
                  <a:lnTo>
                    <a:pt x="2869409" y="24863"/>
                  </a:lnTo>
                  <a:lnTo>
                    <a:pt x="2906268" y="53339"/>
                  </a:lnTo>
                  <a:lnTo>
                    <a:pt x="2934744" y="90198"/>
                  </a:lnTo>
                  <a:lnTo>
                    <a:pt x="2953102" y="133702"/>
                  </a:lnTo>
                  <a:lnTo>
                    <a:pt x="2959607" y="182117"/>
                  </a:lnTo>
                  <a:lnTo>
                    <a:pt x="2959607" y="2774441"/>
                  </a:lnTo>
                  <a:lnTo>
                    <a:pt x="2953102" y="2822857"/>
                  </a:lnTo>
                  <a:lnTo>
                    <a:pt x="2934744" y="2866361"/>
                  </a:lnTo>
                  <a:lnTo>
                    <a:pt x="2906268" y="2903220"/>
                  </a:lnTo>
                  <a:lnTo>
                    <a:pt x="2869409" y="2931696"/>
                  </a:lnTo>
                  <a:lnTo>
                    <a:pt x="2825905" y="2950054"/>
                  </a:lnTo>
                  <a:lnTo>
                    <a:pt x="2777490" y="2956560"/>
                  </a:lnTo>
                  <a:lnTo>
                    <a:pt x="182118" y="2956560"/>
                  </a:lnTo>
                  <a:lnTo>
                    <a:pt x="133702" y="2950054"/>
                  </a:lnTo>
                  <a:lnTo>
                    <a:pt x="90198" y="2931696"/>
                  </a:lnTo>
                  <a:lnTo>
                    <a:pt x="53339" y="2903220"/>
                  </a:lnTo>
                  <a:lnTo>
                    <a:pt x="24863" y="2866361"/>
                  </a:lnTo>
                  <a:lnTo>
                    <a:pt x="6505" y="2822857"/>
                  </a:lnTo>
                  <a:lnTo>
                    <a:pt x="0" y="2774441"/>
                  </a:lnTo>
                  <a:lnTo>
                    <a:pt x="0" y="182117"/>
                  </a:lnTo>
                  <a:close/>
                </a:path>
              </a:pathLst>
            </a:custGeom>
            <a:ln w="914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0933" y="1613662"/>
            <a:ext cx="26403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Etude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d’un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modèle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Scoring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557" y="2101723"/>
            <a:ext cx="2564765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 marR="69850" indent="3810" algn="ctr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orbel"/>
                <a:cs typeface="Corbel"/>
              </a:rPr>
              <a:t>Prêt</a:t>
            </a:r>
            <a:r>
              <a:rPr sz="1600" b="1" spc="10" dirty="0">
                <a:latin typeface="Corbel"/>
                <a:cs typeface="Corbel"/>
              </a:rPr>
              <a:t> </a:t>
            </a:r>
            <a:r>
              <a:rPr sz="1600" b="1" dirty="0">
                <a:latin typeface="Corbel"/>
                <a:cs typeface="Corbel"/>
              </a:rPr>
              <a:t>à</a:t>
            </a:r>
            <a:r>
              <a:rPr sz="1600" b="1" spc="-15" dirty="0">
                <a:latin typeface="Corbel"/>
                <a:cs typeface="Corbel"/>
              </a:rPr>
              <a:t> </a:t>
            </a:r>
            <a:r>
              <a:rPr sz="1600" b="1" spc="-5" dirty="0">
                <a:latin typeface="Corbel"/>
                <a:cs typeface="Corbel"/>
              </a:rPr>
              <a:t>dépenser</a:t>
            </a:r>
            <a:r>
              <a:rPr sz="1600" b="1" spc="2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souhaite 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b="1" i="1" spc="-5" dirty="0">
                <a:latin typeface="Corbel"/>
                <a:cs typeface="Corbel"/>
              </a:rPr>
              <a:t>développer </a:t>
            </a:r>
            <a:r>
              <a:rPr sz="1600" b="1" i="1" dirty="0">
                <a:latin typeface="Corbel"/>
                <a:cs typeface="Corbel"/>
              </a:rPr>
              <a:t>un modèle de </a:t>
            </a:r>
            <a:r>
              <a:rPr sz="1600" b="1" i="1" spc="5" dirty="0">
                <a:latin typeface="Corbel"/>
                <a:cs typeface="Corbel"/>
              </a:rPr>
              <a:t> </a:t>
            </a:r>
            <a:r>
              <a:rPr sz="1600" b="1" i="1" spc="-5" dirty="0">
                <a:latin typeface="Corbel"/>
                <a:cs typeface="Corbel"/>
              </a:rPr>
              <a:t>Scoring </a:t>
            </a:r>
            <a:r>
              <a:rPr sz="1600" b="1" i="1" dirty="0">
                <a:latin typeface="Corbel"/>
                <a:cs typeface="Corbel"/>
              </a:rPr>
              <a:t>de la </a:t>
            </a:r>
            <a:r>
              <a:rPr sz="1600" b="1" i="1" spc="-5" dirty="0">
                <a:latin typeface="Corbel"/>
                <a:cs typeface="Corbel"/>
              </a:rPr>
              <a:t>probabilité </a:t>
            </a:r>
            <a:r>
              <a:rPr sz="1600" b="1" i="1" dirty="0">
                <a:latin typeface="Corbel"/>
                <a:cs typeface="Corbel"/>
              </a:rPr>
              <a:t>de </a:t>
            </a:r>
            <a:r>
              <a:rPr sz="1600" b="1" i="1" spc="5" dirty="0">
                <a:latin typeface="Corbel"/>
                <a:cs typeface="Corbel"/>
              </a:rPr>
              <a:t> </a:t>
            </a:r>
            <a:r>
              <a:rPr sz="1600" b="1" i="1" spc="-5" dirty="0">
                <a:latin typeface="Corbel"/>
                <a:cs typeface="Corbel"/>
              </a:rPr>
              <a:t>défaut</a:t>
            </a:r>
            <a:r>
              <a:rPr sz="1600" b="1" i="1" spc="60" dirty="0">
                <a:latin typeface="Corbel"/>
                <a:cs typeface="Corbel"/>
              </a:rPr>
              <a:t> </a:t>
            </a:r>
            <a:r>
              <a:rPr sz="1600" b="1" i="1" dirty="0">
                <a:latin typeface="Corbel"/>
                <a:cs typeface="Corbel"/>
              </a:rPr>
              <a:t>de</a:t>
            </a:r>
            <a:r>
              <a:rPr sz="1600" b="1" i="1" spc="35" dirty="0">
                <a:latin typeface="Corbel"/>
                <a:cs typeface="Corbel"/>
              </a:rPr>
              <a:t> </a:t>
            </a:r>
            <a:r>
              <a:rPr sz="1600" b="1" i="1" spc="-5" dirty="0">
                <a:latin typeface="Corbel"/>
                <a:cs typeface="Corbel"/>
              </a:rPr>
              <a:t>paiement</a:t>
            </a:r>
            <a:r>
              <a:rPr sz="1600" b="1" i="1" spc="65" dirty="0">
                <a:latin typeface="Corbel"/>
                <a:cs typeface="Corbel"/>
              </a:rPr>
              <a:t> </a:t>
            </a:r>
            <a:r>
              <a:rPr sz="1600" b="1" i="1" dirty="0">
                <a:latin typeface="Corbel"/>
                <a:cs typeface="Corbel"/>
              </a:rPr>
              <a:t>du </a:t>
            </a:r>
            <a:r>
              <a:rPr sz="1600" b="1" i="1" spc="5" dirty="0">
                <a:latin typeface="Corbel"/>
                <a:cs typeface="Corbel"/>
              </a:rPr>
              <a:t> </a:t>
            </a:r>
            <a:r>
              <a:rPr sz="1600" b="1" i="1" spc="-5" dirty="0">
                <a:latin typeface="Corbel"/>
                <a:cs typeface="Corbel"/>
              </a:rPr>
              <a:t>client</a:t>
            </a:r>
            <a:r>
              <a:rPr sz="1600" b="1" i="1" spc="-15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pour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étayer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la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décision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rbel"/>
                <a:cs typeface="Corbel"/>
              </a:rPr>
              <a:t>d'accorder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ou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non </a:t>
            </a:r>
            <a:r>
              <a:rPr sz="1600" spc="5" dirty="0">
                <a:latin typeface="Corbel"/>
                <a:cs typeface="Corbel"/>
              </a:rPr>
              <a:t>un</a:t>
            </a:r>
            <a:r>
              <a:rPr sz="1600" spc="-5" dirty="0">
                <a:latin typeface="Corbel"/>
                <a:cs typeface="Corbel"/>
              </a:rPr>
              <a:t> prêt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à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un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client potentiel.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70376" y="1255775"/>
            <a:ext cx="4654550" cy="3831590"/>
            <a:chOff x="3770376" y="1255775"/>
            <a:chExt cx="4654550" cy="38315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4948" y="1260347"/>
              <a:ext cx="4645152" cy="3822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74948" y="1260347"/>
              <a:ext cx="4645660" cy="3822700"/>
            </a:xfrm>
            <a:custGeom>
              <a:avLst/>
              <a:gdLst/>
              <a:ahLst/>
              <a:cxnLst/>
              <a:rect l="l" t="t" r="r" b="b"/>
              <a:pathLst>
                <a:path w="4645659" h="3822700">
                  <a:moveTo>
                    <a:pt x="0" y="154304"/>
                  </a:moveTo>
                  <a:lnTo>
                    <a:pt x="7866" y="105533"/>
                  </a:lnTo>
                  <a:lnTo>
                    <a:pt x="29772" y="63175"/>
                  </a:lnTo>
                  <a:lnTo>
                    <a:pt x="63175" y="29772"/>
                  </a:lnTo>
                  <a:lnTo>
                    <a:pt x="105533" y="7866"/>
                  </a:lnTo>
                  <a:lnTo>
                    <a:pt x="154304" y="0"/>
                  </a:lnTo>
                  <a:lnTo>
                    <a:pt x="4490847" y="0"/>
                  </a:lnTo>
                  <a:lnTo>
                    <a:pt x="4539618" y="7866"/>
                  </a:lnTo>
                  <a:lnTo>
                    <a:pt x="4581976" y="29772"/>
                  </a:lnTo>
                  <a:lnTo>
                    <a:pt x="4615379" y="63175"/>
                  </a:lnTo>
                  <a:lnTo>
                    <a:pt x="4637285" y="105533"/>
                  </a:lnTo>
                  <a:lnTo>
                    <a:pt x="4645152" y="154304"/>
                  </a:lnTo>
                  <a:lnTo>
                    <a:pt x="4645152" y="3667887"/>
                  </a:lnTo>
                  <a:lnTo>
                    <a:pt x="4637285" y="3716658"/>
                  </a:lnTo>
                  <a:lnTo>
                    <a:pt x="4615379" y="3759016"/>
                  </a:lnTo>
                  <a:lnTo>
                    <a:pt x="4581976" y="3792419"/>
                  </a:lnTo>
                  <a:lnTo>
                    <a:pt x="4539618" y="3814325"/>
                  </a:lnTo>
                  <a:lnTo>
                    <a:pt x="4490847" y="3822191"/>
                  </a:lnTo>
                  <a:lnTo>
                    <a:pt x="154304" y="3822191"/>
                  </a:lnTo>
                  <a:lnTo>
                    <a:pt x="105533" y="3814325"/>
                  </a:lnTo>
                  <a:lnTo>
                    <a:pt x="63175" y="3792419"/>
                  </a:lnTo>
                  <a:lnTo>
                    <a:pt x="29772" y="3759016"/>
                  </a:lnTo>
                  <a:lnTo>
                    <a:pt x="7866" y="3716658"/>
                  </a:lnTo>
                  <a:lnTo>
                    <a:pt x="0" y="3667887"/>
                  </a:lnTo>
                  <a:lnTo>
                    <a:pt x="0" y="154304"/>
                  </a:lnTo>
                  <a:close/>
                </a:path>
              </a:pathLst>
            </a:custGeom>
            <a:ln w="9143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81854" y="1618310"/>
            <a:ext cx="282765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Développement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d’un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dashboard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0809" y="2112644"/>
            <a:ext cx="430911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400" b="1" i="1" spc="-10" dirty="0">
                <a:latin typeface="Corbel"/>
                <a:cs typeface="Corbel"/>
              </a:rPr>
              <a:t>Développement</a:t>
            </a:r>
            <a:r>
              <a:rPr sz="1400" b="1" i="1" dirty="0">
                <a:latin typeface="Corbel"/>
                <a:cs typeface="Corbel"/>
              </a:rPr>
              <a:t> </a:t>
            </a:r>
            <a:r>
              <a:rPr sz="1400" b="1" i="1" spc="-10" dirty="0">
                <a:latin typeface="Corbel"/>
                <a:cs typeface="Corbel"/>
              </a:rPr>
              <a:t>d’un</a:t>
            </a:r>
            <a:r>
              <a:rPr sz="1400" b="1" i="1" spc="40" dirty="0">
                <a:latin typeface="Corbel"/>
                <a:cs typeface="Corbel"/>
              </a:rPr>
              <a:t> </a:t>
            </a:r>
            <a:r>
              <a:rPr sz="1400" b="1" i="1" spc="-10" dirty="0">
                <a:latin typeface="Corbel"/>
                <a:cs typeface="Corbel"/>
              </a:rPr>
              <a:t>Dashboard</a:t>
            </a:r>
            <a:r>
              <a:rPr sz="1400" b="1" i="1" spc="40" dirty="0">
                <a:latin typeface="Corbel"/>
                <a:cs typeface="Corbel"/>
              </a:rPr>
              <a:t> </a:t>
            </a:r>
            <a:r>
              <a:rPr sz="1400" b="1" i="1" spc="-10" dirty="0">
                <a:latin typeface="Corbel"/>
                <a:cs typeface="Corbel"/>
              </a:rPr>
              <a:t>interactif</a:t>
            </a:r>
            <a:r>
              <a:rPr sz="1400" b="1" i="1" spc="5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pour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que</a:t>
            </a:r>
            <a:r>
              <a:rPr sz="1400" spc="3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les 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chargés</a:t>
            </a:r>
            <a:r>
              <a:rPr sz="1400" spc="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relation</a:t>
            </a:r>
            <a:r>
              <a:rPr sz="1400" spc="6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client</a:t>
            </a:r>
            <a:r>
              <a:rPr sz="1400" spc="5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puissent</a:t>
            </a:r>
            <a:r>
              <a:rPr sz="1400" spc="2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à </a:t>
            </a:r>
            <a:r>
              <a:rPr sz="1400" spc="-10" dirty="0">
                <a:latin typeface="Corbel"/>
                <a:cs typeface="Corbel"/>
              </a:rPr>
              <a:t>la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fois</a:t>
            </a:r>
            <a:r>
              <a:rPr sz="1400" spc="4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expliquer</a:t>
            </a:r>
            <a:r>
              <a:rPr sz="1400" spc="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façon</a:t>
            </a:r>
            <a:r>
              <a:rPr sz="1400" spc="4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la</a:t>
            </a:r>
            <a:r>
              <a:rPr sz="1400" spc="2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plus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transparente</a:t>
            </a:r>
            <a:r>
              <a:rPr sz="1400" spc="7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possible</a:t>
            </a:r>
            <a:r>
              <a:rPr sz="1400" spc="6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les</a:t>
            </a:r>
            <a:r>
              <a:rPr sz="1400" spc="2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décisions</a:t>
            </a:r>
            <a:r>
              <a:rPr sz="1400" spc="4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d’octroi</a:t>
            </a:r>
            <a:r>
              <a:rPr sz="1400" spc="4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crédit.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8138" y="3180080"/>
            <a:ext cx="25323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 dashboard</a:t>
            </a:r>
            <a:r>
              <a:rPr sz="1400" b="1" u="sng" spc="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doit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permettre de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8138" y="3393439"/>
            <a:ext cx="4370070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5" dirty="0">
                <a:latin typeface="Corbel"/>
                <a:cs typeface="Corbel"/>
              </a:rPr>
              <a:t>Visualiser</a:t>
            </a:r>
            <a:r>
              <a:rPr sz="1400" spc="9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le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score</a:t>
            </a:r>
            <a:r>
              <a:rPr sz="1400" spc="5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pour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chaque</a:t>
            </a:r>
            <a:r>
              <a:rPr sz="1400" spc="5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client</a:t>
            </a:r>
            <a:endParaRPr sz="1400">
              <a:latin typeface="Corbel"/>
              <a:cs typeface="Corbe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spc="-15" dirty="0">
                <a:latin typeface="Corbel"/>
                <a:cs typeface="Corbel"/>
              </a:rPr>
              <a:t>Visualiser</a:t>
            </a:r>
            <a:r>
              <a:rPr sz="1400" spc="8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des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informations</a:t>
            </a:r>
            <a:r>
              <a:rPr sz="1400" spc="6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descriptives</a:t>
            </a:r>
            <a:r>
              <a:rPr sz="1400" spc="9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relatives</a:t>
            </a:r>
            <a:r>
              <a:rPr sz="1400" spc="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à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un</a:t>
            </a:r>
            <a:endParaRPr sz="1400">
              <a:latin typeface="Corbel"/>
              <a:cs typeface="Corbe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rbel"/>
                <a:cs typeface="Corbel"/>
              </a:rPr>
              <a:t>client</a:t>
            </a:r>
            <a:endParaRPr sz="1400">
              <a:latin typeface="Corbel"/>
              <a:cs typeface="Corbel"/>
            </a:endParaRPr>
          </a:p>
          <a:p>
            <a:pPr marL="356870" marR="508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1400" spc="-10" dirty="0">
                <a:latin typeface="Corbel"/>
                <a:cs typeface="Corbel"/>
              </a:rPr>
              <a:t>Comparer les informations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descriptives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relatives </a:t>
            </a:r>
            <a:r>
              <a:rPr sz="1400" spc="-5" dirty="0">
                <a:latin typeface="Corbel"/>
                <a:cs typeface="Corbel"/>
              </a:rPr>
              <a:t>à un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client</a:t>
            </a:r>
            <a:r>
              <a:rPr sz="1400" spc="2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à </a:t>
            </a:r>
            <a:r>
              <a:rPr sz="1400" spc="-15" dirty="0">
                <a:latin typeface="Corbel"/>
                <a:cs typeface="Corbel"/>
              </a:rPr>
              <a:t>l’ensemble</a:t>
            </a:r>
            <a:r>
              <a:rPr sz="1400" spc="5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des</a:t>
            </a:r>
            <a:r>
              <a:rPr sz="1400" spc="-10" dirty="0">
                <a:latin typeface="Corbel"/>
                <a:cs typeface="Corbel"/>
              </a:rPr>
              <a:t> clients</a:t>
            </a:r>
            <a:r>
              <a:rPr sz="1400" spc="3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ou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à un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groupe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clients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similaires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27007" y="1255775"/>
            <a:ext cx="2969260" cy="3694429"/>
            <a:chOff x="8827007" y="1255775"/>
            <a:chExt cx="2969260" cy="369442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1579" y="1260347"/>
              <a:ext cx="2959608" cy="36850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31579" y="1260347"/>
              <a:ext cx="2959735" cy="3685540"/>
            </a:xfrm>
            <a:custGeom>
              <a:avLst/>
              <a:gdLst/>
              <a:ahLst/>
              <a:cxnLst/>
              <a:rect l="l" t="t" r="r" b="b"/>
              <a:pathLst>
                <a:path w="2959734" h="3685540">
                  <a:moveTo>
                    <a:pt x="0" y="182372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2" y="0"/>
                  </a:lnTo>
                  <a:lnTo>
                    <a:pt x="2777236" y="0"/>
                  </a:lnTo>
                  <a:lnTo>
                    <a:pt x="2825714" y="6515"/>
                  </a:lnTo>
                  <a:lnTo>
                    <a:pt x="2869278" y="24901"/>
                  </a:lnTo>
                  <a:lnTo>
                    <a:pt x="2906188" y="53419"/>
                  </a:lnTo>
                  <a:lnTo>
                    <a:pt x="2934706" y="90329"/>
                  </a:lnTo>
                  <a:lnTo>
                    <a:pt x="2953092" y="133893"/>
                  </a:lnTo>
                  <a:lnTo>
                    <a:pt x="2959608" y="182372"/>
                  </a:lnTo>
                  <a:lnTo>
                    <a:pt x="2959608" y="3502659"/>
                  </a:lnTo>
                  <a:lnTo>
                    <a:pt x="2953092" y="3551138"/>
                  </a:lnTo>
                  <a:lnTo>
                    <a:pt x="2934706" y="3594702"/>
                  </a:lnTo>
                  <a:lnTo>
                    <a:pt x="2906188" y="3631612"/>
                  </a:lnTo>
                  <a:lnTo>
                    <a:pt x="2869278" y="3660130"/>
                  </a:lnTo>
                  <a:lnTo>
                    <a:pt x="2825714" y="3678516"/>
                  </a:lnTo>
                  <a:lnTo>
                    <a:pt x="2777236" y="3685031"/>
                  </a:lnTo>
                  <a:lnTo>
                    <a:pt x="182372" y="3685031"/>
                  </a:lnTo>
                  <a:lnTo>
                    <a:pt x="133893" y="3678516"/>
                  </a:lnTo>
                  <a:lnTo>
                    <a:pt x="90329" y="3660130"/>
                  </a:lnTo>
                  <a:lnTo>
                    <a:pt x="53419" y="3631612"/>
                  </a:lnTo>
                  <a:lnTo>
                    <a:pt x="24901" y="3594702"/>
                  </a:lnTo>
                  <a:lnTo>
                    <a:pt x="6515" y="3551138"/>
                  </a:lnTo>
                  <a:lnTo>
                    <a:pt x="0" y="3502659"/>
                  </a:lnTo>
                  <a:lnTo>
                    <a:pt x="0" y="182372"/>
                  </a:lnTo>
                  <a:close/>
                </a:path>
              </a:pathLst>
            </a:custGeom>
            <a:ln w="9144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81643" y="1611579"/>
            <a:ext cx="245618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Demandes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et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suggestion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du</a:t>
            </a:r>
            <a:endParaRPr sz="16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manager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8218" y="2343353"/>
            <a:ext cx="241363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/>
              <a:t>	</a:t>
            </a:r>
            <a:r>
              <a:rPr sz="1600" spc="-5" dirty="0">
                <a:latin typeface="Corbel"/>
                <a:cs typeface="Corbel"/>
              </a:rPr>
              <a:t>Partir </a:t>
            </a:r>
            <a:r>
              <a:rPr sz="1600" spc="5" dirty="0">
                <a:latin typeface="Corbel"/>
                <a:cs typeface="Corbel"/>
              </a:rPr>
              <a:t>d’un </a:t>
            </a:r>
            <a:r>
              <a:rPr sz="1600" spc="-10" dirty="0">
                <a:latin typeface="Corbel"/>
                <a:cs typeface="Corbel"/>
              </a:rPr>
              <a:t>kernel </a:t>
            </a:r>
            <a:r>
              <a:rPr sz="1600" spc="5" dirty="0">
                <a:latin typeface="Corbel"/>
                <a:cs typeface="Corbel"/>
              </a:rPr>
              <a:t>Kaggle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pour </a:t>
            </a:r>
            <a:r>
              <a:rPr sz="1600" dirty="0">
                <a:latin typeface="Corbel"/>
                <a:cs typeface="Corbel"/>
              </a:rPr>
              <a:t>faciliter </a:t>
            </a:r>
            <a:r>
              <a:rPr sz="1600" spc="-10" dirty="0">
                <a:latin typeface="Corbel"/>
                <a:cs typeface="Corbel"/>
              </a:rPr>
              <a:t>l’étude </a:t>
            </a:r>
            <a:r>
              <a:rPr sz="1600" spc="-5" dirty="0">
                <a:latin typeface="Corbel"/>
                <a:cs typeface="Corbel"/>
              </a:rPr>
              <a:t>et </a:t>
            </a:r>
            <a:r>
              <a:rPr sz="1600" spc="5" dirty="0">
                <a:latin typeface="Corbel"/>
                <a:cs typeface="Corbel"/>
              </a:rPr>
              <a:t>la 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préparation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des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données.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29115" y="3075254"/>
            <a:ext cx="176339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orbel"/>
                <a:cs typeface="Corbel"/>
              </a:rPr>
              <a:t>Réaliser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une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note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8109" y="3319653"/>
            <a:ext cx="26320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600" spc="15" dirty="0">
                <a:latin typeface="Corbel"/>
                <a:cs typeface="Corbel"/>
              </a:rPr>
              <a:t>m</a:t>
            </a:r>
            <a:r>
              <a:rPr sz="1600" spc="-10" dirty="0">
                <a:latin typeface="Corbel"/>
                <a:cs typeface="Corbel"/>
              </a:rPr>
              <a:t>ét</a:t>
            </a:r>
            <a:r>
              <a:rPr sz="1600" spc="5" dirty="0">
                <a:latin typeface="Corbel"/>
                <a:cs typeface="Corbel"/>
              </a:rPr>
              <a:t>h</a:t>
            </a:r>
            <a:r>
              <a:rPr sz="1600" dirty="0">
                <a:latin typeface="Corbel"/>
                <a:cs typeface="Corbel"/>
              </a:rPr>
              <a:t>od</a:t>
            </a:r>
            <a:r>
              <a:rPr sz="1600" spc="5" dirty="0">
                <a:latin typeface="Corbel"/>
                <a:cs typeface="Corbel"/>
              </a:rPr>
              <a:t>ol</a:t>
            </a:r>
            <a:r>
              <a:rPr sz="1600" dirty="0">
                <a:latin typeface="Corbel"/>
                <a:cs typeface="Corbel"/>
              </a:rPr>
              <a:t>o</a:t>
            </a:r>
            <a:r>
              <a:rPr sz="1600" spc="-15" dirty="0">
                <a:latin typeface="Corbel"/>
                <a:cs typeface="Corbel"/>
              </a:rPr>
              <a:t>g</a:t>
            </a:r>
            <a:r>
              <a:rPr sz="1600" spc="5" dirty="0">
                <a:latin typeface="Corbel"/>
                <a:cs typeface="Corbel"/>
              </a:rPr>
              <a:t>i</a:t>
            </a:r>
            <a:r>
              <a:rPr sz="1600" spc="-5" dirty="0">
                <a:latin typeface="Corbel"/>
                <a:cs typeface="Corbel"/>
              </a:rPr>
              <a:t>q</a:t>
            </a:r>
            <a:r>
              <a:rPr sz="1600" spc="-20" dirty="0">
                <a:latin typeface="Corbel"/>
                <a:cs typeface="Corbel"/>
              </a:rPr>
              <a:t>u</a:t>
            </a:r>
            <a:r>
              <a:rPr sz="1600" dirty="0">
                <a:latin typeface="Corbel"/>
                <a:cs typeface="Corbel"/>
              </a:rPr>
              <a:t>e</a:t>
            </a:r>
            <a:r>
              <a:rPr sz="1600" spc="-6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x</a:t>
            </a:r>
            <a:r>
              <a:rPr sz="1600" spc="5" dirty="0">
                <a:latin typeface="Corbel"/>
                <a:cs typeface="Corbel"/>
              </a:rPr>
              <a:t>pli</a:t>
            </a:r>
            <a:r>
              <a:rPr sz="1600" spc="-5" dirty="0">
                <a:latin typeface="Corbel"/>
                <a:cs typeface="Corbel"/>
              </a:rPr>
              <a:t>q</a:t>
            </a:r>
            <a:r>
              <a:rPr sz="1600" dirty="0">
                <a:latin typeface="Corbel"/>
                <a:cs typeface="Corbel"/>
              </a:rPr>
              <a:t>uant  </a:t>
            </a:r>
            <a:r>
              <a:rPr sz="1600" spc="-5" dirty="0">
                <a:latin typeface="Corbel"/>
                <a:cs typeface="Corbel"/>
              </a:rPr>
              <a:t>en </a:t>
            </a:r>
            <a:r>
              <a:rPr sz="1600" dirty="0">
                <a:latin typeface="Corbel"/>
                <a:cs typeface="Corbel"/>
              </a:rPr>
              <a:t>détails </a:t>
            </a:r>
            <a:r>
              <a:rPr sz="1600" spc="5" dirty="0">
                <a:latin typeface="Corbel"/>
                <a:cs typeface="Corbel"/>
              </a:rPr>
              <a:t>la </a:t>
            </a:r>
            <a:r>
              <a:rPr sz="1600" spc="-5" dirty="0">
                <a:latin typeface="Corbel"/>
                <a:cs typeface="Corbel"/>
              </a:rPr>
              <a:t>construction </a:t>
            </a:r>
            <a:r>
              <a:rPr sz="1600" dirty="0">
                <a:latin typeface="Corbel"/>
                <a:cs typeface="Corbel"/>
              </a:rPr>
              <a:t>du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modèle.</a:t>
            </a:r>
            <a:endParaRPr sz="16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orbel"/>
                <a:cs typeface="Corbel"/>
              </a:rPr>
              <a:t>Déploiement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du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dashboard</a:t>
            </a:r>
            <a:endParaRPr sz="1600">
              <a:latin typeface="Corbel"/>
              <a:cs typeface="Corbel"/>
            </a:endParaRPr>
          </a:p>
          <a:p>
            <a:pPr marL="933450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su</a:t>
            </a:r>
            <a:r>
              <a:rPr sz="1600" dirty="0">
                <a:latin typeface="Corbel"/>
                <a:cs typeface="Corbel"/>
              </a:rPr>
              <a:t>r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5" dirty="0">
                <a:latin typeface="Corbel"/>
                <a:cs typeface="Corbel"/>
              </a:rPr>
              <a:t>le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</a:t>
            </a:r>
            <a:r>
              <a:rPr sz="1600" spc="5" dirty="0">
                <a:latin typeface="Corbel"/>
                <a:cs typeface="Corbel"/>
              </a:rPr>
              <a:t>lo</a:t>
            </a:r>
            <a:r>
              <a:rPr sz="1600" spc="10" dirty="0">
                <a:latin typeface="Corbel"/>
                <a:cs typeface="Corbel"/>
              </a:rPr>
              <a:t>u</a:t>
            </a:r>
            <a:r>
              <a:rPr sz="1600" dirty="0">
                <a:latin typeface="Corbel"/>
                <a:cs typeface="Corbel"/>
              </a:rPr>
              <a:t>d.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70376" y="5370576"/>
            <a:ext cx="4654550" cy="993775"/>
            <a:chOff x="3770376" y="5370576"/>
            <a:chExt cx="4654550" cy="99377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948" y="5375148"/>
              <a:ext cx="4645152" cy="9845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74948" y="5375148"/>
              <a:ext cx="4645660" cy="984885"/>
            </a:xfrm>
            <a:custGeom>
              <a:avLst/>
              <a:gdLst/>
              <a:ahLst/>
              <a:cxnLst/>
              <a:rect l="l" t="t" r="r" b="b"/>
              <a:pathLst>
                <a:path w="4645659" h="984885">
                  <a:moveTo>
                    <a:pt x="0" y="60705"/>
                  </a:moveTo>
                  <a:lnTo>
                    <a:pt x="4770" y="37076"/>
                  </a:lnTo>
                  <a:lnTo>
                    <a:pt x="17780" y="17779"/>
                  </a:lnTo>
                  <a:lnTo>
                    <a:pt x="37076" y="4770"/>
                  </a:lnTo>
                  <a:lnTo>
                    <a:pt x="60705" y="0"/>
                  </a:lnTo>
                  <a:lnTo>
                    <a:pt x="4584446" y="0"/>
                  </a:lnTo>
                  <a:lnTo>
                    <a:pt x="4608075" y="4770"/>
                  </a:lnTo>
                  <a:lnTo>
                    <a:pt x="4627372" y="17779"/>
                  </a:lnTo>
                  <a:lnTo>
                    <a:pt x="4640381" y="37076"/>
                  </a:lnTo>
                  <a:lnTo>
                    <a:pt x="4645152" y="60705"/>
                  </a:lnTo>
                  <a:lnTo>
                    <a:pt x="4645152" y="923861"/>
                  </a:lnTo>
                  <a:lnTo>
                    <a:pt x="4640381" y="947465"/>
                  </a:lnTo>
                  <a:lnTo>
                    <a:pt x="4627372" y="966741"/>
                  </a:lnTo>
                  <a:lnTo>
                    <a:pt x="4608075" y="979738"/>
                  </a:lnTo>
                  <a:lnTo>
                    <a:pt x="4584446" y="984503"/>
                  </a:lnTo>
                  <a:lnTo>
                    <a:pt x="60705" y="984503"/>
                  </a:lnTo>
                  <a:lnTo>
                    <a:pt x="37076" y="979738"/>
                  </a:lnTo>
                  <a:lnTo>
                    <a:pt x="17780" y="966741"/>
                  </a:lnTo>
                  <a:lnTo>
                    <a:pt x="4770" y="947465"/>
                  </a:lnTo>
                  <a:lnTo>
                    <a:pt x="0" y="923861"/>
                  </a:lnTo>
                  <a:lnTo>
                    <a:pt x="0" y="60705"/>
                  </a:lnTo>
                  <a:close/>
                </a:path>
              </a:pathLst>
            </a:custGeom>
            <a:ln w="914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60316" y="5474919"/>
            <a:ext cx="4075429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1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Lien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données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 </a:t>
            </a:r>
            <a:r>
              <a:rPr sz="1600" b="1" spc="5" dirty="0">
                <a:latin typeface="Corbel"/>
                <a:cs typeface="Corbel"/>
              </a:rPr>
              <a:t> </a:t>
            </a:r>
            <a:r>
              <a:rPr sz="1600" u="sng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https://www.kaggle.com/c/home-credit-default- </a:t>
            </a:r>
            <a:r>
              <a:rPr sz="1600" spc="-310" dirty="0">
                <a:solidFill>
                  <a:srgbClr val="2F85EC"/>
                </a:solidFill>
                <a:latin typeface="Corbel"/>
                <a:cs typeface="Corbel"/>
                <a:hlinkClick r:id="rId6"/>
              </a:rPr>
              <a:t> </a:t>
            </a:r>
            <a:r>
              <a:rPr sz="1600" u="sng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risk/data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3939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orbel"/>
                <a:cs typeface="Corbel"/>
              </a:rPr>
              <a:t>PLAN</a:t>
            </a:r>
            <a:r>
              <a:rPr b="1" spc="-70" dirty="0">
                <a:latin typeface="Corbel"/>
                <a:cs typeface="Corbel"/>
              </a:rPr>
              <a:t> </a:t>
            </a:r>
            <a:r>
              <a:rPr b="1" spc="-45" dirty="0">
                <a:latin typeface="Corbel"/>
                <a:cs typeface="Corbel"/>
              </a:rPr>
              <a:t>D’ACTIONS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095" y="2404872"/>
            <a:ext cx="1885314" cy="4113529"/>
            <a:chOff x="387095" y="2404872"/>
            <a:chExt cx="1885314" cy="4113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95" y="2404872"/>
              <a:ext cx="1683893" cy="1683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04" y="3395421"/>
              <a:ext cx="1592452" cy="31225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6848" y="3460445"/>
            <a:ext cx="1333500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Etudes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Kernel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ts val="162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Kaggle</a:t>
            </a:r>
            <a:endParaRPr sz="1400">
              <a:latin typeface="Corbel"/>
              <a:cs typeface="Corbel"/>
            </a:endParaRPr>
          </a:p>
          <a:p>
            <a:pPr marL="70485" marR="5080" indent="-58419">
              <a:lnSpc>
                <a:spcPts val="1200"/>
              </a:lnSpc>
              <a:spcBef>
                <a:spcPts val="63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Analyse</a:t>
            </a:r>
            <a:r>
              <a:rPr sz="11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sz="11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Notebook </a:t>
            </a:r>
            <a:r>
              <a:rPr sz="11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téléchargé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82823" y="2404872"/>
            <a:ext cx="1882139" cy="4113529"/>
            <a:chOff x="2782823" y="2404872"/>
            <a:chExt cx="1882139" cy="411352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823" y="2404872"/>
              <a:ext cx="1680845" cy="1683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5431" y="3395421"/>
              <a:ext cx="1589405" cy="31225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80287" y="2487167"/>
            <a:ext cx="1836420" cy="1351915"/>
            <a:chOff x="780287" y="2487167"/>
            <a:chExt cx="1836420" cy="1351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904" y="3057143"/>
              <a:ext cx="336804" cy="7818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287" y="2487167"/>
              <a:ext cx="893063" cy="8961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91382" y="3460445"/>
            <a:ext cx="1196340" cy="11703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25"/>
              </a:spcBef>
            </a:pP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Construction</a:t>
            </a:r>
            <a:r>
              <a:rPr sz="1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du </a:t>
            </a:r>
            <a:r>
              <a:rPr sz="1400" spc="-2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modèle</a:t>
            </a:r>
            <a:r>
              <a:rPr sz="1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prédiction</a:t>
            </a:r>
            <a:endParaRPr sz="1400">
              <a:latin typeface="Corbel"/>
              <a:cs typeface="Corbel"/>
            </a:endParaRPr>
          </a:p>
          <a:p>
            <a:pPr marL="70485" marR="56515" indent="-58419">
              <a:lnSpc>
                <a:spcPct val="91900"/>
              </a:lnSpc>
              <a:spcBef>
                <a:spcPts val="600"/>
              </a:spcBef>
              <a:buSzPct val="90909"/>
              <a:buChar char="•"/>
              <a:tabLst>
                <a:tab pos="75565" algn="l"/>
              </a:tabLst>
            </a:pP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  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te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boo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11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ec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es  besoins</a:t>
            </a:r>
            <a:r>
              <a:rPr sz="11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sz="11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Projet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75503" y="2404872"/>
            <a:ext cx="1882139" cy="4113529"/>
            <a:chOff x="5175503" y="2404872"/>
            <a:chExt cx="1882139" cy="411352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5503" y="2404872"/>
              <a:ext cx="1680845" cy="16838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8111" y="3395421"/>
              <a:ext cx="1589405" cy="312254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62072" y="2810255"/>
            <a:ext cx="2150745" cy="1028700"/>
            <a:chOff x="2862072" y="2810255"/>
            <a:chExt cx="2150745" cy="10287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2583" y="3057143"/>
              <a:ext cx="339851" cy="7818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2072" y="2810255"/>
              <a:ext cx="1533144" cy="5242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585586" y="3377656"/>
            <a:ext cx="1267460" cy="8629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Note technique</a:t>
            </a:r>
            <a:endParaRPr sz="1400">
              <a:latin typeface="Corbel"/>
              <a:cs typeface="Corbel"/>
            </a:endParaRPr>
          </a:p>
          <a:p>
            <a:pPr marL="70485" marR="5080" indent="-58419">
              <a:lnSpc>
                <a:spcPct val="91800"/>
              </a:lnSpc>
              <a:spcBef>
                <a:spcPts val="625"/>
              </a:spcBef>
              <a:buSzPct val="90909"/>
              <a:buChar char="•"/>
              <a:tabLst>
                <a:tab pos="75565" algn="l"/>
              </a:tabLst>
            </a:pP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ct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 la</a:t>
            </a:r>
            <a:r>
              <a:rPr sz="11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te 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mét</a:t>
            </a:r>
            <a:r>
              <a:rPr sz="1100" spc="-1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odolo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qu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1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  modèle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68183" y="2404872"/>
            <a:ext cx="1885314" cy="4113529"/>
            <a:chOff x="7568183" y="2404872"/>
            <a:chExt cx="1885314" cy="411352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8183" y="2404872"/>
              <a:ext cx="1683893" cy="16838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0791" y="3395421"/>
              <a:ext cx="1592452" cy="312254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83935" y="2487167"/>
            <a:ext cx="1821180" cy="1351915"/>
            <a:chOff x="5583935" y="2487167"/>
            <a:chExt cx="1821180" cy="135191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8311" y="3057143"/>
              <a:ext cx="336803" cy="7818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3935" y="2487167"/>
              <a:ext cx="880872" cy="89611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980044" y="3377656"/>
            <a:ext cx="1190625" cy="13747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Dashboard</a:t>
            </a:r>
            <a:endParaRPr sz="1400">
              <a:latin typeface="Corbel"/>
              <a:cs typeface="Corbel"/>
            </a:endParaRPr>
          </a:p>
          <a:p>
            <a:pPr marL="70485" marR="294005" indent="-58419">
              <a:lnSpc>
                <a:spcPts val="12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lis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  dashboard</a:t>
            </a:r>
            <a:endParaRPr sz="1100">
              <a:latin typeface="Corbel"/>
              <a:cs typeface="Corbel"/>
            </a:endParaRPr>
          </a:p>
          <a:p>
            <a:pPr marL="74930" indent="-62865">
              <a:lnSpc>
                <a:spcPts val="1270"/>
              </a:lnSpc>
              <a:spcBef>
                <a:spcPts val="75"/>
              </a:spcBef>
              <a:buSzPct val="90909"/>
              <a:buChar char="•"/>
              <a:tabLst>
                <a:tab pos="75565" algn="l"/>
              </a:tabLst>
            </a:pP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lis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’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AP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100">
              <a:latin typeface="Corbel"/>
              <a:cs typeface="Corbel"/>
            </a:endParaRPr>
          </a:p>
          <a:p>
            <a:pPr marL="70485">
              <a:lnSpc>
                <a:spcPts val="1270"/>
              </a:lnSpc>
            </a:pP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correspondante</a:t>
            </a:r>
            <a:endParaRPr sz="1100">
              <a:latin typeface="Corbel"/>
              <a:cs typeface="Corbel"/>
            </a:endParaRPr>
          </a:p>
          <a:p>
            <a:pPr marL="70485" marR="45085" indent="-58419">
              <a:lnSpc>
                <a:spcPts val="1220"/>
              </a:lnSpc>
              <a:spcBef>
                <a:spcPts val="200"/>
              </a:spcBef>
              <a:buSzPct val="90909"/>
              <a:buChar char="•"/>
              <a:tabLst>
                <a:tab pos="75565" algn="l"/>
              </a:tabLst>
            </a:pP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11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ur</a:t>
            </a:r>
            <a:r>
              <a:rPr sz="11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un  dépôt</a:t>
            </a:r>
            <a:r>
              <a:rPr sz="11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GitHub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63911" y="2404872"/>
            <a:ext cx="1882139" cy="4113529"/>
            <a:chOff x="9963911" y="2404872"/>
            <a:chExt cx="1882139" cy="4113529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3911" y="2404872"/>
              <a:ext cx="1680845" cy="168389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56519" y="3395421"/>
              <a:ext cx="1589404" cy="312254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973568" y="2508504"/>
            <a:ext cx="1827530" cy="1330960"/>
            <a:chOff x="7973568" y="2508504"/>
            <a:chExt cx="1827530" cy="133096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60992" y="3057144"/>
              <a:ext cx="339851" cy="78181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3568" y="2508504"/>
              <a:ext cx="880872" cy="87477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374248" y="3377656"/>
            <a:ext cx="1221740" cy="7073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Déploiement</a:t>
            </a:r>
            <a:endParaRPr sz="1400">
              <a:latin typeface="Corbel"/>
              <a:cs typeface="Corbel"/>
            </a:endParaRPr>
          </a:p>
          <a:p>
            <a:pPr marL="70485" marR="5080" indent="-58419">
              <a:lnSpc>
                <a:spcPts val="12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Dé</a:t>
            </a:r>
            <a:r>
              <a:rPr sz="1100" spc="-1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loi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eme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  m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od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è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ur</a:t>
            </a:r>
            <a:r>
              <a:rPr sz="11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11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100" spc="5" dirty="0">
                <a:solidFill>
                  <a:srgbClr val="FFFFFF"/>
                </a:solidFill>
                <a:latin typeface="Corbel"/>
                <a:cs typeface="Corbel"/>
              </a:rPr>
              <a:t>lo</a:t>
            </a:r>
            <a:r>
              <a:rPr sz="1100" dirty="0">
                <a:solidFill>
                  <a:srgbClr val="FFFFFF"/>
                </a:solidFill>
                <a:latin typeface="Corbel"/>
                <a:cs typeface="Corbel"/>
              </a:rPr>
              <a:t>ud</a:t>
            </a:r>
            <a:endParaRPr sz="1100">
              <a:latin typeface="Corbel"/>
              <a:cs typeface="Corbe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68711" y="2520695"/>
            <a:ext cx="1200911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3079191"/>
            <a:ext cx="56248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II</a:t>
            </a:r>
            <a:r>
              <a:rPr spc="-10" dirty="0"/>
              <a:t> </a:t>
            </a:r>
            <a:r>
              <a:rPr spc="5" dirty="0"/>
              <a:t>–</a:t>
            </a:r>
            <a:r>
              <a:rPr spc="-40" dirty="0"/>
              <a:t> </a:t>
            </a:r>
            <a:r>
              <a:rPr dirty="0"/>
              <a:t>ETUDE</a:t>
            </a:r>
            <a:r>
              <a:rPr spc="-20" dirty="0"/>
              <a:t> </a:t>
            </a:r>
            <a:r>
              <a:rPr spc="5" dirty="0"/>
              <a:t>DES</a:t>
            </a:r>
            <a:r>
              <a:rPr spc="-35" dirty="0"/>
              <a:t> </a:t>
            </a:r>
            <a:r>
              <a:rPr spc="5" dirty="0"/>
              <a:t>DONNEES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369" y="180797"/>
            <a:ext cx="71151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5" dirty="0">
                <a:latin typeface="Corbel"/>
                <a:cs typeface="Corbel"/>
              </a:rPr>
              <a:t>PRESENTATION</a:t>
            </a:r>
            <a:r>
              <a:rPr sz="4000" b="1" spc="-75" dirty="0">
                <a:latin typeface="Corbel"/>
                <a:cs typeface="Corbel"/>
              </a:rPr>
              <a:t> </a:t>
            </a:r>
            <a:r>
              <a:rPr sz="4000" b="1" spc="5" dirty="0">
                <a:latin typeface="Corbel"/>
                <a:cs typeface="Corbel"/>
              </a:rPr>
              <a:t>DES</a:t>
            </a:r>
            <a:r>
              <a:rPr sz="4000" b="1" spc="-40" dirty="0">
                <a:latin typeface="Corbel"/>
                <a:cs typeface="Corbel"/>
              </a:rPr>
              <a:t> </a:t>
            </a:r>
            <a:r>
              <a:rPr sz="4000" b="1" spc="5" dirty="0">
                <a:latin typeface="Corbel"/>
                <a:cs typeface="Corbel"/>
              </a:rPr>
              <a:t>DONNEES</a:t>
            </a:r>
            <a:endParaRPr sz="40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17080" y="1033322"/>
            <a:ext cx="2229485" cy="821690"/>
            <a:chOff x="7117080" y="1033322"/>
            <a:chExt cx="2229485" cy="821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080" y="1033322"/>
              <a:ext cx="2229485" cy="8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8080" y="1063790"/>
              <a:ext cx="1491742" cy="7907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9084" y="1065275"/>
              <a:ext cx="2115312" cy="6979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49084" y="1065275"/>
              <a:ext cx="2115820" cy="698500"/>
            </a:xfrm>
            <a:custGeom>
              <a:avLst/>
              <a:gdLst/>
              <a:ahLst/>
              <a:cxnLst/>
              <a:rect l="l" t="t" r="r" b="b"/>
              <a:pathLst>
                <a:path w="2115820" h="698500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2" y="0"/>
                  </a:lnTo>
                  <a:lnTo>
                    <a:pt x="1998980" y="0"/>
                  </a:lnTo>
                  <a:lnTo>
                    <a:pt x="2044267" y="9140"/>
                  </a:lnTo>
                  <a:lnTo>
                    <a:pt x="2081244" y="34067"/>
                  </a:lnTo>
                  <a:lnTo>
                    <a:pt x="2106171" y="71044"/>
                  </a:lnTo>
                  <a:lnTo>
                    <a:pt x="2115312" y="116332"/>
                  </a:lnTo>
                  <a:lnTo>
                    <a:pt x="2115312" y="581660"/>
                  </a:lnTo>
                  <a:lnTo>
                    <a:pt x="2106171" y="626947"/>
                  </a:lnTo>
                  <a:lnTo>
                    <a:pt x="2081244" y="663924"/>
                  </a:lnTo>
                  <a:lnTo>
                    <a:pt x="2044267" y="688851"/>
                  </a:lnTo>
                  <a:lnTo>
                    <a:pt x="1998980" y="697991"/>
                  </a:lnTo>
                  <a:lnTo>
                    <a:pt x="116332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116332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07934" y="1116838"/>
            <a:ext cx="1196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Application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train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2540" algn="ctr">
              <a:lnSpc>
                <a:spcPct val="100000"/>
              </a:lnSpc>
            </a:pPr>
            <a:r>
              <a:rPr sz="1200" spc="5" dirty="0">
                <a:latin typeface="Corbel"/>
                <a:cs typeface="Corbel"/>
              </a:rPr>
              <a:t>30</a:t>
            </a:r>
            <a:r>
              <a:rPr sz="1200" spc="-35" dirty="0">
                <a:latin typeface="Corbel"/>
                <a:cs typeface="Corbel"/>
              </a:rPr>
              <a:t>7</a:t>
            </a:r>
            <a:r>
              <a:rPr sz="1200" dirty="0">
                <a:latin typeface="Corbel"/>
                <a:cs typeface="Corbel"/>
              </a:rPr>
              <a:t>5</a:t>
            </a:r>
            <a:r>
              <a:rPr sz="1200" spc="-10" dirty="0">
                <a:latin typeface="Corbel"/>
                <a:cs typeface="Corbel"/>
              </a:rPr>
              <a:t>1</a:t>
            </a:r>
            <a:r>
              <a:rPr sz="1200" dirty="0">
                <a:latin typeface="Corbel"/>
                <a:cs typeface="Corbel"/>
              </a:rPr>
              <a:t>1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lig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es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latin typeface="Corbel"/>
                <a:cs typeface="Corbel"/>
              </a:rPr>
              <a:t>1</a:t>
            </a:r>
            <a:r>
              <a:rPr sz="1200" spc="-40" dirty="0">
                <a:latin typeface="Corbel"/>
                <a:cs typeface="Corbel"/>
              </a:rPr>
              <a:t>2</a:t>
            </a:r>
            <a:r>
              <a:rPr sz="1200" dirty="0">
                <a:latin typeface="Corbel"/>
                <a:cs typeface="Corbel"/>
              </a:rPr>
              <a:t>2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</a:t>
            </a:r>
            <a:r>
              <a:rPr sz="1200" spc="5" dirty="0">
                <a:latin typeface="Corbel"/>
                <a:cs typeface="Corbel"/>
              </a:rPr>
              <a:t>olo</a:t>
            </a:r>
            <a:r>
              <a:rPr sz="1200" spc="-10" dirty="0">
                <a:latin typeface="Corbel"/>
                <a:cs typeface="Corbel"/>
              </a:rPr>
              <a:t>nn</a:t>
            </a:r>
            <a:r>
              <a:rPr sz="1200" dirty="0">
                <a:latin typeface="Corbel"/>
                <a:cs typeface="Corbel"/>
              </a:rPr>
              <a:t>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57359" y="1033322"/>
            <a:ext cx="2229485" cy="821690"/>
            <a:chOff x="9357359" y="1033322"/>
            <a:chExt cx="2229485" cy="8216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59" y="1033322"/>
              <a:ext cx="2229484" cy="8121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5791" y="1063790"/>
              <a:ext cx="1436877" cy="790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9363" y="1065275"/>
              <a:ext cx="2115311" cy="6979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89363" y="1065275"/>
              <a:ext cx="2115820" cy="698500"/>
            </a:xfrm>
            <a:custGeom>
              <a:avLst/>
              <a:gdLst/>
              <a:ahLst/>
              <a:cxnLst/>
              <a:rect l="l" t="t" r="r" b="b"/>
              <a:pathLst>
                <a:path w="2115820" h="698500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1998979" y="0"/>
                  </a:lnTo>
                  <a:lnTo>
                    <a:pt x="2044267" y="9140"/>
                  </a:lnTo>
                  <a:lnTo>
                    <a:pt x="2081244" y="34067"/>
                  </a:lnTo>
                  <a:lnTo>
                    <a:pt x="2106171" y="71044"/>
                  </a:lnTo>
                  <a:lnTo>
                    <a:pt x="2115311" y="116332"/>
                  </a:lnTo>
                  <a:lnTo>
                    <a:pt x="2115311" y="581660"/>
                  </a:lnTo>
                  <a:lnTo>
                    <a:pt x="2106171" y="626947"/>
                  </a:lnTo>
                  <a:lnTo>
                    <a:pt x="2081244" y="663924"/>
                  </a:lnTo>
                  <a:lnTo>
                    <a:pt x="2044267" y="688851"/>
                  </a:lnTo>
                  <a:lnTo>
                    <a:pt x="1998979" y="697991"/>
                  </a:lnTo>
                  <a:lnTo>
                    <a:pt x="116331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116332"/>
                  </a:lnTo>
                  <a:close/>
                </a:path>
              </a:pathLst>
            </a:custGeom>
            <a:ln w="9144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76281" y="1116838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Application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test</a:t>
            </a:r>
            <a:r>
              <a:rPr sz="1200" b="1" u="sng" spc="-4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2540" algn="ctr">
              <a:lnSpc>
                <a:spcPct val="100000"/>
              </a:lnSpc>
            </a:pPr>
            <a:r>
              <a:rPr sz="1200" spc="-10" dirty="0">
                <a:latin typeface="Corbel"/>
                <a:cs typeface="Corbel"/>
              </a:rPr>
              <a:t>48744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lignes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31730" y="1482293"/>
            <a:ext cx="8337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121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colonnes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0797"/>
            <a:ext cx="92405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b="1" spc="-35" dirty="0" smtClean="0">
                <a:latin typeface="Corbel"/>
                <a:cs typeface="Corbel"/>
              </a:rPr>
              <a:t>         </a:t>
            </a:r>
            <a:r>
              <a:rPr b="1" spc="-35" dirty="0" smtClean="0">
                <a:latin typeface="Corbel"/>
                <a:cs typeface="Corbel"/>
              </a:rPr>
              <a:t>PRESENTATION</a:t>
            </a:r>
            <a:r>
              <a:rPr b="1" spc="-65" dirty="0" smtClean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DU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spc="-10" dirty="0" smtClean="0">
                <a:latin typeface="Corbel"/>
                <a:cs typeface="Corbel"/>
              </a:rPr>
              <a:t>NOTEBOOK</a:t>
            </a:r>
            <a:endParaRPr b="1" spc="-5" dirty="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6569" y="810577"/>
            <a:ext cx="997585" cy="957580"/>
            <a:chOff x="746569" y="810577"/>
            <a:chExt cx="997585" cy="957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331" y="815340"/>
              <a:ext cx="987551" cy="947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1331" y="815340"/>
              <a:ext cx="988060" cy="948055"/>
            </a:xfrm>
            <a:custGeom>
              <a:avLst/>
              <a:gdLst/>
              <a:ahLst/>
              <a:cxnLst/>
              <a:rect l="l" t="t" r="r" b="b"/>
              <a:pathLst>
                <a:path w="988060" h="948055">
                  <a:moveTo>
                    <a:pt x="987551" y="0"/>
                  </a:moveTo>
                  <a:lnTo>
                    <a:pt x="987551" y="473963"/>
                  </a:lnTo>
                  <a:lnTo>
                    <a:pt x="493776" y="947927"/>
                  </a:lnTo>
                  <a:lnTo>
                    <a:pt x="0" y="473963"/>
                  </a:lnTo>
                  <a:lnTo>
                    <a:pt x="0" y="0"/>
                  </a:lnTo>
                  <a:lnTo>
                    <a:pt x="493776" y="473963"/>
                  </a:lnTo>
                  <a:lnTo>
                    <a:pt x="987551" y="0"/>
                  </a:lnTo>
                  <a:close/>
                </a:path>
              </a:pathLst>
            </a:custGeom>
            <a:ln w="914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388" y="1022705"/>
            <a:ext cx="63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 marR="5080" indent="-24765">
              <a:lnSpc>
                <a:spcPct val="127299"/>
              </a:lnSpc>
              <a:spcBef>
                <a:spcPts val="95"/>
              </a:spcBef>
            </a:pPr>
            <a:r>
              <a:rPr sz="1100" b="1" spc="5" dirty="0">
                <a:latin typeface="Corbel"/>
                <a:cs typeface="Corbel"/>
              </a:rPr>
              <a:t>Da</a:t>
            </a:r>
            <a:r>
              <a:rPr sz="1100" b="1" spc="-15" dirty="0">
                <a:latin typeface="Corbel"/>
                <a:cs typeface="Corbel"/>
              </a:rPr>
              <a:t>t</a:t>
            </a:r>
            <a:r>
              <a:rPr sz="1100" b="1" dirty="0">
                <a:latin typeface="Corbel"/>
                <a:cs typeface="Corbel"/>
              </a:rPr>
              <a:t>a</a:t>
            </a:r>
            <a:r>
              <a:rPr sz="1100" b="1" spc="-5" dirty="0">
                <a:latin typeface="Corbel"/>
                <a:cs typeface="Corbel"/>
              </a:rPr>
              <a:t> </a:t>
            </a:r>
            <a:r>
              <a:rPr sz="1100" b="1" spc="-15" dirty="0">
                <a:latin typeface="Corbel"/>
                <a:cs typeface="Corbel"/>
              </a:rPr>
              <a:t>t</a:t>
            </a:r>
            <a:r>
              <a:rPr sz="1100" b="1" dirty="0">
                <a:latin typeface="Corbel"/>
                <a:cs typeface="Corbel"/>
              </a:rPr>
              <a:t>ra</a:t>
            </a:r>
            <a:r>
              <a:rPr sz="1100" b="1" spc="-15" dirty="0">
                <a:latin typeface="Corbel"/>
                <a:cs typeface="Corbel"/>
              </a:rPr>
              <a:t>i</a:t>
            </a:r>
            <a:r>
              <a:rPr sz="1100" b="1" dirty="0">
                <a:latin typeface="Corbel"/>
                <a:cs typeface="Corbel"/>
              </a:rPr>
              <a:t>n  Data</a:t>
            </a:r>
            <a:r>
              <a:rPr sz="1100" b="1" spc="-55" dirty="0">
                <a:latin typeface="Corbel"/>
                <a:cs typeface="Corbel"/>
              </a:rPr>
              <a:t> </a:t>
            </a:r>
            <a:r>
              <a:rPr sz="1100" b="1" dirty="0">
                <a:latin typeface="Corbel"/>
                <a:cs typeface="Corbel"/>
              </a:rPr>
              <a:t>test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6041" y="810577"/>
            <a:ext cx="9605010" cy="625475"/>
            <a:chOff x="1856041" y="810577"/>
            <a:chExt cx="9605010" cy="625475"/>
          </a:xfrm>
        </p:grpSpPr>
        <p:sp>
          <p:nvSpPr>
            <p:cNvPr id="8" name="object 8"/>
            <p:cNvSpPr/>
            <p:nvPr/>
          </p:nvSpPr>
          <p:spPr>
            <a:xfrm>
              <a:off x="1860804" y="815340"/>
              <a:ext cx="9595485" cy="615950"/>
            </a:xfrm>
            <a:custGeom>
              <a:avLst/>
              <a:gdLst/>
              <a:ahLst/>
              <a:cxnLst/>
              <a:rect l="l" t="t" r="r" b="b"/>
              <a:pathLst>
                <a:path w="9595485" h="615950">
                  <a:moveTo>
                    <a:pt x="9492488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492488" y="615696"/>
                  </a:lnTo>
                  <a:lnTo>
                    <a:pt x="9532417" y="607627"/>
                  </a:lnTo>
                  <a:lnTo>
                    <a:pt x="9565036" y="585628"/>
                  </a:lnTo>
                  <a:lnTo>
                    <a:pt x="9587035" y="553009"/>
                  </a:lnTo>
                  <a:lnTo>
                    <a:pt x="9595104" y="513080"/>
                  </a:lnTo>
                  <a:lnTo>
                    <a:pt x="9595104" y="102615"/>
                  </a:lnTo>
                  <a:lnTo>
                    <a:pt x="9587035" y="62686"/>
                  </a:lnTo>
                  <a:lnTo>
                    <a:pt x="9565036" y="30067"/>
                  </a:lnTo>
                  <a:lnTo>
                    <a:pt x="9532417" y="8068"/>
                  </a:lnTo>
                  <a:lnTo>
                    <a:pt x="94924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0804" y="815340"/>
              <a:ext cx="9595485" cy="615950"/>
            </a:xfrm>
            <a:custGeom>
              <a:avLst/>
              <a:gdLst/>
              <a:ahLst/>
              <a:cxnLst/>
              <a:rect l="l" t="t" r="r" b="b"/>
              <a:pathLst>
                <a:path w="9595485" h="615950">
                  <a:moveTo>
                    <a:pt x="9595104" y="102615"/>
                  </a:moveTo>
                  <a:lnTo>
                    <a:pt x="9595104" y="513080"/>
                  </a:lnTo>
                  <a:lnTo>
                    <a:pt x="9587035" y="553009"/>
                  </a:lnTo>
                  <a:lnTo>
                    <a:pt x="9565036" y="585628"/>
                  </a:lnTo>
                  <a:lnTo>
                    <a:pt x="9532417" y="607627"/>
                  </a:lnTo>
                  <a:lnTo>
                    <a:pt x="9492488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492488" y="0"/>
                  </a:lnTo>
                  <a:lnTo>
                    <a:pt x="9532417" y="8068"/>
                  </a:lnTo>
                  <a:lnTo>
                    <a:pt x="9565036" y="30067"/>
                  </a:lnTo>
                  <a:lnTo>
                    <a:pt x="9587035" y="62686"/>
                  </a:lnTo>
                  <a:lnTo>
                    <a:pt x="9595104" y="102615"/>
                  </a:lnTo>
                  <a:close/>
                </a:path>
              </a:pathLst>
            </a:custGeom>
            <a:ln w="914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31670" y="918209"/>
            <a:ext cx="926084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8270" marR="5080" indent="-116205">
              <a:lnSpc>
                <a:spcPts val="1300"/>
              </a:lnSpc>
              <a:spcBef>
                <a:spcPts val="26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Rappel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"test.csv"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est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dataset</a:t>
            </a:r>
            <a:r>
              <a:rPr sz="1200" spc="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que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nous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utilisons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pour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simuler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un</a:t>
            </a:r>
            <a:r>
              <a:rPr sz="1200" spc="-5" dirty="0">
                <a:latin typeface="Corbel"/>
                <a:cs typeface="Corbel"/>
              </a:rPr>
              <a:t> nouveau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client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dans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base.</a:t>
            </a:r>
            <a:r>
              <a:rPr sz="1200" spc="-7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Toutefois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il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convient que</a:t>
            </a:r>
            <a:r>
              <a:rPr sz="1200" spc="5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deux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datasets</a:t>
            </a:r>
            <a:r>
              <a:rPr sz="1200" spc="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aient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 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même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structure</a:t>
            </a:r>
            <a:r>
              <a:rPr sz="1200" dirty="0">
                <a:latin typeface="Corbel"/>
                <a:cs typeface="Corbel"/>
              </a:rPr>
              <a:t> à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l'issu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du </a:t>
            </a:r>
            <a:r>
              <a:rPr sz="1200" spc="-5" dirty="0">
                <a:latin typeface="Corbel"/>
                <a:cs typeface="Corbel"/>
              </a:rPr>
              <a:t>feature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engineering.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6569" y="1673161"/>
            <a:ext cx="1012825" cy="957580"/>
            <a:chOff x="746569" y="1673161"/>
            <a:chExt cx="1012825" cy="9575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331" y="1677923"/>
              <a:ext cx="1002792" cy="947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1331" y="1677923"/>
              <a:ext cx="1003300" cy="948055"/>
            </a:xfrm>
            <a:custGeom>
              <a:avLst/>
              <a:gdLst/>
              <a:ahLst/>
              <a:cxnLst/>
              <a:rect l="l" t="t" r="r" b="b"/>
              <a:pathLst>
                <a:path w="1003300" h="948055">
                  <a:moveTo>
                    <a:pt x="1002792" y="0"/>
                  </a:moveTo>
                  <a:lnTo>
                    <a:pt x="1002792" y="473963"/>
                  </a:lnTo>
                  <a:lnTo>
                    <a:pt x="501396" y="947927"/>
                  </a:lnTo>
                  <a:lnTo>
                    <a:pt x="0" y="473963"/>
                  </a:lnTo>
                  <a:lnTo>
                    <a:pt x="0" y="0"/>
                  </a:lnTo>
                  <a:lnTo>
                    <a:pt x="501396" y="473963"/>
                  </a:lnTo>
                  <a:lnTo>
                    <a:pt x="1002792" y="0"/>
                  </a:lnTo>
                  <a:close/>
                </a:path>
              </a:pathLst>
            </a:custGeom>
            <a:ln w="9144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284" y="1959940"/>
            <a:ext cx="78549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5"/>
              </a:spcBef>
            </a:pPr>
            <a:r>
              <a:rPr sz="1100" b="1" dirty="0">
                <a:latin typeface="Corbel"/>
                <a:cs typeface="Corbel"/>
              </a:rPr>
              <a:t>Valeurs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ts val="1260"/>
              </a:lnSpc>
            </a:pPr>
            <a:r>
              <a:rPr sz="1100" b="1" dirty="0">
                <a:latin typeface="Corbel"/>
                <a:cs typeface="Corbel"/>
              </a:rPr>
              <a:t>manquantes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3473" y="1673161"/>
            <a:ext cx="9562465" cy="625475"/>
            <a:chOff x="1883473" y="1673161"/>
            <a:chExt cx="9562465" cy="625475"/>
          </a:xfrm>
        </p:grpSpPr>
        <p:sp>
          <p:nvSpPr>
            <p:cNvPr id="16" name="object 16"/>
            <p:cNvSpPr/>
            <p:nvPr/>
          </p:nvSpPr>
          <p:spPr>
            <a:xfrm>
              <a:off x="1888235" y="1677923"/>
              <a:ext cx="9552940" cy="615950"/>
            </a:xfrm>
            <a:custGeom>
              <a:avLst/>
              <a:gdLst/>
              <a:ahLst/>
              <a:cxnLst/>
              <a:rect l="l" t="t" r="r" b="b"/>
              <a:pathLst>
                <a:path w="9552940" h="615950">
                  <a:moveTo>
                    <a:pt x="9449816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449816" y="615696"/>
                  </a:lnTo>
                  <a:lnTo>
                    <a:pt x="9489745" y="607627"/>
                  </a:lnTo>
                  <a:lnTo>
                    <a:pt x="9522364" y="585628"/>
                  </a:lnTo>
                  <a:lnTo>
                    <a:pt x="9544363" y="553009"/>
                  </a:lnTo>
                  <a:lnTo>
                    <a:pt x="9552432" y="513079"/>
                  </a:lnTo>
                  <a:lnTo>
                    <a:pt x="9552432" y="102615"/>
                  </a:lnTo>
                  <a:lnTo>
                    <a:pt x="9544363" y="62686"/>
                  </a:lnTo>
                  <a:lnTo>
                    <a:pt x="9522364" y="30067"/>
                  </a:lnTo>
                  <a:lnTo>
                    <a:pt x="9489745" y="8068"/>
                  </a:lnTo>
                  <a:lnTo>
                    <a:pt x="9449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8235" y="1677923"/>
              <a:ext cx="9552940" cy="615950"/>
            </a:xfrm>
            <a:custGeom>
              <a:avLst/>
              <a:gdLst/>
              <a:ahLst/>
              <a:cxnLst/>
              <a:rect l="l" t="t" r="r" b="b"/>
              <a:pathLst>
                <a:path w="9552940" h="615950">
                  <a:moveTo>
                    <a:pt x="9552432" y="102615"/>
                  </a:moveTo>
                  <a:lnTo>
                    <a:pt x="9552432" y="513079"/>
                  </a:lnTo>
                  <a:lnTo>
                    <a:pt x="9544363" y="553009"/>
                  </a:lnTo>
                  <a:lnTo>
                    <a:pt x="9522364" y="585628"/>
                  </a:lnTo>
                  <a:lnTo>
                    <a:pt x="9489745" y="607627"/>
                  </a:lnTo>
                  <a:lnTo>
                    <a:pt x="9449816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449816" y="0"/>
                  </a:lnTo>
                  <a:lnTo>
                    <a:pt x="9489745" y="8068"/>
                  </a:lnTo>
                  <a:lnTo>
                    <a:pt x="9522364" y="30067"/>
                  </a:lnTo>
                  <a:lnTo>
                    <a:pt x="9544363" y="62686"/>
                  </a:lnTo>
                  <a:lnTo>
                    <a:pt x="9552432" y="102615"/>
                  </a:lnTo>
                  <a:close/>
                </a:path>
              </a:pathLst>
            </a:custGeom>
            <a:ln w="9144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9991" y="1863928"/>
            <a:ext cx="27152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spc="-15" dirty="0">
                <a:latin typeface="Corbel"/>
                <a:cs typeface="Corbel"/>
              </a:rPr>
              <a:t>Traitement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imputation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médiane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6569" y="2535745"/>
            <a:ext cx="1030605" cy="957580"/>
            <a:chOff x="746569" y="2535745"/>
            <a:chExt cx="1030605" cy="95758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31" y="2540507"/>
              <a:ext cx="1021080" cy="9479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1331" y="2540507"/>
              <a:ext cx="1021080" cy="948055"/>
            </a:xfrm>
            <a:custGeom>
              <a:avLst/>
              <a:gdLst/>
              <a:ahLst/>
              <a:cxnLst/>
              <a:rect l="l" t="t" r="r" b="b"/>
              <a:pathLst>
                <a:path w="1021080" h="948054">
                  <a:moveTo>
                    <a:pt x="1021080" y="0"/>
                  </a:moveTo>
                  <a:lnTo>
                    <a:pt x="1021080" y="473963"/>
                  </a:lnTo>
                  <a:lnTo>
                    <a:pt x="510540" y="947927"/>
                  </a:lnTo>
                  <a:lnTo>
                    <a:pt x="0" y="473963"/>
                  </a:lnTo>
                  <a:lnTo>
                    <a:pt x="0" y="0"/>
                  </a:lnTo>
                  <a:lnTo>
                    <a:pt x="510540" y="473963"/>
                  </a:lnTo>
                  <a:lnTo>
                    <a:pt x="1021080" y="0"/>
                  </a:lnTo>
                  <a:close/>
                </a:path>
              </a:pathLst>
            </a:custGeom>
            <a:ln w="9143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7724" y="2823210"/>
            <a:ext cx="621030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6830" marR="5080" indent="-24765">
              <a:lnSpc>
                <a:spcPts val="1200"/>
              </a:lnSpc>
              <a:spcBef>
                <a:spcPts val="240"/>
              </a:spcBef>
            </a:pPr>
            <a:r>
              <a:rPr sz="1100" b="1" dirty="0">
                <a:latin typeface="Corbel"/>
                <a:cs typeface="Corbel"/>
              </a:rPr>
              <a:t>E</a:t>
            </a:r>
            <a:r>
              <a:rPr sz="1100" b="1" spc="5" dirty="0">
                <a:latin typeface="Corbel"/>
                <a:cs typeface="Corbel"/>
              </a:rPr>
              <a:t>n</a:t>
            </a:r>
            <a:r>
              <a:rPr sz="1100" b="1" spc="-10" dirty="0">
                <a:latin typeface="Corbel"/>
                <a:cs typeface="Corbel"/>
              </a:rPr>
              <a:t>c</a:t>
            </a:r>
            <a:r>
              <a:rPr sz="1100" b="1" spc="-15" dirty="0">
                <a:latin typeface="Corbel"/>
                <a:cs typeface="Corbel"/>
              </a:rPr>
              <a:t>o</a:t>
            </a:r>
            <a:r>
              <a:rPr sz="1100" b="1" spc="5" dirty="0">
                <a:latin typeface="Corbel"/>
                <a:cs typeface="Corbel"/>
              </a:rPr>
              <a:t>da</a:t>
            </a:r>
            <a:r>
              <a:rPr sz="1100" b="1" spc="-10" dirty="0">
                <a:latin typeface="Corbel"/>
                <a:cs typeface="Corbel"/>
              </a:rPr>
              <a:t>g</a:t>
            </a:r>
            <a:r>
              <a:rPr sz="1100" b="1" dirty="0">
                <a:latin typeface="Corbel"/>
                <a:cs typeface="Corbel"/>
              </a:rPr>
              <a:t>e  variables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01761" y="2535745"/>
            <a:ext cx="9544050" cy="625475"/>
            <a:chOff x="1901761" y="2535745"/>
            <a:chExt cx="9544050" cy="625475"/>
          </a:xfrm>
        </p:grpSpPr>
        <p:sp>
          <p:nvSpPr>
            <p:cNvPr id="24" name="object 24"/>
            <p:cNvSpPr/>
            <p:nvPr/>
          </p:nvSpPr>
          <p:spPr>
            <a:xfrm>
              <a:off x="1906523" y="2540507"/>
              <a:ext cx="9534525" cy="615950"/>
            </a:xfrm>
            <a:custGeom>
              <a:avLst/>
              <a:gdLst/>
              <a:ahLst/>
              <a:cxnLst/>
              <a:rect l="l" t="t" r="r" b="b"/>
              <a:pathLst>
                <a:path w="9534525" h="615950">
                  <a:moveTo>
                    <a:pt x="9431528" y="0"/>
                  </a:moveTo>
                  <a:lnTo>
                    <a:pt x="0" y="0"/>
                  </a:lnTo>
                  <a:lnTo>
                    <a:pt x="0" y="615695"/>
                  </a:lnTo>
                  <a:lnTo>
                    <a:pt x="9431528" y="615695"/>
                  </a:lnTo>
                  <a:lnTo>
                    <a:pt x="9471457" y="607627"/>
                  </a:lnTo>
                  <a:lnTo>
                    <a:pt x="9504076" y="585628"/>
                  </a:lnTo>
                  <a:lnTo>
                    <a:pt x="9526075" y="553009"/>
                  </a:lnTo>
                  <a:lnTo>
                    <a:pt x="9534144" y="513079"/>
                  </a:lnTo>
                  <a:lnTo>
                    <a:pt x="9534144" y="102615"/>
                  </a:lnTo>
                  <a:lnTo>
                    <a:pt x="9526075" y="62686"/>
                  </a:lnTo>
                  <a:lnTo>
                    <a:pt x="9504076" y="30067"/>
                  </a:lnTo>
                  <a:lnTo>
                    <a:pt x="9471457" y="8068"/>
                  </a:lnTo>
                  <a:lnTo>
                    <a:pt x="943152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6523" y="2540507"/>
              <a:ext cx="9534525" cy="615950"/>
            </a:xfrm>
            <a:custGeom>
              <a:avLst/>
              <a:gdLst/>
              <a:ahLst/>
              <a:cxnLst/>
              <a:rect l="l" t="t" r="r" b="b"/>
              <a:pathLst>
                <a:path w="9534525" h="615950">
                  <a:moveTo>
                    <a:pt x="9534144" y="102615"/>
                  </a:moveTo>
                  <a:lnTo>
                    <a:pt x="9534144" y="513079"/>
                  </a:lnTo>
                  <a:lnTo>
                    <a:pt x="9526075" y="553009"/>
                  </a:lnTo>
                  <a:lnTo>
                    <a:pt x="9504076" y="585628"/>
                  </a:lnTo>
                  <a:lnTo>
                    <a:pt x="9471457" y="607627"/>
                  </a:lnTo>
                  <a:lnTo>
                    <a:pt x="9431528" y="615695"/>
                  </a:lnTo>
                  <a:lnTo>
                    <a:pt x="0" y="615695"/>
                  </a:lnTo>
                  <a:lnTo>
                    <a:pt x="0" y="0"/>
                  </a:lnTo>
                  <a:lnTo>
                    <a:pt x="9431528" y="0"/>
                  </a:lnTo>
                  <a:lnTo>
                    <a:pt x="9471457" y="8068"/>
                  </a:lnTo>
                  <a:lnTo>
                    <a:pt x="9504076" y="30067"/>
                  </a:lnTo>
                  <a:lnTo>
                    <a:pt x="9526075" y="62686"/>
                  </a:lnTo>
                  <a:lnTo>
                    <a:pt x="9534144" y="102615"/>
                  </a:lnTo>
                  <a:close/>
                </a:path>
              </a:pathLst>
            </a:custGeom>
            <a:ln w="9144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77644" y="2616438"/>
            <a:ext cx="4056379" cy="4171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200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Label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encoding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pour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variables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2</a:t>
            </a:r>
            <a:r>
              <a:rPr sz="1200" spc="-5" dirty="0">
                <a:latin typeface="Corbel"/>
                <a:cs typeface="Corbel"/>
              </a:rPr>
              <a:t> catégories.</a:t>
            </a:r>
            <a:endParaRPr sz="12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One </a:t>
            </a:r>
            <a:r>
              <a:rPr sz="1200" spc="-5" dirty="0">
                <a:latin typeface="Corbel"/>
                <a:cs typeface="Corbel"/>
              </a:rPr>
              <a:t>Hot Encoding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pour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variables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à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 deux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catégories.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6569" y="3398329"/>
            <a:ext cx="1028065" cy="957580"/>
            <a:chOff x="746569" y="3398329"/>
            <a:chExt cx="1028065" cy="95758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331" y="3403091"/>
              <a:ext cx="1018032" cy="9479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1331" y="3403091"/>
              <a:ext cx="1018540" cy="948055"/>
            </a:xfrm>
            <a:custGeom>
              <a:avLst/>
              <a:gdLst/>
              <a:ahLst/>
              <a:cxnLst/>
              <a:rect l="l" t="t" r="r" b="b"/>
              <a:pathLst>
                <a:path w="1018539" h="948054">
                  <a:moveTo>
                    <a:pt x="1018032" y="0"/>
                  </a:moveTo>
                  <a:lnTo>
                    <a:pt x="1018032" y="473964"/>
                  </a:lnTo>
                  <a:lnTo>
                    <a:pt x="509016" y="947928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509016" y="473964"/>
                  </a:lnTo>
                  <a:lnTo>
                    <a:pt x="1018032" y="0"/>
                  </a:lnTo>
                  <a:close/>
                </a:path>
              </a:pathLst>
            </a:custGeom>
            <a:ln w="9144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9812" y="3685488"/>
            <a:ext cx="7397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5"/>
              </a:spcBef>
            </a:pPr>
            <a:r>
              <a:rPr sz="1100" b="1" dirty="0">
                <a:latin typeface="Corbel"/>
                <a:cs typeface="Corbel"/>
              </a:rPr>
              <a:t>Alignement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ts val="1260"/>
              </a:lnSpc>
            </a:pPr>
            <a:r>
              <a:rPr sz="1100" b="1" dirty="0">
                <a:latin typeface="Corbel"/>
                <a:cs typeface="Corbel"/>
              </a:rPr>
              <a:t>datasets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07857" y="3398329"/>
            <a:ext cx="9510395" cy="625475"/>
            <a:chOff x="1907857" y="3398329"/>
            <a:chExt cx="9510395" cy="625475"/>
          </a:xfrm>
        </p:grpSpPr>
        <p:sp>
          <p:nvSpPr>
            <p:cNvPr id="32" name="object 32"/>
            <p:cNvSpPr/>
            <p:nvPr/>
          </p:nvSpPr>
          <p:spPr>
            <a:xfrm>
              <a:off x="1912620" y="3403091"/>
              <a:ext cx="9500870" cy="615950"/>
            </a:xfrm>
            <a:custGeom>
              <a:avLst/>
              <a:gdLst/>
              <a:ahLst/>
              <a:cxnLst/>
              <a:rect l="l" t="t" r="r" b="b"/>
              <a:pathLst>
                <a:path w="9500870" h="615950">
                  <a:moveTo>
                    <a:pt x="9398000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398000" y="615696"/>
                  </a:lnTo>
                  <a:lnTo>
                    <a:pt x="9437929" y="607627"/>
                  </a:lnTo>
                  <a:lnTo>
                    <a:pt x="9470548" y="585628"/>
                  </a:lnTo>
                  <a:lnTo>
                    <a:pt x="9492547" y="553009"/>
                  </a:lnTo>
                  <a:lnTo>
                    <a:pt x="9500616" y="513080"/>
                  </a:lnTo>
                  <a:lnTo>
                    <a:pt x="9500616" y="102616"/>
                  </a:lnTo>
                  <a:lnTo>
                    <a:pt x="9492547" y="62686"/>
                  </a:lnTo>
                  <a:lnTo>
                    <a:pt x="9470548" y="30067"/>
                  </a:lnTo>
                  <a:lnTo>
                    <a:pt x="9437929" y="8068"/>
                  </a:lnTo>
                  <a:lnTo>
                    <a:pt x="9398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2620" y="3403091"/>
              <a:ext cx="9500870" cy="615950"/>
            </a:xfrm>
            <a:custGeom>
              <a:avLst/>
              <a:gdLst/>
              <a:ahLst/>
              <a:cxnLst/>
              <a:rect l="l" t="t" r="r" b="b"/>
              <a:pathLst>
                <a:path w="9500870" h="615950">
                  <a:moveTo>
                    <a:pt x="9500616" y="102616"/>
                  </a:moveTo>
                  <a:lnTo>
                    <a:pt x="9500616" y="513080"/>
                  </a:lnTo>
                  <a:lnTo>
                    <a:pt x="9492547" y="553009"/>
                  </a:lnTo>
                  <a:lnTo>
                    <a:pt x="9470548" y="585628"/>
                  </a:lnTo>
                  <a:lnTo>
                    <a:pt x="9437929" y="607627"/>
                  </a:lnTo>
                  <a:lnTo>
                    <a:pt x="9398000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437929" y="8068"/>
                  </a:lnTo>
                  <a:lnTo>
                    <a:pt x="9470548" y="30067"/>
                  </a:lnTo>
                  <a:lnTo>
                    <a:pt x="9492547" y="62686"/>
                  </a:lnTo>
                  <a:lnTo>
                    <a:pt x="9500616" y="102616"/>
                  </a:lnTo>
                  <a:close/>
                </a:path>
              </a:pathLst>
            </a:custGeom>
            <a:ln w="9144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84375" y="3589477"/>
            <a:ext cx="53022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Alignement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datasets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"train"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et </a:t>
            </a:r>
            <a:r>
              <a:rPr sz="1200" spc="-5" dirty="0">
                <a:latin typeface="Corbel"/>
                <a:cs typeface="Corbel"/>
              </a:rPr>
              <a:t>"test"</a:t>
            </a:r>
            <a:r>
              <a:rPr sz="1200" spc="5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pour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conserver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structures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identiques.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6569" y="4260913"/>
            <a:ext cx="1036955" cy="954405"/>
            <a:chOff x="746569" y="4260913"/>
            <a:chExt cx="1036955" cy="95440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331" y="4265676"/>
              <a:ext cx="1027176" cy="9448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1331" y="4265676"/>
              <a:ext cx="1027430" cy="944880"/>
            </a:xfrm>
            <a:custGeom>
              <a:avLst/>
              <a:gdLst/>
              <a:ahLst/>
              <a:cxnLst/>
              <a:rect l="l" t="t" r="r" b="b"/>
              <a:pathLst>
                <a:path w="1027430" h="944879">
                  <a:moveTo>
                    <a:pt x="1027176" y="0"/>
                  </a:moveTo>
                  <a:lnTo>
                    <a:pt x="1027176" y="472440"/>
                  </a:lnTo>
                  <a:lnTo>
                    <a:pt x="513588" y="944880"/>
                  </a:lnTo>
                  <a:lnTo>
                    <a:pt x="0" y="472440"/>
                  </a:lnTo>
                  <a:lnTo>
                    <a:pt x="0" y="0"/>
                  </a:lnTo>
                  <a:lnTo>
                    <a:pt x="513588" y="472440"/>
                  </a:lnTo>
                  <a:lnTo>
                    <a:pt x="1027176" y="0"/>
                  </a:lnTo>
                  <a:close/>
                </a:path>
              </a:pathLst>
            </a:custGeom>
            <a:ln w="9144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2004" y="4548632"/>
            <a:ext cx="721995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5725" marR="5080" indent="-73660">
              <a:lnSpc>
                <a:spcPts val="1200"/>
              </a:lnSpc>
              <a:spcBef>
                <a:spcPts val="240"/>
              </a:spcBef>
            </a:pPr>
            <a:r>
              <a:rPr sz="1100" b="1" spc="-5" dirty="0">
                <a:latin typeface="Corbel"/>
                <a:cs typeface="Corbel"/>
              </a:rPr>
              <a:t>Cr</a:t>
            </a:r>
            <a:r>
              <a:rPr sz="1100" b="1" spc="5" dirty="0">
                <a:latin typeface="Corbel"/>
                <a:cs typeface="Corbel"/>
              </a:rPr>
              <a:t>éa</a:t>
            </a:r>
            <a:r>
              <a:rPr sz="1100" b="1" spc="-15" dirty="0">
                <a:latin typeface="Corbel"/>
                <a:cs typeface="Corbel"/>
              </a:rPr>
              <a:t>tio</a:t>
            </a:r>
            <a:r>
              <a:rPr sz="1100" b="1" dirty="0">
                <a:latin typeface="Corbel"/>
                <a:cs typeface="Corbel"/>
              </a:rPr>
              <a:t>n </a:t>
            </a:r>
            <a:r>
              <a:rPr sz="1100" b="1" spc="5" dirty="0">
                <a:latin typeface="Corbel"/>
                <a:cs typeface="Corbel"/>
              </a:rPr>
              <a:t>d</a:t>
            </a:r>
            <a:r>
              <a:rPr sz="1100" b="1" dirty="0">
                <a:latin typeface="Corbel"/>
                <a:cs typeface="Corbel"/>
              </a:rPr>
              <a:t>e  variables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17001" y="4260913"/>
            <a:ext cx="9483090" cy="625475"/>
            <a:chOff x="1917001" y="4260913"/>
            <a:chExt cx="9483090" cy="625475"/>
          </a:xfrm>
        </p:grpSpPr>
        <p:sp>
          <p:nvSpPr>
            <p:cNvPr id="40" name="object 40"/>
            <p:cNvSpPr/>
            <p:nvPr/>
          </p:nvSpPr>
          <p:spPr>
            <a:xfrm>
              <a:off x="1921764" y="4265676"/>
              <a:ext cx="9473565" cy="615950"/>
            </a:xfrm>
            <a:custGeom>
              <a:avLst/>
              <a:gdLst/>
              <a:ahLst/>
              <a:cxnLst/>
              <a:rect l="l" t="t" r="r" b="b"/>
              <a:pathLst>
                <a:path w="9473565" h="615950">
                  <a:moveTo>
                    <a:pt x="9370567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370567" y="615696"/>
                  </a:lnTo>
                  <a:lnTo>
                    <a:pt x="9410497" y="607627"/>
                  </a:lnTo>
                  <a:lnTo>
                    <a:pt x="9443116" y="585628"/>
                  </a:lnTo>
                  <a:lnTo>
                    <a:pt x="9465115" y="553009"/>
                  </a:lnTo>
                  <a:lnTo>
                    <a:pt x="9473184" y="513080"/>
                  </a:lnTo>
                  <a:lnTo>
                    <a:pt x="9473184" y="102616"/>
                  </a:lnTo>
                  <a:lnTo>
                    <a:pt x="9465115" y="62686"/>
                  </a:lnTo>
                  <a:lnTo>
                    <a:pt x="9443116" y="30067"/>
                  </a:lnTo>
                  <a:lnTo>
                    <a:pt x="9410497" y="8068"/>
                  </a:lnTo>
                  <a:lnTo>
                    <a:pt x="93705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21764" y="4265676"/>
              <a:ext cx="9473565" cy="615950"/>
            </a:xfrm>
            <a:custGeom>
              <a:avLst/>
              <a:gdLst/>
              <a:ahLst/>
              <a:cxnLst/>
              <a:rect l="l" t="t" r="r" b="b"/>
              <a:pathLst>
                <a:path w="9473565" h="615950">
                  <a:moveTo>
                    <a:pt x="9473184" y="102616"/>
                  </a:moveTo>
                  <a:lnTo>
                    <a:pt x="9473184" y="513080"/>
                  </a:lnTo>
                  <a:lnTo>
                    <a:pt x="9465115" y="553009"/>
                  </a:lnTo>
                  <a:lnTo>
                    <a:pt x="9443116" y="585628"/>
                  </a:lnTo>
                  <a:lnTo>
                    <a:pt x="9410497" y="607627"/>
                  </a:lnTo>
                  <a:lnTo>
                    <a:pt x="9370567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370567" y="0"/>
                  </a:lnTo>
                  <a:lnTo>
                    <a:pt x="9410497" y="8068"/>
                  </a:lnTo>
                  <a:lnTo>
                    <a:pt x="9443116" y="30067"/>
                  </a:lnTo>
                  <a:lnTo>
                    <a:pt x="9465115" y="62686"/>
                  </a:lnTo>
                  <a:lnTo>
                    <a:pt x="9473184" y="102616"/>
                  </a:lnTo>
                  <a:close/>
                </a:path>
              </a:pathLst>
            </a:custGeom>
            <a:ln w="9144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94661" y="4342383"/>
            <a:ext cx="7757795" cy="41655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95"/>
              </a:spcBef>
              <a:buChar char="•"/>
              <a:tabLst>
                <a:tab pos="128905" algn="l"/>
              </a:tabLst>
            </a:pPr>
            <a:r>
              <a:rPr sz="1200" spc="-5" dirty="0">
                <a:latin typeface="Corbel"/>
                <a:cs typeface="Corbel"/>
              </a:rPr>
              <a:t>Remplacement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outliers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valeurs </a:t>
            </a:r>
            <a:r>
              <a:rPr sz="1200" dirty="0">
                <a:latin typeface="Corbel"/>
                <a:cs typeface="Corbel"/>
              </a:rPr>
              <a:t>nulles.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Ensuite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valeurs sont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imputées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par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médiane</a:t>
            </a:r>
            <a:r>
              <a:rPr sz="1200" spc="3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dans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Preprocessing</a:t>
            </a:r>
            <a:r>
              <a:rPr sz="1200" i="1" dirty="0"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8270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200" dirty="0">
                <a:latin typeface="Corbel"/>
                <a:cs typeface="Corbel"/>
              </a:rPr>
              <a:t>Ajout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d'une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"flag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feature"</a:t>
            </a:r>
            <a:r>
              <a:rPr sz="1200" dirty="0">
                <a:latin typeface="Corbel"/>
                <a:cs typeface="Corbel"/>
              </a:rPr>
              <a:t> pour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identifier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 lignes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qui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contiennent</a:t>
            </a:r>
            <a:r>
              <a:rPr sz="1200" spc="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les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outliers.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6569" y="5650801"/>
            <a:ext cx="1067435" cy="957580"/>
            <a:chOff x="746569" y="5650801"/>
            <a:chExt cx="1067435" cy="95758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331" y="5655564"/>
              <a:ext cx="1057656" cy="9479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1331" y="5655564"/>
              <a:ext cx="1057910" cy="948055"/>
            </a:xfrm>
            <a:custGeom>
              <a:avLst/>
              <a:gdLst/>
              <a:ahLst/>
              <a:cxnLst/>
              <a:rect l="l" t="t" r="r" b="b"/>
              <a:pathLst>
                <a:path w="1057910" h="948054">
                  <a:moveTo>
                    <a:pt x="1057656" y="0"/>
                  </a:moveTo>
                  <a:lnTo>
                    <a:pt x="1057656" y="473964"/>
                  </a:lnTo>
                  <a:lnTo>
                    <a:pt x="528828" y="947928"/>
                  </a:lnTo>
                  <a:lnTo>
                    <a:pt x="0" y="473964"/>
                  </a:lnTo>
                  <a:lnTo>
                    <a:pt x="0" y="0"/>
                  </a:lnTo>
                  <a:lnTo>
                    <a:pt x="528828" y="473964"/>
                  </a:lnTo>
                  <a:lnTo>
                    <a:pt x="1057656" y="0"/>
                  </a:lnTo>
                  <a:close/>
                </a:path>
              </a:pathLst>
            </a:custGeom>
            <a:ln w="914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05052" y="6017767"/>
            <a:ext cx="7454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orbel"/>
                <a:cs typeface="Corbel"/>
              </a:rPr>
              <a:t>Hypothèses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23288" y="5123688"/>
            <a:ext cx="9525000" cy="1682750"/>
            <a:chOff x="1923288" y="5123688"/>
            <a:chExt cx="9525000" cy="1682750"/>
          </a:xfrm>
        </p:grpSpPr>
        <p:sp>
          <p:nvSpPr>
            <p:cNvPr id="48" name="object 48"/>
            <p:cNvSpPr/>
            <p:nvPr/>
          </p:nvSpPr>
          <p:spPr>
            <a:xfrm>
              <a:off x="1927860" y="5128260"/>
              <a:ext cx="9516110" cy="1673860"/>
            </a:xfrm>
            <a:custGeom>
              <a:avLst/>
              <a:gdLst/>
              <a:ahLst/>
              <a:cxnLst/>
              <a:rect l="l" t="t" r="r" b="b"/>
              <a:pathLst>
                <a:path w="9516110" h="1673859">
                  <a:moveTo>
                    <a:pt x="9236964" y="0"/>
                  </a:moveTo>
                  <a:lnTo>
                    <a:pt x="0" y="0"/>
                  </a:lnTo>
                  <a:lnTo>
                    <a:pt x="0" y="1673352"/>
                  </a:lnTo>
                  <a:lnTo>
                    <a:pt x="9236964" y="1673352"/>
                  </a:lnTo>
                  <a:lnTo>
                    <a:pt x="9282207" y="1669701"/>
                  </a:lnTo>
                  <a:lnTo>
                    <a:pt x="9325124" y="1659133"/>
                  </a:lnTo>
                  <a:lnTo>
                    <a:pt x="9365141" y="1642221"/>
                  </a:lnTo>
                  <a:lnTo>
                    <a:pt x="9401684" y="1619540"/>
                  </a:lnTo>
                  <a:lnTo>
                    <a:pt x="9434179" y="1591664"/>
                  </a:lnTo>
                  <a:lnTo>
                    <a:pt x="9462052" y="1559166"/>
                  </a:lnTo>
                  <a:lnTo>
                    <a:pt x="9484730" y="1522621"/>
                  </a:lnTo>
                  <a:lnTo>
                    <a:pt x="9501640" y="1482604"/>
                  </a:lnTo>
                  <a:lnTo>
                    <a:pt x="9512206" y="1439687"/>
                  </a:lnTo>
                  <a:lnTo>
                    <a:pt x="9515856" y="1394447"/>
                  </a:lnTo>
                  <a:lnTo>
                    <a:pt x="9515856" y="278891"/>
                  </a:lnTo>
                  <a:lnTo>
                    <a:pt x="9512206" y="233648"/>
                  </a:lnTo>
                  <a:lnTo>
                    <a:pt x="9501640" y="190731"/>
                  </a:lnTo>
                  <a:lnTo>
                    <a:pt x="9484730" y="150714"/>
                  </a:lnTo>
                  <a:lnTo>
                    <a:pt x="9462052" y="114171"/>
                  </a:lnTo>
                  <a:lnTo>
                    <a:pt x="9434179" y="81676"/>
                  </a:lnTo>
                  <a:lnTo>
                    <a:pt x="9401684" y="53803"/>
                  </a:lnTo>
                  <a:lnTo>
                    <a:pt x="9365141" y="31125"/>
                  </a:lnTo>
                  <a:lnTo>
                    <a:pt x="9325124" y="14215"/>
                  </a:lnTo>
                  <a:lnTo>
                    <a:pt x="9282207" y="3649"/>
                  </a:lnTo>
                  <a:lnTo>
                    <a:pt x="923696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7860" y="5128260"/>
              <a:ext cx="9516110" cy="1673860"/>
            </a:xfrm>
            <a:custGeom>
              <a:avLst/>
              <a:gdLst/>
              <a:ahLst/>
              <a:cxnLst/>
              <a:rect l="l" t="t" r="r" b="b"/>
              <a:pathLst>
                <a:path w="9516110" h="1673859">
                  <a:moveTo>
                    <a:pt x="9515856" y="278891"/>
                  </a:moveTo>
                  <a:lnTo>
                    <a:pt x="9515856" y="1394447"/>
                  </a:lnTo>
                  <a:lnTo>
                    <a:pt x="9512206" y="1439687"/>
                  </a:lnTo>
                  <a:lnTo>
                    <a:pt x="9501640" y="1482604"/>
                  </a:lnTo>
                  <a:lnTo>
                    <a:pt x="9484730" y="1522621"/>
                  </a:lnTo>
                  <a:lnTo>
                    <a:pt x="9462052" y="1559166"/>
                  </a:lnTo>
                  <a:lnTo>
                    <a:pt x="9434179" y="1591664"/>
                  </a:lnTo>
                  <a:lnTo>
                    <a:pt x="9401684" y="1619540"/>
                  </a:lnTo>
                  <a:lnTo>
                    <a:pt x="9365141" y="1642221"/>
                  </a:lnTo>
                  <a:lnTo>
                    <a:pt x="9325124" y="1659133"/>
                  </a:lnTo>
                  <a:lnTo>
                    <a:pt x="9282207" y="1669701"/>
                  </a:lnTo>
                  <a:lnTo>
                    <a:pt x="9236964" y="1673352"/>
                  </a:lnTo>
                  <a:lnTo>
                    <a:pt x="0" y="1673352"/>
                  </a:lnTo>
                  <a:lnTo>
                    <a:pt x="0" y="0"/>
                  </a:lnTo>
                  <a:lnTo>
                    <a:pt x="9236964" y="0"/>
                  </a:lnTo>
                  <a:lnTo>
                    <a:pt x="9282207" y="3649"/>
                  </a:lnTo>
                  <a:lnTo>
                    <a:pt x="9325124" y="14215"/>
                  </a:lnTo>
                  <a:lnTo>
                    <a:pt x="9365141" y="31125"/>
                  </a:lnTo>
                  <a:lnTo>
                    <a:pt x="9401684" y="53803"/>
                  </a:lnTo>
                  <a:lnTo>
                    <a:pt x="9434179" y="81676"/>
                  </a:lnTo>
                  <a:lnTo>
                    <a:pt x="9462052" y="114171"/>
                  </a:lnTo>
                  <a:lnTo>
                    <a:pt x="9484730" y="150714"/>
                  </a:lnTo>
                  <a:lnTo>
                    <a:pt x="9501640" y="190731"/>
                  </a:lnTo>
                  <a:lnTo>
                    <a:pt x="9512206" y="233648"/>
                  </a:lnTo>
                  <a:lnTo>
                    <a:pt x="9515856" y="278891"/>
                  </a:lnTo>
                  <a:close/>
                </a:path>
              </a:pathLst>
            </a:custGeom>
            <a:ln w="914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00757" y="5246420"/>
            <a:ext cx="6346190" cy="1391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195"/>
              </a:spcBef>
              <a:buChar char="•"/>
              <a:tabLst>
                <a:tab pos="12890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Création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deux hypothèses</a:t>
            </a: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feature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engineering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241300" lvl="1" indent="-113030">
              <a:lnSpc>
                <a:spcPct val="100000"/>
              </a:lnSpc>
              <a:spcBef>
                <a:spcPts val="95"/>
              </a:spcBef>
              <a:buFont typeface="Corbel"/>
              <a:buChar char="•"/>
              <a:tabLst>
                <a:tab pos="241935" algn="l"/>
              </a:tabLst>
            </a:pP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"Polynomial</a:t>
            </a:r>
            <a:r>
              <a:rPr sz="1200" i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Features"</a:t>
            </a:r>
            <a:r>
              <a:rPr sz="1200" i="1" u="sng" spc="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Amélioration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2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correlation</a:t>
            </a:r>
            <a:r>
              <a:rPr sz="1200" spc="-2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des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variables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EXT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SOURCES</a:t>
            </a:r>
            <a:r>
              <a:rPr sz="1200" spc="-6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avec</a:t>
            </a:r>
            <a:r>
              <a:rPr sz="1200" spc="3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target</a:t>
            </a:r>
            <a:endParaRPr sz="1200">
              <a:latin typeface="Corbel"/>
              <a:cs typeface="Corbel"/>
            </a:endParaRPr>
          </a:p>
          <a:p>
            <a:pPr marL="241300" lvl="1" indent="-113030">
              <a:lnSpc>
                <a:spcPct val="100000"/>
              </a:lnSpc>
              <a:spcBef>
                <a:spcPts val="95"/>
              </a:spcBef>
              <a:buFont typeface="Corbel"/>
              <a:buChar char="•"/>
              <a:tabLst>
                <a:tab pos="241935" algn="l"/>
              </a:tabLst>
            </a:pPr>
            <a:r>
              <a:rPr sz="1200" i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"Domain</a:t>
            </a:r>
            <a:r>
              <a:rPr sz="1200" i="1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Features"</a:t>
            </a:r>
            <a:r>
              <a:rPr sz="1200" i="1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5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Construction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variables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s'appliquant </a:t>
            </a:r>
            <a:r>
              <a:rPr sz="1200" dirty="0">
                <a:latin typeface="Corbel"/>
                <a:cs typeface="Corbel"/>
              </a:rPr>
              <a:t>plus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au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domaine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de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la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banque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comme</a:t>
            </a:r>
            <a:r>
              <a:rPr sz="1200" spc="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357505" lvl="2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1200" spc="-5" dirty="0">
                <a:latin typeface="Corbel"/>
                <a:cs typeface="Corbel"/>
              </a:rPr>
              <a:t>"CREDIT_INCOME_PERCENT"</a:t>
            </a:r>
            <a:endParaRPr sz="1200">
              <a:latin typeface="Corbel"/>
              <a:cs typeface="Corbel"/>
            </a:endParaRPr>
          </a:p>
          <a:p>
            <a:pPr marL="357505" lvl="2" indent="-116205">
              <a:lnSpc>
                <a:spcPct val="100000"/>
              </a:lnSpc>
              <a:spcBef>
                <a:spcPts val="95"/>
              </a:spcBef>
              <a:buChar char="•"/>
              <a:tabLst>
                <a:tab pos="357505" algn="l"/>
              </a:tabLst>
            </a:pPr>
            <a:r>
              <a:rPr sz="1200" spc="-5" dirty="0">
                <a:latin typeface="Corbel"/>
                <a:cs typeface="Corbel"/>
              </a:rPr>
              <a:t>"ANNUITY_INCOME_PERCENT"</a:t>
            </a:r>
            <a:endParaRPr sz="1200">
              <a:latin typeface="Corbel"/>
              <a:cs typeface="Corbel"/>
            </a:endParaRPr>
          </a:p>
          <a:p>
            <a:pPr marL="357505" lvl="2" indent="-116205">
              <a:lnSpc>
                <a:spcPct val="100000"/>
              </a:lnSpc>
              <a:spcBef>
                <a:spcPts val="95"/>
              </a:spcBef>
              <a:buChar char="•"/>
              <a:tabLst>
                <a:tab pos="357505" algn="l"/>
              </a:tabLst>
            </a:pPr>
            <a:r>
              <a:rPr sz="1200" spc="-5" dirty="0">
                <a:latin typeface="Corbel"/>
                <a:cs typeface="Corbel"/>
              </a:rPr>
              <a:t>"CREDIT_TERM"</a:t>
            </a:r>
            <a:endParaRPr sz="1200">
              <a:latin typeface="Corbel"/>
              <a:cs typeface="Corbel"/>
            </a:endParaRPr>
          </a:p>
          <a:p>
            <a:pPr marL="357505" lvl="2" indent="-116205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1200" spc="-10" dirty="0">
                <a:latin typeface="Corbel"/>
                <a:cs typeface="Corbel"/>
              </a:rPr>
              <a:t>"DAYS_EMPLOYED_PERCENT"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6171" y="3079191"/>
            <a:ext cx="43649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III</a:t>
            </a:r>
            <a:r>
              <a:rPr spc="-15" dirty="0"/>
              <a:t> </a:t>
            </a:r>
            <a:r>
              <a:rPr spc="5" dirty="0"/>
              <a:t>–</a:t>
            </a:r>
            <a:r>
              <a:rPr spc="-45" dirty="0"/>
              <a:t> </a:t>
            </a:r>
            <a:r>
              <a:rPr spc="-20" dirty="0"/>
              <a:t>MODELISATION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1517</Words>
  <Application>Microsoft Office PowerPoint</Application>
  <PresentationFormat>Personnalisé</PresentationFormat>
  <Paragraphs>240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Diapositive 1</vt:lpstr>
      <vt:lpstr>SOMMAIRE</vt:lpstr>
      <vt:lpstr>I - PRESENTATION</vt:lpstr>
      <vt:lpstr>PROJET</vt:lpstr>
      <vt:lpstr>PLAN D’ACTIONS</vt:lpstr>
      <vt:lpstr>II – ETUDE DES DONNEES</vt:lpstr>
      <vt:lpstr>Diapositive 7</vt:lpstr>
      <vt:lpstr>         PRESENTATION DU NOTEBOOK</vt:lpstr>
      <vt:lpstr>III – MODELISATION</vt:lpstr>
      <vt:lpstr>PREPROCESSING</vt:lpstr>
      <vt:lpstr>ENTRAINEMENT ET OPTIMISATION</vt:lpstr>
      <vt:lpstr>ANALYSE RESULTATS</vt:lpstr>
      <vt:lpstr>Courbe  ROC et score AUC</vt:lpstr>
      <vt:lpstr>  ANALYSE RESULTATS</vt:lpstr>
      <vt:lpstr>IV – DASHBOARD</vt:lpstr>
      <vt:lpstr>DEPLOIEMENT SUR LE CLOUD</vt:lpstr>
      <vt:lpstr>V – CONCLUSION</vt:lpstr>
      <vt:lpstr>RESUME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YoshDZ</cp:lastModifiedBy>
  <cp:revision>30</cp:revision>
  <dcterms:created xsi:type="dcterms:W3CDTF">2023-01-26T10:14:04Z</dcterms:created>
  <dcterms:modified xsi:type="dcterms:W3CDTF">2023-02-02T09:06:59Z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2023-01-26T00:00:00Z</vt:filetime>
  </property>
</Properties>
</file>