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457200" y="0"/>
            <a:ext cx="1122045" cy="5328285"/>
          </a:xfrm>
          <a:custGeom>
            <a:avLst/>
            <a:gdLst/>
            <a:ahLst/>
            <a:cxnLst/>
            <a:rect l="l" t="t" r="r" b="b"/>
            <a:pathLst>
              <a:path w="1122045" h="5328285">
                <a:moveTo>
                  <a:pt x="1121664" y="0"/>
                </a:moveTo>
                <a:lnTo>
                  <a:pt x="867791" y="0"/>
                </a:lnTo>
                <a:lnTo>
                  <a:pt x="0" y="5285105"/>
                </a:lnTo>
                <a:lnTo>
                  <a:pt x="247497" y="5327904"/>
                </a:lnTo>
                <a:lnTo>
                  <a:pt x="1121664" y="0"/>
                </a:lnTo>
                <a:close/>
              </a:path>
            </a:pathLst>
          </a:custGeom>
          <a:solidFill>
            <a:srgbClr val="2FACEB"/>
          </a:solidFill>
        </p:spPr>
        <p:txBody>
          <a:bodyPr wrap="square" lIns="0" tIns="0" rIns="0" bIns="0" rtlCol="0"/>
          <a:lstStyle/>
          <a:p>
            <a:endParaRPr/>
          </a:p>
        </p:txBody>
      </p:sp>
      <p:sp>
        <p:nvSpPr>
          <p:cNvPr id="18" name="bg object 18"/>
          <p:cNvSpPr/>
          <p:nvPr/>
        </p:nvSpPr>
        <p:spPr>
          <a:xfrm>
            <a:off x="149352" y="0"/>
            <a:ext cx="1118870" cy="5276215"/>
          </a:xfrm>
          <a:custGeom>
            <a:avLst/>
            <a:gdLst/>
            <a:ahLst/>
            <a:cxnLst/>
            <a:rect l="l" t="t" r="r" b="b"/>
            <a:pathLst>
              <a:path w="1118870" h="5276215">
                <a:moveTo>
                  <a:pt x="1118616" y="0"/>
                </a:moveTo>
                <a:lnTo>
                  <a:pt x="865974" y="0"/>
                </a:lnTo>
                <a:lnTo>
                  <a:pt x="0" y="5237988"/>
                </a:lnTo>
                <a:lnTo>
                  <a:pt x="249466" y="5276088"/>
                </a:lnTo>
                <a:lnTo>
                  <a:pt x="1118616" y="0"/>
                </a:lnTo>
                <a:close/>
              </a:path>
            </a:pathLst>
          </a:custGeom>
          <a:solidFill>
            <a:srgbClr val="585858"/>
          </a:solidFill>
        </p:spPr>
        <p:txBody>
          <a:bodyPr wrap="square" lIns="0" tIns="0" rIns="0" bIns="0" rtlCol="0"/>
          <a:lstStyle/>
          <a:p>
            <a:endParaRPr/>
          </a:p>
        </p:txBody>
      </p:sp>
      <p:sp>
        <p:nvSpPr>
          <p:cNvPr id="19" name="bg object 19"/>
          <p:cNvSpPr/>
          <p:nvPr/>
        </p:nvSpPr>
        <p:spPr>
          <a:xfrm>
            <a:off x="149352" y="5239511"/>
            <a:ext cx="1231900" cy="1618615"/>
          </a:xfrm>
          <a:custGeom>
            <a:avLst/>
            <a:gdLst/>
            <a:ahLst/>
            <a:cxnLst/>
            <a:rect l="l" t="t" r="r" b="b"/>
            <a:pathLst>
              <a:path w="1231900" h="1618615">
                <a:moveTo>
                  <a:pt x="0" y="0"/>
                </a:moveTo>
                <a:lnTo>
                  <a:pt x="1177289" y="1618487"/>
                </a:lnTo>
                <a:lnTo>
                  <a:pt x="1231392" y="1618487"/>
                </a:lnTo>
                <a:lnTo>
                  <a:pt x="0" y="0"/>
                </a:lnTo>
                <a:close/>
              </a:path>
            </a:pathLst>
          </a:custGeom>
          <a:solidFill>
            <a:srgbClr val="252525"/>
          </a:solidFill>
        </p:spPr>
        <p:txBody>
          <a:bodyPr wrap="square" lIns="0" tIns="0" rIns="0" bIns="0" rtlCol="0"/>
          <a:lstStyle/>
          <a:p>
            <a:endParaRPr/>
          </a:p>
        </p:txBody>
      </p:sp>
      <p:sp>
        <p:nvSpPr>
          <p:cNvPr id="20" name="bg object 20"/>
          <p:cNvSpPr/>
          <p:nvPr/>
        </p:nvSpPr>
        <p:spPr>
          <a:xfrm>
            <a:off x="457200" y="5291328"/>
            <a:ext cx="1496695" cy="1567180"/>
          </a:xfrm>
          <a:custGeom>
            <a:avLst/>
            <a:gdLst/>
            <a:ahLst/>
            <a:cxnLst/>
            <a:rect l="l" t="t" r="r" b="b"/>
            <a:pathLst>
              <a:path w="1496695" h="1567179">
                <a:moveTo>
                  <a:pt x="0" y="0"/>
                </a:moveTo>
                <a:lnTo>
                  <a:pt x="1444117" y="1566672"/>
                </a:lnTo>
                <a:lnTo>
                  <a:pt x="1496568" y="1566672"/>
                </a:lnTo>
                <a:lnTo>
                  <a:pt x="0" y="0"/>
                </a:lnTo>
                <a:close/>
              </a:path>
            </a:pathLst>
          </a:custGeom>
          <a:solidFill>
            <a:srgbClr val="0C5A82"/>
          </a:solidFill>
        </p:spPr>
        <p:txBody>
          <a:bodyPr wrap="square" lIns="0" tIns="0" rIns="0" bIns="0" rtlCol="0"/>
          <a:lstStyle/>
          <a:p>
            <a:endParaRPr/>
          </a:p>
        </p:txBody>
      </p:sp>
      <p:sp>
        <p:nvSpPr>
          <p:cNvPr id="21" name="bg object 21"/>
          <p:cNvSpPr/>
          <p:nvPr/>
        </p:nvSpPr>
        <p:spPr>
          <a:xfrm>
            <a:off x="457200" y="5285232"/>
            <a:ext cx="2131060" cy="1572895"/>
          </a:xfrm>
          <a:custGeom>
            <a:avLst/>
            <a:gdLst/>
            <a:ahLst/>
            <a:cxnLst/>
            <a:rect l="l" t="t" r="r" b="b"/>
            <a:pathLst>
              <a:path w="2131060" h="1572895">
                <a:moveTo>
                  <a:pt x="0" y="0"/>
                </a:moveTo>
                <a:lnTo>
                  <a:pt x="0" y="4826"/>
                </a:lnTo>
                <a:lnTo>
                  <a:pt x="1495552" y="1572767"/>
                </a:lnTo>
                <a:lnTo>
                  <a:pt x="2130552" y="1572767"/>
                </a:lnTo>
                <a:lnTo>
                  <a:pt x="247662" y="42926"/>
                </a:lnTo>
                <a:lnTo>
                  <a:pt x="0" y="0"/>
                </a:lnTo>
                <a:close/>
              </a:path>
            </a:pathLst>
          </a:custGeom>
          <a:solidFill>
            <a:srgbClr val="1286C3"/>
          </a:solidFill>
        </p:spPr>
        <p:txBody>
          <a:bodyPr wrap="square" lIns="0" tIns="0" rIns="0" bIns="0" rtlCol="0"/>
          <a:lstStyle/>
          <a:p>
            <a:endParaRPr/>
          </a:p>
        </p:txBody>
      </p:sp>
      <p:sp>
        <p:nvSpPr>
          <p:cNvPr id="22" name="bg object 22"/>
          <p:cNvSpPr/>
          <p:nvPr/>
        </p:nvSpPr>
        <p:spPr>
          <a:xfrm>
            <a:off x="149352" y="5239511"/>
            <a:ext cx="1697989" cy="1618615"/>
          </a:xfrm>
          <a:custGeom>
            <a:avLst/>
            <a:gdLst/>
            <a:ahLst/>
            <a:cxnLst/>
            <a:rect l="l" t="t" r="r" b="b"/>
            <a:pathLst>
              <a:path w="1697989" h="1618615">
                <a:moveTo>
                  <a:pt x="0" y="0"/>
                </a:moveTo>
                <a:lnTo>
                  <a:pt x="1230376" y="1618487"/>
                </a:lnTo>
                <a:lnTo>
                  <a:pt x="1697736" y="1618487"/>
                </a:lnTo>
                <a:lnTo>
                  <a:pt x="292493" y="95250"/>
                </a:lnTo>
                <a:lnTo>
                  <a:pt x="244805" y="42799"/>
                </a:lnTo>
                <a:lnTo>
                  <a:pt x="249567" y="42799"/>
                </a:lnTo>
                <a:lnTo>
                  <a:pt x="249567" y="38100"/>
                </a:lnTo>
                <a:lnTo>
                  <a:pt x="244805" y="38100"/>
                </a:lnTo>
                <a:lnTo>
                  <a:pt x="0" y="0"/>
                </a:lnTo>
                <a:close/>
              </a:path>
            </a:pathLst>
          </a:custGeom>
          <a:solidFill>
            <a:srgbClr val="404040"/>
          </a:solidFill>
        </p:spPr>
        <p:txBody>
          <a:bodyPr wrap="square" lIns="0" tIns="0" rIns="0" bIns="0" rtlCol="0"/>
          <a:lstStyle/>
          <a:p>
            <a:endParaRPr/>
          </a:p>
        </p:txBody>
      </p:sp>
      <p:pic>
        <p:nvPicPr>
          <p:cNvPr id="23" name="bg object 23"/>
          <p:cNvPicPr/>
          <p:nvPr/>
        </p:nvPicPr>
        <p:blipFill>
          <a:blip r:embed="rId3" cstate="print"/>
          <a:stretch>
            <a:fillRect/>
          </a:stretch>
        </p:blipFill>
        <p:spPr>
          <a:xfrm>
            <a:off x="1502663" y="841246"/>
            <a:ext cx="9415272" cy="5943600"/>
          </a:xfrm>
          <a:prstGeom prst="rect">
            <a:avLst/>
          </a:prstGeom>
        </p:spPr>
      </p:pic>
      <p:sp>
        <p:nvSpPr>
          <p:cNvPr id="2" name="Holder 2"/>
          <p:cNvSpPr>
            <a:spLocks noGrp="1"/>
          </p:cNvSpPr>
          <p:nvPr>
            <p:ph type="ctrTitle"/>
          </p:nvPr>
        </p:nvSpPr>
        <p:spPr>
          <a:xfrm>
            <a:off x="1563369" y="180797"/>
            <a:ext cx="9065260" cy="63690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5400" b="1" i="0">
                <a:solidFill>
                  <a:schemeClr val="tx1"/>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sp>
        <p:nvSpPr>
          <p:cNvPr id="17" name="bg object 17"/>
          <p:cNvSpPr/>
          <p:nvPr/>
        </p:nvSpPr>
        <p:spPr>
          <a:xfrm>
            <a:off x="457200" y="0"/>
            <a:ext cx="1122045" cy="5328285"/>
          </a:xfrm>
          <a:custGeom>
            <a:avLst/>
            <a:gdLst/>
            <a:ahLst/>
            <a:cxnLst/>
            <a:rect l="l" t="t" r="r" b="b"/>
            <a:pathLst>
              <a:path w="1122045" h="5328285">
                <a:moveTo>
                  <a:pt x="1121664" y="0"/>
                </a:moveTo>
                <a:lnTo>
                  <a:pt x="867791" y="0"/>
                </a:lnTo>
                <a:lnTo>
                  <a:pt x="0" y="5285105"/>
                </a:lnTo>
                <a:lnTo>
                  <a:pt x="247497" y="5327904"/>
                </a:lnTo>
                <a:lnTo>
                  <a:pt x="1121664" y="0"/>
                </a:lnTo>
                <a:close/>
              </a:path>
            </a:pathLst>
          </a:custGeom>
          <a:solidFill>
            <a:srgbClr val="2FACEB"/>
          </a:solidFill>
        </p:spPr>
        <p:txBody>
          <a:bodyPr wrap="square" lIns="0" tIns="0" rIns="0" bIns="0" rtlCol="0"/>
          <a:lstStyle/>
          <a:p>
            <a:endParaRPr/>
          </a:p>
        </p:txBody>
      </p:sp>
      <p:sp>
        <p:nvSpPr>
          <p:cNvPr id="18" name="bg object 18"/>
          <p:cNvSpPr/>
          <p:nvPr/>
        </p:nvSpPr>
        <p:spPr>
          <a:xfrm>
            <a:off x="149352" y="0"/>
            <a:ext cx="1118870" cy="5276215"/>
          </a:xfrm>
          <a:custGeom>
            <a:avLst/>
            <a:gdLst/>
            <a:ahLst/>
            <a:cxnLst/>
            <a:rect l="l" t="t" r="r" b="b"/>
            <a:pathLst>
              <a:path w="1118870" h="5276215">
                <a:moveTo>
                  <a:pt x="1118616" y="0"/>
                </a:moveTo>
                <a:lnTo>
                  <a:pt x="865974" y="0"/>
                </a:lnTo>
                <a:lnTo>
                  <a:pt x="0" y="5237988"/>
                </a:lnTo>
                <a:lnTo>
                  <a:pt x="249466" y="5276088"/>
                </a:lnTo>
                <a:lnTo>
                  <a:pt x="1118616" y="0"/>
                </a:lnTo>
                <a:close/>
              </a:path>
            </a:pathLst>
          </a:custGeom>
          <a:solidFill>
            <a:srgbClr val="585858"/>
          </a:solidFill>
        </p:spPr>
        <p:txBody>
          <a:bodyPr wrap="square" lIns="0" tIns="0" rIns="0" bIns="0" rtlCol="0"/>
          <a:lstStyle/>
          <a:p>
            <a:endParaRPr/>
          </a:p>
        </p:txBody>
      </p:sp>
      <p:sp>
        <p:nvSpPr>
          <p:cNvPr id="19" name="bg object 19"/>
          <p:cNvSpPr/>
          <p:nvPr/>
        </p:nvSpPr>
        <p:spPr>
          <a:xfrm>
            <a:off x="149352" y="5239511"/>
            <a:ext cx="1231900" cy="1618615"/>
          </a:xfrm>
          <a:custGeom>
            <a:avLst/>
            <a:gdLst/>
            <a:ahLst/>
            <a:cxnLst/>
            <a:rect l="l" t="t" r="r" b="b"/>
            <a:pathLst>
              <a:path w="1231900" h="1618615">
                <a:moveTo>
                  <a:pt x="0" y="0"/>
                </a:moveTo>
                <a:lnTo>
                  <a:pt x="1177289" y="1618487"/>
                </a:lnTo>
                <a:lnTo>
                  <a:pt x="1231392" y="1618487"/>
                </a:lnTo>
                <a:lnTo>
                  <a:pt x="0" y="0"/>
                </a:lnTo>
                <a:close/>
              </a:path>
            </a:pathLst>
          </a:custGeom>
          <a:solidFill>
            <a:srgbClr val="252525"/>
          </a:solidFill>
        </p:spPr>
        <p:txBody>
          <a:bodyPr wrap="square" lIns="0" tIns="0" rIns="0" bIns="0" rtlCol="0"/>
          <a:lstStyle/>
          <a:p>
            <a:endParaRPr/>
          </a:p>
        </p:txBody>
      </p:sp>
      <p:sp>
        <p:nvSpPr>
          <p:cNvPr id="20" name="bg object 20"/>
          <p:cNvSpPr/>
          <p:nvPr/>
        </p:nvSpPr>
        <p:spPr>
          <a:xfrm>
            <a:off x="457200" y="5291328"/>
            <a:ext cx="1496695" cy="1567180"/>
          </a:xfrm>
          <a:custGeom>
            <a:avLst/>
            <a:gdLst/>
            <a:ahLst/>
            <a:cxnLst/>
            <a:rect l="l" t="t" r="r" b="b"/>
            <a:pathLst>
              <a:path w="1496695" h="1567179">
                <a:moveTo>
                  <a:pt x="0" y="0"/>
                </a:moveTo>
                <a:lnTo>
                  <a:pt x="1444117" y="1566672"/>
                </a:lnTo>
                <a:lnTo>
                  <a:pt x="1496568" y="1566672"/>
                </a:lnTo>
                <a:lnTo>
                  <a:pt x="0" y="0"/>
                </a:lnTo>
                <a:close/>
              </a:path>
            </a:pathLst>
          </a:custGeom>
          <a:solidFill>
            <a:srgbClr val="0C5A82"/>
          </a:solidFill>
        </p:spPr>
        <p:txBody>
          <a:bodyPr wrap="square" lIns="0" tIns="0" rIns="0" bIns="0" rtlCol="0"/>
          <a:lstStyle/>
          <a:p>
            <a:endParaRPr/>
          </a:p>
        </p:txBody>
      </p:sp>
      <p:sp>
        <p:nvSpPr>
          <p:cNvPr id="21" name="bg object 21"/>
          <p:cNvSpPr/>
          <p:nvPr/>
        </p:nvSpPr>
        <p:spPr>
          <a:xfrm>
            <a:off x="457200" y="5285232"/>
            <a:ext cx="2131060" cy="1572895"/>
          </a:xfrm>
          <a:custGeom>
            <a:avLst/>
            <a:gdLst/>
            <a:ahLst/>
            <a:cxnLst/>
            <a:rect l="l" t="t" r="r" b="b"/>
            <a:pathLst>
              <a:path w="2131060" h="1572895">
                <a:moveTo>
                  <a:pt x="0" y="0"/>
                </a:moveTo>
                <a:lnTo>
                  <a:pt x="0" y="4826"/>
                </a:lnTo>
                <a:lnTo>
                  <a:pt x="1495552" y="1572767"/>
                </a:lnTo>
                <a:lnTo>
                  <a:pt x="2130552" y="1572767"/>
                </a:lnTo>
                <a:lnTo>
                  <a:pt x="247662" y="42926"/>
                </a:lnTo>
                <a:lnTo>
                  <a:pt x="0" y="0"/>
                </a:lnTo>
                <a:close/>
              </a:path>
            </a:pathLst>
          </a:custGeom>
          <a:solidFill>
            <a:srgbClr val="1286C3"/>
          </a:solidFill>
        </p:spPr>
        <p:txBody>
          <a:bodyPr wrap="square" lIns="0" tIns="0" rIns="0" bIns="0" rtlCol="0"/>
          <a:lstStyle/>
          <a:p>
            <a:endParaRPr/>
          </a:p>
        </p:txBody>
      </p:sp>
      <p:sp>
        <p:nvSpPr>
          <p:cNvPr id="22" name="bg object 22"/>
          <p:cNvSpPr/>
          <p:nvPr/>
        </p:nvSpPr>
        <p:spPr>
          <a:xfrm>
            <a:off x="149352" y="5239511"/>
            <a:ext cx="1697989" cy="1618615"/>
          </a:xfrm>
          <a:custGeom>
            <a:avLst/>
            <a:gdLst/>
            <a:ahLst/>
            <a:cxnLst/>
            <a:rect l="l" t="t" r="r" b="b"/>
            <a:pathLst>
              <a:path w="1697989" h="1618615">
                <a:moveTo>
                  <a:pt x="0" y="0"/>
                </a:moveTo>
                <a:lnTo>
                  <a:pt x="1230376" y="1618487"/>
                </a:lnTo>
                <a:lnTo>
                  <a:pt x="1697736" y="1618487"/>
                </a:lnTo>
                <a:lnTo>
                  <a:pt x="292493" y="95250"/>
                </a:lnTo>
                <a:lnTo>
                  <a:pt x="244805" y="42799"/>
                </a:lnTo>
                <a:lnTo>
                  <a:pt x="249567" y="42799"/>
                </a:lnTo>
                <a:lnTo>
                  <a:pt x="249567" y="38100"/>
                </a:lnTo>
                <a:lnTo>
                  <a:pt x="24480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a:xfrm>
            <a:off x="4182363" y="3079191"/>
            <a:ext cx="3827272" cy="636904"/>
          </a:xfrm>
          <a:prstGeom prst="rect">
            <a:avLst/>
          </a:prstGeom>
        </p:spPr>
        <p:txBody>
          <a:bodyPr wrap="square" lIns="0" tIns="0" rIns="0" bIns="0">
            <a:spAutoFit/>
          </a:bodyPr>
          <a:lstStyle>
            <a:lvl1pPr>
              <a:defRPr sz="4000" b="0" i="0">
                <a:solidFill>
                  <a:schemeClr val="tx1"/>
                </a:solidFill>
                <a:latin typeface="Corbel"/>
                <a:cs typeface="Corbel"/>
              </a:defRPr>
            </a:lvl1pPr>
          </a:lstStyle>
          <a:p>
            <a:endParaRPr/>
          </a:p>
        </p:txBody>
      </p:sp>
      <p:sp>
        <p:nvSpPr>
          <p:cNvPr id="3" name="Holder 3"/>
          <p:cNvSpPr>
            <a:spLocks noGrp="1"/>
          </p:cNvSpPr>
          <p:nvPr>
            <p:ph type="body" idx="1"/>
          </p:nvPr>
        </p:nvSpPr>
        <p:spPr>
          <a:xfrm>
            <a:off x="764413" y="1765249"/>
            <a:ext cx="10663173" cy="1590039"/>
          </a:xfrm>
          <a:prstGeom prst="rect">
            <a:avLst/>
          </a:prstGeom>
        </p:spPr>
        <p:txBody>
          <a:bodyPr wrap="square" lIns="0" tIns="0" rIns="0" bIns="0">
            <a:spAutoFit/>
          </a:bodyPr>
          <a:lstStyle>
            <a:lvl1pPr>
              <a:defRPr sz="5400" b="1" i="0">
                <a:solidFill>
                  <a:schemeClr val="tx1"/>
                </a:solidFill>
                <a:latin typeface="Corbel"/>
                <a:cs typeface="Corbe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jpe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jpeg"/><Relationship Id="rId5" Type="http://schemas.openxmlformats.org/officeDocument/2006/relationships/image" Target="../media/image66.jpe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13.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18" Type="http://schemas.openxmlformats.org/officeDocument/2006/relationships/image" Target="../media/image91.jpeg"/><Relationship Id="rId3" Type="http://schemas.openxmlformats.org/officeDocument/2006/relationships/image" Target="../media/image76.png"/><Relationship Id="rId21" Type="http://schemas.openxmlformats.org/officeDocument/2006/relationships/image" Target="../media/image94.png"/><Relationship Id="rId7" Type="http://schemas.openxmlformats.org/officeDocument/2006/relationships/image" Target="../media/image80.png"/><Relationship Id="rId12" Type="http://schemas.openxmlformats.org/officeDocument/2006/relationships/image" Target="../media/image85.png"/><Relationship Id="rId17" Type="http://schemas.openxmlformats.org/officeDocument/2006/relationships/image" Target="../media/image90.png"/><Relationship Id="rId2" Type="http://schemas.openxmlformats.org/officeDocument/2006/relationships/image" Target="../media/image75.jpeg"/><Relationship Id="rId16" Type="http://schemas.openxmlformats.org/officeDocument/2006/relationships/image" Target="../media/image89.jpeg"/><Relationship Id="rId20"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3.png"/><Relationship Id="rId19" Type="http://schemas.openxmlformats.org/officeDocument/2006/relationships/image" Target="../media/image92.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s>
</file>

<file path=ppt/slides/_rels/slide1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jpeg"/><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5.png"/><Relationship Id="rId7" Type="http://schemas.openxmlformats.org/officeDocument/2006/relationships/image" Target="../media/image107.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hyperlink" Target="https://www.kaggle.com/rafjaa/resampling-strategies-for-imbalanced-datasets" TargetMode="External"/><Relationship Id="rId5" Type="http://schemas.openxmlformats.org/officeDocument/2006/relationships/image" Target="../media/image106.png"/><Relationship Id="rId4" Type="http://schemas.openxmlformats.org/officeDocument/2006/relationships/hyperlink" Target="https://github.com/yaszaa/Projet7_das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www.kaggle.com/c/home-credit-default-risk/data"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jpeg"/><Relationship Id="rId17" Type="http://schemas.openxmlformats.org/officeDocument/2006/relationships/image" Target="../media/image30.jpeg"/><Relationship Id="rId2" Type="http://schemas.openxmlformats.org/officeDocument/2006/relationships/image" Target="../media/image15.png"/><Relationship Id="rId16"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jpe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grpSp>
        <p:nvGrpSpPr>
          <p:cNvPr id="3" name="object 3"/>
          <p:cNvGrpSpPr/>
          <p:nvPr/>
        </p:nvGrpSpPr>
        <p:grpSpPr>
          <a:xfrm>
            <a:off x="0" y="0"/>
            <a:ext cx="12192000" cy="6858000"/>
            <a:chOff x="0" y="0"/>
            <a:chExt cx="12192000" cy="6858000"/>
          </a:xfrm>
        </p:grpSpPr>
        <p:sp>
          <p:nvSpPr>
            <p:cNvPr id="4" name="object 4"/>
            <p:cNvSpPr/>
            <p:nvPr/>
          </p:nvSpPr>
          <p:spPr>
            <a:xfrm>
              <a:off x="984504" y="0"/>
              <a:ext cx="1062355" cy="2776855"/>
            </a:xfrm>
            <a:custGeom>
              <a:avLst/>
              <a:gdLst/>
              <a:ahLst/>
              <a:cxnLst/>
              <a:rect l="l" t="t" r="r" b="b"/>
              <a:pathLst>
                <a:path w="1062355" h="2776855">
                  <a:moveTo>
                    <a:pt x="1062204" y="0"/>
                  </a:moveTo>
                  <a:lnTo>
                    <a:pt x="681206" y="0"/>
                  </a:lnTo>
                  <a:lnTo>
                    <a:pt x="0" y="2686304"/>
                  </a:lnTo>
                  <a:lnTo>
                    <a:pt x="357251" y="2776728"/>
                  </a:lnTo>
                  <a:lnTo>
                    <a:pt x="1062204" y="0"/>
                  </a:lnTo>
                  <a:close/>
                </a:path>
              </a:pathLst>
            </a:custGeom>
            <a:solidFill>
              <a:srgbClr val="2FACEB"/>
            </a:solidFill>
          </p:spPr>
          <p:txBody>
            <a:bodyPr wrap="square" lIns="0" tIns="0" rIns="0" bIns="0" rtlCol="0"/>
            <a:lstStyle/>
            <a:p>
              <a:endParaRPr/>
            </a:p>
          </p:txBody>
        </p:sp>
        <p:sp>
          <p:nvSpPr>
            <p:cNvPr id="5" name="object 5"/>
            <p:cNvSpPr/>
            <p:nvPr/>
          </p:nvSpPr>
          <p:spPr>
            <a:xfrm>
              <a:off x="545591" y="0"/>
              <a:ext cx="1035050" cy="2670175"/>
            </a:xfrm>
            <a:custGeom>
              <a:avLst/>
              <a:gdLst/>
              <a:ahLst/>
              <a:cxnLst/>
              <a:rect l="l" t="t" r="r" b="b"/>
              <a:pathLst>
                <a:path w="1035050" h="2670175">
                  <a:moveTo>
                    <a:pt x="1034774" y="0"/>
                  </a:moveTo>
                  <a:lnTo>
                    <a:pt x="651722" y="0"/>
                  </a:lnTo>
                  <a:lnTo>
                    <a:pt x="0" y="2579497"/>
                  </a:lnTo>
                  <a:lnTo>
                    <a:pt x="348094" y="2665222"/>
                  </a:lnTo>
                  <a:lnTo>
                    <a:pt x="357632" y="2670048"/>
                  </a:lnTo>
                  <a:lnTo>
                    <a:pt x="1034774" y="0"/>
                  </a:lnTo>
                  <a:close/>
                </a:path>
              </a:pathLst>
            </a:custGeom>
            <a:solidFill>
              <a:srgbClr val="585858"/>
            </a:solidFill>
          </p:spPr>
          <p:txBody>
            <a:bodyPr wrap="square" lIns="0" tIns="0" rIns="0" bIns="0" rtlCol="0"/>
            <a:lstStyle/>
            <a:p>
              <a:endParaRPr/>
            </a:p>
          </p:txBody>
        </p:sp>
        <p:sp>
          <p:nvSpPr>
            <p:cNvPr id="6" name="object 6"/>
            <p:cNvSpPr/>
            <p:nvPr/>
          </p:nvSpPr>
          <p:spPr>
            <a:xfrm>
              <a:off x="545591" y="2581655"/>
              <a:ext cx="2694940" cy="4276725"/>
            </a:xfrm>
            <a:custGeom>
              <a:avLst/>
              <a:gdLst/>
              <a:ahLst/>
              <a:cxnLst/>
              <a:rect l="l" t="t" r="r" b="b"/>
              <a:pathLst>
                <a:path w="2694940" h="4276725">
                  <a:moveTo>
                    <a:pt x="0" y="0"/>
                  </a:moveTo>
                  <a:lnTo>
                    <a:pt x="2575306" y="4276343"/>
                  </a:lnTo>
                  <a:lnTo>
                    <a:pt x="2694432" y="4276343"/>
                  </a:lnTo>
                  <a:lnTo>
                    <a:pt x="0" y="0"/>
                  </a:lnTo>
                  <a:close/>
                </a:path>
              </a:pathLst>
            </a:custGeom>
            <a:solidFill>
              <a:srgbClr val="252525"/>
            </a:solidFill>
          </p:spPr>
          <p:txBody>
            <a:bodyPr wrap="square" lIns="0" tIns="0" rIns="0" bIns="0" rtlCol="0"/>
            <a:lstStyle/>
            <a:p>
              <a:endParaRPr/>
            </a:p>
          </p:txBody>
        </p:sp>
        <p:sp>
          <p:nvSpPr>
            <p:cNvPr id="7" name="object 7"/>
            <p:cNvSpPr/>
            <p:nvPr/>
          </p:nvSpPr>
          <p:spPr>
            <a:xfrm>
              <a:off x="987552" y="2691383"/>
              <a:ext cx="3335020" cy="4166870"/>
            </a:xfrm>
            <a:custGeom>
              <a:avLst/>
              <a:gdLst/>
              <a:ahLst/>
              <a:cxnLst/>
              <a:rect l="l" t="t" r="r" b="b"/>
              <a:pathLst>
                <a:path w="3335020" h="4166870">
                  <a:moveTo>
                    <a:pt x="0" y="0"/>
                  </a:moveTo>
                  <a:lnTo>
                    <a:pt x="3210560" y="4166616"/>
                  </a:lnTo>
                  <a:lnTo>
                    <a:pt x="3334512" y="4166616"/>
                  </a:lnTo>
                  <a:lnTo>
                    <a:pt x="0" y="0"/>
                  </a:lnTo>
                  <a:close/>
                </a:path>
              </a:pathLst>
            </a:custGeom>
            <a:solidFill>
              <a:srgbClr val="0C5A82"/>
            </a:solidFill>
          </p:spPr>
          <p:txBody>
            <a:bodyPr wrap="square" lIns="0" tIns="0" rIns="0" bIns="0" rtlCol="0"/>
            <a:lstStyle/>
            <a:p>
              <a:endParaRPr/>
            </a:p>
          </p:txBody>
        </p:sp>
        <p:sp>
          <p:nvSpPr>
            <p:cNvPr id="8" name="object 8"/>
            <p:cNvSpPr/>
            <p:nvPr/>
          </p:nvSpPr>
          <p:spPr>
            <a:xfrm>
              <a:off x="984504" y="2688335"/>
              <a:ext cx="4575175" cy="4170045"/>
            </a:xfrm>
            <a:custGeom>
              <a:avLst/>
              <a:gdLst/>
              <a:ahLst/>
              <a:cxnLst/>
              <a:rect l="l" t="t" r="r" b="b"/>
              <a:pathLst>
                <a:path w="4575175" h="4170045">
                  <a:moveTo>
                    <a:pt x="0" y="0"/>
                  </a:moveTo>
                  <a:lnTo>
                    <a:pt x="4762" y="4699"/>
                  </a:lnTo>
                  <a:lnTo>
                    <a:pt x="3335655" y="4169664"/>
                  </a:lnTo>
                  <a:lnTo>
                    <a:pt x="4575048" y="4169664"/>
                  </a:lnTo>
                  <a:lnTo>
                    <a:pt x="356997" y="90424"/>
                  </a:lnTo>
                  <a:lnTo>
                    <a:pt x="0" y="0"/>
                  </a:lnTo>
                  <a:close/>
                </a:path>
              </a:pathLst>
            </a:custGeom>
            <a:solidFill>
              <a:srgbClr val="1286C3"/>
            </a:solidFill>
          </p:spPr>
          <p:txBody>
            <a:bodyPr wrap="square" lIns="0" tIns="0" rIns="0" bIns="0" rtlCol="0"/>
            <a:lstStyle/>
            <a:p>
              <a:endParaRPr/>
            </a:p>
          </p:txBody>
        </p:sp>
        <p:sp>
          <p:nvSpPr>
            <p:cNvPr id="9" name="object 9"/>
            <p:cNvSpPr/>
            <p:nvPr/>
          </p:nvSpPr>
          <p:spPr>
            <a:xfrm>
              <a:off x="545591" y="2578607"/>
              <a:ext cx="3584575" cy="4279900"/>
            </a:xfrm>
            <a:custGeom>
              <a:avLst/>
              <a:gdLst/>
              <a:ahLst/>
              <a:cxnLst/>
              <a:rect l="l" t="t" r="r" b="b"/>
              <a:pathLst>
                <a:path w="3584575" h="4279900">
                  <a:moveTo>
                    <a:pt x="0" y="0"/>
                  </a:moveTo>
                  <a:lnTo>
                    <a:pt x="0" y="4699"/>
                  </a:lnTo>
                  <a:lnTo>
                    <a:pt x="2693924" y="4279391"/>
                  </a:lnTo>
                  <a:lnTo>
                    <a:pt x="3584448" y="4279391"/>
                  </a:lnTo>
                  <a:lnTo>
                    <a:pt x="419087" y="176149"/>
                  </a:lnTo>
                  <a:lnTo>
                    <a:pt x="361937" y="95250"/>
                  </a:lnTo>
                  <a:lnTo>
                    <a:pt x="357174" y="90424"/>
                  </a:lnTo>
                  <a:lnTo>
                    <a:pt x="0" y="0"/>
                  </a:lnTo>
                  <a:close/>
                </a:path>
              </a:pathLst>
            </a:custGeom>
            <a:solidFill>
              <a:srgbClr val="404040"/>
            </a:solidFill>
          </p:spPr>
          <p:txBody>
            <a:bodyPr wrap="square" lIns="0" tIns="0" rIns="0" bIns="0" rtlCol="0"/>
            <a:lstStyle/>
            <a:p>
              <a:endParaRPr/>
            </a:p>
          </p:txBody>
        </p:sp>
        <p:pic>
          <p:nvPicPr>
            <p:cNvPr id="10" name="object 10"/>
            <p:cNvPicPr/>
            <p:nvPr/>
          </p:nvPicPr>
          <p:blipFill>
            <a:blip r:embed="rId2" cstate="print"/>
            <a:stretch>
              <a:fillRect/>
            </a:stretch>
          </p:blipFill>
          <p:spPr>
            <a:xfrm>
              <a:off x="0" y="0"/>
              <a:ext cx="12191999" cy="6857997"/>
            </a:xfrm>
            <a:prstGeom prst="rect">
              <a:avLst/>
            </a:prstGeom>
          </p:spPr>
        </p:pic>
        <p:sp>
          <p:nvSpPr>
            <p:cNvPr id="11" name="object 11"/>
            <p:cNvSpPr/>
            <p:nvPr/>
          </p:nvSpPr>
          <p:spPr>
            <a:xfrm>
              <a:off x="3398519" y="0"/>
              <a:ext cx="1062355" cy="2776855"/>
            </a:xfrm>
            <a:custGeom>
              <a:avLst/>
              <a:gdLst/>
              <a:ahLst/>
              <a:cxnLst/>
              <a:rect l="l" t="t" r="r" b="b"/>
              <a:pathLst>
                <a:path w="1062354" h="2776855">
                  <a:moveTo>
                    <a:pt x="1062204" y="0"/>
                  </a:moveTo>
                  <a:lnTo>
                    <a:pt x="681206" y="0"/>
                  </a:lnTo>
                  <a:lnTo>
                    <a:pt x="0" y="2686304"/>
                  </a:lnTo>
                  <a:lnTo>
                    <a:pt x="357250" y="2776728"/>
                  </a:lnTo>
                  <a:lnTo>
                    <a:pt x="1062204" y="0"/>
                  </a:lnTo>
                  <a:close/>
                </a:path>
              </a:pathLst>
            </a:custGeom>
            <a:solidFill>
              <a:srgbClr val="2FACEB"/>
            </a:solidFill>
          </p:spPr>
          <p:txBody>
            <a:bodyPr wrap="square" lIns="0" tIns="0" rIns="0" bIns="0" rtlCol="0"/>
            <a:lstStyle/>
            <a:p>
              <a:endParaRPr/>
            </a:p>
          </p:txBody>
        </p:sp>
        <p:sp>
          <p:nvSpPr>
            <p:cNvPr id="12" name="object 12"/>
            <p:cNvSpPr/>
            <p:nvPr/>
          </p:nvSpPr>
          <p:spPr>
            <a:xfrm>
              <a:off x="2959608" y="0"/>
              <a:ext cx="1031875" cy="2670175"/>
            </a:xfrm>
            <a:custGeom>
              <a:avLst/>
              <a:gdLst/>
              <a:ahLst/>
              <a:cxnLst/>
              <a:rect l="l" t="t" r="r" b="b"/>
              <a:pathLst>
                <a:path w="1031875" h="2670175">
                  <a:moveTo>
                    <a:pt x="1031730" y="0"/>
                  </a:moveTo>
                  <a:lnTo>
                    <a:pt x="649847" y="0"/>
                  </a:lnTo>
                  <a:lnTo>
                    <a:pt x="0" y="2579497"/>
                  </a:lnTo>
                  <a:lnTo>
                    <a:pt x="347091" y="2665222"/>
                  </a:lnTo>
                  <a:lnTo>
                    <a:pt x="356616" y="2670048"/>
                  </a:lnTo>
                  <a:lnTo>
                    <a:pt x="1031730" y="0"/>
                  </a:lnTo>
                  <a:close/>
                </a:path>
              </a:pathLst>
            </a:custGeom>
            <a:solidFill>
              <a:srgbClr val="585858"/>
            </a:solidFill>
          </p:spPr>
          <p:txBody>
            <a:bodyPr wrap="square" lIns="0" tIns="0" rIns="0" bIns="0" rtlCol="0"/>
            <a:lstStyle/>
            <a:p>
              <a:endParaRPr/>
            </a:p>
          </p:txBody>
        </p:sp>
        <p:sp>
          <p:nvSpPr>
            <p:cNvPr id="13" name="object 13"/>
            <p:cNvSpPr/>
            <p:nvPr/>
          </p:nvSpPr>
          <p:spPr>
            <a:xfrm>
              <a:off x="2959608" y="2581655"/>
              <a:ext cx="2694940" cy="4276725"/>
            </a:xfrm>
            <a:custGeom>
              <a:avLst/>
              <a:gdLst/>
              <a:ahLst/>
              <a:cxnLst/>
              <a:rect l="l" t="t" r="r" b="b"/>
              <a:pathLst>
                <a:path w="2694940" h="4276725">
                  <a:moveTo>
                    <a:pt x="0" y="0"/>
                  </a:moveTo>
                  <a:lnTo>
                    <a:pt x="2575306" y="4276343"/>
                  </a:lnTo>
                  <a:lnTo>
                    <a:pt x="2694432" y="4276343"/>
                  </a:lnTo>
                  <a:lnTo>
                    <a:pt x="0" y="0"/>
                  </a:lnTo>
                  <a:close/>
                </a:path>
              </a:pathLst>
            </a:custGeom>
            <a:solidFill>
              <a:srgbClr val="252525"/>
            </a:solidFill>
          </p:spPr>
          <p:txBody>
            <a:bodyPr wrap="square" lIns="0" tIns="0" rIns="0" bIns="0" rtlCol="0"/>
            <a:lstStyle/>
            <a:p>
              <a:endParaRPr/>
            </a:p>
          </p:txBody>
        </p:sp>
        <p:sp>
          <p:nvSpPr>
            <p:cNvPr id="14" name="object 14"/>
            <p:cNvSpPr/>
            <p:nvPr/>
          </p:nvSpPr>
          <p:spPr>
            <a:xfrm>
              <a:off x="3401568" y="2691383"/>
              <a:ext cx="3331845" cy="4166870"/>
            </a:xfrm>
            <a:custGeom>
              <a:avLst/>
              <a:gdLst/>
              <a:ahLst/>
              <a:cxnLst/>
              <a:rect l="l" t="t" r="r" b="b"/>
              <a:pathLst>
                <a:path w="3331845" h="4166870">
                  <a:moveTo>
                    <a:pt x="0" y="0"/>
                  </a:moveTo>
                  <a:lnTo>
                    <a:pt x="3207639" y="4166616"/>
                  </a:lnTo>
                  <a:lnTo>
                    <a:pt x="3331464" y="4166616"/>
                  </a:lnTo>
                  <a:lnTo>
                    <a:pt x="0" y="0"/>
                  </a:lnTo>
                  <a:close/>
                </a:path>
              </a:pathLst>
            </a:custGeom>
            <a:solidFill>
              <a:srgbClr val="0C5A82"/>
            </a:solidFill>
          </p:spPr>
          <p:txBody>
            <a:bodyPr wrap="square" lIns="0" tIns="0" rIns="0" bIns="0" rtlCol="0"/>
            <a:lstStyle/>
            <a:p>
              <a:endParaRPr/>
            </a:p>
          </p:txBody>
        </p:sp>
        <p:sp>
          <p:nvSpPr>
            <p:cNvPr id="15" name="object 15"/>
            <p:cNvSpPr/>
            <p:nvPr/>
          </p:nvSpPr>
          <p:spPr>
            <a:xfrm>
              <a:off x="3398519" y="2688335"/>
              <a:ext cx="4575175" cy="4170045"/>
            </a:xfrm>
            <a:custGeom>
              <a:avLst/>
              <a:gdLst/>
              <a:ahLst/>
              <a:cxnLst/>
              <a:rect l="l" t="t" r="r" b="b"/>
              <a:pathLst>
                <a:path w="4575175" h="4170045">
                  <a:moveTo>
                    <a:pt x="0" y="0"/>
                  </a:moveTo>
                  <a:lnTo>
                    <a:pt x="4699" y="4699"/>
                  </a:lnTo>
                  <a:lnTo>
                    <a:pt x="3335654" y="4169664"/>
                  </a:lnTo>
                  <a:lnTo>
                    <a:pt x="4575048" y="4169664"/>
                  </a:lnTo>
                  <a:lnTo>
                    <a:pt x="356996" y="90424"/>
                  </a:lnTo>
                  <a:lnTo>
                    <a:pt x="0" y="0"/>
                  </a:lnTo>
                  <a:close/>
                </a:path>
              </a:pathLst>
            </a:custGeom>
            <a:solidFill>
              <a:srgbClr val="1286C3"/>
            </a:solidFill>
          </p:spPr>
          <p:txBody>
            <a:bodyPr wrap="square" lIns="0" tIns="0" rIns="0" bIns="0" rtlCol="0"/>
            <a:lstStyle/>
            <a:p>
              <a:endParaRPr/>
            </a:p>
          </p:txBody>
        </p:sp>
        <p:sp>
          <p:nvSpPr>
            <p:cNvPr id="16" name="object 16"/>
            <p:cNvSpPr/>
            <p:nvPr/>
          </p:nvSpPr>
          <p:spPr>
            <a:xfrm>
              <a:off x="2959608" y="2578607"/>
              <a:ext cx="3584575" cy="4279900"/>
            </a:xfrm>
            <a:custGeom>
              <a:avLst/>
              <a:gdLst/>
              <a:ahLst/>
              <a:cxnLst/>
              <a:rect l="l" t="t" r="r" b="b"/>
              <a:pathLst>
                <a:path w="3584575" h="4279900">
                  <a:moveTo>
                    <a:pt x="0" y="0"/>
                  </a:moveTo>
                  <a:lnTo>
                    <a:pt x="0" y="4699"/>
                  </a:lnTo>
                  <a:lnTo>
                    <a:pt x="2693924" y="4279391"/>
                  </a:lnTo>
                  <a:lnTo>
                    <a:pt x="3584448" y="4279391"/>
                  </a:lnTo>
                  <a:lnTo>
                    <a:pt x="419100" y="176149"/>
                  </a:lnTo>
                  <a:lnTo>
                    <a:pt x="361950" y="95250"/>
                  </a:lnTo>
                  <a:lnTo>
                    <a:pt x="357124" y="90424"/>
                  </a:lnTo>
                  <a:lnTo>
                    <a:pt x="0" y="0"/>
                  </a:lnTo>
                  <a:close/>
                </a:path>
              </a:pathLst>
            </a:custGeom>
            <a:solidFill>
              <a:srgbClr val="404040"/>
            </a:solidFill>
          </p:spPr>
          <p:txBody>
            <a:bodyPr wrap="square" lIns="0" tIns="0" rIns="0" bIns="0" rtlCol="0"/>
            <a:lstStyle/>
            <a:p>
              <a:endParaRPr/>
            </a:p>
          </p:txBody>
        </p:sp>
      </p:grpSp>
      <p:sp>
        <p:nvSpPr>
          <p:cNvPr id="17" name="object 17"/>
          <p:cNvSpPr txBox="1">
            <a:spLocks noGrp="1"/>
          </p:cNvSpPr>
          <p:nvPr>
            <p:ph type="body" idx="1"/>
          </p:nvPr>
        </p:nvSpPr>
        <p:spPr>
          <a:prstGeom prst="rect">
            <a:avLst/>
          </a:prstGeom>
        </p:spPr>
        <p:txBody>
          <a:bodyPr vert="horz" wrap="square" lIns="0" tIns="106045" rIns="0" bIns="0" rtlCol="0">
            <a:spAutoFit/>
          </a:bodyPr>
          <a:lstStyle/>
          <a:p>
            <a:pPr marL="5267325" marR="5080" indent="640080">
              <a:lnSpc>
                <a:spcPts val="5830"/>
              </a:lnSpc>
              <a:spcBef>
                <a:spcPts val="835"/>
              </a:spcBef>
            </a:pPr>
            <a:r>
              <a:rPr dirty="0"/>
              <a:t>Implémenter</a:t>
            </a:r>
            <a:r>
              <a:rPr spc="-90" dirty="0"/>
              <a:t> </a:t>
            </a:r>
            <a:r>
              <a:rPr dirty="0"/>
              <a:t>un </a:t>
            </a:r>
            <a:r>
              <a:rPr spc="-1095" dirty="0"/>
              <a:t> </a:t>
            </a:r>
            <a:r>
              <a:rPr spc="-5" dirty="0"/>
              <a:t>modèle</a:t>
            </a:r>
            <a:r>
              <a:rPr spc="-50" dirty="0"/>
              <a:t> </a:t>
            </a:r>
            <a:r>
              <a:rPr spc="-10" dirty="0"/>
              <a:t>de</a:t>
            </a:r>
            <a:r>
              <a:rPr spc="-20" dirty="0"/>
              <a:t> </a:t>
            </a:r>
            <a:r>
              <a:rPr spc="-5" dirty="0"/>
              <a:t>scoring</a:t>
            </a:r>
          </a:p>
        </p:txBody>
      </p:sp>
      <p:sp>
        <p:nvSpPr>
          <p:cNvPr id="18" name="object 18"/>
          <p:cNvSpPr txBox="1"/>
          <p:nvPr/>
        </p:nvSpPr>
        <p:spPr>
          <a:xfrm>
            <a:off x="9038590" y="3875155"/>
            <a:ext cx="2387600" cy="945515"/>
          </a:xfrm>
          <a:prstGeom prst="rect">
            <a:avLst/>
          </a:prstGeom>
        </p:spPr>
        <p:txBody>
          <a:bodyPr vert="horz" wrap="square" lIns="0" tIns="151765" rIns="0" bIns="0" rtlCol="0">
            <a:spAutoFit/>
          </a:bodyPr>
          <a:lstStyle/>
          <a:p>
            <a:pPr marR="5080" algn="r">
              <a:lnSpc>
                <a:spcPct val="100000"/>
              </a:lnSpc>
              <a:spcBef>
                <a:spcPts val="1195"/>
              </a:spcBef>
            </a:pPr>
            <a:r>
              <a:rPr sz="2100" i="1" dirty="0">
                <a:latin typeface="Corbel"/>
                <a:cs typeface="Corbel"/>
              </a:rPr>
              <a:t>Création</a:t>
            </a:r>
            <a:r>
              <a:rPr sz="2100" i="1" spc="-65" dirty="0">
                <a:latin typeface="Corbel"/>
                <a:cs typeface="Corbel"/>
              </a:rPr>
              <a:t> </a:t>
            </a:r>
            <a:r>
              <a:rPr sz="2100" i="1" dirty="0">
                <a:latin typeface="Corbel"/>
                <a:cs typeface="Corbel"/>
              </a:rPr>
              <a:t>le</a:t>
            </a:r>
            <a:r>
              <a:rPr sz="2100" i="1" spc="5" dirty="0">
                <a:latin typeface="Corbel"/>
                <a:cs typeface="Corbel"/>
              </a:rPr>
              <a:t> </a:t>
            </a:r>
            <a:r>
              <a:rPr sz="2100" i="1" spc="-25" dirty="0">
                <a:latin typeface="Corbel"/>
                <a:cs typeface="Corbel"/>
              </a:rPr>
              <a:t>23/01/2023</a:t>
            </a:r>
            <a:endParaRPr sz="2100">
              <a:latin typeface="Corbel"/>
              <a:cs typeface="Corbel"/>
            </a:endParaRPr>
          </a:p>
          <a:p>
            <a:pPr marR="7620" algn="r">
              <a:lnSpc>
                <a:spcPct val="100000"/>
              </a:lnSpc>
              <a:spcBef>
                <a:spcPts val="1105"/>
              </a:spcBef>
            </a:pPr>
            <a:r>
              <a:rPr sz="2100" i="1" dirty="0">
                <a:latin typeface="Corbel"/>
                <a:cs typeface="Corbel"/>
              </a:rPr>
              <a:t>Z</a:t>
            </a:r>
            <a:r>
              <a:rPr sz="2100" i="1" spc="10" dirty="0">
                <a:latin typeface="Corbel"/>
                <a:cs typeface="Corbel"/>
              </a:rPr>
              <a:t>aa</a:t>
            </a:r>
            <a:r>
              <a:rPr sz="2100" i="1" spc="5" dirty="0">
                <a:latin typeface="Corbel"/>
                <a:cs typeface="Corbel"/>
              </a:rPr>
              <a:t>b</a:t>
            </a:r>
            <a:r>
              <a:rPr sz="2100" i="1" spc="10" dirty="0">
                <a:latin typeface="Corbel"/>
                <a:cs typeface="Corbel"/>
              </a:rPr>
              <a:t>a</a:t>
            </a:r>
            <a:r>
              <a:rPr sz="2100" i="1" dirty="0">
                <a:latin typeface="Corbel"/>
                <a:cs typeface="Corbel"/>
              </a:rPr>
              <a:t>t</a:t>
            </a:r>
            <a:r>
              <a:rPr sz="2100" i="1" spc="-90" dirty="0">
                <a:latin typeface="Corbel"/>
                <a:cs typeface="Corbel"/>
              </a:rPr>
              <a:t> </a:t>
            </a:r>
            <a:r>
              <a:rPr sz="2100" i="1" spc="-5" dirty="0">
                <a:latin typeface="Corbel"/>
                <a:cs typeface="Corbel"/>
              </a:rPr>
              <a:t>y</a:t>
            </a:r>
            <a:r>
              <a:rPr sz="2100" i="1" spc="10" dirty="0">
                <a:latin typeface="Corbel"/>
                <a:cs typeface="Corbel"/>
              </a:rPr>
              <a:t>a</a:t>
            </a:r>
            <a:r>
              <a:rPr sz="2100" i="1" dirty="0">
                <a:latin typeface="Corbel"/>
                <a:cs typeface="Corbel"/>
              </a:rPr>
              <a:t>shin</a:t>
            </a:r>
            <a:endParaRPr sz="2100">
              <a:latin typeface="Corbel"/>
              <a:cs typeface="Corbel"/>
            </a:endParaRPr>
          </a:p>
        </p:txBody>
      </p:sp>
      <p:pic>
        <p:nvPicPr>
          <p:cNvPr id="19" name="object 19"/>
          <p:cNvPicPr/>
          <p:nvPr/>
        </p:nvPicPr>
        <p:blipFill>
          <a:blip r:embed="rId3" cstate="print"/>
          <a:stretch>
            <a:fillRect/>
          </a:stretch>
        </p:blipFill>
        <p:spPr>
          <a:xfrm>
            <a:off x="914400" y="2895600"/>
            <a:ext cx="3524885" cy="42076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41592" y="1883664"/>
            <a:ext cx="4066540" cy="3499485"/>
            <a:chOff x="6641592" y="1883664"/>
            <a:chExt cx="4066540" cy="3499485"/>
          </a:xfrm>
        </p:grpSpPr>
        <p:sp>
          <p:nvSpPr>
            <p:cNvPr id="3" name="object 3"/>
            <p:cNvSpPr/>
            <p:nvPr/>
          </p:nvSpPr>
          <p:spPr>
            <a:xfrm>
              <a:off x="6646164" y="1888236"/>
              <a:ext cx="4057015" cy="3489960"/>
            </a:xfrm>
            <a:custGeom>
              <a:avLst/>
              <a:gdLst/>
              <a:ahLst/>
              <a:cxnLst/>
              <a:rect l="l" t="t" r="r" b="b"/>
              <a:pathLst>
                <a:path w="4057015" h="3489960">
                  <a:moveTo>
                    <a:pt x="3957065" y="0"/>
                  </a:moveTo>
                  <a:lnTo>
                    <a:pt x="99821" y="0"/>
                  </a:lnTo>
                  <a:lnTo>
                    <a:pt x="60971" y="7846"/>
                  </a:lnTo>
                  <a:lnTo>
                    <a:pt x="29241" y="29241"/>
                  </a:lnTo>
                  <a:lnTo>
                    <a:pt x="7846" y="60971"/>
                  </a:lnTo>
                  <a:lnTo>
                    <a:pt x="0" y="99822"/>
                  </a:lnTo>
                  <a:lnTo>
                    <a:pt x="0" y="3390138"/>
                  </a:lnTo>
                  <a:lnTo>
                    <a:pt x="7846" y="3428988"/>
                  </a:lnTo>
                  <a:lnTo>
                    <a:pt x="29241" y="3460718"/>
                  </a:lnTo>
                  <a:lnTo>
                    <a:pt x="60971" y="3482113"/>
                  </a:lnTo>
                  <a:lnTo>
                    <a:pt x="99821" y="3489960"/>
                  </a:lnTo>
                  <a:lnTo>
                    <a:pt x="3957065" y="3489960"/>
                  </a:lnTo>
                  <a:lnTo>
                    <a:pt x="3995916" y="3482113"/>
                  </a:lnTo>
                  <a:lnTo>
                    <a:pt x="4027646" y="3460718"/>
                  </a:lnTo>
                  <a:lnTo>
                    <a:pt x="4049041" y="3428988"/>
                  </a:lnTo>
                  <a:lnTo>
                    <a:pt x="4056887" y="3390138"/>
                  </a:lnTo>
                  <a:lnTo>
                    <a:pt x="4056887" y="99822"/>
                  </a:lnTo>
                  <a:lnTo>
                    <a:pt x="4049041" y="60971"/>
                  </a:lnTo>
                  <a:lnTo>
                    <a:pt x="4027646" y="29241"/>
                  </a:lnTo>
                  <a:lnTo>
                    <a:pt x="3995916" y="7846"/>
                  </a:lnTo>
                  <a:lnTo>
                    <a:pt x="3957065" y="0"/>
                  </a:lnTo>
                  <a:close/>
                </a:path>
              </a:pathLst>
            </a:custGeom>
            <a:solidFill>
              <a:srgbClr val="F1F1F1"/>
            </a:solidFill>
          </p:spPr>
          <p:txBody>
            <a:bodyPr wrap="square" lIns="0" tIns="0" rIns="0" bIns="0" rtlCol="0"/>
            <a:lstStyle/>
            <a:p>
              <a:endParaRPr/>
            </a:p>
          </p:txBody>
        </p:sp>
        <p:sp>
          <p:nvSpPr>
            <p:cNvPr id="4" name="object 4"/>
            <p:cNvSpPr/>
            <p:nvPr/>
          </p:nvSpPr>
          <p:spPr>
            <a:xfrm>
              <a:off x="6646164" y="1888236"/>
              <a:ext cx="4057015" cy="3489960"/>
            </a:xfrm>
            <a:custGeom>
              <a:avLst/>
              <a:gdLst/>
              <a:ahLst/>
              <a:cxnLst/>
              <a:rect l="l" t="t" r="r" b="b"/>
              <a:pathLst>
                <a:path w="4057015" h="3489960">
                  <a:moveTo>
                    <a:pt x="0" y="99822"/>
                  </a:moveTo>
                  <a:lnTo>
                    <a:pt x="7846" y="60971"/>
                  </a:lnTo>
                  <a:lnTo>
                    <a:pt x="29241" y="29241"/>
                  </a:lnTo>
                  <a:lnTo>
                    <a:pt x="60971" y="7846"/>
                  </a:lnTo>
                  <a:lnTo>
                    <a:pt x="99821" y="0"/>
                  </a:lnTo>
                  <a:lnTo>
                    <a:pt x="3957065" y="0"/>
                  </a:lnTo>
                  <a:lnTo>
                    <a:pt x="3995916" y="7846"/>
                  </a:lnTo>
                  <a:lnTo>
                    <a:pt x="4027646" y="29241"/>
                  </a:lnTo>
                  <a:lnTo>
                    <a:pt x="4049041" y="60971"/>
                  </a:lnTo>
                  <a:lnTo>
                    <a:pt x="4056887" y="99822"/>
                  </a:lnTo>
                  <a:lnTo>
                    <a:pt x="4056887" y="3390138"/>
                  </a:lnTo>
                  <a:lnTo>
                    <a:pt x="4049041" y="3428988"/>
                  </a:lnTo>
                  <a:lnTo>
                    <a:pt x="4027646" y="3460718"/>
                  </a:lnTo>
                  <a:lnTo>
                    <a:pt x="3995916" y="3482113"/>
                  </a:lnTo>
                  <a:lnTo>
                    <a:pt x="3957065" y="3489960"/>
                  </a:lnTo>
                  <a:lnTo>
                    <a:pt x="99821" y="3489960"/>
                  </a:lnTo>
                  <a:lnTo>
                    <a:pt x="60971" y="3482113"/>
                  </a:lnTo>
                  <a:lnTo>
                    <a:pt x="29241" y="3460718"/>
                  </a:lnTo>
                  <a:lnTo>
                    <a:pt x="7846" y="3428988"/>
                  </a:lnTo>
                  <a:lnTo>
                    <a:pt x="0" y="3390138"/>
                  </a:lnTo>
                  <a:lnTo>
                    <a:pt x="0" y="99822"/>
                  </a:lnTo>
                  <a:close/>
                </a:path>
              </a:pathLst>
            </a:custGeom>
            <a:ln w="9144">
              <a:solidFill>
                <a:srgbClr val="AAAAAA"/>
              </a:solidFill>
            </a:ln>
          </p:spPr>
          <p:txBody>
            <a:bodyPr wrap="square" lIns="0" tIns="0" rIns="0" bIns="0" rtlCol="0"/>
            <a:lstStyle/>
            <a:p>
              <a:endParaRPr/>
            </a:p>
          </p:txBody>
        </p:sp>
      </p:grpSp>
      <p:grpSp>
        <p:nvGrpSpPr>
          <p:cNvPr id="5" name="object 5"/>
          <p:cNvGrpSpPr/>
          <p:nvPr/>
        </p:nvGrpSpPr>
        <p:grpSpPr>
          <a:xfrm>
            <a:off x="2230945" y="1883473"/>
            <a:ext cx="4200525" cy="3499485"/>
            <a:chOff x="2230945" y="1883473"/>
            <a:chExt cx="4200525" cy="3499485"/>
          </a:xfrm>
        </p:grpSpPr>
        <p:sp>
          <p:nvSpPr>
            <p:cNvPr id="6" name="object 6"/>
            <p:cNvSpPr/>
            <p:nvPr/>
          </p:nvSpPr>
          <p:spPr>
            <a:xfrm>
              <a:off x="2235707" y="1888235"/>
              <a:ext cx="4191000" cy="3489960"/>
            </a:xfrm>
            <a:custGeom>
              <a:avLst/>
              <a:gdLst/>
              <a:ahLst/>
              <a:cxnLst/>
              <a:rect l="l" t="t" r="r" b="b"/>
              <a:pathLst>
                <a:path w="4191000" h="3489960">
                  <a:moveTo>
                    <a:pt x="4091178" y="0"/>
                  </a:moveTo>
                  <a:lnTo>
                    <a:pt x="99822" y="0"/>
                  </a:lnTo>
                  <a:lnTo>
                    <a:pt x="60971" y="7846"/>
                  </a:lnTo>
                  <a:lnTo>
                    <a:pt x="29241" y="29241"/>
                  </a:lnTo>
                  <a:lnTo>
                    <a:pt x="7846" y="60971"/>
                  </a:lnTo>
                  <a:lnTo>
                    <a:pt x="0" y="99822"/>
                  </a:lnTo>
                  <a:lnTo>
                    <a:pt x="0" y="3390138"/>
                  </a:lnTo>
                  <a:lnTo>
                    <a:pt x="7846" y="3428988"/>
                  </a:lnTo>
                  <a:lnTo>
                    <a:pt x="29241" y="3460718"/>
                  </a:lnTo>
                  <a:lnTo>
                    <a:pt x="60971" y="3482113"/>
                  </a:lnTo>
                  <a:lnTo>
                    <a:pt x="99822" y="3489960"/>
                  </a:lnTo>
                  <a:lnTo>
                    <a:pt x="4091178" y="3489960"/>
                  </a:lnTo>
                  <a:lnTo>
                    <a:pt x="4130028" y="3482113"/>
                  </a:lnTo>
                  <a:lnTo>
                    <a:pt x="4161758" y="3460718"/>
                  </a:lnTo>
                  <a:lnTo>
                    <a:pt x="4183153" y="3428988"/>
                  </a:lnTo>
                  <a:lnTo>
                    <a:pt x="4191000" y="3390138"/>
                  </a:lnTo>
                  <a:lnTo>
                    <a:pt x="4191000" y="99822"/>
                  </a:lnTo>
                  <a:lnTo>
                    <a:pt x="4183153" y="60971"/>
                  </a:lnTo>
                  <a:lnTo>
                    <a:pt x="4161758" y="29241"/>
                  </a:lnTo>
                  <a:lnTo>
                    <a:pt x="4130028" y="7846"/>
                  </a:lnTo>
                  <a:lnTo>
                    <a:pt x="4091178" y="0"/>
                  </a:lnTo>
                  <a:close/>
                </a:path>
              </a:pathLst>
            </a:custGeom>
            <a:solidFill>
              <a:srgbClr val="F1F1F1"/>
            </a:solidFill>
          </p:spPr>
          <p:txBody>
            <a:bodyPr wrap="square" lIns="0" tIns="0" rIns="0" bIns="0" rtlCol="0"/>
            <a:lstStyle/>
            <a:p>
              <a:endParaRPr/>
            </a:p>
          </p:txBody>
        </p:sp>
        <p:sp>
          <p:nvSpPr>
            <p:cNvPr id="7" name="object 7"/>
            <p:cNvSpPr/>
            <p:nvPr/>
          </p:nvSpPr>
          <p:spPr>
            <a:xfrm>
              <a:off x="2235707" y="1888235"/>
              <a:ext cx="4191000" cy="3489960"/>
            </a:xfrm>
            <a:custGeom>
              <a:avLst/>
              <a:gdLst/>
              <a:ahLst/>
              <a:cxnLst/>
              <a:rect l="l" t="t" r="r" b="b"/>
              <a:pathLst>
                <a:path w="4191000" h="3489960">
                  <a:moveTo>
                    <a:pt x="0" y="99822"/>
                  </a:moveTo>
                  <a:lnTo>
                    <a:pt x="7846" y="60971"/>
                  </a:lnTo>
                  <a:lnTo>
                    <a:pt x="29241" y="29241"/>
                  </a:lnTo>
                  <a:lnTo>
                    <a:pt x="60971" y="7846"/>
                  </a:lnTo>
                  <a:lnTo>
                    <a:pt x="99822" y="0"/>
                  </a:lnTo>
                  <a:lnTo>
                    <a:pt x="4091178" y="0"/>
                  </a:lnTo>
                  <a:lnTo>
                    <a:pt x="4130028" y="7846"/>
                  </a:lnTo>
                  <a:lnTo>
                    <a:pt x="4161758" y="29241"/>
                  </a:lnTo>
                  <a:lnTo>
                    <a:pt x="4183153" y="60971"/>
                  </a:lnTo>
                  <a:lnTo>
                    <a:pt x="4191000" y="99822"/>
                  </a:lnTo>
                  <a:lnTo>
                    <a:pt x="4191000" y="3390138"/>
                  </a:lnTo>
                  <a:lnTo>
                    <a:pt x="4183153" y="3428988"/>
                  </a:lnTo>
                  <a:lnTo>
                    <a:pt x="4161758" y="3460718"/>
                  </a:lnTo>
                  <a:lnTo>
                    <a:pt x="4130028" y="3482113"/>
                  </a:lnTo>
                  <a:lnTo>
                    <a:pt x="4091178" y="3489960"/>
                  </a:lnTo>
                  <a:lnTo>
                    <a:pt x="99822" y="3489960"/>
                  </a:lnTo>
                  <a:lnTo>
                    <a:pt x="60971" y="3482113"/>
                  </a:lnTo>
                  <a:lnTo>
                    <a:pt x="29241" y="3460718"/>
                  </a:lnTo>
                  <a:lnTo>
                    <a:pt x="7846" y="3428988"/>
                  </a:lnTo>
                  <a:lnTo>
                    <a:pt x="0" y="3390138"/>
                  </a:lnTo>
                  <a:lnTo>
                    <a:pt x="0" y="99822"/>
                  </a:lnTo>
                  <a:close/>
                </a:path>
              </a:pathLst>
            </a:custGeom>
            <a:ln w="9144">
              <a:solidFill>
                <a:srgbClr val="AAAAAA"/>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104387" y="4143755"/>
              <a:ext cx="1191767" cy="457200"/>
            </a:xfrm>
            <a:prstGeom prst="rect">
              <a:avLst/>
            </a:prstGeom>
          </p:spPr>
        </p:pic>
        <p:sp>
          <p:nvSpPr>
            <p:cNvPr id="9" name="object 9"/>
            <p:cNvSpPr/>
            <p:nvPr/>
          </p:nvSpPr>
          <p:spPr>
            <a:xfrm>
              <a:off x="3104387" y="4143755"/>
              <a:ext cx="1191895" cy="457200"/>
            </a:xfrm>
            <a:custGeom>
              <a:avLst/>
              <a:gdLst/>
              <a:ahLst/>
              <a:cxnLst/>
              <a:rect l="l" t="t" r="r" b="b"/>
              <a:pathLst>
                <a:path w="1191895" h="457200">
                  <a:moveTo>
                    <a:pt x="0" y="76200"/>
                  </a:moveTo>
                  <a:lnTo>
                    <a:pt x="5994" y="46559"/>
                  </a:lnTo>
                  <a:lnTo>
                    <a:pt x="22336" y="22336"/>
                  </a:lnTo>
                  <a:lnTo>
                    <a:pt x="46559" y="5994"/>
                  </a:lnTo>
                  <a:lnTo>
                    <a:pt x="76200" y="0"/>
                  </a:lnTo>
                  <a:lnTo>
                    <a:pt x="1115567" y="0"/>
                  </a:lnTo>
                  <a:lnTo>
                    <a:pt x="1145208" y="5994"/>
                  </a:lnTo>
                  <a:lnTo>
                    <a:pt x="1169431" y="22336"/>
                  </a:lnTo>
                  <a:lnTo>
                    <a:pt x="1185773" y="46559"/>
                  </a:lnTo>
                  <a:lnTo>
                    <a:pt x="1191767" y="76200"/>
                  </a:lnTo>
                  <a:lnTo>
                    <a:pt x="1191767" y="381000"/>
                  </a:lnTo>
                  <a:lnTo>
                    <a:pt x="1185773" y="410640"/>
                  </a:lnTo>
                  <a:lnTo>
                    <a:pt x="1169431" y="434863"/>
                  </a:lnTo>
                  <a:lnTo>
                    <a:pt x="1145208" y="451205"/>
                  </a:lnTo>
                  <a:lnTo>
                    <a:pt x="1115567" y="457200"/>
                  </a:lnTo>
                  <a:lnTo>
                    <a:pt x="76200" y="457200"/>
                  </a:lnTo>
                  <a:lnTo>
                    <a:pt x="46559" y="451205"/>
                  </a:lnTo>
                  <a:lnTo>
                    <a:pt x="22336" y="434863"/>
                  </a:lnTo>
                  <a:lnTo>
                    <a:pt x="5994" y="410640"/>
                  </a:lnTo>
                  <a:lnTo>
                    <a:pt x="0" y="381000"/>
                  </a:lnTo>
                  <a:lnTo>
                    <a:pt x="0" y="76200"/>
                  </a:lnTo>
                  <a:close/>
                </a:path>
              </a:pathLst>
            </a:custGeom>
            <a:ln w="9144">
              <a:solidFill>
                <a:srgbClr val="ACD2F4"/>
              </a:solidFill>
            </a:ln>
          </p:spPr>
          <p:txBody>
            <a:bodyPr wrap="square" lIns="0" tIns="0" rIns="0" bIns="0" rtlCol="0"/>
            <a:lstStyle/>
            <a:p>
              <a:endParaRPr/>
            </a:p>
          </p:txBody>
        </p:sp>
      </p:grpSp>
      <p:sp>
        <p:nvSpPr>
          <p:cNvPr id="10" name="object 10"/>
          <p:cNvSpPr txBox="1">
            <a:spLocks noGrp="1"/>
          </p:cNvSpPr>
          <p:nvPr>
            <p:ph type="title"/>
          </p:nvPr>
        </p:nvSpPr>
        <p:spPr>
          <a:xfrm>
            <a:off x="1563369" y="180797"/>
            <a:ext cx="3968115" cy="636905"/>
          </a:xfrm>
          <a:prstGeom prst="rect">
            <a:avLst/>
          </a:prstGeom>
        </p:spPr>
        <p:txBody>
          <a:bodyPr vert="horz" wrap="square" lIns="0" tIns="13970" rIns="0" bIns="0" rtlCol="0">
            <a:spAutoFit/>
          </a:bodyPr>
          <a:lstStyle/>
          <a:p>
            <a:pPr marL="12700">
              <a:lnSpc>
                <a:spcPct val="100000"/>
              </a:lnSpc>
              <a:spcBef>
                <a:spcPts val="110"/>
              </a:spcBef>
            </a:pPr>
            <a:r>
              <a:rPr b="1" dirty="0">
                <a:latin typeface="Corbel"/>
                <a:cs typeface="Corbel"/>
              </a:rPr>
              <a:t>PREPROCESSING</a:t>
            </a:r>
          </a:p>
        </p:txBody>
      </p:sp>
      <p:sp>
        <p:nvSpPr>
          <p:cNvPr id="11" name="object 11"/>
          <p:cNvSpPr txBox="1"/>
          <p:nvPr/>
        </p:nvSpPr>
        <p:spPr>
          <a:xfrm>
            <a:off x="3214242" y="4261230"/>
            <a:ext cx="9658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rbel"/>
                <a:cs typeface="Corbel"/>
              </a:rPr>
              <a:t>Echantillonage</a:t>
            </a:r>
            <a:endParaRPr sz="1200">
              <a:latin typeface="Corbel"/>
              <a:cs typeface="Corbel"/>
            </a:endParaRPr>
          </a:p>
        </p:txBody>
      </p:sp>
      <p:grpSp>
        <p:nvGrpSpPr>
          <p:cNvPr id="12" name="object 12"/>
          <p:cNvGrpSpPr/>
          <p:nvPr/>
        </p:nvGrpSpPr>
        <p:grpSpPr>
          <a:xfrm>
            <a:off x="3099625" y="3072193"/>
            <a:ext cx="1201420" cy="1086485"/>
            <a:chOff x="3099625" y="3072193"/>
            <a:chExt cx="1201420" cy="1086485"/>
          </a:xfrm>
        </p:grpSpPr>
        <p:sp>
          <p:nvSpPr>
            <p:cNvPr id="13" name="object 13"/>
            <p:cNvSpPr/>
            <p:nvPr/>
          </p:nvSpPr>
          <p:spPr>
            <a:xfrm>
              <a:off x="3713988" y="3525011"/>
              <a:ext cx="9525" cy="628650"/>
            </a:xfrm>
            <a:custGeom>
              <a:avLst/>
              <a:gdLst/>
              <a:ahLst/>
              <a:cxnLst/>
              <a:rect l="l" t="t" r="r" b="b"/>
              <a:pathLst>
                <a:path w="9525" h="628650">
                  <a:moveTo>
                    <a:pt x="9525" y="0"/>
                  </a:moveTo>
                  <a:lnTo>
                    <a:pt x="0" y="628650"/>
                  </a:lnTo>
                </a:path>
              </a:pathLst>
            </a:custGeom>
            <a:ln w="9144">
              <a:solidFill>
                <a:srgbClr val="000000"/>
              </a:solidFill>
              <a:prstDash val="sysDash"/>
            </a:ln>
          </p:spPr>
          <p:txBody>
            <a:bodyPr wrap="square" lIns="0" tIns="0" rIns="0" bIns="0" rtlCol="0"/>
            <a:lstStyle/>
            <a:p>
              <a:endParaRPr/>
            </a:p>
          </p:txBody>
        </p:sp>
        <p:pic>
          <p:nvPicPr>
            <p:cNvPr id="14" name="object 14"/>
            <p:cNvPicPr/>
            <p:nvPr/>
          </p:nvPicPr>
          <p:blipFill>
            <a:blip r:embed="rId2" cstate="print"/>
            <a:stretch>
              <a:fillRect/>
            </a:stretch>
          </p:blipFill>
          <p:spPr>
            <a:xfrm>
              <a:off x="3104388" y="3076955"/>
              <a:ext cx="1191767" cy="457200"/>
            </a:xfrm>
            <a:prstGeom prst="rect">
              <a:avLst/>
            </a:prstGeom>
          </p:spPr>
        </p:pic>
        <p:sp>
          <p:nvSpPr>
            <p:cNvPr id="15" name="object 15"/>
            <p:cNvSpPr/>
            <p:nvPr/>
          </p:nvSpPr>
          <p:spPr>
            <a:xfrm>
              <a:off x="3104388" y="3076955"/>
              <a:ext cx="1191895" cy="457200"/>
            </a:xfrm>
            <a:custGeom>
              <a:avLst/>
              <a:gdLst/>
              <a:ahLst/>
              <a:cxnLst/>
              <a:rect l="l" t="t" r="r" b="b"/>
              <a:pathLst>
                <a:path w="1191895" h="457200">
                  <a:moveTo>
                    <a:pt x="0" y="76200"/>
                  </a:moveTo>
                  <a:lnTo>
                    <a:pt x="5994" y="46559"/>
                  </a:lnTo>
                  <a:lnTo>
                    <a:pt x="22336" y="22336"/>
                  </a:lnTo>
                  <a:lnTo>
                    <a:pt x="46559" y="5994"/>
                  </a:lnTo>
                  <a:lnTo>
                    <a:pt x="76200" y="0"/>
                  </a:lnTo>
                  <a:lnTo>
                    <a:pt x="1115567" y="0"/>
                  </a:lnTo>
                  <a:lnTo>
                    <a:pt x="1145208" y="5994"/>
                  </a:lnTo>
                  <a:lnTo>
                    <a:pt x="1169431" y="22336"/>
                  </a:lnTo>
                  <a:lnTo>
                    <a:pt x="1185773" y="46559"/>
                  </a:lnTo>
                  <a:lnTo>
                    <a:pt x="1191767" y="76200"/>
                  </a:lnTo>
                  <a:lnTo>
                    <a:pt x="1191767" y="381000"/>
                  </a:lnTo>
                  <a:lnTo>
                    <a:pt x="1185773" y="410640"/>
                  </a:lnTo>
                  <a:lnTo>
                    <a:pt x="1169431" y="434863"/>
                  </a:lnTo>
                  <a:lnTo>
                    <a:pt x="1145208" y="451205"/>
                  </a:lnTo>
                  <a:lnTo>
                    <a:pt x="1115567" y="457200"/>
                  </a:lnTo>
                  <a:lnTo>
                    <a:pt x="76200" y="457200"/>
                  </a:lnTo>
                  <a:lnTo>
                    <a:pt x="46559" y="451205"/>
                  </a:lnTo>
                  <a:lnTo>
                    <a:pt x="22336" y="434863"/>
                  </a:lnTo>
                  <a:lnTo>
                    <a:pt x="5994" y="410640"/>
                  </a:lnTo>
                  <a:lnTo>
                    <a:pt x="0" y="381000"/>
                  </a:lnTo>
                  <a:lnTo>
                    <a:pt x="0" y="76200"/>
                  </a:lnTo>
                  <a:close/>
                </a:path>
              </a:pathLst>
            </a:custGeom>
            <a:ln w="9144">
              <a:solidFill>
                <a:srgbClr val="ACD2F4"/>
              </a:solidFill>
            </a:ln>
          </p:spPr>
          <p:txBody>
            <a:bodyPr wrap="square" lIns="0" tIns="0" rIns="0" bIns="0" rtlCol="0"/>
            <a:lstStyle/>
            <a:p>
              <a:endParaRPr/>
            </a:p>
          </p:txBody>
        </p:sp>
      </p:grpSp>
      <p:sp>
        <p:nvSpPr>
          <p:cNvPr id="16" name="object 16"/>
          <p:cNvSpPr txBox="1"/>
          <p:nvPr/>
        </p:nvSpPr>
        <p:spPr>
          <a:xfrm>
            <a:off x="3528186" y="3193491"/>
            <a:ext cx="343535" cy="208915"/>
          </a:xfrm>
          <a:prstGeom prst="rect">
            <a:avLst/>
          </a:prstGeom>
        </p:spPr>
        <p:txBody>
          <a:bodyPr vert="horz" wrap="square" lIns="0" tIns="12700" rIns="0" bIns="0" rtlCol="0">
            <a:spAutoFit/>
          </a:bodyPr>
          <a:lstStyle/>
          <a:p>
            <a:pPr marL="12700">
              <a:lnSpc>
                <a:spcPct val="100000"/>
              </a:lnSpc>
              <a:spcBef>
                <a:spcPts val="100"/>
              </a:spcBef>
            </a:pPr>
            <a:r>
              <a:rPr sz="1200" spc="-70" dirty="0">
                <a:latin typeface="Corbel"/>
                <a:cs typeface="Corbel"/>
              </a:rPr>
              <a:t>T</a:t>
            </a:r>
            <a:r>
              <a:rPr sz="1200" dirty="0">
                <a:latin typeface="Corbel"/>
                <a:cs typeface="Corbel"/>
              </a:rPr>
              <a:t>r</a:t>
            </a:r>
            <a:r>
              <a:rPr sz="1200" spc="-15" dirty="0">
                <a:latin typeface="Corbel"/>
                <a:cs typeface="Corbel"/>
              </a:rPr>
              <a:t>a</a:t>
            </a:r>
            <a:r>
              <a:rPr sz="1200" spc="5" dirty="0">
                <a:latin typeface="Corbel"/>
                <a:cs typeface="Corbel"/>
              </a:rPr>
              <a:t>i</a:t>
            </a:r>
            <a:r>
              <a:rPr sz="1200" dirty="0">
                <a:latin typeface="Corbel"/>
                <a:cs typeface="Corbel"/>
              </a:rPr>
              <a:t>n</a:t>
            </a:r>
            <a:endParaRPr sz="1200">
              <a:latin typeface="Corbel"/>
              <a:cs typeface="Corbel"/>
            </a:endParaRPr>
          </a:p>
        </p:txBody>
      </p:sp>
      <p:grpSp>
        <p:nvGrpSpPr>
          <p:cNvPr id="17" name="object 17"/>
          <p:cNvGrpSpPr/>
          <p:nvPr/>
        </p:nvGrpSpPr>
        <p:grpSpPr>
          <a:xfrm>
            <a:off x="3099625" y="3605593"/>
            <a:ext cx="1201420" cy="466725"/>
            <a:chOff x="3099625" y="3605593"/>
            <a:chExt cx="1201420" cy="466725"/>
          </a:xfrm>
        </p:grpSpPr>
        <p:pic>
          <p:nvPicPr>
            <p:cNvPr id="18" name="object 18"/>
            <p:cNvPicPr/>
            <p:nvPr/>
          </p:nvPicPr>
          <p:blipFill>
            <a:blip r:embed="rId2" cstate="print"/>
            <a:stretch>
              <a:fillRect/>
            </a:stretch>
          </p:blipFill>
          <p:spPr>
            <a:xfrm>
              <a:off x="3104388" y="3610355"/>
              <a:ext cx="1191767" cy="457200"/>
            </a:xfrm>
            <a:prstGeom prst="rect">
              <a:avLst/>
            </a:prstGeom>
          </p:spPr>
        </p:pic>
        <p:sp>
          <p:nvSpPr>
            <p:cNvPr id="19" name="object 19"/>
            <p:cNvSpPr/>
            <p:nvPr/>
          </p:nvSpPr>
          <p:spPr>
            <a:xfrm>
              <a:off x="3104388" y="3610355"/>
              <a:ext cx="1191895" cy="457200"/>
            </a:xfrm>
            <a:custGeom>
              <a:avLst/>
              <a:gdLst/>
              <a:ahLst/>
              <a:cxnLst/>
              <a:rect l="l" t="t" r="r" b="b"/>
              <a:pathLst>
                <a:path w="1191895" h="457200">
                  <a:moveTo>
                    <a:pt x="0" y="76200"/>
                  </a:moveTo>
                  <a:lnTo>
                    <a:pt x="5994" y="46559"/>
                  </a:lnTo>
                  <a:lnTo>
                    <a:pt x="22336" y="22336"/>
                  </a:lnTo>
                  <a:lnTo>
                    <a:pt x="46559" y="5994"/>
                  </a:lnTo>
                  <a:lnTo>
                    <a:pt x="76200" y="0"/>
                  </a:lnTo>
                  <a:lnTo>
                    <a:pt x="1115567" y="0"/>
                  </a:lnTo>
                  <a:lnTo>
                    <a:pt x="1145208" y="5994"/>
                  </a:lnTo>
                  <a:lnTo>
                    <a:pt x="1169431" y="22336"/>
                  </a:lnTo>
                  <a:lnTo>
                    <a:pt x="1185773" y="46559"/>
                  </a:lnTo>
                  <a:lnTo>
                    <a:pt x="1191767" y="76200"/>
                  </a:lnTo>
                  <a:lnTo>
                    <a:pt x="1191767" y="381000"/>
                  </a:lnTo>
                  <a:lnTo>
                    <a:pt x="1185773" y="410640"/>
                  </a:lnTo>
                  <a:lnTo>
                    <a:pt x="1169431" y="434863"/>
                  </a:lnTo>
                  <a:lnTo>
                    <a:pt x="1145208" y="451205"/>
                  </a:lnTo>
                  <a:lnTo>
                    <a:pt x="1115567" y="457200"/>
                  </a:lnTo>
                  <a:lnTo>
                    <a:pt x="76200" y="457200"/>
                  </a:lnTo>
                  <a:lnTo>
                    <a:pt x="46559" y="451205"/>
                  </a:lnTo>
                  <a:lnTo>
                    <a:pt x="22336" y="434863"/>
                  </a:lnTo>
                  <a:lnTo>
                    <a:pt x="5994" y="410640"/>
                  </a:lnTo>
                  <a:lnTo>
                    <a:pt x="0" y="381000"/>
                  </a:lnTo>
                  <a:lnTo>
                    <a:pt x="0" y="76200"/>
                  </a:lnTo>
                  <a:close/>
                </a:path>
              </a:pathLst>
            </a:custGeom>
            <a:ln w="9144">
              <a:solidFill>
                <a:srgbClr val="ACD2F4"/>
              </a:solidFill>
            </a:ln>
          </p:spPr>
          <p:txBody>
            <a:bodyPr wrap="square" lIns="0" tIns="0" rIns="0" bIns="0" rtlCol="0"/>
            <a:lstStyle/>
            <a:p>
              <a:endParaRPr/>
            </a:p>
          </p:txBody>
        </p:sp>
      </p:grpSp>
      <p:sp>
        <p:nvSpPr>
          <p:cNvPr id="20" name="object 20"/>
          <p:cNvSpPr txBox="1"/>
          <p:nvPr/>
        </p:nvSpPr>
        <p:spPr>
          <a:xfrm>
            <a:off x="3238626" y="3727450"/>
            <a:ext cx="91948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rbel"/>
                <a:cs typeface="Corbel"/>
              </a:rPr>
              <a:t>Preprocessing</a:t>
            </a:r>
            <a:endParaRPr sz="1200">
              <a:latin typeface="Corbel"/>
              <a:cs typeface="Corbel"/>
            </a:endParaRPr>
          </a:p>
        </p:txBody>
      </p:sp>
      <p:grpSp>
        <p:nvGrpSpPr>
          <p:cNvPr id="21" name="object 21"/>
          <p:cNvGrpSpPr/>
          <p:nvPr/>
        </p:nvGrpSpPr>
        <p:grpSpPr>
          <a:xfrm>
            <a:off x="2450401" y="4690681"/>
            <a:ext cx="1201420" cy="488315"/>
            <a:chOff x="2450401" y="4690681"/>
            <a:chExt cx="1201420" cy="488315"/>
          </a:xfrm>
        </p:grpSpPr>
        <p:pic>
          <p:nvPicPr>
            <p:cNvPr id="22" name="object 22"/>
            <p:cNvPicPr/>
            <p:nvPr/>
          </p:nvPicPr>
          <p:blipFill>
            <a:blip r:embed="rId3" cstate="print"/>
            <a:stretch>
              <a:fillRect/>
            </a:stretch>
          </p:blipFill>
          <p:spPr>
            <a:xfrm>
              <a:off x="2455164" y="4695444"/>
              <a:ext cx="1191768" cy="478536"/>
            </a:xfrm>
            <a:prstGeom prst="rect">
              <a:avLst/>
            </a:prstGeom>
          </p:spPr>
        </p:pic>
        <p:sp>
          <p:nvSpPr>
            <p:cNvPr id="23" name="object 23"/>
            <p:cNvSpPr/>
            <p:nvPr/>
          </p:nvSpPr>
          <p:spPr>
            <a:xfrm>
              <a:off x="2455164" y="4695444"/>
              <a:ext cx="1191895" cy="478790"/>
            </a:xfrm>
            <a:custGeom>
              <a:avLst/>
              <a:gdLst/>
              <a:ahLst/>
              <a:cxnLst/>
              <a:rect l="l" t="t" r="r" b="b"/>
              <a:pathLst>
                <a:path w="1191895" h="478789">
                  <a:moveTo>
                    <a:pt x="0" y="79755"/>
                  </a:moveTo>
                  <a:lnTo>
                    <a:pt x="6264" y="48702"/>
                  </a:lnTo>
                  <a:lnTo>
                    <a:pt x="23352" y="23352"/>
                  </a:lnTo>
                  <a:lnTo>
                    <a:pt x="48702" y="6264"/>
                  </a:lnTo>
                  <a:lnTo>
                    <a:pt x="79756" y="0"/>
                  </a:lnTo>
                  <a:lnTo>
                    <a:pt x="1112012" y="0"/>
                  </a:lnTo>
                  <a:lnTo>
                    <a:pt x="1143065" y="6264"/>
                  </a:lnTo>
                  <a:lnTo>
                    <a:pt x="1168415" y="23352"/>
                  </a:lnTo>
                  <a:lnTo>
                    <a:pt x="1185503" y="48702"/>
                  </a:lnTo>
                  <a:lnTo>
                    <a:pt x="1191768" y="79755"/>
                  </a:lnTo>
                  <a:lnTo>
                    <a:pt x="1191768" y="398779"/>
                  </a:lnTo>
                  <a:lnTo>
                    <a:pt x="1185503" y="429833"/>
                  </a:lnTo>
                  <a:lnTo>
                    <a:pt x="1168415" y="455183"/>
                  </a:lnTo>
                  <a:lnTo>
                    <a:pt x="1143065" y="472271"/>
                  </a:lnTo>
                  <a:lnTo>
                    <a:pt x="1112012" y="478535"/>
                  </a:lnTo>
                  <a:lnTo>
                    <a:pt x="79756" y="478535"/>
                  </a:lnTo>
                  <a:lnTo>
                    <a:pt x="48702" y="472271"/>
                  </a:lnTo>
                  <a:lnTo>
                    <a:pt x="23352" y="455183"/>
                  </a:lnTo>
                  <a:lnTo>
                    <a:pt x="6264" y="429833"/>
                  </a:lnTo>
                  <a:lnTo>
                    <a:pt x="0" y="398779"/>
                  </a:lnTo>
                  <a:lnTo>
                    <a:pt x="0" y="79755"/>
                  </a:lnTo>
                  <a:close/>
                </a:path>
              </a:pathLst>
            </a:custGeom>
            <a:ln w="9144">
              <a:solidFill>
                <a:srgbClr val="EDCCAE"/>
              </a:solidFill>
            </a:ln>
          </p:spPr>
          <p:txBody>
            <a:bodyPr wrap="square" lIns="0" tIns="0" rIns="0" bIns="0" rtlCol="0"/>
            <a:lstStyle/>
            <a:p>
              <a:endParaRPr/>
            </a:p>
          </p:txBody>
        </p:sp>
      </p:grpSp>
      <p:sp>
        <p:nvSpPr>
          <p:cNvPr id="24" name="object 24"/>
          <p:cNvSpPr txBox="1"/>
          <p:nvPr/>
        </p:nvSpPr>
        <p:spPr>
          <a:xfrm>
            <a:off x="2704338" y="4594732"/>
            <a:ext cx="694055" cy="574675"/>
          </a:xfrm>
          <a:prstGeom prst="rect">
            <a:avLst/>
          </a:prstGeom>
        </p:spPr>
        <p:txBody>
          <a:bodyPr vert="horz" wrap="square" lIns="0" tIns="12700" rIns="0" bIns="0" rtlCol="0">
            <a:spAutoFit/>
          </a:bodyPr>
          <a:lstStyle/>
          <a:p>
            <a:pPr marL="204470" marR="5080" indent="-192405">
              <a:lnSpc>
                <a:spcPct val="150100"/>
              </a:lnSpc>
              <a:spcBef>
                <a:spcPts val="100"/>
              </a:spcBef>
            </a:pPr>
            <a:r>
              <a:rPr sz="1200" spc="5" dirty="0">
                <a:latin typeface="Corbel"/>
                <a:cs typeface="Corbel"/>
              </a:rPr>
              <a:t>D</a:t>
            </a:r>
            <a:r>
              <a:rPr sz="1200" spc="-15" dirty="0">
                <a:latin typeface="Corbel"/>
                <a:cs typeface="Corbel"/>
              </a:rPr>
              <a:t>a</a:t>
            </a:r>
            <a:r>
              <a:rPr sz="1200" spc="-10" dirty="0">
                <a:latin typeface="Corbel"/>
                <a:cs typeface="Corbel"/>
              </a:rPr>
              <a:t>t</a:t>
            </a:r>
            <a:r>
              <a:rPr sz="1200" spc="-15" dirty="0">
                <a:latin typeface="Corbel"/>
                <a:cs typeface="Corbel"/>
              </a:rPr>
              <a:t>a</a:t>
            </a:r>
            <a:r>
              <a:rPr sz="1200" spc="-10" dirty="0">
                <a:latin typeface="Corbel"/>
                <a:cs typeface="Corbel"/>
              </a:rPr>
              <a:t>_t</a:t>
            </a:r>
            <a:r>
              <a:rPr sz="1200" dirty="0">
                <a:latin typeface="Corbel"/>
                <a:cs typeface="Corbel"/>
              </a:rPr>
              <a:t>r</a:t>
            </a:r>
            <a:r>
              <a:rPr sz="1200" spc="-15" dirty="0">
                <a:latin typeface="Corbel"/>
                <a:cs typeface="Corbel"/>
              </a:rPr>
              <a:t>a</a:t>
            </a:r>
            <a:r>
              <a:rPr sz="1200" spc="5" dirty="0">
                <a:latin typeface="Corbel"/>
                <a:cs typeface="Corbel"/>
              </a:rPr>
              <a:t>i</a:t>
            </a:r>
            <a:r>
              <a:rPr sz="1200" dirty="0">
                <a:latin typeface="Corbel"/>
                <a:cs typeface="Corbel"/>
              </a:rPr>
              <a:t>n  80%</a:t>
            </a:r>
            <a:endParaRPr sz="1200">
              <a:latin typeface="Corbel"/>
              <a:cs typeface="Corbel"/>
            </a:endParaRPr>
          </a:p>
        </p:txBody>
      </p:sp>
      <p:grpSp>
        <p:nvGrpSpPr>
          <p:cNvPr id="25" name="object 25"/>
          <p:cNvGrpSpPr/>
          <p:nvPr/>
        </p:nvGrpSpPr>
        <p:grpSpPr>
          <a:xfrm>
            <a:off x="3785425" y="4690681"/>
            <a:ext cx="1201420" cy="488315"/>
            <a:chOff x="3785425" y="4690681"/>
            <a:chExt cx="1201420" cy="488315"/>
          </a:xfrm>
        </p:grpSpPr>
        <p:pic>
          <p:nvPicPr>
            <p:cNvPr id="26" name="object 26"/>
            <p:cNvPicPr/>
            <p:nvPr/>
          </p:nvPicPr>
          <p:blipFill>
            <a:blip r:embed="rId4" cstate="print"/>
            <a:stretch>
              <a:fillRect/>
            </a:stretch>
          </p:blipFill>
          <p:spPr>
            <a:xfrm>
              <a:off x="3790188" y="4695444"/>
              <a:ext cx="1191767" cy="478536"/>
            </a:xfrm>
            <a:prstGeom prst="rect">
              <a:avLst/>
            </a:prstGeom>
          </p:spPr>
        </p:pic>
        <p:sp>
          <p:nvSpPr>
            <p:cNvPr id="27" name="object 27"/>
            <p:cNvSpPr/>
            <p:nvPr/>
          </p:nvSpPr>
          <p:spPr>
            <a:xfrm>
              <a:off x="3790188" y="4695444"/>
              <a:ext cx="1191895" cy="478790"/>
            </a:xfrm>
            <a:custGeom>
              <a:avLst/>
              <a:gdLst/>
              <a:ahLst/>
              <a:cxnLst/>
              <a:rect l="l" t="t" r="r" b="b"/>
              <a:pathLst>
                <a:path w="1191895" h="478789">
                  <a:moveTo>
                    <a:pt x="0" y="79755"/>
                  </a:moveTo>
                  <a:lnTo>
                    <a:pt x="6264" y="48702"/>
                  </a:lnTo>
                  <a:lnTo>
                    <a:pt x="23352" y="23352"/>
                  </a:lnTo>
                  <a:lnTo>
                    <a:pt x="48702" y="6264"/>
                  </a:lnTo>
                  <a:lnTo>
                    <a:pt x="79756" y="0"/>
                  </a:lnTo>
                  <a:lnTo>
                    <a:pt x="1112012" y="0"/>
                  </a:lnTo>
                  <a:lnTo>
                    <a:pt x="1143065" y="6264"/>
                  </a:lnTo>
                  <a:lnTo>
                    <a:pt x="1168415" y="23352"/>
                  </a:lnTo>
                  <a:lnTo>
                    <a:pt x="1185503" y="48702"/>
                  </a:lnTo>
                  <a:lnTo>
                    <a:pt x="1191767" y="79755"/>
                  </a:lnTo>
                  <a:lnTo>
                    <a:pt x="1191767" y="398779"/>
                  </a:lnTo>
                  <a:lnTo>
                    <a:pt x="1185503" y="429833"/>
                  </a:lnTo>
                  <a:lnTo>
                    <a:pt x="1168415" y="455183"/>
                  </a:lnTo>
                  <a:lnTo>
                    <a:pt x="1143065" y="472271"/>
                  </a:lnTo>
                  <a:lnTo>
                    <a:pt x="1112012" y="478535"/>
                  </a:lnTo>
                  <a:lnTo>
                    <a:pt x="79756" y="478535"/>
                  </a:lnTo>
                  <a:lnTo>
                    <a:pt x="48702" y="472271"/>
                  </a:lnTo>
                  <a:lnTo>
                    <a:pt x="23352" y="455183"/>
                  </a:lnTo>
                  <a:lnTo>
                    <a:pt x="6264" y="429833"/>
                  </a:lnTo>
                  <a:lnTo>
                    <a:pt x="0" y="398779"/>
                  </a:lnTo>
                  <a:lnTo>
                    <a:pt x="0" y="79755"/>
                  </a:lnTo>
                  <a:close/>
                </a:path>
              </a:pathLst>
            </a:custGeom>
            <a:ln w="9144">
              <a:solidFill>
                <a:srgbClr val="C0DEB1"/>
              </a:solidFill>
            </a:ln>
          </p:spPr>
          <p:txBody>
            <a:bodyPr wrap="square" lIns="0" tIns="0" rIns="0" bIns="0" rtlCol="0"/>
            <a:lstStyle/>
            <a:p>
              <a:endParaRPr/>
            </a:p>
          </p:txBody>
        </p:sp>
      </p:grpSp>
      <p:sp>
        <p:nvSpPr>
          <p:cNvPr id="28" name="object 28"/>
          <p:cNvSpPr txBox="1"/>
          <p:nvPr/>
        </p:nvSpPr>
        <p:spPr>
          <a:xfrm>
            <a:off x="4062476" y="4594732"/>
            <a:ext cx="642620" cy="574675"/>
          </a:xfrm>
          <a:prstGeom prst="rect">
            <a:avLst/>
          </a:prstGeom>
        </p:spPr>
        <p:txBody>
          <a:bodyPr vert="horz" wrap="square" lIns="0" tIns="12700" rIns="0" bIns="0" rtlCol="0">
            <a:spAutoFit/>
          </a:bodyPr>
          <a:lstStyle/>
          <a:p>
            <a:pPr marL="182880" marR="5080" indent="-170815">
              <a:lnSpc>
                <a:spcPct val="150100"/>
              </a:lnSpc>
              <a:spcBef>
                <a:spcPts val="100"/>
              </a:spcBef>
            </a:pPr>
            <a:r>
              <a:rPr sz="1200" spc="5" dirty="0">
                <a:latin typeface="Corbel"/>
                <a:cs typeface="Corbel"/>
              </a:rPr>
              <a:t>D</a:t>
            </a:r>
            <a:r>
              <a:rPr sz="1200" spc="-15" dirty="0">
                <a:latin typeface="Corbel"/>
                <a:cs typeface="Corbel"/>
              </a:rPr>
              <a:t>a</a:t>
            </a:r>
            <a:r>
              <a:rPr sz="1200" spc="-10" dirty="0">
                <a:latin typeface="Corbel"/>
                <a:cs typeface="Corbel"/>
              </a:rPr>
              <a:t>t</a:t>
            </a:r>
            <a:r>
              <a:rPr sz="1200" spc="-15" dirty="0">
                <a:latin typeface="Corbel"/>
                <a:cs typeface="Corbel"/>
              </a:rPr>
              <a:t>a</a:t>
            </a:r>
            <a:r>
              <a:rPr sz="1200" spc="-10" dirty="0">
                <a:latin typeface="Corbel"/>
                <a:cs typeface="Corbel"/>
              </a:rPr>
              <a:t>_t</a:t>
            </a:r>
            <a:r>
              <a:rPr sz="1200" dirty="0">
                <a:latin typeface="Corbel"/>
                <a:cs typeface="Corbel"/>
              </a:rPr>
              <a:t>est  </a:t>
            </a:r>
            <a:r>
              <a:rPr sz="1200" spc="-5" dirty="0">
                <a:latin typeface="Corbel"/>
                <a:cs typeface="Corbel"/>
              </a:rPr>
              <a:t>20%</a:t>
            </a:r>
            <a:endParaRPr sz="1200">
              <a:latin typeface="Corbel"/>
              <a:cs typeface="Corbel"/>
            </a:endParaRPr>
          </a:p>
        </p:txBody>
      </p:sp>
      <p:grpSp>
        <p:nvGrpSpPr>
          <p:cNvPr id="29" name="object 29"/>
          <p:cNvGrpSpPr/>
          <p:nvPr/>
        </p:nvGrpSpPr>
        <p:grpSpPr>
          <a:xfrm>
            <a:off x="3060001" y="2145601"/>
            <a:ext cx="2088514" cy="2555875"/>
            <a:chOff x="3060001" y="2145601"/>
            <a:chExt cx="2088514" cy="2555875"/>
          </a:xfrm>
        </p:grpSpPr>
        <p:sp>
          <p:nvSpPr>
            <p:cNvPr id="30" name="object 30"/>
            <p:cNvSpPr/>
            <p:nvPr/>
          </p:nvSpPr>
          <p:spPr>
            <a:xfrm>
              <a:off x="3064764" y="4591812"/>
              <a:ext cx="1383030" cy="104775"/>
            </a:xfrm>
            <a:custGeom>
              <a:avLst/>
              <a:gdLst/>
              <a:ahLst/>
              <a:cxnLst/>
              <a:rect l="l" t="t" r="r" b="b"/>
              <a:pathLst>
                <a:path w="1383029" h="104775">
                  <a:moveTo>
                    <a:pt x="638175" y="0"/>
                  </a:moveTo>
                  <a:lnTo>
                    <a:pt x="0" y="104775"/>
                  </a:lnTo>
                </a:path>
                <a:path w="1383029" h="104775">
                  <a:moveTo>
                    <a:pt x="640080" y="9143"/>
                  </a:moveTo>
                  <a:lnTo>
                    <a:pt x="1383030" y="104393"/>
                  </a:lnTo>
                </a:path>
              </a:pathLst>
            </a:custGeom>
            <a:ln w="9144">
              <a:solidFill>
                <a:srgbClr val="000000"/>
              </a:solidFill>
              <a:prstDash val="sysDash"/>
            </a:ln>
          </p:spPr>
          <p:txBody>
            <a:bodyPr wrap="square" lIns="0" tIns="0" rIns="0" bIns="0" rtlCol="0"/>
            <a:lstStyle/>
            <a:p>
              <a:endParaRPr/>
            </a:p>
          </p:txBody>
        </p:sp>
        <p:pic>
          <p:nvPicPr>
            <p:cNvPr id="31" name="object 31"/>
            <p:cNvPicPr/>
            <p:nvPr/>
          </p:nvPicPr>
          <p:blipFill>
            <a:blip r:embed="rId5" cstate="print"/>
            <a:stretch>
              <a:fillRect/>
            </a:stretch>
          </p:blipFill>
          <p:spPr>
            <a:xfrm>
              <a:off x="3445764" y="2150364"/>
              <a:ext cx="1697736" cy="457200"/>
            </a:xfrm>
            <a:prstGeom prst="rect">
              <a:avLst/>
            </a:prstGeom>
          </p:spPr>
        </p:pic>
        <p:sp>
          <p:nvSpPr>
            <p:cNvPr id="32" name="object 32"/>
            <p:cNvSpPr/>
            <p:nvPr/>
          </p:nvSpPr>
          <p:spPr>
            <a:xfrm>
              <a:off x="3445764" y="2150364"/>
              <a:ext cx="1697989" cy="457200"/>
            </a:xfrm>
            <a:custGeom>
              <a:avLst/>
              <a:gdLst/>
              <a:ahLst/>
              <a:cxnLst/>
              <a:rect l="l" t="t" r="r" b="b"/>
              <a:pathLst>
                <a:path w="1697989" h="457200">
                  <a:moveTo>
                    <a:pt x="0" y="76200"/>
                  </a:moveTo>
                  <a:lnTo>
                    <a:pt x="5994" y="46559"/>
                  </a:lnTo>
                  <a:lnTo>
                    <a:pt x="22336" y="22336"/>
                  </a:lnTo>
                  <a:lnTo>
                    <a:pt x="46559" y="5994"/>
                  </a:lnTo>
                  <a:lnTo>
                    <a:pt x="76200" y="0"/>
                  </a:lnTo>
                  <a:lnTo>
                    <a:pt x="1621536" y="0"/>
                  </a:lnTo>
                  <a:lnTo>
                    <a:pt x="1651176" y="5994"/>
                  </a:lnTo>
                  <a:lnTo>
                    <a:pt x="1675399" y="22336"/>
                  </a:lnTo>
                  <a:lnTo>
                    <a:pt x="1691741" y="46559"/>
                  </a:lnTo>
                  <a:lnTo>
                    <a:pt x="1697736" y="76200"/>
                  </a:lnTo>
                  <a:lnTo>
                    <a:pt x="1697736" y="381000"/>
                  </a:lnTo>
                  <a:lnTo>
                    <a:pt x="1691741" y="410640"/>
                  </a:lnTo>
                  <a:lnTo>
                    <a:pt x="1675399" y="434863"/>
                  </a:lnTo>
                  <a:lnTo>
                    <a:pt x="1651176" y="451205"/>
                  </a:lnTo>
                  <a:lnTo>
                    <a:pt x="1621536" y="457200"/>
                  </a:lnTo>
                  <a:lnTo>
                    <a:pt x="76200" y="457200"/>
                  </a:lnTo>
                  <a:lnTo>
                    <a:pt x="46559" y="451205"/>
                  </a:lnTo>
                  <a:lnTo>
                    <a:pt x="22336" y="434863"/>
                  </a:lnTo>
                  <a:lnTo>
                    <a:pt x="5994" y="410640"/>
                  </a:lnTo>
                  <a:lnTo>
                    <a:pt x="0" y="381000"/>
                  </a:lnTo>
                  <a:lnTo>
                    <a:pt x="0" y="76200"/>
                  </a:lnTo>
                  <a:close/>
                </a:path>
              </a:pathLst>
            </a:custGeom>
            <a:ln w="9144">
              <a:solidFill>
                <a:srgbClr val="ACD2F4"/>
              </a:solidFill>
            </a:ln>
          </p:spPr>
          <p:txBody>
            <a:bodyPr wrap="square" lIns="0" tIns="0" rIns="0" bIns="0" rtlCol="0"/>
            <a:lstStyle/>
            <a:p>
              <a:endParaRPr/>
            </a:p>
          </p:txBody>
        </p:sp>
      </p:grpSp>
      <p:sp>
        <p:nvSpPr>
          <p:cNvPr id="33" name="object 33"/>
          <p:cNvSpPr txBox="1"/>
          <p:nvPr/>
        </p:nvSpPr>
        <p:spPr>
          <a:xfrm>
            <a:off x="3584575" y="2267458"/>
            <a:ext cx="141287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orbel"/>
                <a:cs typeface="Corbel"/>
              </a:rPr>
              <a:t>Application_train.csv</a:t>
            </a:r>
            <a:endParaRPr sz="1200">
              <a:latin typeface="Corbel"/>
              <a:cs typeface="Corbel"/>
            </a:endParaRPr>
          </a:p>
        </p:txBody>
      </p:sp>
      <p:grpSp>
        <p:nvGrpSpPr>
          <p:cNvPr id="34" name="object 34"/>
          <p:cNvGrpSpPr/>
          <p:nvPr/>
        </p:nvGrpSpPr>
        <p:grpSpPr>
          <a:xfrm>
            <a:off x="7815071" y="2145792"/>
            <a:ext cx="1704339" cy="466725"/>
            <a:chOff x="7815071" y="2145792"/>
            <a:chExt cx="1704339" cy="466725"/>
          </a:xfrm>
        </p:grpSpPr>
        <p:pic>
          <p:nvPicPr>
            <p:cNvPr id="35" name="object 35"/>
            <p:cNvPicPr/>
            <p:nvPr/>
          </p:nvPicPr>
          <p:blipFill>
            <a:blip r:embed="rId6" cstate="print"/>
            <a:stretch>
              <a:fillRect/>
            </a:stretch>
          </p:blipFill>
          <p:spPr>
            <a:xfrm>
              <a:off x="7819643" y="2150364"/>
              <a:ext cx="1694687" cy="457200"/>
            </a:xfrm>
            <a:prstGeom prst="rect">
              <a:avLst/>
            </a:prstGeom>
          </p:spPr>
        </p:pic>
        <p:sp>
          <p:nvSpPr>
            <p:cNvPr id="36" name="object 36"/>
            <p:cNvSpPr/>
            <p:nvPr/>
          </p:nvSpPr>
          <p:spPr>
            <a:xfrm>
              <a:off x="7819643" y="2150364"/>
              <a:ext cx="1694814" cy="457200"/>
            </a:xfrm>
            <a:custGeom>
              <a:avLst/>
              <a:gdLst/>
              <a:ahLst/>
              <a:cxnLst/>
              <a:rect l="l" t="t" r="r" b="b"/>
              <a:pathLst>
                <a:path w="1694815" h="457200">
                  <a:moveTo>
                    <a:pt x="0" y="76200"/>
                  </a:moveTo>
                  <a:lnTo>
                    <a:pt x="5994" y="46559"/>
                  </a:lnTo>
                  <a:lnTo>
                    <a:pt x="22336" y="22336"/>
                  </a:lnTo>
                  <a:lnTo>
                    <a:pt x="46559" y="5994"/>
                  </a:lnTo>
                  <a:lnTo>
                    <a:pt x="76200" y="0"/>
                  </a:lnTo>
                  <a:lnTo>
                    <a:pt x="1618487" y="0"/>
                  </a:lnTo>
                  <a:lnTo>
                    <a:pt x="1648128" y="5994"/>
                  </a:lnTo>
                  <a:lnTo>
                    <a:pt x="1672351" y="22336"/>
                  </a:lnTo>
                  <a:lnTo>
                    <a:pt x="1688693" y="46559"/>
                  </a:lnTo>
                  <a:lnTo>
                    <a:pt x="1694687" y="76200"/>
                  </a:lnTo>
                  <a:lnTo>
                    <a:pt x="1694687" y="381000"/>
                  </a:lnTo>
                  <a:lnTo>
                    <a:pt x="1688693" y="410640"/>
                  </a:lnTo>
                  <a:lnTo>
                    <a:pt x="1672351" y="434863"/>
                  </a:lnTo>
                  <a:lnTo>
                    <a:pt x="1648128" y="451205"/>
                  </a:lnTo>
                  <a:lnTo>
                    <a:pt x="1618487" y="457200"/>
                  </a:lnTo>
                  <a:lnTo>
                    <a:pt x="76200" y="457200"/>
                  </a:lnTo>
                  <a:lnTo>
                    <a:pt x="46559" y="451205"/>
                  </a:lnTo>
                  <a:lnTo>
                    <a:pt x="22336" y="434863"/>
                  </a:lnTo>
                  <a:lnTo>
                    <a:pt x="5994" y="410640"/>
                  </a:lnTo>
                  <a:lnTo>
                    <a:pt x="0" y="381000"/>
                  </a:lnTo>
                  <a:lnTo>
                    <a:pt x="0" y="76200"/>
                  </a:lnTo>
                  <a:close/>
                </a:path>
              </a:pathLst>
            </a:custGeom>
            <a:ln w="9144">
              <a:solidFill>
                <a:srgbClr val="ACD2F4"/>
              </a:solidFill>
            </a:ln>
          </p:spPr>
          <p:txBody>
            <a:bodyPr wrap="square" lIns="0" tIns="0" rIns="0" bIns="0" rtlCol="0"/>
            <a:lstStyle/>
            <a:p>
              <a:endParaRPr/>
            </a:p>
          </p:txBody>
        </p:sp>
      </p:grpSp>
      <p:sp>
        <p:nvSpPr>
          <p:cNvPr id="37" name="object 37"/>
          <p:cNvSpPr txBox="1"/>
          <p:nvPr/>
        </p:nvSpPr>
        <p:spPr>
          <a:xfrm>
            <a:off x="7984997" y="2267458"/>
            <a:ext cx="13608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orbel"/>
                <a:cs typeface="Corbel"/>
              </a:rPr>
              <a:t>Application_test.csv</a:t>
            </a:r>
            <a:endParaRPr sz="1200">
              <a:latin typeface="Corbel"/>
              <a:cs typeface="Corbel"/>
            </a:endParaRPr>
          </a:p>
        </p:txBody>
      </p:sp>
      <p:grpSp>
        <p:nvGrpSpPr>
          <p:cNvPr id="38" name="object 38"/>
          <p:cNvGrpSpPr/>
          <p:nvPr/>
        </p:nvGrpSpPr>
        <p:grpSpPr>
          <a:xfrm>
            <a:off x="7537704" y="3273552"/>
            <a:ext cx="2258695" cy="1167765"/>
            <a:chOff x="7537704" y="3273552"/>
            <a:chExt cx="2258695" cy="1167765"/>
          </a:xfrm>
        </p:grpSpPr>
        <p:pic>
          <p:nvPicPr>
            <p:cNvPr id="39" name="object 39"/>
            <p:cNvPicPr/>
            <p:nvPr/>
          </p:nvPicPr>
          <p:blipFill>
            <a:blip r:embed="rId7" cstate="print"/>
            <a:stretch>
              <a:fillRect/>
            </a:stretch>
          </p:blipFill>
          <p:spPr>
            <a:xfrm>
              <a:off x="7542276" y="3278124"/>
              <a:ext cx="2249424" cy="1158239"/>
            </a:xfrm>
            <a:prstGeom prst="rect">
              <a:avLst/>
            </a:prstGeom>
          </p:spPr>
        </p:pic>
        <p:sp>
          <p:nvSpPr>
            <p:cNvPr id="40" name="object 40"/>
            <p:cNvSpPr/>
            <p:nvPr/>
          </p:nvSpPr>
          <p:spPr>
            <a:xfrm>
              <a:off x="7542276" y="3278124"/>
              <a:ext cx="2249805" cy="1158240"/>
            </a:xfrm>
            <a:custGeom>
              <a:avLst/>
              <a:gdLst/>
              <a:ahLst/>
              <a:cxnLst/>
              <a:rect l="l" t="t" r="r" b="b"/>
              <a:pathLst>
                <a:path w="2249804" h="1158239">
                  <a:moveTo>
                    <a:pt x="0" y="83058"/>
                  </a:moveTo>
                  <a:lnTo>
                    <a:pt x="6530" y="50738"/>
                  </a:lnTo>
                  <a:lnTo>
                    <a:pt x="24336" y="24336"/>
                  </a:lnTo>
                  <a:lnTo>
                    <a:pt x="50738" y="6530"/>
                  </a:lnTo>
                  <a:lnTo>
                    <a:pt x="83057" y="0"/>
                  </a:lnTo>
                  <a:lnTo>
                    <a:pt x="2166366" y="0"/>
                  </a:lnTo>
                  <a:lnTo>
                    <a:pt x="2198685" y="6530"/>
                  </a:lnTo>
                  <a:lnTo>
                    <a:pt x="2225087" y="24336"/>
                  </a:lnTo>
                  <a:lnTo>
                    <a:pt x="2242893" y="50738"/>
                  </a:lnTo>
                  <a:lnTo>
                    <a:pt x="2249424" y="83058"/>
                  </a:lnTo>
                  <a:lnTo>
                    <a:pt x="2249424" y="1075182"/>
                  </a:lnTo>
                  <a:lnTo>
                    <a:pt x="2242893" y="1107501"/>
                  </a:lnTo>
                  <a:lnTo>
                    <a:pt x="2225087" y="1133903"/>
                  </a:lnTo>
                  <a:lnTo>
                    <a:pt x="2198685" y="1151709"/>
                  </a:lnTo>
                  <a:lnTo>
                    <a:pt x="2166366" y="1158239"/>
                  </a:lnTo>
                  <a:lnTo>
                    <a:pt x="83057" y="1158239"/>
                  </a:lnTo>
                  <a:lnTo>
                    <a:pt x="50738" y="1151709"/>
                  </a:lnTo>
                  <a:lnTo>
                    <a:pt x="24336" y="1133903"/>
                  </a:lnTo>
                  <a:lnTo>
                    <a:pt x="6530" y="1107501"/>
                  </a:lnTo>
                  <a:lnTo>
                    <a:pt x="0" y="1075182"/>
                  </a:lnTo>
                  <a:lnTo>
                    <a:pt x="0" y="83058"/>
                  </a:lnTo>
                  <a:close/>
                </a:path>
              </a:pathLst>
            </a:custGeom>
            <a:ln w="9144">
              <a:solidFill>
                <a:srgbClr val="EDCCAE"/>
              </a:solidFill>
            </a:ln>
          </p:spPr>
          <p:txBody>
            <a:bodyPr wrap="square" lIns="0" tIns="0" rIns="0" bIns="0" rtlCol="0"/>
            <a:lstStyle/>
            <a:p>
              <a:endParaRPr/>
            </a:p>
          </p:txBody>
        </p:sp>
      </p:grpSp>
      <p:sp>
        <p:nvSpPr>
          <p:cNvPr id="41" name="object 41"/>
          <p:cNvSpPr txBox="1"/>
          <p:nvPr/>
        </p:nvSpPr>
        <p:spPr>
          <a:xfrm>
            <a:off x="7667625" y="3402665"/>
            <a:ext cx="1993900" cy="868044"/>
          </a:xfrm>
          <a:prstGeom prst="rect">
            <a:avLst/>
          </a:prstGeom>
        </p:spPr>
        <p:txBody>
          <a:bodyPr vert="horz" wrap="square" lIns="0" tIns="13335" rIns="0" bIns="0" rtlCol="0">
            <a:spAutoFit/>
          </a:bodyPr>
          <a:lstStyle/>
          <a:p>
            <a:pPr marL="12700" marR="5080" algn="ctr">
              <a:lnSpc>
                <a:spcPct val="114999"/>
              </a:lnSpc>
              <a:spcBef>
                <a:spcPts val="105"/>
              </a:spcBef>
            </a:pPr>
            <a:r>
              <a:rPr sz="1200" spc="-10" dirty="0">
                <a:latin typeface="Corbel"/>
                <a:cs typeface="Corbel"/>
              </a:rPr>
              <a:t>Ce</a:t>
            </a:r>
            <a:r>
              <a:rPr sz="1200" spc="15" dirty="0">
                <a:latin typeface="Corbel"/>
                <a:cs typeface="Corbel"/>
              </a:rPr>
              <a:t> </a:t>
            </a:r>
            <a:r>
              <a:rPr sz="1200" spc="-10" dirty="0">
                <a:latin typeface="Corbel"/>
                <a:cs typeface="Corbel"/>
              </a:rPr>
              <a:t>dataset</a:t>
            </a:r>
            <a:r>
              <a:rPr sz="1200" spc="5" dirty="0">
                <a:latin typeface="Corbel"/>
                <a:cs typeface="Corbel"/>
              </a:rPr>
              <a:t> </a:t>
            </a:r>
            <a:r>
              <a:rPr sz="1200" spc="-5" dirty="0">
                <a:latin typeface="Corbel"/>
                <a:cs typeface="Corbel"/>
              </a:rPr>
              <a:t>ne</a:t>
            </a:r>
            <a:r>
              <a:rPr sz="1200" spc="-10" dirty="0">
                <a:latin typeface="Corbel"/>
                <a:cs typeface="Corbel"/>
              </a:rPr>
              <a:t> </a:t>
            </a:r>
            <a:r>
              <a:rPr sz="1200" spc="-5" dirty="0">
                <a:latin typeface="Corbel"/>
                <a:cs typeface="Corbel"/>
              </a:rPr>
              <a:t>contenant</a:t>
            </a:r>
            <a:r>
              <a:rPr sz="1200" spc="25" dirty="0">
                <a:latin typeface="Corbel"/>
                <a:cs typeface="Corbel"/>
              </a:rPr>
              <a:t> </a:t>
            </a:r>
            <a:r>
              <a:rPr sz="1200" spc="-5" dirty="0">
                <a:latin typeface="Corbel"/>
                <a:cs typeface="Corbel"/>
              </a:rPr>
              <a:t>pas</a:t>
            </a:r>
            <a:r>
              <a:rPr sz="1200" spc="-15" dirty="0">
                <a:latin typeface="Corbel"/>
                <a:cs typeface="Corbel"/>
              </a:rPr>
              <a:t> </a:t>
            </a:r>
            <a:r>
              <a:rPr sz="1200" dirty="0">
                <a:latin typeface="Corbel"/>
                <a:cs typeface="Corbel"/>
              </a:rPr>
              <a:t>de </a:t>
            </a:r>
            <a:r>
              <a:rPr sz="1200" spc="-225" dirty="0">
                <a:latin typeface="Corbel"/>
                <a:cs typeface="Corbel"/>
              </a:rPr>
              <a:t> </a:t>
            </a:r>
            <a:r>
              <a:rPr sz="1200" spc="-5" dirty="0">
                <a:latin typeface="Corbel"/>
                <a:cs typeface="Corbel"/>
              </a:rPr>
              <a:t>target sera utilisé </a:t>
            </a:r>
            <a:r>
              <a:rPr sz="1200" spc="-10" dirty="0">
                <a:latin typeface="Corbel"/>
                <a:cs typeface="Corbel"/>
              </a:rPr>
              <a:t>dans </a:t>
            </a:r>
            <a:r>
              <a:rPr sz="1200" dirty="0">
                <a:latin typeface="Corbel"/>
                <a:cs typeface="Corbel"/>
              </a:rPr>
              <a:t>la </a:t>
            </a:r>
            <a:r>
              <a:rPr sz="1200" spc="-5" dirty="0">
                <a:latin typeface="Corbel"/>
                <a:cs typeface="Corbel"/>
              </a:rPr>
              <a:t>partie </a:t>
            </a:r>
            <a:r>
              <a:rPr sz="1200" spc="-229" dirty="0">
                <a:latin typeface="Corbel"/>
                <a:cs typeface="Corbel"/>
              </a:rPr>
              <a:t> </a:t>
            </a:r>
            <a:r>
              <a:rPr sz="1200" spc="-5" dirty="0">
                <a:latin typeface="Corbel"/>
                <a:cs typeface="Corbel"/>
              </a:rPr>
              <a:t>dashboard </a:t>
            </a:r>
            <a:r>
              <a:rPr sz="1200" dirty="0">
                <a:latin typeface="Corbel"/>
                <a:cs typeface="Corbel"/>
              </a:rPr>
              <a:t>pour </a:t>
            </a:r>
            <a:r>
              <a:rPr sz="1200" spc="-5" dirty="0">
                <a:latin typeface="Corbel"/>
                <a:cs typeface="Corbel"/>
              </a:rPr>
              <a:t>simuler </a:t>
            </a:r>
            <a:r>
              <a:rPr sz="1200" dirty="0">
                <a:latin typeface="Corbel"/>
                <a:cs typeface="Corbel"/>
              </a:rPr>
              <a:t>des </a:t>
            </a:r>
            <a:r>
              <a:rPr sz="1200" spc="5" dirty="0">
                <a:latin typeface="Corbel"/>
                <a:cs typeface="Corbel"/>
              </a:rPr>
              <a:t> </a:t>
            </a:r>
            <a:r>
              <a:rPr sz="1200" spc="-5" dirty="0">
                <a:latin typeface="Corbel"/>
                <a:cs typeface="Corbel"/>
              </a:rPr>
              <a:t>nouveaux</a:t>
            </a:r>
            <a:r>
              <a:rPr sz="1200" dirty="0">
                <a:latin typeface="Corbel"/>
                <a:cs typeface="Corbel"/>
              </a:rPr>
              <a:t> </a:t>
            </a:r>
            <a:r>
              <a:rPr sz="1200" spc="-5" dirty="0">
                <a:latin typeface="Corbel"/>
                <a:cs typeface="Corbel"/>
              </a:rPr>
              <a:t>clients.</a:t>
            </a:r>
            <a:endParaRPr sz="1200">
              <a:latin typeface="Corbel"/>
              <a:cs typeface="Corbel"/>
            </a:endParaRPr>
          </a:p>
        </p:txBody>
      </p:sp>
      <p:grpSp>
        <p:nvGrpSpPr>
          <p:cNvPr id="42" name="object 42"/>
          <p:cNvGrpSpPr/>
          <p:nvPr/>
        </p:nvGrpSpPr>
        <p:grpSpPr>
          <a:xfrm>
            <a:off x="4992433" y="3273361"/>
            <a:ext cx="1201420" cy="466725"/>
            <a:chOff x="4992433" y="3273361"/>
            <a:chExt cx="1201420" cy="466725"/>
          </a:xfrm>
        </p:grpSpPr>
        <p:pic>
          <p:nvPicPr>
            <p:cNvPr id="43" name="object 43"/>
            <p:cNvPicPr/>
            <p:nvPr/>
          </p:nvPicPr>
          <p:blipFill>
            <a:blip r:embed="rId8" cstate="print"/>
            <a:stretch>
              <a:fillRect/>
            </a:stretch>
          </p:blipFill>
          <p:spPr>
            <a:xfrm>
              <a:off x="4997196" y="3278123"/>
              <a:ext cx="1191767" cy="457200"/>
            </a:xfrm>
            <a:prstGeom prst="rect">
              <a:avLst/>
            </a:prstGeom>
          </p:spPr>
        </p:pic>
        <p:sp>
          <p:nvSpPr>
            <p:cNvPr id="44" name="object 44"/>
            <p:cNvSpPr/>
            <p:nvPr/>
          </p:nvSpPr>
          <p:spPr>
            <a:xfrm>
              <a:off x="4997196" y="3278123"/>
              <a:ext cx="1191895" cy="457200"/>
            </a:xfrm>
            <a:custGeom>
              <a:avLst/>
              <a:gdLst/>
              <a:ahLst/>
              <a:cxnLst/>
              <a:rect l="l" t="t" r="r" b="b"/>
              <a:pathLst>
                <a:path w="1191895" h="457200">
                  <a:moveTo>
                    <a:pt x="0" y="76200"/>
                  </a:moveTo>
                  <a:lnTo>
                    <a:pt x="5994" y="46559"/>
                  </a:lnTo>
                  <a:lnTo>
                    <a:pt x="22336" y="22336"/>
                  </a:lnTo>
                  <a:lnTo>
                    <a:pt x="46559" y="5994"/>
                  </a:lnTo>
                  <a:lnTo>
                    <a:pt x="76200" y="0"/>
                  </a:lnTo>
                  <a:lnTo>
                    <a:pt x="1115567" y="0"/>
                  </a:lnTo>
                  <a:lnTo>
                    <a:pt x="1145208" y="5994"/>
                  </a:lnTo>
                  <a:lnTo>
                    <a:pt x="1169431" y="22336"/>
                  </a:lnTo>
                  <a:lnTo>
                    <a:pt x="1185773" y="46559"/>
                  </a:lnTo>
                  <a:lnTo>
                    <a:pt x="1191767" y="76200"/>
                  </a:lnTo>
                  <a:lnTo>
                    <a:pt x="1191767" y="381000"/>
                  </a:lnTo>
                  <a:lnTo>
                    <a:pt x="1185773" y="410640"/>
                  </a:lnTo>
                  <a:lnTo>
                    <a:pt x="1169431" y="434863"/>
                  </a:lnTo>
                  <a:lnTo>
                    <a:pt x="1145208" y="451205"/>
                  </a:lnTo>
                  <a:lnTo>
                    <a:pt x="1115567" y="457200"/>
                  </a:lnTo>
                  <a:lnTo>
                    <a:pt x="76200" y="457200"/>
                  </a:lnTo>
                  <a:lnTo>
                    <a:pt x="46559" y="451205"/>
                  </a:lnTo>
                  <a:lnTo>
                    <a:pt x="22336" y="434863"/>
                  </a:lnTo>
                  <a:lnTo>
                    <a:pt x="5994" y="410640"/>
                  </a:lnTo>
                  <a:lnTo>
                    <a:pt x="0" y="381000"/>
                  </a:lnTo>
                  <a:lnTo>
                    <a:pt x="0" y="76200"/>
                  </a:lnTo>
                  <a:close/>
                </a:path>
              </a:pathLst>
            </a:custGeom>
            <a:ln w="9144">
              <a:solidFill>
                <a:srgbClr val="E8B0C3"/>
              </a:solidFill>
            </a:ln>
          </p:spPr>
          <p:txBody>
            <a:bodyPr wrap="square" lIns="0" tIns="0" rIns="0" bIns="0" rtlCol="0"/>
            <a:lstStyle/>
            <a:p>
              <a:endParaRPr/>
            </a:p>
          </p:txBody>
        </p:sp>
      </p:grpSp>
      <p:sp>
        <p:nvSpPr>
          <p:cNvPr id="45" name="object 45"/>
          <p:cNvSpPr txBox="1"/>
          <p:nvPr/>
        </p:nvSpPr>
        <p:spPr>
          <a:xfrm>
            <a:off x="5138165" y="3262122"/>
            <a:ext cx="907415" cy="447040"/>
          </a:xfrm>
          <a:prstGeom prst="rect">
            <a:avLst/>
          </a:prstGeom>
        </p:spPr>
        <p:txBody>
          <a:bodyPr vert="horz" wrap="square" lIns="0" tIns="12700" rIns="0" bIns="0" rtlCol="0">
            <a:spAutoFit/>
          </a:bodyPr>
          <a:lstStyle/>
          <a:p>
            <a:pPr marL="179705" marR="5080" indent="-167640">
              <a:lnSpc>
                <a:spcPct val="115100"/>
              </a:lnSpc>
              <a:spcBef>
                <a:spcPts val="100"/>
              </a:spcBef>
            </a:pPr>
            <a:r>
              <a:rPr sz="1200" spc="-5" dirty="0">
                <a:latin typeface="Corbel"/>
                <a:cs typeface="Corbel"/>
              </a:rPr>
              <a:t>Imputer</a:t>
            </a:r>
            <a:r>
              <a:rPr sz="1200" spc="-15" dirty="0">
                <a:latin typeface="Corbel"/>
                <a:cs typeface="Corbel"/>
              </a:rPr>
              <a:t> </a:t>
            </a:r>
            <a:r>
              <a:rPr sz="1200" spc="-5" dirty="0">
                <a:latin typeface="Corbel"/>
                <a:cs typeface="Corbel"/>
              </a:rPr>
              <a:t>par</a:t>
            </a:r>
            <a:r>
              <a:rPr sz="1200" spc="-55" dirty="0">
                <a:latin typeface="Corbel"/>
                <a:cs typeface="Corbel"/>
              </a:rPr>
              <a:t> </a:t>
            </a:r>
            <a:r>
              <a:rPr sz="1200" dirty="0">
                <a:latin typeface="Corbel"/>
                <a:cs typeface="Corbel"/>
              </a:rPr>
              <a:t>la </a:t>
            </a:r>
            <a:r>
              <a:rPr sz="1200" spc="-225" dirty="0">
                <a:latin typeface="Corbel"/>
                <a:cs typeface="Corbel"/>
              </a:rPr>
              <a:t> </a:t>
            </a:r>
            <a:r>
              <a:rPr sz="1200" spc="-5" dirty="0">
                <a:latin typeface="Corbel"/>
                <a:cs typeface="Corbel"/>
              </a:rPr>
              <a:t>médiane</a:t>
            </a:r>
            <a:endParaRPr sz="1200">
              <a:latin typeface="Corbel"/>
              <a:cs typeface="Corbel"/>
            </a:endParaRPr>
          </a:p>
        </p:txBody>
      </p:sp>
      <p:grpSp>
        <p:nvGrpSpPr>
          <p:cNvPr id="46" name="object 46"/>
          <p:cNvGrpSpPr/>
          <p:nvPr/>
        </p:nvGrpSpPr>
        <p:grpSpPr>
          <a:xfrm>
            <a:off x="4992433" y="3919537"/>
            <a:ext cx="1201420" cy="466725"/>
            <a:chOff x="4992433" y="3919537"/>
            <a:chExt cx="1201420" cy="466725"/>
          </a:xfrm>
        </p:grpSpPr>
        <p:pic>
          <p:nvPicPr>
            <p:cNvPr id="47" name="object 47"/>
            <p:cNvPicPr/>
            <p:nvPr/>
          </p:nvPicPr>
          <p:blipFill>
            <a:blip r:embed="rId8" cstate="print"/>
            <a:stretch>
              <a:fillRect/>
            </a:stretch>
          </p:blipFill>
          <p:spPr>
            <a:xfrm>
              <a:off x="4997196" y="3924300"/>
              <a:ext cx="1191767" cy="457200"/>
            </a:xfrm>
            <a:prstGeom prst="rect">
              <a:avLst/>
            </a:prstGeom>
          </p:spPr>
        </p:pic>
        <p:sp>
          <p:nvSpPr>
            <p:cNvPr id="48" name="object 48"/>
            <p:cNvSpPr/>
            <p:nvPr/>
          </p:nvSpPr>
          <p:spPr>
            <a:xfrm>
              <a:off x="4997196" y="3924300"/>
              <a:ext cx="1191895" cy="457200"/>
            </a:xfrm>
            <a:custGeom>
              <a:avLst/>
              <a:gdLst/>
              <a:ahLst/>
              <a:cxnLst/>
              <a:rect l="l" t="t" r="r" b="b"/>
              <a:pathLst>
                <a:path w="1191895" h="457200">
                  <a:moveTo>
                    <a:pt x="0" y="76200"/>
                  </a:moveTo>
                  <a:lnTo>
                    <a:pt x="5994" y="46559"/>
                  </a:lnTo>
                  <a:lnTo>
                    <a:pt x="22336" y="22336"/>
                  </a:lnTo>
                  <a:lnTo>
                    <a:pt x="46559" y="5994"/>
                  </a:lnTo>
                  <a:lnTo>
                    <a:pt x="76200" y="0"/>
                  </a:lnTo>
                  <a:lnTo>
                    <a:pt x="1115567" y="0"/>
                  </a:lnTo>
                  <a:lnTo>
                    <a:pt x="1145208" y="5994"/>
                  </a:lnTo>
                  <a:lnTo>
                    <a:pt x="1169431" y="22336"/>
                  </a:lnTo>
                  <a:lnTo>
                    <a:pt x="1185773" y="46559"/>
                  </a:lnTo>
                  <a:lnTo>
                    <a:pt x="1191767" y="76200"/>
                  </a:lnTo>
                  <a:lnTo>
                    <a:pt x="1191767" y="381000"/>
                  </a:lnTo>
                  <a:lnTo>
                    <a:pt x="1185773" y="410640"/>
                  </a:lnTo>
                  <a:lnTo>
                    <a:pt x="1169431" y="434863"/>
                  </a:lnTo>
                  <a:lnTo>
                    <a:pt x="1145208" y="451205"/>
                  </a:lnTo>
                  <a:lnTo>
                    <a:pt x="1115567" y="457200"/>
                  </a:lnTo>
                  <a:lnTo>
                    <a:pt x="76200" y="457200"/>
                  </a:lnTo>
                  <a:lnTo>
                    <a:pt x="46559" y="451205"/>
                  </a:lnTo>
                  <a:lnTo>
                    <a:pt x="22336" y="434863"/>
                  </a:lnTo>
                  <a:lnTo>
                    <a:pt x="5994" y="410640"/>
                  </a:lnTo>
                  <a:lnTo>
                    <a:pt x="0" y="381000"/>
                  </a:lnTo>
                  <a:lnTo>
                    <a:pt x="0" y="76200"/>
                  </a:lnTo>
                  <a:close/>
                </a:path>
              </a:pathLst>
            </a:custGeom>
            <a:ln w="9144">
              <a:solidFill>
                <a:srgbClr val="E8B0C3"/>
              </a:solidFill>
            </a:ln>
          </p:spPr>
          <p:txBody>
            <a:bodyPr wrap="square" lIns="0" tIns="0" rIns="0" bIns="0" rtlCol="0"/>
            <a:lstStyle/>
            <a:p>
              <a:endParaRPr/>
            </a:p>
          </p:txBody>
        </p:sp>
      </p:grpSp>
      <p:sp>
        <p:nvSpPr>
          <p:cNvPr id="49" name="object 49"/>
          <p:cNvSpPr txBox="1"/>
          <p:nvPr/>
        </p:nvSpPr>
        <p:spPr>
          <a:xfrm>
            <a:off x="5129021" y="4042029"/>
            <a:ext cx="9232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rbel"/>
                <a:cs typeface="Corbel"/>
              </a:rPr>
              <a:t>MinMaxScaler</a:t>
            </a:r>
            <a:endParaRPr sz="1200">
              <a:latin typeface="Corbel"/>
              <a:cs typeface="Corbel"/>
            </a:endParaRPr>
          </a:p>
        </p:txBody>
      </p:sp>
      <p:grpSp>
        <p:nvGrpSpPr>
          <p:cNvPr id="50" name="object 50"/>
          <p:cNvGrpSpPr/>
          <p:nvPr/>
        </p:nvGrpSpPr>
        <p:grpSpPr>
          <a:xfrm>
            <a:off x="1636585" y="3501961"/>
            <a:ext cx="3366770" cy="2750185"/>
            <a:chOff x="1636585" y="3501961"/>
            <a:chExt cx="3366770" cy="2750185"/>
          </a:xfrm>
        </p:grpSpPr>
        <p:sp>
          <p:nvSpPr>
            <p:cNvPr id="51" name="object 51"/>
            <p:cNvSpPr/>
            <p:nvPr/>
          </p:nvSpPr>
          <p:spPr>
            <a:xfrm>
              <a:off x="4296155" y="3506723"/>
              <a:ext cx="702945" cy="647065"/>
            </a:xfrm>
            <a:custGeom>
              <a:avLst/>
              <a:gdLst/>
              <a:ahLst/>
              <a:cxnLst/>
              <a:rect l="l" t="t" r="r" b="b"/>
              <a:pathLst>
                <a:path w="702945" h="647064">
                  <a:moveTo>
                    <a:pt x="702437" y="0"/>
                  </a:moveTo>
                  <a:lnTo>
                    <a:pt x="0" y="332358"/>
                  </a:lnTo>
                </a:path>
                <a:path w="702945" h="647064">
                  <a:moveTo>
                    <a:pt x="702437" y="646557"/>
                  </a:moveTo>
                  <a:lnTo>
                    <a:pt x="0" y="332231"/>
                  </a:lnTo>
                </a:path>
              </a:pathLst>
            </a:custGeom>
            <a:ln w="9144">
              <a:solidFill>
                <a:srgbClr val="000000"/>
              </a:solidFill>
              <a:prstDash val="sysDash"/>
            </a:ln>
          </p:spPr>
          <p:txBody>
            <a:bodyPr wrap="square" lIns="0" tIns="0" rIns="0" bIns="0" rtlCol="0"/>
            <a:lstStyle/>
            <a:p>
              <a:endParaRPr/>
            </a:p>
          </p:txBody>
        </p:sp>
        <p:pic>
          <p:nvPicPr>
            <p:cNvPr id="52" name="object 52"/>
            <p:cNvPicPr/>
            <p:nvPr/>
          </p:nvPicPr>
          <p:blipFill>
            <a:blip r:embed="rId9" cstate="print"/>
            <a:stretch>
              <a:fillRect/>
            </a:stretch>
          </p:blipFill>
          <p:spPr>
            <a:xfrm>
              <a:off x="1641348" y="5771388"/>
              <a:ext cx="1191768" cy="475488"/>
            </a:xfrm>
            <a:prstGeom prst="rect">
              <a:avLst/>
            </a:prstGeom>
          </p:spPr>
        </p:pic>
        <p:sp>
          <p:nvSpPr>
            <p:cNvPr id="53" name="object 53"/>
            <p:cNvSpPr/>
            <p:nvPr/>
          </p:nvSpPr>
          <p:spPr>
            <a:xfrm>
              <a:off x="1641348" y="5771388"/>
              <a:ext cx="1191895" cy="475615"/>
            </a:xfrm>
            <a:custGeom>
              <a:avLst/>
              <a:gdLst/>
              <a:ahLst/>
              <a:cxnLst/>
              <a:rect l="l" t="t" r="r" b="b"/>
              <a:pathLst>
                <a:path w="1191895" h="475614">
                  <a:moveTo>
                    <a:pt x="0" y="79248"/>
                  </a:moveTo>
                  <a:lnTo>
                    <a:pt x="6221" y="48402"/>
                  </a:lnTo>
                  <a:lnTo>
                    <a:pt x="23193" y="23212"/>
                  </a:lnTo>
                  <a:lnTo>
                    <a:pt x="48381" y="6228"/>
                  </a:lnTo>
                  <a:lnTo>
                    <a:pt x="79247" y="0"/>
                  </a:lnTo>
                  <a:lnTo>
                    <a:pt x="1112520" y="0"/>
                  </a:lnTo>
                  <a:lnTo>
                    <a:pt x="1143386" y="6228"/>
                  </a:lnTo>
                  <a:lnTo>
                    <a:pt x="1168574" y="23212"/>
                  </a:lnTo>
                  <a:lnTo>
                    <a:pt x="1185546" y="48402"/>
                  </a:lnTo>
                  <a:lnTo>
                    <a:pt x="1191768" y="79248"/>
                  </a:lnTo>
                  <a:lnTo>
                    <a:pt x="1191768" y="396240"/>
                  </a:lnTo>
                  <a:lnTo>
                    <a:pt x="1185546" y="427085"/>
                  </a:lnTo>
                  <a:lnTo>
                    <a:pt x="1168574" y="452275"/>
                  </a:lnTo>
                  <a:lnTo>
                    <a:pt x="1143386" y="469259"/>
                  </a:lnTo>
                  <a:lnTo>
                    <a:pt x="1112520" y="475488"/>
                  </a:lnTo>
                  <a:lnTo>
                    <a:pt x="79247" y="475488"/>
                  </a:lnTo>
                  <a:lnTo>
                    <a:pt x="48381" y="469259"/>
                  </a:lnTo>
                  <a:lnTo>
                    <a:pt x="23193" y="452275"/>
                  </a:lnTo>
                  <a:lnTo>
                    <a:pt x="6221" y="427085"/>
                  </a:lnTo>
                  <a:lnTo>
                    <a:pt x="0" y="396240"/>
                  </a:lnTo>
                  <a:lnTo>
                    <a:pt x="0" y="79248"/>
                  </a:lnTo>
                  <a:close/>
                </a:path>
              </a:pathLst>
            </a:custGeom>
            <a:ln w="9144">
              <a:solidFill>
                <a:srgbClr val="EDCCAE"/>
              </a:solidFill>
            </a:ln>
          </p:spPr>
          <p:txBody>
            <a:bodyPr wrap="square" lIns="0" tIns="0" rIns="0" bIns="0" rtlCol="0"/>
            <a:lstStyle/>
            <a:p>
              <a:endParaRPr/>
            </a:p>
          </p:txBody>
        </p:sp>
      </p:grpSp>
      <p:sp>
        <p:nvSpPr>
          <p:cNvPr id="54" name="object 54"/>
          <p:cNvSpPr txBox="1"/>
          <p:nvPr/>
        </p:nvSpPr>
        <p:spPr>
          <a:xfrm>
            <a:off x="1788414" y="5765752"/>
            <a:ext cx="892175" cy="445770"/>
          </a:xfrm>
          <a:prstGeom prst="rect">
            <a:avLst/>
          </a:prstGeom>
        </p:spPr>
        <p:txBody>
          <a:bodyPr vert="horz" wrap="square" lIns="0" tIns="39370" rIns="0" bIns="0" rtlCol="0">
            <a:spAutoFit/>
          </a:bodyPr>
          <a:lstStyle/>
          <a:p>
            <a:pPr algn="ctr">
              <a:lnSpc>
                <a:spcPct val="100000"/>
              </a:lnSpc>
              <a:spcBef>
                <a:spcPts val="310"/>
              </a:spcBef>
            </a:pPr>
            <a:r>
              <a:rPr sz="1200" spc="-5" dirty="0">
                <a:latin typeface="Corbel"/>
                <a:cs typeface="Corbel"/>
              </a:rPr>
              <a:t>Entrainement</a:t>
            </a:r>
            <a:endParaRPr sz="1200">
              <a:latin typeface="Corbel"/>
              <a:cs typeface="Corbel"/>
            </a:endParaRPr>
          </a:p>
          <a:p>
            <a:pPr algn="ctr">
              <a:lnSpc>
                <a:spcPct val="100000"/>
              </a:lnSpc>
              <a:spcBef>
                <a:spcPts val="219"/>
              </a:spcBef>
            </a:pPr>
            <a:r>
              <a:rPr sz="1200" dirty="0">
                <a:latin typeface="Corbel"/>
                <a:cs typeface="Corbel"/>
              </a:rPr>
              <a:t>du</a:t>
            </a:r>
            <a:r>
              <a:rPr sz="1200" spc="-40" dirty="0">
                <a:latin typeface="Corbel"/>
                <a:cs typeface="Corbel"/>
              </a:rPr>
              <a:t> </a:t>
            </a:r>
            <a:r>
              <a:rPr sz="1200" dirty="0">
                <a:latin typeface="Corbel"/>
                <a:cs typeface="Corbel"/>
              </a:rPr>
              <a:t>modèle</a:t>
            </a:r>
            <a:endParaRPr sz="1200">
              <a:latin typeface="Corbel"/>
              <a:cs typeface="Corbel"/>
            </a:endParaRPr>
          </a:p>
        </p:txBody>
      </p:sp>
      <p:grpSp>
        <p:nvGrpSpPr>
          <p:cNvPr id="55" name="object 55"/>
          <p:cNvGrpSpPr/>
          <p:nvPr/>
        </p:nvGrpSpPr>
        <p:grpSpPr>
          <a:xfrm>
            <a:off x="4620577" y="5763577"/>
            <a:ext cx="1811020" cy="485140"/>
            <a:chOff x="4620577" y="5763577"/>
            <a:chExt cx="1811020" cy="485140"/>
          </a:xfrm>
        </p:grpSpPr>
        <p:pic>
          <p:nvPicPr>
            <p:cNvPr id="56" name="object 56"/>
            <p:cNvPicPr/>
            <p:nvPr/>
          </p:nvPicPr>
          <p:blipFill>
            <a:blip r:embed="rId10" cstate="print"/>
            <a:stretch>
              <a:fillRect/>
            </a:stretch>
          </p:blipFill>
          <p:spPr>
            <a:xfrm>
              <a:off x="4625340" y="5768340"/>
              <a:ext cx="1801368" cy="475488"/>
            </a:xfrm>
            <a:prstGeom prst="rect">
              <a:avLst/>
            </a:prstGeom>
          </p:spPr>
        </p:pic>
        <p:sp>
          <p:nvSpPr>
            <p:cNvPr id="57" name="object 57"/>
            <p:cNvSpPr/>
            <p:nvPr/>
          </p:nvSpPr>
          <p:spPr>
            <a:xfrm>
              <a:off x="4625340" y="5768340"/>
              <a:ext cx="1801495" cy="475615"/>
            </a:xfrm>
            <a:custGeom>
              <a:avLst/>
              <a:gdLst/>
              <a:ahLst/>
              <a:cxnLst/>
              <a:rect l="l" t="t" r="r" b="b"/>
              <a:pathLst>
                <a:path w="1801495" h="475614">
                  <a:moveTo>
                    <a:pt x="0" y="79248"/>
                  </a:moveTo>
                  <a:lnTo>
                    <a:pt x="6221" y="48402"/>
                  </a:lnTo>
                  <a:lnTo>
                    <a:pt x="23193" y="23212"/>
                  </a:lnTo>
                  <a:lnTo>
                    <a:pt x="48381" y="6228"/>
                  </a:lnTo>
                  <a:lnTo>
                    <a:pt x="79248" y="0"/>
                  </a:lnTo>
                  <a:lnTo>
                    <a:pt x="1722120" y="0"/>
                  </a:lnTo>
                  <a:lnTo>
                    <a:pt x="1752986" y="6228"/>
                  </a:lnTo>
                  <a:lnTo>
                    <a:pt x="1778174" y="23212"/>
                  </a:lnTo>
                  <a:lnTo>
                    <a:pt x="1795146" y="48402"/>
                  </a:lnTo>
                  <a:lnTo>
                    <a:pt x="1801368" y="79248"/>
                  </a:lnTo>
                  <a:lnTo>
                    <a:pt x="1801368" y="396240"/>
                  </a:lnTo>
                  <a:lnTo>
                    <a:pt x="1795146" y="427085"/>
                  </a:lnTo>
                  <a:lnTo>
                    <a:pt x="1778174" y="452275"/>
                  </a:lnTo>
                  <a:lnTo>
                    <a:pt x="1752986" y="469259"/>
                  </a:lnTo>
                  <a:lnTo>
                    <a:pt x="1722120" y="475488"/>
                  </a:lnTo>
                  <a:lnTo>
                    <a:pt x="79248" y="475488"/>
                  </a:lnTo>
                  <a:lnTo>
                    <a:pt x="48381" y="469259"/>
                  </a:lnTo>
                  <a:lnTo>
                    <a:pt x="23193" y="452275"/>
                  </a:lnTo>
                  <a:lnTo>
                    <a:pt x="6221" y="427085"/>
                  </a:lnTo>
                  <a:lnTo>
                    <a:pt x="0" y="396240"/>
                  </a:lnTo>
                  <a:lnTo>
                    <a:pt x="0" y="79248"/>
                  </a:lnTo>
                  <a:close/>
                </a:path>
              </a:pathLst>
            </a:custGeom>
            <a:ln w="9144">
              <a:solidFill>
                <a:srgbClr val="C0DEB1"/>
              </a:solidFill>
            </a:ln>
          </p:spPr>
          <p:txBody>
            <a:bodyPr wrap="square" lIns="0" tIns="0" rIns="0" bIns="0" rtlCol="0"/>
            <a:lstStyle/>
            <a:p>
              <a:endParaRPr/>
            </a:p>
          </p:txBody>
        </p:sp>
      </p:grpSp>
      <p:sp>
        <p:nvSpPr>
          <p:cNvPr id="58" name="object 58"/>
          <p:cNvSpPr txBox="1"/>
          <p:nvPr/>
        </p:nvSpPr>
        <p:spPr>
          <a:xfrm>
            <a:off x="4812029" y="5763618"/>
            <a:ext cx="1427480" cy="445770"/>
          </a:xfrm>
          <a:prstGeom prst="rect">
            <a:avLst/>
          </a:prstGeom>
        </p:spPr>
        <p:txBody>
          <a:bodyPr vert="horz" wrap="square" lIns="0" tIns="39370" rIns="0" bIns="0" rtlCol="0">
            <a:spAutoFit/>
          </a:bodyPr>
          <a:lstStyle/>
          <a:p>
            <a:pPr algn="ctr">
              <a:lnSpc>
                <a:spcPct val="100000"/>
              </a:lnSpc>
              <a:spcBef>
                <a:spcPts val="310"/>
              </a:spcBef>
            </a:pPr>
            <a:r>
              <a:rPr sz="1200" spc="-5" dirty="0">
                <a:latin typeface="Corbel"/>
                <a:cs typeface="Corbel"/>
              </a:rPr>
              <a:t>Analyse</a:t>
            </a:r>
            <a:r>
              <a:rPr sz="1200" spc="-30" dirty="0">
                <a:latin typeface="Corbel"/>
                <a:cs typeface="Corbel"/>
              </a:rPr>
              <a:t> </a:t>
            </a:r>
            <a:r>
              <a:rPr sz="1200" spc="-5" dirty="0">
                <a:latin typeface="Corbel"/>
                <a:cs typeface="Corbel"/>
              </a:rPr>
              <a:t>performances</a:t>
            </a:r>
            <a:endParaRPr sz="1200">
              <a:latin typeface="Corbel"/>
              <a:cs typeface="Corbel"/>
            </a:endParaRPr>
          </a:p>
          <a:p>
            <a:pPr algn="ctr">
              <a:lnSpc>
                <a:spcPct val="100000"/>
              </a:lnSpc>
              <a:spcBef>
                <a:spcPts val="219"/>
              </a:spcBef>
            </a:pPr>
            <a:r>
              <a:rPr sz="1200" dirty="0">
                <a:latin typeface="Corbel"/>
                <a:cs typeface="Corbel"/>
              </a:rPr>
              <a:t>du</a:t>
            </a:r>
            <a:r>
              <a:rPr sz="1200" spc="-40" dirty="0">
                <a:latin typeface="Corbel"/>
                <a:cs typeface="Corbel"/>
              </a:rPr>
              <a:t> </a:t>
            </a:r>
            <a:r>
              <a:rPr sz="1200" dirty="0">
                <a:latin typeface="Corbel"/>
                <a:cs typeface="Corbel"/>
              </a:rPr>
              <a:t>modèle</a:t>
            </a:r>
            <a:endParaRPr sz="1200">
              <a:latin typeface="Corbel"/>
              <a:cs typeface="Corbel"/>
            </a:endParaRPr>
          </a:p>
        </p:txBody>
      </p:sp>
      <p:sp>
        <p:nvSpPr>
          <p:cNvPr id="59" name="object 59"/>
          <p:cNvSpPr/>
          <p:nvPr/>
        </p:nvSpPr>
        <p:spPr>
          <a:xfrm>
            <a:off x="2235708" y="5165216"/>
            <a:ext cx="3289935" cy="607060"/>
          </a:xfrm>
          <a:custGeom>
            <a:avLst/>
            <a:gdLst/>
            <a:ahLst/>
            <a:cxnLst/>
            <a:rect l="l" t="t" r="r" b="b"/>
            <a:pathLst>
              <a:path w="3289935" h="607060">
                <a:moveTo>
                  <a:pt x="823595" y="7620"/>
                </a:moveTo>
                <a:lnTo>
                  <a:pt x="821055" y="4191"/>
                </a:lnTo>
                <a:lnTo>
                  <a:pt x="818515" y="889"/>
                </a:lnTo>
                <a:lnTo>
                  <a:pt x="813816" y="127"/>
                </a:lnTo>
                <a:lnTo>
                  <a:pt x="56921" y="555485"/>
                </a:lnTo>
                <a:lnTo>
                  <a:pt x="38862" y="530860"/>
                </a:lnTo>
                <a:lnTo>
                  <a:pt x="0" y="606653"/>
                </a:lnTo>
                <a:lnTo>
                  <a:pt x="83947" y="592302"/>
                </a:lnTo>
                <a:lnTo>
                  <a:pt x="73240" y="577723"/>
                </a:lnTo>
                <a:lnTo>
                  <a:pt x="65925" y="567766"/>
                </a:lnTo>
                <a:lnTo>
                  <a:pt x="819404" y="14859"/>
                </a:lnTo>
                <a:lnTo>
                  <a:pt x="822833" y="12446"/>
                </a:lnTo>
                <a:lnTo>
                  <a:pt x="823595" y="7620"/>
                </a:lnTo>
                <a:close/>
              </a:path>
              <a:path w="3289935" h="607060">
                <a:moveTo>
                  <a:pt x="3289935" y="604532"/>
                </a:moveTo>
                <a:lnTo>
                  <a:pt x="3274987" y="583857"/>
                </a:lnTo>
                <a:lnTo>
                  <a:pt x="3240024" y="535495"/>
                </a:lnTo>
                <a:lnTo>
                  <a:pt x="3225952" y="562521"/>
                </a:lnTo>
                <a:lnTo>
                  <a:pt x="2152396" y="2032"/>
                </a:lnTo>
                <a:lnTo>
                  <a:pt x="2148586" y="0"/>
                </a:lnTo>
                <a:lnTo>
                  <a:pt x="2144014" y="1524"/>
                </a:lnTo>
                <a:lnTo>
                  <a:pt x="2142109" y="5207"/>
                </a:lnTo>
                <a:lnTo>
                  <a:pt x="2140077" y="9017"/>
                </a:lnTo>
                <a:lnTo>
                  <a:pt x="2141601" y="13589"/>
                </a:lnTo>
                <a:lnTo>
                  <a:pt x="3218904" y="576059"/>
                </a:lnTo>
                <a:lnTo>
                  <a:pt x="3204845" y="603046"/>
                </a:lnTo>
                <a:lnTo>
                  <a:pt x="3289935" y="604532"/>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69" y="180797"/>
            <a:ext cx="8009255" cy="636905"/>
          </a:xfrm>
          <a:prstGeom prst="rect">
            <a:avLst/>
          </a:prstGeom>
        </p:spPr>
        <p:txBody>
          <a:bodyPr vert="horz" wrap="square" lIns="0" tIns="13970" rIns="0" bIns="0" rtlCol="0">
            <a:spAutoFit/>
          </a:bodyPr>
          <a:lstStyle/>
          <a:p>
            <a:pPr marL="12700">
              <a:lnSpc>
                <a:spcPct val="100000"/>
              </a:lnSpc>
              <a:spcBef>
                <a:spcPts val="110"/>
              </a:spcBef>
            </a:pPr>
            <a:r>
              <a:rPr b="1" spc="5" dirty="0">
                <a:latin typeface="Corbel"/>
                <a:cs typeface="Corbel"/>
              </a:rPr>
              <a:t>ENTRAINEMENT</a:t>
            </a:r>
            <a:r>
              <a:rPr b="1" spc="-100" dirty="0">
                <a:latin typeface="Corbel"/>
                <a:cs typeface="Corbel"/>
              </a:rPr>
              <a:t> </a:t>
            </a:r>
            <a:r>
              <a:rPr b="1" spc="5" dirty="0">
                <a:latin typeface="Corbel"/>
                <a:cs typeface="Corbel"/>
              </a:rPr>
              <a:t>ET</a:t>
            </a:r>
            <a:r>
              <a:rPr b="1" spc="-175" dirty="0">
                <a:latin typeface="Corbel"/>
                <a:cs typeface="Corbel"/>
              </a:rPr>
              <a:t> </a:t>
            </a:r>
            <a:r>
              <a:rPr b="1" spc="-20" dirty="0">
                <a:latin typeface="Corbel"/>
                <a:cs typeface="Corbel"/>
              </a:rPr>
              <a:t>OPTIMISATION</a:t>
            </a:r>
          </a:p>
        </p:txBody>
      </p:sp>
      <p:pic>
        <p:nvPicPr>
          <p:cNvPr id="3" name="object 3"/>
          <p:cNvPicPr/>
          <p:nvPr/>
        </p:nvPicPr>
        <p:blipFill>
          <a:blip r:embed="rId2" cstate="print"/>
          <a:stretch>
            <a:fillRect/>
          </a:stretch>
        </p:blipFill>
        <p:spPr>
          <a:xfrm>
            <a:off x="335279" y="3118129"/>
            <a:ext cx="1921637" cy="723747"/>
          </a:xfrm>
          <a:prstGeom prst="rect">
            <a:avLst/>
          </a:prstGeom>
        </p:spPr>
      </p:pic>
      <p:sp>
        <p:nvSpPr>
          <p:cNvPr id="4" name="object 4"/>
          <p:cNvSpPr txBox="1"/>
          <p:nvPr/>
        </p:nvSpPr>
        <p:spPr>
          <a:xfrm>
            <a:off x="417068" y="3173933"/>
            <a:ext cx="1555115" cy="20891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rbel"/>
                <a:cs typeface="Corbel"/>
              </a:rPr>
              <a:t>E</a:t>
            </a:r>
            <a:r>
              <a:rPr sz="1200" spc="-10" dirty="0">
                <a:latin typeface="Corbel"/>
                <a:cs typeface="Corbel"/>
              </a:rPr>
              <a:t>q</a:t>
            </a:r>
            <a:r>
              <a:rPr sz="1200" dirty="0">
                <a:latin typeface="Corbel"/>
                <a:cs typeface="Corbel"/>
              </a:rPr>
              <a:t>u</a:t>
            </a:r>
            <a:r>
              <a:rPr sz="1200" spc="5" dirty="0">
                <a:latin typeface="Corbel"/>
                <a:cs typeface="Corbel"/>
              </a:rPr>
              <a:t>ili</a:t>
            </a:r>
            <a:r>
              <a:rPr sz="1200" dirty="0">
                <a:latin typeface="Corbel"/>
                <a:cs typeface="Corbel"/>
              </a:rPr>
              <a:t>b</a:t>
            </a:r>
            <a:r>
              <a:rPr sz="1200" spc="5" dirty="0">
                <a:latin typeface="Corbel"/>
                <a:cs typeface="Corbel"/>
              </a:rPr>
              <a:t>r</a:t>
            </a:r>
            <a:r>
              <a:rPr sz="1200" spc="-15" dirty="0">
                <a:latin typeface="Corbel"/>
                <a:cs typeface="Corbel"/>
              </a:rPr>
              <a:t>a</a:t>
            </a:r>
            <a:r>
              <a:rPr sz="1200" spc="5" dirty="0">
                <a:latin typeface="Corbel"/>
                <a:cs typeface="Corbel"/>
              </a:rPr>
              <a:t>g</a:t>
            </a:r>
            <a:r>
              <a:rPr sz="1200" dirty="0">
                <a:latin typeface="Corbel"/>
                <a:cs typeface="Corbel"/>
              </a:rPr>
              <a:t>e</a:t>
            </a:r>
            <a:r>
              <a:rPr sz="1200" spc="-50" dirty="0">
                <a:latin typeface="Corbel"/>
                <a:cs typeface="Corbel"/>
              </a:rPr>
              <a:t> </a:t>
            </a:r>
            <a:r>
              <a:rPr sz="1200" dirty="0">
                <a:latin typeface="Corbel"/>
                <a:cs typeface="Corbel"/>
              </a:rPr>
              <a:t>des</a:t>
            </a:r>
            <a:r>
              <a:rPr sz="1200" spc="-10" dirty="0">
                <a:latin typeface="Corbel"/>
                <a:cs typeface="Corbel"/>
              </a:rPr>
              <a:t> </a:t>
            </a:r>
            <a:r>
              <a:rPr sz="1200" dirty="0">
                <a:latin typeface="Corbel"/>
                <a:cs typeface="Corbel"/>
              </a:rPr>
              <a:t>d</a:t>
            </a:r>
            <a:r>
              <a:rPr sz="1200" spc="5" dirty="0">
                <a:latin typeface="Corbel"/>
                <a:cs typeface="Corbel"/>
              </a:rPr>
              <a:t>o</a:t>
            </a:r>
            <a:r>
              <a:rPr sz="1200" spc="-10" dirty="0">
                <a:latin typeface="Corbel"/>
                <a:cs typeface="Corbel"/>
              </a:rPr>
              <a:t>nn</a:t>
            </a:r>
            <a:r>
              <a:rPr sz="1200" dirty="0">
                <a:latin typeface="Corbel"/>
                <a:cs typeface="Corbel"/>
              </a:rPr>
              <a:t>ées</a:t>
            </a:r>
            <a:endParaRPr sz="1200">
              <a:latin typeface="Corbel"/>
              <a:cs typeface="Corbel"/>
            </a:endParaRPr>
          </a:p>
        </p:txBody>
      </p:sp>
      <p:grpSp>
        <p:nvGrpSpPr>
          <p:cNvPr id="5" name="object 5"/>
          <p:cNvGrpSpPr/>
          <p:nvPr/>
        </p:nvGrpSpPr>
        <p:grpSpPr>
          <a:xfrm>
            <a:off x="731329" y="3596449"/>
            <a:ext cx="1920875" cy="1582420"/>
            <a:chOff x="731329" y="3596449"/>
            <a:chExt cx="1920875" cy="1582420"/>
          </a:xfrm>
        </p:grpSpPr>
        <p:sp>
          <p:nvSpPr>
            <p:cNvPr id="6" name="object 6"/>
            <p:cNvSpPr/>
            <p:nvPr/>
          </p:nvSpPr>
          <p:spPr>
            <a:xfrm>
              <a:off x="736091" y="3601211"/>
              <a:ext cx="1911350" cy="1572895"/>
            </a:xfrm>
            <a:custGeom>
              <a:avLst/>
              <a:gdLst/>
              <a:ahLst/>
              <a:cxnLst/>
              <a:rect l="l" t="t" r="r" b="b"/>
              <a:pathLst>
                <a:path w="1911350" h="1572895">
                  <a:moveTo>
                    <a:pt x="1753870" y="0"/>
                  </a:moveTo>
                  <a:lnTo>
                    <a:pt x="157276" y="0"/>
                  </a:lnTo>
                  <a:lnTo>
                    <a:pt x="107562" y="8012"/>
                  </a:lnTo>
                  <a:lnTo>
                    <a:pt x="64388" y="30325"/>
                  </a:lnTo>
                  <a:lnTo>
                    <a:pt x="30343" y="64355"/>
                  </a:lnTo>
                  <a:lnTo>
                    <a:pt x="8017" y="107517"/>
                  </a:lnTo>
                  <a:lnTo>
                    <a:pt x="0" y="157225"/>
                  </a:lnTo>
                  <a:lnTo>
                    <a:pt x="0" y="1415542"/>
                  </a:lnTo>
                  <a:lnTo>
                    <a:pt x="8017" y="1465250"/>
                  </a:lnTo>
                  <a:lnTo>
                    <a:pt x="30343" y="1508412"/>
                  </a:lnTo>
                  <a:lnTo>
                    <a:pt x="64388" y="1542442"/>
                  </a:lnTo>
                  <a:lnTo>
                    <a:pt x="107562" y="1564755"/>
                  </a:lnTo>
                  <a:lnTo>
                    <a:pt x="157276" y="1572768"/>
                  </a:lnTo>
                  <a:lnTo>
                    <a:pt x="1753870" y="1572768"/>
                  </a:lnTo>
                  <a:lnTo>
                    <a:pt x="1803578" y="1564755"/>
                  </a:lnTo>
                  <a:lnTo>
                    <a:pt x="1846740" y="1542442"/>
                  </a:lnTo>
                  <a:lnTo>
                    <a:pt x="1880770" y="1508412"/>
                  </a:lnTo>
                  <a:lnTo>
                    <a:pt x="1903083" y="1465250"/>
                  </a:lnTo>
                  <a:lnTo>
                    <a:pt x="1911095" y="1415542"/>
                  </a:lnTo>
                  <a:lnTo>
                    <a:pt x="1911095" y="157225"/>
                  </a:lnTo>
                  <a:lnTo>
                    <a:pt x="1903083" y="107517"/>
                  </a:lnTo>
                  <a:lnTo>
                    <a:pt x="1880770" y="64355"/>
                  </a:lnTo>
                  <a:lnTo>
                    <a:pt x="1846740" y="30325"/>
                  </a:lnTo>
                  <a:lnTo>
                    <a:pt x="1803578" y="8012"/>
                  </a:lnTo>
                  <a:lnTo>
                    <a:pt x="1753870"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736091" y="3601211"/>
              <a:ext cx="1911350" cy="1572895"/>
            </a:xfrm>
            <a:custGeom>
              <a:avLst/>
              <a:gdLst/>
              <a:ahLst/>
              <a:cxnLst/>
              <a:rect l="l" t="t" r="r" b="b"/>
              <a:pathLst>
                <a:path w="1911350" h="1572895">
                  <a:moveTo>
                    <a:pt x="0" y="157225"/>
                  </a:moveTo>
                  <a:lnTo>
                    <a:pt x="8017" y="107517"/>
                  </a:lnTo>
                  <a:lnTo>
                    <a:pt x="30343" y="64355"/>
                  </a:lnTo>
                  <a:lnTo>
                    <a:pt x="64388" y="30325"/>
                  </a:lnTo>
                  <a:lnTo>
                    <a:pt x="107562" y="8012"/>
                  </a:lnTo>
                  <a:lnTo>
                    <a:pt x="157276" y="0"/>
                  </a:lnTo>
                  <a:lnTo>
                    <a:pt x="1753870" y="0"/>
                  </a:lnTo>
                  <a:lnTo>
                    <a:pt x="1803578" y="8012"/>
                  </a:lnTo>
                  <a:lnTo>
                    <a:pt x="1846740" y="30325"/>
                  </a:lnTo>
                  <a:lnTo>
                    <a:pt x="1880770" y="64355"/>
                  </a:lnTo>
                  <a:lnTo>
                    <a:pt x="1903083" y="107517"/>
                  </a:lnTo>
                  <a:lnTo>
                    <a:pt x="1911095" y="157225"/>
                  </a:lnTo>
                  <a:lnTo>
                    <a:pt x="1911095" y="1415542"/>
                  </a:lnTo>
                  <a:lnTo>
                    <a:pt x="1903083" y="1465250"/>
                  </a:lnTo>
                  <a:lnTo>
                    <a:pt x="1880770" y="1508412"/>
                  </a:lnTo>
                  <a:lnTo>
                    <a:pt x="1846740" y="1542442"/>
                  </a:lnTo>
                  <a:lnTo>
                    <a:pt x="1803578" y="1564755"/>
                  </a:lnTo>
                  <a:lnTo>
                    <a:pt x="1753870" y="1572768"/>
                  </a:lnTo>
                  <a:lnTo>
                    <a:pt x="157276" y="1572768"/>
                  </a:lnTo>
                  <a:lnTo>
                    <a:pt x="107562" y="1564755"/>
                  </a:lnTo>
                  <a:lnTo>
                    <a:pt x="64388" y="1542442"/>
                  </a:lnTo>
                  <a:lnTo>
                    <a:pt x="30343" y="1508412"/>
                  </a:lnTo>
                  <a:lnTo>
                    <a:pt x="8017" y="1465250"/>
                  </a:lnTo>
                  <a:lnTo>
                    <a:pt x="0" y="1415542"/>
                  </a:lnTo>
                  <a:lnTo>
                    <a:pt x="0" y="157225"/>
                  </a:lnTo>
                  <a:close/>
                </a:path>
              </a:pathLst>
            </a:custGeom>
            <a:ln w="9143">
              <a:solidFill>
                <a:srgbClr val="80C34F"/>
              </a:solidFill>
            </a:ln>
          </p:spPr>
          <p:txBody>
            <a:bodyPr wrap="square" lIns="0" tIns="0" rIns="0" bIns="0" rtlCol="0"/>
            <a:lstStyle/>
            <a:p>
              <a:endParaRPr/>
            </a:p>
          </p:txBody>
        </p:sp>
      </p:grpSp>
      <p:sp>
        <p:nvSpPr>
          <p:cNvPr id="8" name="object 8"/>
          <p:cNvSpPr txBox="1"/>
          <p:nvPr/>
        </p:nvSpPr>
        <p:spPr>
          <a:xfrm>
            <a:off x="854455" y="3696970"/>
            <a:ext cx="1626235" cy="934085"/>
          </a:xfrm>
          <a:prstGeom prst="rect">
            <a:avLst/>
          </a:prstGeom>
        </p:spPr>
        <p:txBody>
          <a:bodyPr vert="horz" wrap="square" lIns="0" tIns="33019" rIns="0" bIns="0" rtlCol="0">
            <a:spAutoFit/>
          </a:bodyPr>
          <a:lstStyle/>
          <a:p>
            <a:pPr marL="128270" marR="5080" indent="-116205">
              <a:lnSpc>
                <a:spcPts val="1300"/>
              </a:lnSpc>
              <a:spcBef>
                <a:spcPts val="259"/>
              </a:spcBef>
              <a:buChar char="•"/>
              <a:tabLst>
                <a:tab pos="128905" algn="l"/>
              </a:tabLst>
            </a:pPr>
            <a:r>
              <a:rPr sz="1200" spc="-5" dirty="0">
                <a:latin typeface="Corbel"/>
                <a:cs typeface="Corbel"/>
              </a:rPr>
              <a:t>Utilisation</a:t>
            </a:r>
            <a:r>
              <a:rPr sz="1200" spc="-50" dirty="0">
                <a:latin typeface="Corbel"/>
                <a:cs typeface="Corbel"/>
              </a:rPr>
              <a:t> </a:t>
            </a:r>
            <a:r>
              <a:rPr sz="1200" dirty="0">
                <a:latin typeface="Corbel"/>
                <a:cs typeface="Corbel"/>
              </a:rPr>
              <a:t>de</a:t>
            </a:r>
            <a:r>
              <a:rPr sz="1200" spc="-20" dirty="0">
                <a:latin typeface="Corbel"/>
                <a:cs typeface="Corbel"/>
              </a:rPr>
              <a:t> </a:t>
            </a:r>
            <a:r>
              <a:rPr sz="1200" spc="5" dirty="0">
                <a:latin typeface="Corbel"/>
                <a:cs typeface="Corbel"/>
              </a:rPr>
              <a:t>la</a:t>
            </a:r>
            <a:r>
              <a:rPr sz="1200" spc="-30" dirty="0">
                <a:latin typeface="Corbel"/>
                <a:cs typeface="Corbel"/>
              </a:rPr>
              <a:t> </a:t>
            </a:r>
            <a:r>
              <a:rPr sz="1200" dirty="0">
                <a:latin typeface="Corbel"/>
                <a:cs typeface="Corbel"/>
              </a:rPr>
              <a:t>librairie </a:t>
            </a:r>
            <a:r>
              <a:rPr sz="1200" spc="-225" dirty="0">
                <a:latin typeface="Corbel"/>
                <a:cs typeface="Corbel"/>
              </a:rPr>
              <a:t> </a:t>
            </a:r>
            <a:r>
              <a:rPr sz="1200" spc="-5" dirty="0">
                <a:latin typeface="Corbel"/>
                <a:cs typeface="Corbel"/>
              </a:rPr>
              <a:t>imblearn</a:t>
            </a:r>
            <a:endParaRPr sz="1200">
              <a:latin typeface="Corbel"/>
              <a:cs typeface="Corbel"/>
            </a:endParaRPr>
          </a:p>
          <a:p>
            <a:pPr marL="128270" indent="-116205">
              <a:lnSpc>
                <a:spcPct val="100000"/>
              </a:lnSpc>
              <a:spcBef>
                <a:spcPts val="95"/>
              </a:spcBef>
              <a:buChar char="•"/>
              <a:tabLst>
                <a:tab pos="128905" algn="l"/>
              </a:tabLst>
            </a:pPr>
            <a:r>
              <a:rPr sz="1200" dirty="0">
                <a:latin typeface="Corbel"/>
                <a:cs typeface="Corbel"/>
              </a:rPr>
              <a:t>Under-Sampling</a:t>
            </a:r>
            <a:endParaRPr sz="1200">
              <a:latin typeface="Corbel"/>
              <a:cs typeface="Corbel"/>
            </a:endParaRPr>
          </a:p>
          <a:p>
            <a:pPr marL="128270" marR="194310" indent="-116205">
              <a:lnSpc>
                <a:spcPts val="1320"/>
              </a:lnSpc>
              <a:spcBef>
                <a:spcPts val="240"/>
              </a:spcBef>
              <a:buChar char="•"/>
              <a:tabLst>
                <a:tab pos="128905" algn="l"/>
              </a:tabLst>
            </a:pPr>
            <a:r>
              <a:rPr sz="1200" spc="5" dirty="0">
                <a:latin typeface="Corbel"/>
                <a:cs typeface="Corbel"/>
              </a:rPr>
              <a:t>2</a:t>
            </a:r>
            <a:r>
              <a:rPr sz="1200" dirty="0">
                <a:latin typeface="Corbel"/>
                <a:cs typeface="Corbel"/>
              </a:rPr>
              <a:t>4</a:t>
            </a:r>
            <a:r>
              <a:rPr sz="1200" spc="-15" dirty="0">
                <a:latin typeface="Corbel"/>
                <a:cs typeface="Corbel"/>
              </a:rPr>
              <a:t>82</a:t>
            </a:r>
            <a:r>
              <a:rPr sz="1200" dirty="0">
                <a:latin typeface="Corbel"/>
                <a:cs typeface="Corbel"/>
              </a:rPr>
              <a:t>5</a:t>
            </a:r>
            <a:r>
              <a:rPr sz="1200" spc="-50" dirty="0">
                <a:latin typeface="Corbel"/>
                <a:cs typeface="Corbel"/>
              </a:rPr>
              <a:t> </a:t>
            </a:r>
            <a:r>
              <a:rPr sz="1200" spc="5" dirty="0">
                <a:latin typeface="Corbel"/>
                <a:cs typeface="Corbel"/>
              </a:rPr>
              <a:t>i</a:t>
            </a:r>
            <a:r>
              <a:rPr sz="1200" spc="-10" dirty="0">
                <a:latin typeface="Corbel"/>
                <a:cs typeface="Corbel"/>
              </a:rPr>
              <a:t>n</a:t>
            </a:r>
            <a:r>
              <a:rPr sz="1200" dirty="0">
                <a:latin typeface="Corbel"/>
                <a:cs typeface="Corbel"/>
              </a:rPr>
              <a:t>d</a:t>
            </a:r>
            <a:r>
              <a:rPr sz="1200" spc="5" dirty="0">
                <a:latin typeface="Corbel"/>
                <a:cs typeface="Corbel"/>
              </a:rPr>
              <a:t>i</a:t>
            </a:r>
            <a:r>
              <a:rPr sz="1200" dirty="0">
                <a:latin typeface="Corbel"/>
                <a:cs typeface="Corbel"/>
              </a:rPr>
              <a:t>v</a:t>
            </a:r>
            <a:r>
              <a:rPr sz="1200" spc="5" dirty="0">
                <a:latin typeface="Corbel"/>
                <a:cs typeface="Corbel"/>
              </a:rPr>
              <a:t>i</a:t>
            </a:r>
            <a:r>
              <a:rPr sz="1200" dirty="0">
                <a:latin typeface="Corbel"/>
                <a:cs typeface="Corbel"/>
              </a:rPr>
              <a:t>dus</a:t>
            </a:r>
            <a:r>
              <a:rPr sz="1200" spc="-30" dirty="0">
                <a:latin typeface="Corbel"/>
                <a:cs typeface="Corbel"/>
              </a:rPr>
              <a:t> </a:t>
            </a:r>
            <a:r>
              <a:rPr sz="1200" dirty="0">
                <a:latin typeface="Corbel"/>
                <a:cs typeface="Corbel"/>
              </a:rPr>
              <a:t>d</a:t>
            </a:r>
            <a:r>
              <a:rPr sz="1200" spc="-15" dirty="0">
                <a:latin typeface="Corbel"/>
                <a:cs typeface="Corbel"/>
              </a:rPr>
              <a:t>a</a:t>
            </a:r>
            <a:r>
              <a:rPr sz="1200" spc="-10" dirty="0">
                <a:latin typeface="Corbel"/>
                <a:cs typeface="Corbel"/>
              </a:rPr>
              <a:t>n</a:t>
            </a:r>
            <a:r>
              <a:rPr sz="1200" dirty="0">
                <a:latin typeface="Corbel"/>
                <a:cs typeface="Corbel"/>
              </a:rPr>
              <a:t>s  </a:t>
            </a:r>
            <a:r>
              <a:rPr sz="1200" spc="-5" dirty="0">
                <a:latin typeface="Corbel"/>
                <a:cs typeface="Corbel"/>
              </a:rPr>
              <a:t>chaque</a:t>
            </a:r>
            <a:r>
              <a:rPr sz="1200" spc="-10" dirty="0">
                <a:latin typeface="Corbel"/>
                <a:cs typeface="Corbel"/>
              </a:rPr>
              <a:t> </a:t>
            </a:r>
            <a:r>
              <a:rPr sz="1200" spc="-5" dirty="0">
                <a:latin typeface="Corbel"/>
                <a:cs typeface="Corbel"/>
              </a:rPr>
              <a:t>classe</a:t>
            </a:r>
            <a:endParaRPr sz="1200">
              <a:latin typeface="Corbel"/>
              <a:cs typeface="Corbel"/>
            </a:endParaRPr>
          </a:p>
        </p:txBody>
      </p:sp>
      <p:grpSp>
        <p:nvGrpSpPr>
          <p:cNvPr id="9" name="object 9"/>
          <p:cNvGrpSpPr/>
          <p:nvPr/>
        </p:nvGrpSpPr>
        <p:grpSpPr>
          <a:xfrm>
            <a:off x="2542032" y="3118129"/>
            <a:ext cx="2781300" cy="723900"/>
            <a:chOff x="2542032" y="3118129"/>
            <a:chExt cx="2781300" cy="723900"/>
          </a:xfrm>
        </p:grpSpPr>
        <p:pic>
          <p:nvPicPr>
            <p:cNvPr id="10" name="object 10"/>
            <p:cNvPicPr/>
            <p:nvPr/>
          </p:nvPicPr>
          <p:blipFill>
            <a:blip r:embed="rId3" cstate="print"/>
            <a:stretch>
              <a:fillRect/>
            </a:stretch>
          </p:blipFill>
          <p:spPr>
            <a:xfrm>
              <a:off x="2542032" y="3124200"/>
              <a:ext cx="615695" cy="475488"/>
            </a:xfrm>
            <a:prstGeom prst="rect">
              <a:avLst/>
            </a:prstGeom>
          </p:spPr>
        </p:pic>
        <p:pic>
          <p:nvPicPr>
            <p:cNvPr id="11" name="object 11"/>
            <p:cNvPicPr/>
            <p:nvPr/>
          </p:nvPicPr>
          <p:blipFill>
            <a:blip r:embed="rId4" cstate="print"/>
            <a:stretch>
              <a:fillRect/>
            </a:stretch>
          </p:blipFill>
          <p:spPr>
            <a:xfrm>
              <a:off x="3404616" y="3118129"/>
              <a:ext cx="1918589" cy="723747"/>
            </a:xfrm>
            <a:prstGeom prst="rect">
              <a:avLst/>
            </a:prstGeom>
          </p:spPr>
        </p:pic>
      </p:grpSp>
      <p:sp>
        <p:nvSpPr>
          <p:cNvPr id="12" name="object 12"/>
          <p:cNvSpPr txBox="1"/>
          <p:nvPr/>
        </p:nvSpPr>
        <p:spPr>
          <a:xfrm>
            <a:off x="3485515" y="3173933"/>
            <a:ext cx="1334770" cy="374015"/>
          </a:xfrm>
          <a:prstGeom prst="rect">
            <a:avLst/>
          </a:prstGeom>
        </p:spPr>
        <p:txBody>
          <a:bodyPr vert="horz" wrap="square" lIns="0" tIns="12700" rIns="0" bIns="0" rtlCol="0">
            <a:spAutoFit/>
          </a:bodyPr>
          <a:lstStyle/>
          <a:p>
            <a:pPr marL="12700">
              <a:lnSpc>
                <a:spcPts val="1370"/>
              </a:lnSpc>
              <a:spcBef>
                <a:spcPts val="100"/>
              </a:spcBef>
            </a:pPr>
            <a:r>
              <a:rPr sz="1200" dirty="0">
                <a:latin typeface="Corbel"/>
                <a:cs typeface="Corbel"/>
              </a:rPr>
              <a:t>Choix</a:t>
            </a:r>
            <a:r>
              <a:rPr sz="1200" spc="-45" dirty="0">
                <a:latin typeface="Corbel"/>
                <a:cs typeface="Corbel"/>
              </a:rPr>
              <a:t> </a:t>
            </a:r>
            <a:r>
              <a:rPr sz="1200" dirty="0">
                <a:latin typeface="Corbel"/>
                <a:cs typeface="Corbel"/>
              </a:rPr>
              <a:t>de</a:t>
            </a:r>
            <a:r>
              <a:rPr sz="1200" spc="-20" dirty="0">
                <a:latin typeface="Corbel"/>
                <a:cs typeface="Corbel"/>
              </a:rPr>
              <a:t> </a:t>
            </a:r>
            <a:r>
              <a:rPr sz="1200" dirty="0">
                <a:latin typeface="Corbel"/>
                <a:cs typeface="Corbel"/>
              </a:rPr>
              <a:t>la</a:t>
            </a:r>
            <a:r>
              <a:rPr sz="1200" spc="-30" dirty="0">
                <a:latin typeface="Corbel"/>
                <a:cs typeface="Corbel"/>
              </a:rPr>
              <a:t> </a:t>
            </a:r>
            <a:r>
              <a:rPr sz="1200" dirty="0">
                <a:latin typeface="Corbel"/>
                <a:cs typeface="Corbel"/>
              </a:rPr>
              <a:t>meilleure</a:t>
            </a:r>
            <a:endParaRPr sz="1200">
              <a:latin typeface="Corbel"/>
              <a:cs typeface="Corbel"/>
            </a:endParaRPr>
          </a:p>
          <a:p>
            <a:pPr marL="12700">
              <a:lnSpc>
                <a:spcPts val="1370"/>
              </a:lnSpc>
            </a:pPr>
            <a:r>
              <a:rPr sz="1200" dirty="0">
                <a:latin typeface="Corbel"/>
                <a:cs typeface="Corbel"/>
              </a:rPr>
              <a:t>hypothèse</a:t>
            </a:r>
            <a:endParaRPr sz="1200">
              <a:latin typeface="Corbel"/>
              <a:cs typeface="Corbel"/>
            </a:endParaRPr>
          </a:p>
        </p:txBody>
      </p:sp>
      <p:grpSp>
        <p:nvGrpSpPr>
          <p:cNvPr id="13" name="object 13"/>
          <p:cNvGrpSpPr/>
          <p:nvPr/>
        </p:nvGrpSpPr>
        <p:grpSpPr>
          <a:xfrm>
            <a:off x="3800665" y="3596449"/>
            <a:ext cx="1917700" cy="1582420"/>
            <a:chOff x="3800665" y="3596449"/>
            <a:chExt cx="1917700" cy="1582420"/>
          </a:xfrm>
        </p:grpSpPr>
        <p:sp>
          <p:nvSpPr>
            <p:cNvPr id="14" name="object 14"/>
            <p:cNvSpPr/>
            <p:nvPr/>
          </p:nvSpPr>
          <p:spPr>
            <a:xfrm>
              <a:off x="3805428" y="3601211"/>
              <a:ext cx="1908175" cy="1572895"/>
            </a:xfrm>
            <a:custGeom>
              <a:avLst/>
              <a:gdLst/>
              <a:ahLst/>
              <a:cxnLst/>
              <a:rect l="l" t="t" r="r" b="b"/>
              <a:pathLst>
                <a:path w="1908175" h="1572895">
                  <a:moveTo>
                    <a:pt x="1750822" y="0"/>
                  </a:moveTo>
                  <a:lnTo>
                    <a:pt x="157225" y="0"/>
                  </a:lnTo>
                  <a:lnTo>
                    <a:pt x="107517" y="8012"/>
                  </a:lnTo>
                  <a:lnTo>
                    <a:pt x="64355" y="30325"/>
                  </a:lnTo>
                  <a:lnTo>
                    <a:pt x="30325" y="64355"/>
                  </a:lnTo>
                  <a:lnTo>
                    <a:pt x="8012" y="107517"/>
                  </a:lnTo>
                  <a:lnTo>
                    <a:pt x="0" y="157225"/>
                  </a:lnTo>
                  <a:lnTo>
                    <a:pt x="0" y="1415542"/>
                  </a:lnTo>
                  <a:lnTo>
                    <a:pt x="8012" y="1465250"/>
                  </a:lnTo>
                  <a:lnTo>
                    <a:pt x="30325" y="1508412"/>
                  </a:lnTo>
                  <a:lnTo>
                    <a:pt x="64355" y="1542442"/>
                  </a:lnTo>
                  <a:lnTo>
                    <a:pt x="107517" y="1564755"/>
                  </a:lnTo>
                  <a:lnTo>
                    <a:pt x="157225" y="1572768"/>
                  </a:lnTo>
                  <a:lnTo>
                    <a:pt x="1750822" y="1572768"/>
                  </a:lnTo>
                  <a:lnTo>
                    <a:pt x="1800530" y="1564755"/>
                  </a:lnTo>
                  <a:lnTo>
                    <a:pt x="1843692" y="1542442"/>
                  </a:lnTo>
                  <a:lnTo>
                    <a:pt x="1877722" y="1508412"/>
                  </a:lnTo>
                  <a:lnTo>
                    <a:pt x="1900035" y="1465250"/>
                  </a:lnTo>
                  <a:lnTo>
                    <a:pt x="1908048" y="1415542"/>
                  </a:lnTo>
                  <a:lnTo>
                    <a:pt x="1908048" y="157225"/>
                  </a:lnTo>
                  <a:lnTo>
                    <a:pt x="1900035" y="107517"/>
                  </a:lnTo>
                  <a:lnTo>
                    <a:pt x="1877722" y="64355"/>
                  </a:lnTo>
                  <a:lnTo>
                    <a:pt x="1843692" y="30325"/>
                  </a:lnTo>
                  <a:lnTo>
                    <a:pt x="1800530" y="8012"/>
                  </a:lnTo>
                  <a:lnTo>
                    <a:pt x="1750822" y="0"/>
                  </a:lnTo>
                  <a:close/>
                </a:path>
              </a:pathLst>
            </a:custGeom>
            <a:solidFill>
              <a:srgbClr val="FFFFFF">
                <a:alpha val="90194"/>
              </a:srgbClr>
            </a:solidFill>
          </p:spPr>
          <p:txBody>
            <a:bodyPr wrap="square" lIns="0" tIns="0" rIns="0" bIns="0" rtlCol="0"/>
            <a:lstStyle/>
            <a:p>
              <a:endParaRPr/>
            </a:p>
          </p:txBody>
        </p:sp>
        <p:sp>
          <p:nvSpPr>
            <p:cNvPr id="15" name="object 15"/>
            <p:cNvSpPr/>
            <p:nvPr/>
          </p:nvSpPr>
          <p:spPr>
            <a:xfrm>
              <a:off x="3805428" y="3601211"/>
              <a:ext cx="1908175" cy="1572895"/>
            </a:xfrm>
            <a:custGeom>
              <a:avLst/>
              <a:gdLst/>
              <a:ahLst/>
              <a:cxnLst/>
              <a:rect l="l" t="t" r="r" b="b"/>
              <a:pathLst>
                <a:path w="1908175" h="1572895">
                  <a:moveTo>
                    <a:pt x="0" y="157225"/>
                  </a:moveTo>
                  <a:lnTo>
                    <a:pt x="8012" y="107517"/>
                  </a:lnTo>
                  <a:lnTo>
                    <a:pt x="30325" y="64355"/>
                  </a:lnTo>
                  <a:lnTo>
                    <a:pt x="64355" y="30325"/>
                  </a:lnTo>
                  <a:lnTo>
                    <a:pt x="107517" y="8012"/>
                  </a:lnTo>
                  <a:lnTo>
                    <a:pt x="157225" y="0"/>
                  </a:lnTo>
                  <a:lnTo>
                    <a:pt x="1750822" y="0"/>
                  </a:lnTo>
                  <a:lnTo>
                    <a:pt x="1800530" y="8012"/>
                  </a:lnTo>
                  <a:lnTo>
                    <a:pt x="1843692" y="30325"/>
                  </a:lnTo>
                  <a:lnTo>
                    <a:pt x="1877722" y="64355"/>
                  </a:lnTo>
                  <a:lnTo>
                    <a:pt x="1900035" y="107517"/>
                  </a:lnTo>
                  <a:lnTo>
                    <a:pt x="1908048" y="157225"/>
                  </a:lnTo>
                  <a:lnTo>
                    <a:pt x="1908048" y="1415542"/>
                  </a:lnTo>
                  <a:lnTo>
                    <a:pt x="1900035" y="1465250"/>
                  </a:lnTo>
                  <a:lnTo>
                    <a:pt x="1877722" y="1508412"/>
                  </a:lnTo>
                  <a:lnTo>
                    <a:pt x="1843692" y="1542442"/>
                  </a:lnTo>
                  <a:lnTo>
                    <a:pt x="1800530" y="1564755"/>
                  </a:lnTo>
                  <a:lnTo>
                    <a:pt x="1750822" y="1572768"/>
                  </a:lnTo>
                  <a:lnTo>
                    <a:pt x="157225" y="1572768"/>
                  </a:lnTo>
                  <a:lnTo>
                    <a:pt x="107517" y="1564755"/>
                  </a:lnTo>
                  <a:lnTo>
                    <a:pt x="64355" y="1542442"/>
                  </a:lnTo>
                  <a:lnTo>
                    <a:pt x="30325" y="1508412"/>
                  </a:lnTo>
                  <a:lnTo>
                    <a:pt x="8012" y="1465250"/>
                  </a:lnTo>
                  <a:lnTo>
                    <a:pt x="0" y="1415542"/>
                  </a:lnTo>
                  <a:lnTo>
                    <a:pt x="0" y="157225"/>
                  </a:lnTo>
                  <a:close/>
                </a:path>
              </a:pathLst>
            </a:custGeom>
            <a:ln w="9144">
              <a:solidFill>
                <a:srgbClr val="E19D3D"/>
              </a:solidFill>
            </a:ln>
          </p:spPr>
          <p:txBody>
            <a:bodyPr wrap="square" lIns="0" tIns="0" rIns="0" bIns="0" rtlCol="0"/>
            <a:lstStyle/>
            <a:p>
              <a:endParaRPr/>
            </a:p>
          </p:txBody>
        </p:sp>
      </p:grpSp>
      <p:sp>
        <p:nvSpPr>
          <p:cNvPr id="16" name="object 16"/>
          <p:cNvSpPr txBox="1"/>
          <p:nvPr/>
        </p:nvSpPr>
        <p:spPr>
          <a:xfrm>
            <a:off x="3922521" y="3696970"/>
            <a:ext cx="1450975" cy="903605"/>
          </a:xfrm>
          <a:prstGeom prst="rect">
            <a:avLst/>
          </a:prstGeom>
        </p:spPr>
        <p:txBody>
          <a:bodyPr vert="horz" wrap="square" lIns="0" tIns="29209" rIns="0" bIns="0" rtlCol="0">
            <a:spAutoFit/>
          </a:bodyPr>
          <a:lstStyle/>
          <a:p>
            <a:pPr marL="128270" marR="5080" indent="-116205">
              <a:lnSpc>
                <a:spcPct val="90800"/>
              </a:lnSpc>
              <a:spcBef>
                <a:spcPts val="229"/>
              </a:spcBef>
              <a:buChar char="•"/>
              <a:tabLst>
                <a:tab pos="128905" algn="l"/>
              </a:tabLst>
            </a:pPr>
            <a:r>
              <a:rPr sz="1200" spc="-5" dirty="0">
                <a:latin typeface="Corbel"/>
                <a:cs typeface="Corbel"/>
              </a:rPr>
              <a:t>Utilisation d’une </a:t>
            </a:r>
            <a:r>
              <a:rPr sz="1200" dirty="0">
                <a:latin typeface="Corbel"/>
                <a:cs typeface="Corbel"/>
              </a:rPr>
              <a:t> </a:t>
            </a:r>
            <a:r>
              <a:rPr sz="1200" spc="5" dirty="0">
                <a:latin typeface="Corbel"/>
                <a:cs typeface="Corbel"/>
              </a:rPr>
              <a:t>r</a:t>
            </a:r>
            <a:r>
              <a:rPr sz="1200" dirty="0">
                <a:latin typeface="Corbel"/>
                <a:cs typeface="Corbel"/>
              </a:rPr>
              <a:t>é</a:t>
            </a:r>
            <a:r>
              <a:rPr sz="1200" spc="10" dirty="0">
                <a:latin typeface="Corbel"/>
                <a:cs typeface="Corbel"/>
              </a:rPr>
              <a:t>g</a:t>
            </a:r>
            <a:r>
              <a:rPr sz="1200" spc="5" dirty="0">
                <a:latin typeface="Corbel"/>
                <a:cs typeface="Corbel"/>
              </a:rPr>
              <a:t>r</a:t>
            </a:r>
            <a:r>
              <a:rPr sz="1200" dirty="0">
                <a:latin typeface="Corbel"/>
                <a:cs typeface="Corbel"/>
              </a:rPr>
              <a:t>e</a:t>
            </a:r>
            <a:r>
              <a:rPr sz="1200" spc="-5" dirty="0">
                <a:latin typeface="Corbel"/>
                <a:cs typeface="Corbel"/>
              </a:rPr>
              <a:t>s</a:t>
            </a:r>
            <a:r>
              <a:rPr sz="1200" spc="-10" dirty="0">
                <a:latin typeface="Corbel"/>
                <a:cs typeface="Corbel"/>
              </a:rPr>
              <a:t>s</a:t>
            </a:r>
            <a:r>
              <a:rPr sz="1200" spc="5" dirty="0">
                <a:latin typeface="Corbel"/>
                <a:cs typeface="Corbel"/>
              </a:rPr>
              <a:t>io</a:t>
            </a:r>
            <a:r>
              <a:rPr sz="1200" dirty="0">
                <a:latin typeface="Corbel"/>
                <a:cs typeface="Corbel"/>
              </a:rPr>
              <a:t>n</a:t>
            </a:r>
            <a:r>
              <a:rPr sz="1200" spc="-35" dirty="0">
                <a:latin typeface="Corbel"/>
                <a:cs typeface="Corbel"/>
              </a:rPr>
              <a:t> </a:t>
            </a:r>
            <a:r>
              <a:rPr sz="1200" spc="5" dirty="0">
                <a:latin typeface="Corbel"/>
                <a:cs typeface="Corbel"/>
              </a:rPr>
              <a:t>lo</a:t>
            </a:r>
            <a:r>
              <a:rPr sz="1200" spc="10" dirty="0">
                <a:latin typeface="Corbel"/>
                <a:cs typeface="Corbel"/>
              </a:rPr>
              <a:t>g</a:t>
            </a:r>
            <a:r>
              <a:rPr sz="1200" spc="5" dirty="0">
                <a:latin typeface="Corbel"/>
                <a:cs typeface="Corbel"/>
              </a:rPr>
              <a:t>i</a:t>
            </a:r>
            <a:r>
              <a:rPr sz="1200" spc="-5" dirty="0">
                <a:latin typeface="Corbel"/>
                <a:cs typeface="Corbel"/>
              </a:rPr>
              <a:t>s</a:t>
            </a:r>
            <a:r>
              <a:rPr sz="1200" spc="-10" dirty="0">
                <a:latin typeface="Corbel"/>
                <a:cs typeface="Corbel"/>
              </a:rPr>
              <a:t>t</a:t>
            </a:r>
            <a:r>
              <a:rPr sz="1200" spc="5" dirty="0">
                <a:latin typeface="Corbel"/>
                <a:cs typeface="Corbel"/>
              </a:rPr>
              <a:t>i</a:t>
            </a:r>
            <a:r>
              <a:rPr sz="1200" spc="-5" dirty="0">
                <a:latin typeface="Corbel"/>
                <a:cs typeface="Corbel"/>
              </a:rPr>
              <a:t>q</a:t>
            </a:r>
            <a:r>
              <a:rPr sz="1200" dirty="0">
                <a:latin typeface="Corbel"/>
                <a:cs typeface="Corbel"/>
              </a:rPr>
              <a:t>ue  </a:t>
            </a:r>
            <a:r>
              <a:rPr sz="1200" spc="-5" dirty="0">
                <a:latin typeface="Corbel"/>
                <a:cs typeface="Corbel"/>
              </a:rPr>
              <a:t>comme</a:t>
            </a:r>
            <a:r>
              <a:rPr sz="1200" spc="-10" dirty="0">
                <a:latin typeface="Corbel"/>
                <a:cs typeface="Corbel"/>
              </a:rPr>
              <a:t> </a:t>
            </a:r>
            <a:r>
              <a:rPr sz="1200" spc="-5" dirty="0">
                <a:latin typeface="Corbel"/>
                <a:cs typeface="Corbel"/>
              </a:rPr>
              <a:t>baseline</a:t>
            </a:r>
            <a:endParaRPr sz="1200">
              <a:latin typeface="Corbel"/>
              <a:cs typeface="Corbel"/>
            </a:endParaRPr>
          </a:p>
          <a:p>
            <a:pPr marL="128270" indent="-116205">
              <a:lnSpc>
                <a:spcPts val="1380"/>
              </a:lnSpc>
              <a:spcBef>
                <a:spcPts val="100"/>
              </a:spcBef>
              <a:buChar char="•"/>
              <a:tabLst>
                <a:tab pos="128905" algn="l"/>
              </a:tabLst>
            </a:pPr>
            <a:r>
              <a:rPr sz="1200" dirty="0">
                <a:latin typeface="Corbel"/>
                <a:cs typeface="Corbel"/>
              </a:rPr>
              <a:t>Hypothèse</a:t>
            </a:r>
            <a:r>
              <a:rPr sz="1200" spc="-45" dirty="0">
                <a:latin typeface="Corbel"/>
                <a:cs typeface="Corbel"/>
              </a:rPr>
              <a:t> </a:t>
            </a:r>
            <a:r>
              <a:rPr sz="1200" spc="-5" dirty="0">
                <a:latin typeface="Corbel"/>
                <a:cs typeface="Corbel"/>
              </a:rPr>
              <a:t>retenue</a:t>
            </a:r>
            <a:r>
              <a:rPr sz="1200" spc="-20" dirty="0">
                <a:latin typeface="Corbel"/>
                <a:cs typeface="Corbel"/>
              </a:rPr>
              <a:t> </a:t>
            </a:r>
            <a:r>
              <a:rPr sz="1200" dirty="0">
                <a:latin typeface="Corbel"/>
                <a:cs typeface="Corbel"/>
              </a:rPr>
              <a:t>:</a:t>
            </a:r>
            <a:endParaRPr sz="1200">
              <a:latin typeface="Corbel"/>
              <a:cs typeface="Corbel"/>
            </a:endParaRPr>
          </a:p>
          <a:p>
            <a:pPr marL="128270">
              <a:lnSpc>
                <a:spcPts val="1380"/>
              </a:lnSpc>
            </a:pPr>
            <a:r>
              <a:rPr sz="1200" i="1" dirty="0">
                <a:latin typeface="Corbel"/>
                <a:cs typeface="Corbel"/>
              </a:rPr>
              <a:t>Domain</a:t>
            </a:r>
            <a:r>
              <a:rPr sz="1200" i="1" spc="-45" dirty="0">
                <a:latin typeface="Corbel"/>
                <a:cs typeface="Corbel"/>
              </a:rPr>
              <a:t> </a:t>
            </a:r>
            <a:r>
              <a:rPr sz="1200" i="1" spc="-5" dirty="0">
                <a:latin typeface="Corbel"/>
                <a:cs typeface="Corbel"/>
              </a:rPr>
              <a:t>Features</a:t>
            </a:r>
            <a:endParaRPr sz="1200">
              <a:latin typeface="Corbel"/>
              <a:cs typeface="Corbel"/>
            </a:endParaRPr>
          </a:p>
        </p:txBody>
      </p:sp>
      <p:grpSp>
        <p:nvGrpSpPr>
          <p:cNvPr id="17" name="object 17"/>
          <p:cNvGrpSpPr/>
          <p:nvPr/>
        </p:nvGrpSpPr>
        <p:grpSpPr>
          <a:xfrm>
            <a:off x="5611367" y="3118129"/>
            <a:ext cx="2781300" cy="723900"/>
            <a:chOff x="5611367" y="3118129"/>
            <a:chExt cx="2781300" cy="723900"/>
          </a:xfrm>
        </p:grpSpPr>
        <p:pic>
          <p:nvPicPr>
            <p:cNvPr id="18" name="object 18"/>
            <p:cNvPicPr/>
            <p:nvPr/>
          </p:nvPicPr>
          <p:blipFill>
            <a:blip r:embed="rId5" cstate="print"/>
            <a:stretch>
              <a:fillRect/>
            </a:stretch>
          </p:blipFill>
          <p:spPr>
            <a:xfrm>
              <a:off x="5611367" y="3124200"/>
              <a:ext cx="612648" cy="475488"/>
            </a:xfrm>
            <a:prstGeom prst="rect">
              <a:avLst/>
            </a:prstGeom>
          </p:spPr>
        </p:pic>
        <p:pic>
          <p:nvPicPr>
            <p:cNvPr id="19" name="object 19"/>
            <p:cNvPicPr/>
            <p:nvPr/>
          </p:nvPicPr>
          <p:blipFill>
            <a:blip r:embed="rId6" cstate="print"/>
            <a:stretch>
              <a:fillRect/>
            </a:stretch>
          </p:blipFill>
          <p:spPr>
            <a:xfrm>
              <a:off x="6470903" y="3118129"/>
              <a:ext cx="1921636" cy="723747"/>
            </a:xfrm>
            <a:prstGeom prst="rect">
              <a:avLst/>
            </a:prstGeom>
          </p:spPr>
        </p:pic>
      </p:grpSp>
      <p:sp>
        <p:nvSpPr>
          <p:cNvPr id="20" name="object 20"/>
          <p:cNvSpPr txBox="1"/>
          <p:nvPr/>
        </p:nvSpPr>
        <p:spPr>
          <a:xfrm>
            <a:off x="6553581" y="3173933"/>
            <a:ext cx="1445895" cy="20891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rbel"/>
                <a:cs typeface="Corbel"/>
              </a:rPr>
              <a:t>Essais</a:t>
            </a:r>
            <a:r>
              <a:rPr sz="1200" spc="-25" dirty="0">
                <a:latin typeface="Corbel"/>
                <a:cs typeface="Corbel"/>
              </a:rPr>
              <a:t> </a:t>
            </a:r>
            <a:r>
              <a:rPr sz="1200" dirty="0">
                <a:latin typeface="Corbel"/>
                <a:cs typeface="Corbel"/>
              </a:rPr>
              <a:t>de</a:t>
            </a:r>
            <a:r>
              <a:rPr sz="1200" spc="-15" dirty="0">
                <a:latin typeface="Corbel"/>
                <a:cs typeface="Corbel"/>
              </a:rPr>
              <a:t> </a:t>
            </a:r>
            <a:r>
              <a:rPr sz="1200" spc="-5" dirty="0">
                <a:latin typeface="Corbel"/>
                <a:cs typeface="Corbel"/>
              </a:rPr>
              <a:t>modélisation</a:t>
            </a:r>
            <a:endParaRPr sz="1200">
              <a:latin typeface="Corbel"/>
              <a:cs typeface="Corbel"/>
            </a:endParaRPr>
          </a:p>
        </p:txBody>
      </p:sp>
      <p:grpSp>
        <p:nvGrpSpPr>
          <p:cNvPr id="21" name="object 21"/>
          <p:cNvGrpSpPr/>
          <p:nvPr/>
        </p:nvGrpSpPr>
        <p:grpSpPr>
          <a:xfrm>
            <a:off x="6866953" y="3596449"/>
            <a:ext cx="1920875" cy="1582420"/>
            <a:chOff x="6866953" y="3596449"/>
            <a:chExt cx="1920875" cy="1582420"/>
          </a:xfrm>
        </p:grpSpPr>
        <p:sp>
          <p:nvSpPr>
            <p:cNvPr id="22" name="object 22"/>
            <p:cNvSpPr/>
            <p:nvPr/>
          </p:nvSpPr>
          <p:spPr>
            <a:xfrm>
              <a:off x="6871716" y="3601211"/>
              <a:ext cx="1911350" cy="1572895"/>
            </a:xfrm>
            <a:custGeom>
              <a:avLst/>
              <a:gdLst/>
              <a:ahLst/>
              <a:cxnLst/>
              <a:rect l="l" t="t" r="r" b="b"/>
              <a:pathLst>
                <a:path w="1911350" h="1572895">
                  <a:moveTo>
                    <a:pt x="1753869" y="0"/>
                  </a:moveTo>
                  <a:lnTo>
                    <a:pt x="157225" y="0"/>
                  </a:lnTo>
                  <a:lnTo>
                    <a:pt x="107517" y="8012"/>
                  </a:lnTo>
                  <a:lnTo>
                    <a:pt x="64355" y="30325"/>
                  </a:lnTo>
                  <a:lnTo>
                    <a:pt x="30325" y="64355"/>
                  </a:lnTo>
                  <a:lnTo>
                    <a:pt x="8012" y="107517"/>
                  </a:lnTo>
                  <a:lnTo>
                    <a:pt x="0" y="157225"/>
                  </a:lnTo>
                  <a:lnTo>
                    <a:pt x="0" y="1415542"/>
                  </a:lnTo>
                  <a:lnTo>
                    <a:pt x="8012" y="1465250"/>
                  </a:lnTo>
                  <a:lnTo>
                    <a:pt x="30325" y="1508412"/>
                  </a:lnTo>
                  <a:lnTo>
                    <a:pt x="64355" y="1542442"/>
                  </a:lnTo>
                  <a:lnTo>
                    <a:pt x="107517" y="1564755"/>
                  </a:lnTo>
                  <a:lnTo>
                    <a:pt x="157225" y="1572768"/>
                  </a:lnTo>
                  <a:lnTo>
                    <a:pt x="1753869" y="1572768"/>
                  </a:lnTo>
                  <a:lnTo>
                    <a:pt x="1803578" y="1564755"/>
                  </a:lnTo>
                  <a:lnTo>
                    <a:pt x="1846740" y="1542442"/>
                  </a:lnTo>
                  <a:lnTo>
                    <a:pt x="1880770" y="1508412"/>
                  </a:lnTo>
                  <a:lnTo>
                    <a:pt x="1903083" y="1465250"/>
                  </a:lnTo>
                  <a:lnTo>
                    <a:pt x="1911095" y="1415542"/>
                  </a:lnTo>
                  <a:lnTo>
                    <a:pt x="1911095" y="157225"/>
                  </a:lnTo>
                  <a:lnTo>
                    <a:pt x="1903083" y="107517"/>
                  </a:lnTo>
                  <a:lnTo>
                    <a:pt x="1880770" y="64355"/>
                  </a:lnTo>
                  <a:lnTo>
                    <a:pt x="1846740" y="30325"/>
                  </a:lnTo>
                  <a:lnTo>
                    <a:pt x="1803578" y="8012"/>
                  </a:lnTo>
                  <a:lnTo>
                    <a:pt x="1753869" y="0"/>
                  </a:lnTo>
                  <a:close/>
                </a:path>
              </a:pathLst>
            </a:custGeom>
            <a:solidFill>
              <a:srgbClr val="FFFFFF">
                <a:alpha val="90194"/>
              </a:srgbClr>
            </a:solidFill>
          </p:spPr>
          <p:txBody>
            <a:bodyPr wrap="square" lIns="0" tIns="0" rIns="0" bIns="0" rtlCol="0"/>
            <a:lstStyle/>
            <a:p>
              <a:endParaRPr/>
            </a:p>
          </p:txBody>
        </p:sp>
        <p:sp>
          <p:nvSpPr>
            <p:cNvPr id="23" name="object 23"/>
            <p:cNvSpPr/>
            <p:nvPr/>
          </p:nvSpPr>
          <p:spPr>
            <a:xfrm>
              <a:off x="6871716" y="3601211"/>
              <a:ext cx="1911350" cy="1572895"/>
            </a:xfrm>
            <a:custGeom>
              <a:avLst/>
              <a:gdLst/>
              <a:ahLst/>
              <a:cxnLst/>
              <a:rect l="l" t="t" r="r" b="b"/>
              <a:pathLst>
                <a:path w="1911350" h="1572895">
                  <a:moveTo>
                    <a:pt x="0" y="157225"/>
                  </a:moveTo>
                  <a:lnTo>
                    <a:pt x="8012" y="107517"/>
                  </a:lnTo>
                  <a:lnTo>
                    <a:pt x="30325" y="64355"/>
                  </a:lnTo>
                  <a:lnTo>
                    <a:pt x="64355" y="30325"/>
                  </a:lnTo>
                  <a:lnTo>
                    <a:pt x="107517" y="8012"/>
                  </a:lnTo>
                  <a:lnTo>
                    <a:pt x="157225" y="0"/>
                  </a:lnTo>
                  <a:lnTo>
                    <a:pt x="1753869" y="0"/>
                  </a:lnTo>
                  <a:lnTo>
                    <a:pt x="1803578" y="8012"/>
                  </a:lnTo>
                  <a:lnTo>
                    <a:pt x="1846740" y="30325"/>
                  </a:lnTo>
                  <a:lnTo>
                    <a:pt x="1880770" y="64355"/>
                  </a:lnTo>
                  <a:lnTo>
                    <a:pt x="1903083" y="107517"/>
                  </a:lnTo>
                  <a:lnTo>
                    <a:pt x="1911095" y="157225"/>
                  </a:lnTo>
                  <a:lnTo>
                    <a:pt x="1911095" y="1415542"/>
                  </a:lnTo>
                  <a:lnTo>
                    <a:pt x="1903083" y="1465250"/>
                  </a:lnTo>
                  <a:lnTo>
                    <a:pt x="1880770" y="1508412"/>
                  </a:lnTo>
                  <a:lnTo>
                    <a:pt x="1846740" y="1542442"/>
                  </a:lnTo>
                  <a:lnTo>
                    <a:pt x="1803578" y="1564755"/>
                  </a:lnTo>
                  <a:lnTo>
                    <a:pt x="1753869" y="1572768"/>
                  </a:lnTo>
                  <a:lnTo>
                    <a:pt x="157225" y="1572768"/>
                  </a:lnTo>
                  <a:lnTo>
                    <a:pt x="107517" y="1564755"/>
                  </a:lnTo>
                  <a:lnTo>
                    <a:pt x="64355" y="1542442"/>
                  </a:lnTo>
                  <a:lnTo>
                    <a:pt x="30325" y="1508412"/>
                  </a:lnTo>
                  <a:lnTo>
                    <a:pt x="8012" y="1465250"/>
                  </a:lnTo>
                  <a:lnTo>
                    <a:pt x="0" y="1415542"/>
                  </a:lnTo>
                  <a:lnTo>
                    <a:pt x="0" y="157225"/>
                  </a:lnTo>
                  <a:close/>
                </a:path>
              </a:pathLst>
            </a:custGeom>
            <a:ln w="9144">
              <a:solidFill>
                <a:srgbClr val="D5493A"/>
              </a:solidFill>
            </a:ln>
          </p:spPr>
          <p:txBody>
            <a:bodyPr wrap="square" lIns="0" tIns="0" rIns="0" bIns="0" rtlCol="0"/>
            <a:lstStyle/>
            <a:p>
              <a:endParaRPr/>
            </a:p>
          </p:txBody>
        </p:sp>
      </p:grpSp>
      <p:sp>
        <p:nvSpPr>
          <p:cNvPr id="24" name="object 24"/>
          <p:cNvSpPr txBox="1"/>
          <p:nvPr/>
        </p:nvSpPr>
        <p:spPr>
          <a:xfrm>
            <a:off x="6990968" y="3696970"/>
            <a:ext cx="1551305" cy="1324610"/>
          </a:xfrm>
          <a:prstGeom prst="rect">
            <a:avLst/>
          </a:prstGeom>
        </p:spPr>
        <p:txBody>
          <a:bodyPr vert="horz" wrap="square" lIns="0" tIns="33019" rIns="0" bIns="0" rtlCol="0">
            <a:spAutoFit/>
          </a:bodyPr>
          <a:lstStyle/>
          <a:p>
            <a:pPr marL="128270" marR="64769" indent="-116205">
              <a:lnSpc>
                <a:spcPts val="1300"/>
              </a:lnSpc>
              <a:spcBef>
                <a:spcPts val="259"/>
              </a:spcBef>
              <a:buChar char="•"/>
              <a:tabLst>
                <a:tab pos="128905" algn="l"/>
              </a:tabLst>
            </a:pPr>
            <a:r>
              <a:rPr sz="1200" spc="-5" dirty="0">
                <a:latin typeface="Corbel"/>
                <a:cs typeface="Corbel"/>
              </a:rPr>
              <a:t>Mise</a:t>
            </a:r>
            <a:r>
              <a:rPr sz="1200" spc="-20" dirty="0">
                <a:latin typeface="Corbel"/>
                <a:cs typeface="Corbel"/>
              </a:rPr>
              <a:t> </a:t>
            </a:r>
            <a:r>
              <a:rPr sz="1200" dirty="0">
                <a:latin typeface="Corbel"/>
                <a:cs typeface="Corbel"/>
              </a:rPr>
              <a:t>en</a:t>
            </a:r>
            <a:r>
              <a:rPr sz="1200" spc="-25" dirty="0">
                <a:latin typeface="Corbel"/>
                <a:cs typeface="Corbel"/>
              </a:rPr>
              <a:t> </a:t>
            </a:r>
            <a:r>
              <a:rPr sz="1200" spc="-5" dirty="0">
                <a:latin typeface="Corbel"/>
                <a:cs typeface="Corbel"/>
              </a:rPr>
              <a:t>place</a:t>
            </a:r>
            <a:r>
              <a:rPr sz="1200" spc="-40" dirty="0">
                <a:latin typeface="Corbel"/>
                <a:cs typeface="Corbel"/>
              </a:rPr>
              <a:t> </a:t>
            </a:r>
            <a:r>
              <a:rPr sz="1200" dirty="0">
                <a:latin typeface="Corbel"/>
                <a:cs typeface="Corbel"/>
              </a:rPr>
              <a:t>de</a:t>
            </a:r>
            <a:r>
              <a:rPr sz="1200" spc="-20" dirty="0">
                <a:latin typeface="Corbel"/>
                <a:cs typeface="Corbel"/>
              </a:rPr>
              <a:t> </a:t>
            </a:r>
            <a:r>
              <a:rPr sz="1200" dirty="0">
                <a:latin typeface="Corbel"/>
                <a:cs typeface="Corbel"/>
              </a:rPr>
              <a:t>trois </a:t>
            </a:r>
            <a:r>
              <a:rPr sz="1200" spc="-225" dirty="0">
                <a:latin typeface="Corbel"/>
                <a:cs typeface="Corbel"/>
              </a:rPr>
              <a:t> </a:t>
            </a:r>
            <a:r>
              <a:rPr sz="1200" spc="-5" dirty="0">
                <a:latin typeface="Corbel"/>
                <a:cs typeface="Corbel"/>
              </a:rPr>
              <a:t>classifieurs</a:t>
            </a:r>
            <a:r>
              <a:rPr sz="1200" spc="-35" dirty="0">
                <a:latin typeface="Corbel"/>
                <a:cs typeface="Corbel"/>
              </a:rPr>
              <a:t> </a:t>
            </a:r>
            <a:r>
              <a:rPr sz="1200" dirty="0">
                <a:latin typeface="Corbel"/>
                <a:cs typeface="Corbel"/>
              </a:rPr>
              <a:t>:</a:t>
            </a:r>
            <a:endParaRPr sz="1200">
              <a:latin typeface="Corbel"/>
              <a:cs typeface="Corbel"/>
            </a:endParaRPr>
          </a:p>
          <a:p>
            <a:pPr marL="241300" lvl="1" indent="-113030">
              <a:lnSpc>
                <a:spcPct val="100000"/>
              </a:lnSpc>
              <a:spcBef>
                <a:spcPts val="95"/>
              </a:spcBef>
              <a:buChar char="•"/>
              <a:tabLst>
                <a:tab pos="241300" algn="l"/>
              </a:tabLst>
            </a:pPr>
            <a:r>
              <a:rPr sz="1200" spc="-5" dirty="0">
                <a:latin typeface="Corbel"/>
                <a:cs typeface="Corbel"/>
              </a:rPr>
              <a:t>Regression</a:t>
            </a:r>
            <a:r>
              <a:rPr sz="1200" spc="-45" dirty="0">
                <a:latin typeface="Corbel"/>
                <a:cs typeface="Corbel"/>
              </a:rPr>
              <a:t> </a:t>
            </a:r>
            <a:r>
              <a:rPr sz="1200" dirty="0">
                <a:latin typeface="Corbel"/>
                <a:cs typeface="Corbel"/>
              </a:rPr>
              <a:t>logistic</a:t>
            </a:r>
            <a:endParaRPr sz="1200">
              <a:latin typeface="Corbel"/>
              <a:cs typeface="Corbel"/>
            </a:endParaRPr>
          </a:p>
          <a:p>
            <a:pPr marL="241300" lvl="1" indent="-113030">
              <a:lnSpc>
                <a:spcPct val="100000"/>
              </a:lnSpc>
              <a:spcBef>
                <a:spcPts val="100"/>
              </a:spcBef>
              <a:buChar char="•"/>
              <a:tabLst>
                <a:tab pos="241300" algn="l"/>
              </a:tabLst>
            </a:pPr>
            <a:r>
              <a:rPr sz="1200" spc="-5" dirty="0">
                <a:latin typeface="Corbel"/>
                <a:cs typeface="Corbel"/>
              </a:rPr>
              <a:t>Random</a:t>
            </a:r>
            <a:r>
              <a:rPr sz="1200" spc="-35" dirty="0">
                <a:latin typeface="Corbel"/>
                <a:cs typeface="Corbel"/>
              </a:rPr>
              <a:t> </a:t>
            </a:r>
            <a:r>
              <a:rPr sz="1200" spc="-5" dirty="0">
                <a:latin typeface="Corbel"/>
                <a:cs typeface="Corbel"/>
              </a:rPr>
              <a:t>Forest</a:t>
            </a:r>
            <a:endParaRPr sz="1200">
              <a:latin typeface="Corbel"/>
              <a:cs typeface="Corbel"/>
            </a:endParaRPr>
          </a:p>
          <a:p>
            <a:pPr marL="241300" lvl="1" indent="-113030">
              <a:lnSpc>
                <a:spcPct val="100000"/>
              </a:lnSpc>
              <a:spcBef>
                <a:spcPts val="95"/>
              </a:spcBef>
              <a:buChar char="•"/>
              <a:tabLst>
                <a:tab pos="241300" algn="l"/>
              </a:tabLst>
            </a:pPr>
            <a:r>
              <a:rPr sz="1200" spc="-5" dirty="0">
                <a:latin typeface="Corbel"/>
                <a:cs typeface="Corbel"/>
              </a:rPr>
              <a:t>XGBoost</a:t>
            </a:r>
            <a:endParaRPr sz="1200">
              <a:latin typeface="Corbel"/>
              <a:cs typeface="Corbel"/>
            </a:endParaRPr>
          </a:p>
          <a:p>
            <a:pPr marL="128270" marR="55244" indent="-128905" algn="r">
              <a:lnSpc>
                <a:spcPts val="1380"/>
              </a:lnSpc>
              <a:spcBef>
                <a:spcPts val="95"/>
              </a:spcBef>
              <a:buChar char="•"/>
              <a:tabLst>
                <a:tab pos="128905" algn="l"/>
              </a:tabLst>
            </a:pPr>
            <a:r>
              <a:rPr sz="1200" spc="-10" dirty="0">
                <a:latin typeface="Corbel"/>
                <a:cs typeface="Corbel"/>
              </a:rPr>
              <a:t>Essai</a:t>
            </a:r>
            <a:r>
              <a:rPr sz="1200" dirty="0">
                <a:latin typeface="Corbel"/>
                <a:cs typeface="Corbel"/>
              </a:rPr>
              <a:t> de</a:t>
            </a:r>
            <a:r>
              <a:rPr sz="1200" spc="-5" dirty="0">
                <a:latin typeface="Corbel"/>
                <a:cs typeface="Corbel"/>
              </a:rPr>
              <a:t> modélisation</a:t>
            </a:r>
            <a:endParaRPr sz="1200">
              <a:latin typeface="Corbel"/>
              <a:cs typeface="Corbel"/>
            </a:endParaRPr>
          </a:p>
          <a:p>
            <a:pPr marR="5080" algn="r">
              <a:lnSpc>
                <a:spcPts val="1380"/>
              </a:lnSpc>
            </a:pPr>
            <a:r>
              <a:rPr sz="1200" spc="-10" dirty="0">
                <a:latin typeface="Corbel"/>
                <a:cs typeface="Corbel"/>
              </a:rPr>
              <a:t>sans</a:t>
            </a:r>
            <a:r>
              <a:rPr sz="1200" dirty="0">
                <a:latin typeface="Corbel"/>
                <a:cs typeface="Corbel"/>
              </a:rPr>
              <a:t> </a:t>
            </a:r>
            <a:r>
              <a:rPr sz="1200" spc="-5" dirty="0">
                <a:latin typeface="Corbel"/>
                <a:cs typeface="Corbel"/>
              </a:rPr>
              <a:t>validation</a:t>
            </a:r>
            <a:r>
              <a:rPr sz="1200" spc="-25" dirty="0">
                <a:latin typeface="Corbel"/>
                <a:cs typeface="Corbel"/>
              </a:rPr>
              <a:t> </a:t>
            </a:r>
            <a:r>
              <a:rPr sz="1200" dirty="0">
                <a:latin typeface="Corbel"/>
                <a:cs typeface="Corbel"/>
              </a:rPr>
              <a:t>croisée</a:t>
            </a:r>
            <a:endParaRPr sz="1200">
              <a:latin typeface="Corbel"/>
              <a:cs typeface="Corbel"/>
            </a:endParaRPr>
          </a:p>
        </p:txBody>
      </p:sp>
      <p:grpSp>
        <p:nvGrpSpPr>
          <p:cNvPr id="25" name="object 25"/>
          <p:cNvGrpSpPr/>
          <p:nvPr/>
        </p:nvGrpSpPr>
        <p:grpSpPr>
          <a:xfrm>
            <a:off x="8677656" y="3118129"/>
            <a:ext cx="2781300" cy="723900"/>
            <a:chOff x="8677656" y="3118129"/>
            <a:chExt cx="2781300" cy="723900"/>
          </a:xfrm>
        </p:grpSpPr>
        <p:pic>
          <p:nvPicPr>
            <p:cNvPr id="26" name="object 26"/>
            <p:cNvPicPr/>
            <p:nvPr/>
          </p:nvPicPr>
          <p:blipFill>
            <a:blip r:embed="rId7" cstate="print"/>
            <a:stretch>
              <a:fillRect/>
            </a:stretch>
          </p:blipFill>
          <p:spPr>
            <a:xfrm>
              <a:off x="8677656" y="3124200"/>
              <a:ext cx="615696" cy="475488"/>
            </a:xfrm>
            <a:prstGeom prst="rect">
              <a:avLst/>
            </a:prstGeom>
          </p:spPr>
        </p:pic>
        <p:pic>
          <p:nvPicPr>
            <p:cNvPr id="27" name="object 27"/>
            <p:cNvPicPr/>
            <p:nvPr/>
          </p:nvPicPr>
          <p:blipFill>
            <a:blip r:embed="rId8" cstate="print"/>
            <a:stretch>
              <a:fillRect/>
            </a:stretch>
          </p:blipFill>
          <p:spPr>
            <a:xfrm>
              <a:off x="9540240" y="3118129"/>
              <a:ext cx="1918588" cy="723747"/>
            </a:xfrm>
            <a:prstGeom prst="rect">
              <a:avLst/>
            </a:prstGeom>
          </p:spPr>
        </p:pic>
      </p:grpSp>
      <p:sp>
        <p:nvSpPr>
          <p:cNvPr id="28" name="object 28"/>
          <p:cNvSpPr txBox="1"/>
          <p:nvPr/>
        </p:nvSpPr>
        <p:spPr>
          <a:xfrm>
            <a:off x="9622028" y="3173933"/>
            <a:ext cx="1694180" cy="374015"/>
          </a:xfrm>
          <a:prstGeom prst="rect">
            <a:avLst/>
          </a:prstGeom>
        </p:spPr>
        <p:txBody>
          <a:bodyPr vert="horz" wrap="square" lIns="0" tIns="12700" rIns="0" bIns="0" rtlCol="0">
            <a:spAutoFit/>
          </a:bodyPr>
          <a:lstStyle/>
          <a:p>
            <a:pPr marL="12700">
              <a:lnSpc>
                <a:spcPts val="1370"/>
              </a:lnSpc>
              <a:spcBef>
                <a:spcPts val="100"/>
              </a:spcBef>
            </a:pPr>
            <a:r>
              <a:rPr sz="1200" spc="-5" dirty="0">
                <a:latin typeface="Corbel"/>
                <a:cs typeface="Corbel"/>
              </a:rPr>
              <a:t>Optimisation</a:t>
            </a:r>
            <a:r>
              <a:rPr sz="1200" spc="-25" dirty="0">
                <a:latin typeface="Corbel"/>
                <a:cs typeface="Corbel"/>
              </a:rPr>
              <a:t> </a:t>
            </a:r>
            <a:r>
              <a:rPr sz="1200" dirty="0">
                <a:latin typeface="Corbel"/>
                <a:cs typeface="Corbel"/>
              </a:rPr>
              <a:t>du</a:t>
            </a:r>
            <a:r>
              <a:rPr sz="1200" spc="-35" dirty="0">
                <a:latin typeface="Corbel"/>
                <a:cs typeface="Corbel"/>
              </a:rPr>
              <a:t> </a:t>
            </a:r>
            <a:r>
              <a:rPr sz="1200" dirty="0">
                <a:latin typeface="Corbel"/>
                <a:cs typeface="Corbel"/>
              </a:rPr>
              <a:t>modèle</a:t>
            </a:r>
            <a:r>
              <a:rPr sz="1200" spc="-15" dirty="0">
                <a:latin typeface="Corbel"/>
                <a:cs typeface="Corbel"/>
              </a:rPr>
              <a:t> </a:t>
            </a:r>
            <a:r>
              <a:rPr sz="1200" dirty="0">
                <a:latin typeface="Corbel"/>
                <a:cs typeface="Corbel"/>
              </a:rPr>
              <a:t>le</a:t>
            </a:r>
            <a:endParaRPr sz="1200">
              <a:latin typeface="Corbel"/>
              <a:cs typeface="Corbel"/>
            </a:endParaRPr>
          </a:p>
          <a:p>
            <a:pPr marL="12700">
              <a:lnSpc>
                <a:spcPts val="1370"/>
              </a:lnSpc>
            </a:pPr>
            <a:r>
              <a:rPr sz="1200" dirty="0">
                <a:latin typeface="Corbel"/>
                <a:cs typeface="Corbel"/>
              </a:rPr>
              <a:t>plus</a:t>
            </a:r>
            <a:r>
              <a:rPr sz="1200" spc="-55" dirty="0">
                <a:latin typeface="Corbel"/>
                <a:cs typeface="Corbel"/>
              </a:rPr>
              <a:t> </a:t>
            </a:r>
            <a:r>
              <a:rPr sz="1200" spc="-5" dirty="0">
                <a:latin typeface="Corbel"/>
                <a:cs typeface="Corbel"/>
              </a:rPr>
              <a:t>prometteur</a:t>
            </a:r>
            <a:endParaRPr sz="1200">
              <a:latin typeface="Corbel"/>
              <a:cs typeface="Corbel"/>
            </a:endParaRPr>
          </a:p>
        </p:txBody>
      </p:sp>
      <p:grpSp>
        <p:nvGrpSpPr>
          <p:cNvPr id="29" name="object 29"/>
          <p:cNvGrpSpPr/>
          <p:nvPr/>
        </p:nvGrpSpPr>
        <p:grpSpPr>
          <a:xfrm>
            <a:off x="9936289" y="3596449"/>
            <a:ext cx="1917700" cy="1582420"/>
            <a:chOff x="9936289" y="3596449"/>
            <a:chExt cx="1917700" cy="1582420"/>
          </a:xfrm>
        </p:grpSpPr>
        <p:sp>
          <p:nvSpPr>
            <p:cNvPr id="30" name="object 30"/>
            <p:cNvSpPr/>
            <p:nvPr/>
          </p:nvSpPr>
          <p:spPr>
            <a:xfrm>
              <a:off x="9941052" y="3601211"/>
              <a:ext cx="1908175" cy="1572895"/>
            </a:xfrm>
            <a:custGeom>
              <a:avLst/>
              <a:gdLst/>
              <a:ahLst/>
              <a:cxnLst/>
              <a:rect l="l" t="t" r="r" b="b"/>
              <a:pathLst>
                <a:path w="1908175" h="1572895">
                  <a:moveTo>
                    <a:pt x="1750822" y="0"/>
                  </a:moveTo>
                  <a:lnTo>
                    <a:pt x="157225" y="0"/>
                  </a:lnTo>
                  <a:lnTo>
                    <a:pt x="107517" y="8012"/>
                  </a:lnTo>
                  <a:lnTo>
                    <a:pt x="64355" y="30325"/>
                  </a:lnTo>
                  <a:lnTo>
                    <a:pt x="30325" y="64355"/>
                  </a:lnTo>
                  <a:lnTo>
                    <a:pt x="8012" y="107517"/>
                  </a:lnTo>
                  <a:lnTo>
                    <a:pt x="0" y="157225"/>
                  </a:lnTo>
                  <a:lnTo>
                    <a:pt x="0" y="1415542"/>
                  </a:lnTo>
                  <a:lnTo>
                    <a:pt x="8012" y="1465250"/>
                  </a:lnTo>
                  <a:lnTo>
                    <a:pt x="30325" y="1508412"/>
                  </a:lnTo>
                  <a:lnTo>
                    <a:pt x="64355" y="1542442"/>
                  </a:lnTo>
                  <a:lnTo>
                    <a:pt x="107517" y="1564755"/>
                  </a:lnTo>
                  <a:lnTo>
                    <a:pt x="157225" y="1572768"/>
                  </a:lnTo>
                  <a:lnTo>
                    <a:pt x="1750822" y="1572768"/>
                  </a:lnTo>
                  <a:lnTo>
                    <a:pt x="1800530" y="1564755"/>
                  </a:lnTo>
                  <a:lnTo>
                    <a:pt x="1843692" y="1542442"/>
                  </a:lnTo>
                  <a:lnTo>
                    <a:pt x="1877722" y="1508412"/>
                  </a:lnTo>
                  <a:lnTo>
                    <a:pt x="1900035" y="1465250"/>
                  </a:lnTo>
                  <a:lnTo>
                    <a:pt x="1908048" y="1415542"/>
                  </a:lnTo>
                  <a:lnTo>
                    <a:pt x="1908048" y="157225"/>
                  </a:lnTo>
                  <a:lnTo>
                    <a:pt x="1900035" y="107517"/>
                  </a:lnTo>
                  <a:lnTo>
                    <a:pt x="1877722" y="64355"/>
                  </a:lnTo>
                  <a:lnTo>
                    <a:pt x="1843692" y="30325"/>
                  </a:lnTo>
                  <a:lnTo>
                    <a:pt x="1800530" y="8012"/>
                  </a:lnTo>
                  <a:lnTo>
                    <a:pt x="1750822" y="0"/>
                  </a:lnTo>
                  <a:close/>
                </a:path>
              </a:pathLst>
            </a:custGeom>
            <a:solidFill>
              <a:srgbClr val="FFFFFF">
                <a:alpha val="90194"/>
              </a:srgbClr>
            </a:solidFill>
          </p:spPr>
          <p:txBody>
            <a:bodyPr wrap="square" lIns="0" tIns="0" rIns="0" bIns="0" rtlCol="0"/>
            <a:lstStyle/>
            <a:p>
              <a:endParaRPr/>
            </a:p>
          </p:txBody>
        </p:sp>
        <p:sp>
          <p:nvSpPr>
            <p:cNvPr id="31" name="object 31"/>
            <p:cNvSpPr/>
            <p:nvPr/>
          </p:nvSpPr>
          <p:spPr>
            <a:xfrm>
              <a:off x="9941052" y="3601211"/>
              <a:ext cx="1908175" cy="1572895"/>
            </a:xfrm>
            <a:custGeom>
              <a:avLst/>
              <a:gdLst/>
              <a:ahLst/>
              <a:cxnLst/>
              <a:rect l="l" t="t" r="r" b="b"/>
              <a:pathLst>
                <a:path w="1908175" h="1572895">
                  <a:moveTo>
                    <a:pt x="0" y="157225"/>
                  </a:moveTo>
                  <a:lnTo>
                    <a:pt x="8012" y="107517"/>
                  </a:lnTo>
                  <a:lnTo>
                    <a:pt x="30325" y="64355"/>
                  </a:lnTo>
                  <a:lnTo>
                    <a:pt x="64355" y="30325"/>
                  </a:lnTo>
                  <a:lnTo>
                    <a:pt x="107517" y="8012"/>
                  </a:lnTo>
                  <a:lnTo>
                    <a:pt x="157225" y="0"/>
                  </a:lnTo>
                  <a:lnTo>
                    <a:pt x="1750822" y="0"/>
                  </a:lnTo>
                  <a:lnTo>
                    <a:pt x="1800530" y="8012"/>
                  </a:lnTo>
                  <a:lnTo>
                    <a:pt x="1843692" y="30325"/>
                  </a:lnTo>
                  <a:lnTo>
                    <a:pt x="1877722" y="64355"/>
                  </a:lnTo>
                  <a:lnTo>
                    <a:pt x="1900035" y="107517"/>
                  </a:lnTo>
                  <a:lnTo>
                    <a:pt x="1908048" y="157225"/>
                  </a:lnTo>
                  <a:lnTo>
                    <a:pt x="1908048" y="1415542"/>
                  </a:lnTo>
                  <a:lnTo>
                    <a:pt x="1900035" y="1465250"/>
                  </a:lnTo>
                  <a:lnTo>
                    <a:pt x="1877722" y="1508412"/>
                  </a:lnTo>
                  <a:lnTo>
                    <a:pt x="1843692" y="1542442"/>
                  </a:lnTo>
                  <a:lnTo>
                    <a:pt x="1800530" y="1564755"/>
                  </a:lnTo>
                  <a:lnTo>
                    <a:pt x="1750822" y="1572768"/>
                  </a:lnTo>
                  <a:lnTo>
                    <a:pt x="157225" y="1572768"/>
                  </a:lnTo>
                  <a:lnTo>
                    <a:pt x="107517" y="1564755"/>
                  </a:lnTo>
                  <a:lnTo>
                    <a:pt x="64355" y="1542442"/>
                  </a:lnTo>
                  <a:lnTo>
                    <a:pt x="30325" y="1508412"/>
                  </a:lnTo>
                  <a:lnTo>
                    <a:pt x="8012" y="1465250"/>
                  </a:lnTo>
                  <a:lnTo>
                    <a:pt x="0" y="1415542"/>
                  </a:lnTo>
                  <a:lnTo>
                    <a:pt x="0" y="157225"/>
                  </a:lnTo>
                  <a:close/>
                </a:path>
              </a:pathLst>
            </a:custGeom>
            <a:ln w="9144">
              <a:solidFill>
                <a:srgbClr val="D54686"/>
              </a:solidFill>
            </a:ln>
          </p:spPr>
          <p:txBody>
            <a:bodyPr wrap="square" lIns="0" tIns="0" rIns="0" bIns="0" rtlCol="0"/>
            <a:lstStyle/>
            <a:p>
              <a:endParaRPr/>
            </a:p>
          </p:txBody>
        </p:sp>
      </p:grpSp>
      <p:sp>
        <p:nvSpPr>
          <p:cNvPr id="32" name="object 32"/>
          <p:cNvSpPr txBox="1"/>
          <p:nvPr/>
        </p:nvSpPr>
        <p:spPr>
          <a:xfrm>
            <a:off x="10059161" y="3696970"/>
            <a:ext cx="1552575" cy="1266825"/>
          </a:xfrm>
          <a:prstGeom prst="rect">
            <a:avLst/>
          </a:prstGeom>
        </p:spPr>
        <p:txBody>
          <a:bodyPr vert="horz" wrap="square" lIns="0" tIns="33019" rIns="0" bIns="0" rtlCol="0">
            <a:spAutoFit/>
          </a:bodyPr>
          <a:lstStyle/>
          <a:p>
            <a:pPr marL="128270" marR="424815" indent="-116205">
              <a:lnSpc>
                <a:spcPts val="1300"/>
              </a:lnSpc>
              <a:spcBef>
                <a:spcPts val="259"/>
              </a:spcBef>
              <a:buChar char="•"/>
              <a:tabLst>
                <a:tab pos="128905" algn="l"/>
              </a:tabLst>
            </a:pPr>
            <a:r>
              <a:rPr sz="1200" dirty="0">
                <a:latin typeface="Corbel"/>
                <a:cs typeface="Corbel"/>
              </a:rPr>
              <a:t>Modèle</a:t>
            </a:r>
            <a:r>
              <a:rPr sz="1200" spc="-60" dirty="0">
                <a:latin typeface="Corbel"/>
                <a:cs typeface="Corbel"/>
              </a:rPr>
              <a:t> </a:t>
            </a:r>
            <a:r>
              <a:rPr sz="1200" spc="-5" dirty="0">
                <a:latin typeface="Corbel"/>
                <a:cs typeface="Corbel"/>
              </a:rPr>
              <a:t>retenu</a:t>
            </a:r>
            <a:r>
              <a:rPr sz="1200" spc="-35" dirty="0">
                <a:latin typeface="Corbel"/>
                <a:cs typeface="Corbel"/>
              </a:rPr>
              <a:t> </a:t>
            </a:r>
            <a:r>
              <a:rPr sz="1200" dirty="0">
                <a:latin typeface="Corbel"/>
                <a:cs typeface="Corbel"/>
              </a:rPr>
              <a:t>: </a:t>
            </a:r>
            <a:r>
              <a:rPr sz="1200" spc="-225" dirty="0">
                <a:latin typeface="Corbel"/>
                <a:cs typeface="Corbel"/>
              </a:rPr>
              <a:t> </a:t>
            </a:r>
            <a:r>
              <a:rPr sz="1200" spc="-5" dirty="0">
                <a:latin typeface="Corbel"/>
                <a:cs typeface="Corbel"/>
              </a:rPr>
              <a:t>XGBoost</a:t>
            </a:r>
            <a:endParaRPr sz="1200">
              <a:latin typeface="Corbel"/>
              <a:cs typeface="Corbel"/>
            </a:endParaRPr>
          </a:p>
          <a:p>
            <a:pPr marL="128270" indent="-116205">
              <a:lnSpc>
                <a:spcPts val="1370"/>
              </a:lnSpc>
              <a:spcBef>
                <a:spcPts val="95"/>
              </a:spcBef>
              <a:buChar char="•"/>
              <a:tabLst>
                <a:tab pos="128905" algn="l"/>
              </a:tabLst>
            </a:pPr>
            <a:r>
              <a:rPr sz="1200" spc="-5" dirty="0">
                <a:latin typeface="Corbel"/>
                <a:cs typeface="Corbel"/>
              </a:rPr>
              <a:t>Optimisation</a:t>
            </a:r>
            <a:r>
              <a:rPr sz="1200" spc="-30" dirty="0">
                <a:latin typeface="Corbel"/>
                <a:cs typeface="Corbel"/>
              </a:rPr>
              <a:t> </a:t>
            </a:r>
            <a:r>
              <a:rPr sz="1200" spc="-5" dirty="0">
                <a:latin typeface="Corbel"/>
                <a:cs typeface="Corbel"/>
              </a:rPr>
              <a:t>par</a:t>
            </a:r>
            <a:endParaRPr sz="1200">
              <a:latin typeface="Corbel"/>
              <a:cs typeface="Corbel"/>
            </a:endParaRPr>
          </a:p>
          <a:p>
            <a:pPr marL="128270">
              <a:lnSpc>
                <a:spcPts val="1370"/>
              </a:lnSpc>
            </a:pPr>
            <a:r>
              <a:rPr sz="1200" spc="-5" dirty="0">
                <a:latin typeface="Corbel"/>
                <a:cs typeface="Corbel"/>
              </a:rPr>
              <a:t>RandomizedSearchCV</a:t>
            </a:r>
            <a:endParaRPr sz="1200">
              <a:latin typeface="Corbel"/>
              <a:cs typeface="Corbel"/>
            </a:endParaRPr>
          </a:p>
          <a:p>
            <a:pPr marL="128270" marR="214629" indent="-116205">
              <a:lnSpc>
                <a:spcPct val="90800"/>
              </a:lnSpc>
              <a:spcBef>
                <a:spcPts val="250"/>
              </a:spcBef>
              <a:buChar char="•"/>
              <a:tabLst>
                <a:tab pos="128905" algn="l"/>
              </a:tabLst>
            </a:pPr>
            <a:r>
              <a:rPr sz="1200" dirty="0">
                <a:latin typeface="Corbel"/>
                <a:cs typeface="Corbel"/>
              </a:rPr>
              <a:t>6</a:t>
            </a:r>
            <a:r>
              <a:rPr sz="1200" spc="-10" dirty="0">
                <a:latin typeface="Corbel"/>
                <a:cs typeface="Corbel"/>
              </a:rPr>
              <a:t> </a:t>
            </a:r>
            <a:r>
              <a:rPr sz="1200" spc="10" dirty="0">
                <a:latin typeface="Corbel"/>
                <a:cs typeface="Corbel"/>
              </a:rPr>
              <a:t>h</a:t>
            </a:r>
            <a:r>
              <a:rPr sz="1200" dirty="0">
                <a:latin typeface="Corbel"/>
                <a:cs typeface="Corbel"/>
              </a:rPr>
              <a:t>y</a:t>
            </a:r>
            <a:r>
              <a:rPr sz="1200" spc="15" dirty="0">
                <a:latin typeface="Corbel"/>
                <a:cs typeface="Corbel"/>
              </a:rPr>
              <a:t>p</a:t>
            </a:r>
            <a:r>
              <a:rPr sz="1200" dirty="0">
                <a:latin typeface="Corbel"/>
                <a:cs typeface="Corbel"/>
              </a:rPr>
              <a:t>e</a:t>
            </a:r>
            <a:r>
              <a:rPr sz="1200" spc="5" dirty="0">
                <a:latin typeface="Corbel"/>
                <a:cs typeface="Corbel"/>
              </a:rPr>
              <a:t>r</a:t>
            </a:r>
            <a:r>
              <a:rPr sz="1200" spc="10" dirty="0">
                <a:latin typeface="Corbel"/>
                <a:cs typeface="Corbel"/>
              </a:rPr>
              <a:t>p</a:t>
            </a:r>
            <a:r>
              <a:rPr sz="1200" spc="-10" dirty="0">
                <a:latin typeface="Corbel"/>
                <a:cs typeface="Corbel"/>
              </a:rPr>
              <a:t>a</a:t>
            </a:r>
            <a:r>
              <a:rPr sz="1200" spc="5" dirty="0">
                <a:latin typeface="Corbel"/>
                <a:cs typeface="Corbel"/>
              </a:rPr>
              <a:t>r</a:t>
            </a:r>
            <a:r>
              <a:rPr sz="1200" spc="-10" dirty="0">
                <a:latin typeface="Corbel"/>
                <a:cs typeface="Corbel"/>
              </a:rPr>
              <a:t>am</a:t>
            </a:r>
            <a:r>
              <a:rPr sz="1200" dirty="0">
                <a:latin typeface="Corbel"/>
                <a:cs typeface="Corbel"/>
              </a:rPr>
              <a:t>è</a:t>
            </a:r>
            <a:r>
              <a:rPr sz="1200" spc="-10" dirty="0">
                <a:latin typeface="Corbel"/>
                <a:cs typeface="Corbel"/>
              </a:rPr>
              <a:t>t</a:t>
            </a:r>
            <a:r>
              <a:rPr sz="1200" spc="5" dirty="0">
                <a:latin typeface="Corbel"/>
                <a:cs typeface="Corbel"/>
              </a:rPr>
              <a:t>r</a:t>
            </a:r>
            <a:r>
              <a:rPr sz="1200" dirty="0">
                <a:latin typeface="Corbel"/>
                <a:cs typeface="Corbel"/>
              </a:rPr>
              <a:t>es  </a:t>
            </a:r>
            <a:r>
              <a:rPr sz="1200" spc="-5" dirty="0">
                <a:latin typeface="Corbel"/>
                <a:cs typeface="Corbel"/>
              </a:rPr>
              <a:t>testés </a:t>
            </a:r>
            <a:r>
              <a:rPr sz="1200" i="1" spc="-5" dirty="0">
                <a:latin typeface="Corbel"/>
                <a:cs typeface="Corbel"/>
              </a:rPr>
              <a:t>(Voir </a:t>
            </a:r>
            <a:r>
              <a:rPr sz="1200" i="1" dirty="0">
                <a:latin typeface="Corbel"/>
                <a:cs typeface="Corbel"/>
              </a:rPr>
              <a:t>note </a:t>
            </a:r>
            <a:r>
              <a:rPr sz="1200" i="1" spc="5" dirty="0">
                <a:latin typeface="Corbel"/>
                <a:cs typeface="Corbel"/>
              </a:rPr>
              <a:t> </a:t>
            </a:r>
            <a:r>
              <a:rPr sz="1200" i="1" dirty="0">
                <a:latin typeface="Corbel"/>
                <a:cs typeface="Corbel"/>
              </a:rPr>
              <a:t>technique)</a:t>
            </a:r>
            <a:endParaRPr sz="1200">
              <a:latin typeface="Corbel"/>
              <a:cs typeface="Corbel"/>
            </a:endParaRPr>
          </a:p>
        </p:txBody>
      </p:sp>
      <p:grpSp>
        <p:nvGrpSpPr>
          <p:cNvPr id="33" name="object 33"/>
          <p:cNvGrpSpPr/>
          <p:nvPr/>
        </p:nvGrpSpPr>
        <p:grpSpPr>
          <a:xfrm>
            <a:off x="1368552" y="1798269"/>
            <a:ext cx="2705100" cy="1367155"/>
            <a:chOff x="1368552" y="1798269"/>
            <a:chExt cx="2705100" cy="1367155"/>
          </a:xfrm>
        </p:grpSpPr>
        <p:pic>
          <p:nvPicPr>
            <p:cNvPr id="34" name="object 34"/>
            <p:cNvPicPr/>
            <p:nvPr/>
          </p:nvPicPr>
          <p:blipFill>
            <a:blip r:embed="rId9" cstate="print"/>
            <a:stretch>
              <a:fillRect/>
            </a:stretch>
          </p:blipFill>
          <p:spPr>
            <a:xfrm>
              <a:off x="1368552" y="2398775"/>
              <a:ext cx="2704973" cy="766445"/>
            </a:xfrm>
            <a:prstGeom prst="rect">
              <a:avLst/>
            </a:prstGeom>
          </p:spPr>
        </p:pic>
        <p:pic>
          <p:nvPicPr>
            <p:cNvPr id="35" name="object 35"/>
            <p:cNvPicPr/>
            <p:nvPr/>
          </p:nvPicPr>
          <p:blipFill>
            <a:blip r:embed="rId10" cstate="print"/>
            <a:stretch>
              <a:fillRect/>
            </a:stretch>
          </p:blipFill>
          <p:spPr>
            <a:xfrm>
              <a:off x="1776984" y="1798269"/>
              <a:ext cx="1750948" cy="589711"/>
            </a:xfrm>
            <a:prstGeom prst="rect">
              <a:avLst/>
            </a:prstGeom>
          </p:spPr>
        </p:pic>
      </p:grpSp>
      <p:sp>
        <p:nvSpPr>
          <p:cNvPr id="36" name="object 36"/>
          <p:cNvSpPr txBox="1"/>
          <p:nvPr/>
        </p:nvSpPr>
        <p:spPr>
          <a:xfrm>
            <a:off x="1988311" y="1842008"/>
            <a:ext cx="1331595" cy="391795"/>
          </a:xfrm>
          <a:prstGeom prst="rect">
            <a:avLst/>
          </a:prstGeom>
        </p:spPr>
        <p:txBody>
          <a:bodyPr vert="horz" wrap="square" lIns="0" tIns="12700" rIns="0" bIns="0" rtlCol="0">
            <a:spAutoFit/>
          </a:bodyPr>
          <a:lstStyle/>
          <a:p>
            <a:pPr marL="1270" algn="ctr">
              <a:lnSpc>
                <a:spcPct val="100000"/>
              </a:lnSpc>
              <a:spcBef>
                <a:spcPts val="100"/>
              </a:spcBef>
            </a:pPr>
            <a:r>
              <a:rPr sz="1200" dirty="0">
                <a:solidFill>
                  <a:srgbClr val="FFFFFF"/>
                </a:solidFill>
                <a:latin typeface="Corbel"/>
                <a:cs typeface="Corbel"/>
              </a:rPr>
              <a:t>3</a:t>
            </a:r>
            <a:r>
              <a:rPr sz="1200" spc="-20" dirty="0">
                <a:solidFill>
                  <a:srgbClr val="FFFFFF"/>
                </a:solidFill>
                <a:latin typeface="Corbel"/>
                <a:cs typeface="Corbel"/>
              </a:rPr>
              <a:t> </a:t>
            </a:r>
            <a:r>
              <a:rPr sz="1200" dirty="0">
                <a:solidFill>
                  <a:srgbClr val="FFFFFF"/>
                </a:solidFill>
                <a:latin typeface="Corbel"/>
                <a:cs typeface="Corbel"/>
              </a:rPr>
              <a:t>hypothèses</a:t>
            </a:r>
            <a:r>
              <a:rPr sz="1200" spc="-55" dirty="0">
                <a:solidFill>
                  <a:srgbClr val="FFFFFF"/>
                </a:solidFill>
                <a:latin typeface="Corbel"/>
                <a:cs typeface="Corbel"/>
              </a:rPr>
              <a:t> </a:t>
            </a:r>
            <a:r>
              <a:rPr sz="1200" dirty="0">
                <a:solidFill>
                  <a:srgbClr val="FFFFFF"/>
                </a:solidFill>
                <a:latin typeface="Corbel"/>
                <a:cs typeface="Corbel"/>
              </a:rPr>
              <a:t>de</a:t>
            </a:r>
            <a:endParaRPr sz="1200">
              <a:latin typeface="Corbel"/>
              <a:cs typeface="Corbel"/>
            </a:endParaRPr>
          </a:p>
          <a:p>
            <a:pPr algn="ctr">
              <a:lnSpc>
                <a:spcPct val="100000"/>
              </a:lnSpc>
            </a:pPr>
            <a:r>
              <a:rPr sz="1200" spc="-5" dirty="0">
                <a:solidFill>
                  <a:srgbClr val="FFFFFF"/>
                </a:solidFill>
                <a:latin typeface="Corbel"/>
                <a:cs typeface="Corbel"/>
              </a:rPr>
              <a:t>features</a:t>
            </a:r>
            <a:r>
              <a:rPr sz="1200" spc="-25" dirty="0">
                <a:solidFill>
                  <a:srgbClr val="FFFFFF"/>
                </a:solidFill>
                <a:latin typeface="Corbel"/>
                <a:cs typeface="Corbel"/>
              </a:rPr>
              <a:t> </a:t>
            </a:r>
            <a:r>
              <a:rPr sz="1200" dirty="0">
                <a:solidFill>
                  <a:srgbClr val="FFFFFF"/>
                </a:solidFill>
                <a:latin typeface="Corbel"/>
                <a:cs typeface="Corbel"/>
              </a:rPr>
              <a:t>engineering</a:t>
            </a:r>
            <a:endParaRPr sz="1200">
              <a:latin typeface="Corbel"/>
              <a:cs typeface="Corbel"/>
            </a:endParaRPr>
          </a:p>
        </p:txBody>
      </p:sp>
      <p:grpSp>
        <p:nvGrpSpPr>
          <p:cNvPr id="37" name="object 37"/>
          <p:cNvGrpSpPr/>
          <p:nvPr/>
        </p:nvGrpSpPr>
        <p:grpSpPr>
          <a:xfrm>
            <a:off x="4550664" y="1789125"/>
            <a:ext cx="2708275" cy="1376680"/>
            <a:chOff x="4550664" y="1789125"/>
            <a:chExt cx="2708275" cy="1376680"/>
          </a:xfrm>
        </p:grpSpPr>
        <p:pic>
          <p:nvPicPr>
            <p:cNvPr id="38" name="object 38"/>
            <p:cNvPicPr/>
            <p:nvPr/>
          </p:nvPicPr>
          <p:blipFill>
            <a:blip r:embed="rId11" cstate="print"/>
            <a:stretch>
              <a:fillRect/>
            </a:stretch>
          </p:blipFill>
          <p:spPr>
            <a:xfrm>
              <a:off x="4550664" y="2398776"/>
              <a:ext cx="2708020" cy="766445"/>
            </a:xfrm>
            <a:prstGeom prst="rect">
              <a:avLst/>
            </a:prstGeom>
          </p:spPr>
        </p:pic>
        <p:pic>
          <p:nvPicPr>
            <p:cNvPr id="39" name="object 39"/>
            <p:cNvPicPr/>
            <p:nvPr/>
          </p:nvPicPr>
          <p:blipFill>
            <a:blip r:embed="rId12" cstate="print"/>
            <a:stretch>
              <a:fillRect/>
            </a:stretch>
          </p:blipFill>
          <p:spPr>
            <a:xfrm>
              <a:off x="5050536" y="1789125"/>
              <a:ext cx="1747900" cy="589711"/>
            </a:xfrm>
            <a:prstGeom prst="rect">
              <a:avLst/>
            </a:prstGeom>
          </p:spPr>
        </p:pic>
      </p:grpSp>
      <p:sp>
        <p:nvSpPr>
          <p:cNvPr id="40" name="object 40"/>
          <p:cNvSpPr txBox="1"/>
          <p:nvPr/>
        </p:nvSpPr>
        <p:spPr>
          <a:xfrm>
            <a:off x="5261609" y="1834718"/>
            <a:ext cx="1330960" cy="391795"/>
          </a:xfrm>
          <a:prstGeom prst="rect">
            <a:avLst/>
          </a:prstGeom>
        </p:spPr>
        <p:txBody>
          <a:bodyPr vert="horz" wrap="square" lIns="0" tIns="12700" rIns="0" bIns="0" rtlCol="0">
            <a:spAutoFit/>
          </a:bodyPr>
          <a:lstStyle/>
          <a:p>
            <a:pPr algn="ctr">
              <a:lnSpc>
                <a:spcPct val="100000"/>
              </a:lnSpc>
              <a:spcBef>
                <a:spcPts val="100"/>
              </a:spcBef>
            </a:pPr>
            <a:r>
              <a:rPr sz="1200" dirty="0">
                <a:solidFill>
                  <a:srgbClr val="FFFFFF"/>
                </a:solidFill>
                <a:latin typeface="Corbel"/>
                <a:cs typeface="Corbel"/>
              </a:rPr>
              <a:t>1</a:t>
            </a:r>
            <a:r>
              <a:rPr sz="1200" spc="-40" dirty="0">
                <a:solidFill>
                  <a:srgbClr val="FFFFFF"/>
                </a:solidFill>
                <a:latin typeface="Corbel"/>
                <a:cs typeface="Corbel"/>
              </a:rPr>
              <a:t> </a:t>
            </a:r>
            <a:r>
              <a:rPr sz="1200" dirty="0">
                <a:solidFill>
                  <a:srgbClr val="FFFFFF"/>
                </a:solidFill>
                <a:latin typeface="Corbel"/>
                <a:cs typeface="Corbel"/>
              </a:rPr>
              <a:t>hypothèse</a:t>
            </a:r>
            <a:r>
              <a:rPr sz="1200" spc="-45" dirty="0">
                <a:solidFill>
                  <a:srgbClr val="FFFFFF"/>
                </a:solidFill>
                <a:latin typeface="Corbel"/>
                <a:cs typeface="Corbel"/>
              </a:rPr>
              <a:t> </a:t>
            </a:r>
            <a:r>
              <a:rPr sz="1200" dirty="0">
                <a:solidFill>
                  <a:srgbClr val="FFFFFF"/>
                </a:solidFill>
                <a:latin typeface="Corbel"/>
                <a:cs typeface="Corbel"/>
              </a:rPr>
              <a:t>de</a:t>
            </a:r>
            <a:endParaRPr sz="1200">
              <a:latin typeface="Corbel"/>
              <a:cs typeface="Corbel"/>
            </a:endParaRPr>
          </a:p>
          <a:p>
            <a:pPr algn="ctr">
              <a:lnSpc>
                <a:spcPct val="100000"/>
              </a:lnSpc>
              <a:spcBef>
                <a:spcPts val="5"/>
              </a:spcBef>
            </a:pPr>
            <a:r>
              <a:rPr sz="1200" spc="-5" dirty="0">
                <a:solidFill>
                  <a:srgbClr val="FFFFFF"/>
                </a:solidFill>
                <a:latin typeface="Corbel"/>
                <a:cs typeface="Corbel"/>
              </a:rPr>
              <a:t>features engineering</a:t>
            </a:r>
            <a:endParaRPr sz="1200">
              <a:latin typeface="Corbel"/>
              <a:cs typeface="Corbel"/>
            </a:endParaRPr>
          </a:p>
        </p:txBody>
      </p:sp>
      <p:grpSp>
        <p:nvGrpSpPr>
          <p:cNvPr id="41" name="object 41"/>
          <p:cNvGrpSpPr/>
          <p:nvPr/>
        </p:nvGrpSpPr>
        <p:grpSpPr>
          <a:xfrm>
            <a:off x="7684007" y="1789125"/>
            <a:ext cx="2705100" cy="1376680"/>
            <a:chOff x="7684007" y="1789125"/>
            <a:chExt cx="2705100" cy="1376680"/>
          </a:xfrm>
        </p:grpSpPr>
        <p:pic>
          <p:nvPicPr>
            <p:cNvPr id="42" name="object 42"/>
            <p:cNvPicPr/>
            <p:nvPr/>
          </p:nvPicPr>
          <p:blipFill>
            <a:blip r:embed="rId13" cstate="print"/>
            <a:stretch>
              <a:fillRect/>
            </a:stretch>
          </p:blipFill>
          <p:spPr>
            <a:xfrm>
              <a:off x="7684007" y="2398776"/>
              <a:ext cx="2704973" cy="766445"/>
            </a:xfrm>
            <a:prstGeom prst="rect">
              <a:avLst/>
            </a:prstGeom>
          </p:spPr>
        </p:pic>
        <p:pic>
          <p:nvPicPr>
            <p:cNvPr id="43" name="object 43"/>
            <p:cNvPicPr/>
            <p:nvPr/>
          </p:nvPicPr>
          <p:blipFill>
            <a:blip r:embed="rId14" cstate="print"/>
            <a:stretch>
              <a:fillRect/>
            </a:stretch>
          </p:blipFill>
          <p:spPr>
            <a:xfrm>
              <a:off x="8180831" y="1789125"/>
              <a:ext cx="1750949" cy="589711"/>
            </a:xfrm>
            <a:prstGeom prst="rect">
              <a:avLst/>
            </a:prstGeom>
          </p:spPr>
        </p:pic>
      </p:grpSp>
      <p:sp>
        <p:nvSpPr>
          <p:cNvPr id="44" name="object 44"/>
          <p:cNvSpPr txBox="1"/>
          <p:nvPr/>
        </p:nvSpPr>
        <p:spPr>
          <a:xfrm>
            <a:off x="8394954" y="1834718"/>
            <a:ext cx="1334770" cy="391795"/>
          </a:xfrm>
          <a:prstGeom prst="rect">
            <a:avLst/>
          </a:prstGeom>
        </p:spPr>
        <p:txBody>
          <a:bodyPr vert="horz" wrap="square" lIns="0" tIns="12700" rIns="0" bIns="0" rtlCol="0">
            <a:spAutoFit/>
          </a:bodyPr>
          <a:lstStyle/>
          <a:p>
            <a:pPr algn="ctr">
              <a:lnSpc>
                <a:spcPct val="100000"/>
              </a:lnSpc>
              <a:spcBef>
                <a:spcPts val="100"/>
              </a:spcBef>
            </a:pPr>
            <a:r>
              <a:rPr sz="1200" dirty="0">
                <a:solidFill>
                  <a:srgbClr val="FFFFFF"/>
                </a:solidFill>
                <a:latin typeface="Corbel"/>
                <a:cs typeface="Corbel"/>
              </a:rPr>
              <a:t>1</a:t>
            </a:r>
            <a:r>
              <a:rPr sz="1200" spc="-40" dirty="0">
                <a:solidFill>
                  <a:srgbClr val="FFFFFF"/>
                </a:solidFill>
                <a:latin typeface="Corbel"/>
                <a:cs typeface="Corbel"/>
              </a:rPr>
              <a:t> </a:t>
            </a:r>
            <a:r>
              <a:rPr sz="1200" dirty="0">
                <a:solidFill>
                  <a:srgbClr val="FFFFFF"/>
                </a:solidFill>
                <a:latin typeface="Corbel"/>
                <a:cs typeface="Corbel"/>
              </a:rPr>
              <a:t>hypothèse</a:t>
            </a:r>
            <a:r>
              <a:rPr sz="1200" spc="-45" dirty="0">
                <a:solidFill>
                  <a:srgbClr val="FFFFFF"/>
                </a:solidFill>
                <a:latin typeface="Corbel"/>
                <a:cs typeface="Corbel"/>
              </a:rPr>
              <a:t> </a:t>
            </a:r>
            <a:r>
              <a:rPr sz="1200" dirty="0">
                <a:solidFill>
                  <a:srgbClr val="FFFFFF"/>
                </a:solidFill>
                <a:latin typeface="Corbel"/>
                <a:cs typeface="Corbel"/>
              </a:rPr>
              <a:t>de</a:t>
            </a:r>
            <a:endParaRPr sz="1200">
              <a:latin typeface="Corbel"/>
              <a:cs typeface="Corbel"/>
            </a:endParaRPr>
          </a:p>
          <a:p>
            <a:pPr algn="ctr">
              <a:lnSpc>
                <a:spcPct val="100000"/>
              </a:lnSpc>
              <a:spcBef>
                <a:spcPts val="5"/>
              </a:spcBef>
            </a:pPr>
            <a:r>
              <a:rPr sz="1200" spc="-5" dirty="0">
                <a:solidFill>
                  <a:srgbClr val="FFFFFF"/>
                </a:solidFill>
                <a:latin typeface="Corbel"/>
                <a:cs typeface="Corbel"/>
              </a:rPr>
              <a:t>features</a:t>
            </a:r>
            <a:r>
              <a:rPr sz="1200" dirty="0">
                <a:solidFill>
                  <a:srgbClr val="FFFFFF"/>
                </a:solidFill>
                <a:latin typeface="Corbel"/>
                <a:cs typeface="Corbel"/>
              </a:rPr>
              <a:t> </a:t>
            </a:r>
            <a:r>
              <a:rPr sz="1200" spc="-5" dirty="0">
                <a:solidFill>
                  <a:srgbClr val="FFFFFF"/>
                </a:solidFill>
                <a:latin typeface="Corbel"/>
                <a:cs typeface="Corbel"/>
              </a:rPr>
              <a:t>engineering</a:t>
            </a:r>
            <a:endParaRPr sz="1200">
              <a:latin typeface="Corbel"/>
              <a:cs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69" y="180797"/>
            <a:ext cx="4902200" cy="636905"/>
          </a:xfrm>
          <a:prstGeom prst="rect">
            <a:avLst/>
          </a:prstGeom>
        </p:spPr>
        <p:txBody>
          <a:bodyPr vert="horz" wrap="square" lIns="0" tIns="13970" rIns="0" bIns="0" rtlCol="0">
            <a:spAutoFit/>
          </a:bodyPr>
          <a:lstStyle/>
          <a:p>
            <a:pPr marL="12700">
              <a:lnSpc>
                <a:spcPct val="100000"/>
              </a:lnSpc>
              <a:spcBef>
                <a:spcPts val="110"/>
              </a:spcBef>
            </a:pPr>
            <a:r>
              <a:rPr b="1" spc="-75" dirty="0">
                <a:latin typeface="Corbel"/>
                <a:cs typeface="Corbel"/>
              </a:rPr>
              <a:t>ANALYSE</a:t>
            </a:r>
            <a:r>
              <a:rPr b="1" spc="-110" dirty="0">
                <a:latin typeface="Corbel"/>
                <a:cs typeface="Corbel"/>
              </a:rPr>
              <a:t> </a:t>
            </a:r>
            <a:r>
              <a:rPr b="1" spc="-100" dirty="0">
                <a:latin typeface="Corbel"/>
                <a:cs typeface="Corbel"/>
              </a:rPr>
              <a:t>RESULTATS</a:t>
            </a:r>
          </a:p>
        </p:txBody>
      </p:sp>
      <p:grpSp>
        <p:nvGrpSpPr>
          <p:cNvPr id="3" name="object 3"/>
          <p:cNvGrpSpPr/>
          <p:nvPr/>
        </p:nvGrpSpPr>
        <p:grpSpPr>
          <a:xfrm>
            <a:off x="118681" y="935545"/>
            <a:ext cx="5255260" cy="1228725"/>
            <a:chOff x="118681" y="935545"/>
            <a:chExt cx="5255260" cy="1228725"/>
          </a:xfrm>
        </p:grpSpPr>
        <p:pic>
          <p:nvPicPr>
            <p:cNvPr id="4" name="object 4"/>
            <p:cNvPicPr/>
            <p:nvPr/>
          </p:nvPicPr>
          <p:blipFill>
            <a:blip r:embed="rId2" cstate="print"/>
            <a:stretch>
              <a:fillRect/>
            </a:stretch>
          </p:blipFill>
          <p:spPr>
            <a:xfrm>
              <a:off x="123444" y="940308"/>
              <a:ext cx="5245608" cy="1219200"/>
            </a:xfrm>
            <a:prstGeom prst="rect">
              <a:avLst/>
            </a:prstGeom>
          </p:spPr>
        </p:pic>
        <p:sp>
          <p:nvSpPr>
            <p:cNvPr id="5" name="object 5"/>
            <p:cNvSpPr/>
            <p:nvPr/>
          </p:nvSpPr>
          <p:spPr>
            <a:xfrm>
              <a:off x="123444" y="940308"/>
              <a:ext cx="5245735" cy="1219200"/>
            </a:xfrm>
            <a:custGeom>
              <a:avLst/>
              <a:gdLst/>
              <a:ahLst/>
              <a:cxnLst/>
              <a:rect l="l" t="t" r="r" b="b"/>
              <a:pathLst>
                <a:path w="5245735" h="1219200">
                  <a:moveTo>
                    <a:pt x="0" y="101600"/>
                  </a:moveTo>
                  <a:lnTo>
                    <a:pt x="7984" y="62043"/>
                  </a:lnTo>
                  <a:lnTo>
                    <a:pt x="29760" y="29749"/>
                  </a:lnTo>
                  <a:lnTo>
                    <a:pt x="62059" y="7981"/>
                  </a:lnTo>
                  <a:lnTo>
                    <a:pt x="101612" y="0"/>
                  </a:lnTo>
                  <a:lnTo>
                    <a:pt x="5144008" y="0"/>
                  </a:lnTo>
                  <a:lnTo>
                    <a:pt x="5183564" y="7981"/>
                  </a:lnTo>
                  <a:lnTo>
                    <a:pt x="5215858" y="29749"/>
                  </a:lnTo>
                  <a:lnTo>
                    <a:pt x="5237626" y="62043"/>
                  </a:lnTo>
                  <a:lnTo>
                    <a:pt x="5245608" y="101600"/>
                  </a:lnTo>
                  <a:lnTo>
                    <a:pt x="5245608" y="1117600"/>
                  </a:lnTo>
                  <a:lnTo>
                    <a:pt x="5237626" y="1157156"/>
                  </a:lnTo>
                  <a:lnTo>
                    <a:pt x="5215858" y="1189450"/>
                  </a:lnTo>
                  <a:lnTo>
                    <a:pt x="5183564" y="1211218"/>
                  </a:lnTo>
                  <a:lnTo>
                    <a:pt x="5144008" y="1219200"/>
                  </a:lnTo>
                  <a:lnTo>
                    <a:pt x="101612" y="1219200"/>
                  </a:lnTo>
                  <a:lnTo>
                    <a:pt x="62059" y="1211218"/>
                  </a:lnTo>
                  <a:lnTo>
                    <a:pt x="29760" y="1189450"/>
                  </a:lnTo>
                  <a:lnTo>
                    <a:pt x="7984" y="1157156"/>
                  </a:lnTo>
                  <a:lnTo>
                    <a:pt x="0" y="1117600"/>
                  </a:lnTo>
                  <a:lnTo>
                    <a:pt x="0" y="101600"/>
                  </a:lnTo>
                  <a:close/>
                </a:path>
              </a:pathLst>
            </a:custGeom>
            <a:ln w="9144">
              <a:solidFill>
                <a:srgbClr val="AAAAAA"/>
              </a:solidFill>
            </a:ln>
          </p:spPr>
          <p:txBody>
            <a:bodyPr wrap="square" lIns="0" tIns="0" rIns="0" bIns="0" rtlCol="0"/>
            <a:lstStyle/>
            <a:p>
              <a:endParaRPr/>
            </a:p>
          </p:txBody>
        </p:sp>
      </p:grpSp>
      <p:sp>
        <p:nvSpPr>
          <p:cNvPr id="6" name="object 6"/>
          <p:cNvSpPr txBox="1"/>
          <p:nvPr/>
        </p:nvSpPr>
        <p:spPr>
          <a:xfrm>
            <a:off x="229311" y="979423"/>
            <a:ext cx="2896235" cy="208279"/>
          </a:xfrm>
          <a:prstGeom prst="rect">
            <a:avLst/>
          </a:prstGeom>
        </p:spPr>
        <p:txBody>
          <a:bodyPr vert="horz" wrap="square" lIns="0" tIns="12700" rIns="0" bIns="0" rtlCol="0">
            <a:spAutoFit/>
          </a:bodyPr>
          <a:lstStyle/>
          <a:p>
            <a:pPr marL="12700">
              <a:lnSpc>
                <a:spcPct val="100000"/>
              </a:lnSpc>
              <a:spcBef>
                <a:spcPts val="100"/>
              </a:spcBef>
            </a:pPr>
            <a:r>
              <a:rPr sz="1200" b="1" u="sng" spc="-10" dirty="0">
                <a:uFill>
                  <a:solidFill>
                    <a:srgbClr val="000000"/>
                  </a:solidFill>
                </a:uFill>
                <a:latin typeface="Corbel"/>
                <a:cs typeface="Corbel"/>
              </a:rPr>
              <a:t>Métriques</a:t>
            </a:r>
            <a:r>
              <a:rPr sz="1200" b="1" u="sng" spc="25" dirty="0">
                <a:uFill>
                  <a:solidFill>
                    <a:srgbClr val="000000"/>
                  </a:solidFill>
                </a:uFill>
                <a:latin typeface="Corbel"/>
                <a:cs typeface="Corbel"/>
              </a:rPr>
              <a:t> </a:t>
            </a:r>
            <a:r>
              <a:rPr sz="1200" b="1" u="sng" spc="-5" dirty="0">
                <a:uFill>
                  <a:solidFill>
                    <a:srgbClr val="000000"/>
                  </a:solidFill>
                </a:uFill>
                <a:latin typeface="Corbel"/>
                <a:cs typeface="Corbel"/>
              </a:rPr>
              <a:t>pour un</a:t>
            </a:r>
            <a:r>
              <a:rPr sz="1200" b="1" u="sng" spc="-10" dirty="0">
                <a:uFill>
                  <a:solidFill>
                    <a:srgbClr val="000000"/>
                  </a:solidFill>
                </a:uFill>
                <a:latin typeface="Corbel"/>
                <a:cs typeface="Corbel"/>
              </a:rPr>
              <a:t> </a:t>
            </a:r>
            <a:r>
              <a:rPr sz="1200" b="1" u="sng" dirty="0">
                <a:uFill>
                  <a:solidFill>
                    <a:srgbClr val="000000"/>
                  </a:solidFill>
                </a:uFill>
                <a:latin typeface="Corbel"/>
                <a:cs typeface="Corbel"/>
              </a:rPr>
              <a:t>modèle</a:t>
            </a:r>
            <a:r>
              <a:rPr sz="1200" b="1" u="sng" spc="-30" dirty="0">
                <a:uFill>
                  <a:solidFill>
                    <a:srgbClr val="000000"/>
                  </a:solidFill>
                </a:uFill>
                <a:latin typeface="Corbel"/>
                <a:cs typeface="Corbel"/>
              </a:rPr>
              <a:t> </a:t>
            </a:r>
            <a:r>
              <a:rPr sz="1200" b="1" u="sng" dirty="0">
                <a:uFill>
                  <a:solidFill>
                    <a:srgbClr val="000000"/>
                  </a:solidFill>
                </a:uFill>
                <a:latin typeface="Corbel"/>
                <a:cs typeface="Corbel"/>
              </a:rPr>
              <a:t>de</a:t>
            </a:r>
            <a:r>
              <a:rPr sz="1200" b="1" u="sng" spc="-5" dirty="0">
                <a:uFill>
                  <a:solidFill>
                    <a:srgbClr val="000000"/>
                  </a:solidFill>
                </a:uFill>
                <a:latin typeface="Corbel"/>
                <a:cs typeface="Corbel"/>
              </a:rPr>
              <a:t> classification</a:t>
            </a:r>
            <a:r>
              <a:rPr sz="1200" b="1" u="sng" spc="-10" dirty="0">
                <a:uFill>
                  <a:solidFill>
                    <a:srgbClr val="000000"/>
                  </a:solidFill>
                </a:uFill>
                <a:latin typeface="Corbel"/>
                <a:cs typeface="Corbel"/>
              </a:rPr>
              <a:t> </a:t>
            </a:r>
            <a:r>
              <a:rPr sz="1200" b="1" u="sng" dirty="0">
                <a:uFill>
                  <a:solidFill>
                    <a:srgbClr val="000000"/>
                  </a:solidFill>
                </a:uFill>
                <a:latin typeface="Corbel"/>
                <a:cs typeface="Corbel"/>
              </a:rPr>
              <a:t>:</a:t>
            </a:r>
            <a:endParaRPr sz="1200">
              <a:latin typeface="Corbel"/>
              <a:cs typeface="Corbel"/>
            </a:endParaRPr>
          </a:p>
        </p:txBody>
      </p:sp>
      <p:sp>
        <p:nvSpPr>
          <p:cNvPr id="7" name="object 7"/>
          <p:cNvSpPr txBox="1"/>
          <p:nvPr/>
        </p:nvSpPr>
        <p:spPr>
          <a:xfrm>
            <a:off x="229311" y="1345438"/>
            <a:ext cx="239585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orbel"/>
                <a:cs typeface="Corbel"/>
              </a:rPr>
              <a:t>1</a:t>
            </a:r>
            <a:r>
              <a:rPr sz="1200" b="1" dirty="0">
                <a:latin typeface="Corbel"/>
                <a:cs typeface="Corbel"/>
              </a:rPr>
              <a:t>.  </a:t>
            </a:r>
            <a:r>
              <a:rPr sz="1200" b="1" spc="105" dirty="0">
                <a:latin typeface="Corbel"/>
                <a:cs typeface="Corbel"/>
              </a:rPr>
              <a:t> </a:t>
            </a:r>
            <a:r>
              <a:rPr sz="1200" b="1" dirty="0">
                <a:latin typeface="Corbel"/>
                <a:cs typeface="Corbel"/>
              </a:rPr>
              <a:t>A</a:t>
            </a:r>
            <a:r>
              <a:rPr sz="1200" b="1" spc="-30" dirty="0">
                <a:latin typeface="Corbel"/>
                <a:cs typeface="Corbel"/>
              </a:rPr>
              <a:t>c</a:t>
            </a:r>
            <a:r>
              <a:rPr sz="1200" b="1" dirty="0">
                <a:latin typeface="Corbel"/>
                <a:cs typeface="Corbel"/>
              </a:rPr>
              <a:t>c</a:t>
            </a:r>
            <a:r>
              <a:rPr sz="1200" b="1" spc="-10" dirty="0">
                <a:latin typeface="Corbel"/>
                <a:cs typeface="Corbel"/>
              </a:rPr>
              <a:t>u</a:t>
            </a:r>
            <a:r>
              <a:rPr sz="1200" b="1" spc="-15" dirty="0">
                <a:latin typeface="Corbel"/>
                <a:cs typeface="Corbel"/>
              </a:rPr>
              <a:t>r</a:t>
            </a:r>
            <a:r>
              <a:rPr sz="1200" b="1" spc="5" dirty="0">
                <a:latin typeface="Corbel"/>
                <a:cs typeface="Corbel"/>
              </a:rPr>
              <a:t>a</a:t>
            </a:r>
            <a:r>
              <a:rPr sz="1200" b="1" dirty="0">
                <a:latin typeface="Corbel"/>
                <a:cs typeface="Corbel"/>
              </a:rPr>
              <a:t>cy</a:t>
            </a:r>
            <a:r>
              <a:rPr sz="1200" b="1" spc="-25" dirty="0">
                <a:latin typeface="Corbel"/>
                <a:cs typeface="Corbel"/>
              </a:rPr>
              <a:t> </a:t>
            </a:r>
            <a:r>
              <a:rPr sz="1200" dirty="0">
                <a:latin typeface="Corbel"/>
                <a:cs typeface="Corbel"/>
              </a:rPr>
              <a:t>:</a:t>
            </a:r>
            <a:r>
              <a:rPr sz="1200" spc="-10" dirty="0">
                <a:latin typeface="Corbel"/>
                <a:cs typeface="Corbel"/>
              </a:rPr>
              <a:t> </a:t>
            </a:r>
            <a:r>
              <a:rPr sz="1200" dirty="0">
                <a:latin typeface="Corbel"/>
                <a:cs typeface="Corbel"/>
              </a:rPr>
              <a:t>La</a:t>
            </a:r>
            <a:r>
              <a:rPr sz="1200" spc="10" dirty="0">
                <a:latin typeface="Corbel"/>
                <a:cs typeface="Corbel"/>
              </a:rPr>
              <a:t> </a:t>
            </a:r>
            <a:r>
              <a:rPr sz="1200" spc="5" dirty="0">
                <a:latin typeface="Corbel"/>
                <a:cs typeface="Corbel"/>
              </a:rPr>
              <a:t>p</a:t>
            </a:r>
            <a:r>
              <a:rPr sz="1200" dirty="0">
                <a:latin typeface="Corbel"/>
                <a:cs typeface="Corbel"/>
              </a:rPr>
              <a:t>réc</a:t>
            </a:r>
            <a:r>
              <a:rPr sz="1200" spc="5" dirty="0">
                <a:latin typeface="Corbel"/>
                <a:cs typeface="Corbel"/>
              </a:rPr>
              <a:t>i</a:t>
            </a:r>
            <a:r>
              <a:rPr sz="1200" spc="-10" dirty="0">
                <a:latin typeface="Corbel"/>
                <a:cs typeface="Corbel"/>
              </a:rPr>
              <a:t>s</a:t>
            </a:r>
            <a:r>
              <a:rPr sz="1200" spc="5" dirty="0">
                <a:latin typeface="Corbel"/>
                <a:cs typeface="Corbel"/>
              </a:rPr>
              <a:t>io</a:t>
            </a:r>
            <a:r>
              <a:rPr sz="1200" dirty="0">
                <a:latin typeface="Corbel"/>
                <a:cs typeface="Corbel"/>
              </a:rPr>
              <a:t>n</a:t>
            </a:r>
            <a:r>
              <a:rPr sz="1200" spc="-60" dirty="0">
                <a:latin typeface="Corbel"/>
                <a:cs typeface="Corbel"/>
              </a:rPr>
              <a:t> </a:t>
            </a:r>
            <a:r>
              <a:rPr sz="1200" dirty="0">
                <a:latin typeface="Corbel"/>
                <a:cs typeface="Corbel"/>
              </a:rPr>
              <a:t>du </a:t>
            </a:r>
            <a:r>
              <a:rPr sz="1200" spc="-10" dirty="0">
                <a:latin typeface="Corbel"/>
                <a:cs typeface="Corbel"/>
              </a:rPr>
              <a:t>m</a:t>
            </a:r>
            <a:r>
              <a:rPr sz="1200" spc="5" dirty="0">
                <a:latin typeface="Corbel"/>
                <a:cs typeface="Corbel"/>
              </a:rPr>
              <a:t>o</a:t>
            </a:r>
            <a:r>
              <a:rPr sz="1200" dirty="0">
                <a:latin typeface="Corbel"/>
                <a:cs typeface="Corbel"/>
              </a:rPr>
              <a:t>dè</a:t>
            </a:r>
            <a:r>
              <a:rPr sz="1200" spc="10" dirty="0">
                <a:latin typeface="Corbel"/>
                <a:cs typeface="Corbel"/>
              </a:rPr>
              <a:t>l</a:t>
            </a:r>
            <a:r>
              <a:rPr sz="1200" dirty="0">
                <a:latin typeface="Corbel"/>
                <a:cs typeface="Corbel"/>
              </a:rPr>
              <a:t>e</a:t>
            </a:r>
            <a:endParaRPr sz="1200">
              <a:latin typeface="Corbel"/>
              <a:cs typeface="Corbel"/>
            </a:endParaRPr>
          </a:p>
        </p:txBody>
      </p:sp>
      <p:sp>
        <p:nvSpPr>
          <p:cNvPr id="8" name="object 8"/>
          <p:cNvSpPr txBox="1"/>
          <p:nvPr/>
        </p:nvSpPr>
        <p:spPr>
          <a:xfrm>
            <a:off x="229311" y="1528317"/>
            <a:ext cx="4666615" cy="391160"/>
          </a:xfrm>
          <a:prstGeom prst="rect">
            <a:avLst/>
          </a:prstGeom>
        </p:spPr>
        <p:txBody>
          <a:bodyPr vert="horz" wrap="square" lIns="0" tIns="12700" rIns="0" bIns="0" rtlCol="0">
            <a:spAutoFit/>
          </a:bodyPr>
          <a:lstStyle/>
          <a:p>
            <a:pPr marL="241300" indent="-228600">
              <a:lnSpc>
                <a:spcPct val="100000"/>
              </a:lnSpc>
              <a:spcBef>
                <a:spcPts val="100"/>
              </a:spcBef>
              <a:buAutoNum type="arabicPeriod" startAt="2"/>
              <a:tabLst>
                <a:tab pos="241300" algn="l"/>
              </a:tabLst>
            </a:pPr>
            <a:r>
              <a:rPr sz="1200" b="1" spc="-5" dirty="0">
                <a:latin typeface="Corbel"/>
                <a:cs typeface="Corbel"/>
              </a:rPr>
              <a:t>Precision</a:t>
            </a:r>
            <a:r>
              <a:rPr sz="1200" b="1" spc="25" dirty="0">
                <a:latin typeface="Corbel"/>
                <a:cs typeface="Corbel"/>
              </a:rPr>
              <a:t> </a:t>
            </a:r>
            <a:r>
              <a:rPr sz="1200" dirty="0">
                <a:latin typeface="Corbel"/>
                <a:cs typeface="Corbel"/>
              </a:rPr>
              <a:t>:</a:t>
            </a:r>
            <a:r>
              <a:rPr sz="1200" spc="-10" dirty="0">
                <a:latin typeface="Corbel"/>
                <a:cs typeface="Corbel"/>
              </a:rPr>
              <a:t> Performance</a:t>
            </a:r>
            <a:r>
              <a:rPr sz="1200" dirty="0">
                <a:latin typeface="Corbel"/>
                <a:cs typeface="Corbel"/>
              </a:rPr>
              <a:t> du</a:t>
            </a:r>
            <a:r>
              <a:rPr sz="1200" spc="-25" dirty="0">
                <a:latin typeface="Corbel"/>
                <a:cs typeface="Corbel"/>
              </a:rPr>
              <a:t> </a:t>
            </a:r>
            <a:r>
              <a:rPr sz="1200" dirty="0">
                <a:latin typeface="Corbel"/>
                <a:cs typeface="Corbel"/>
              </a:rPr>
              <a:t>modèle</a:t>
            </a:r>
            <a:r>
              <a:rPr sz="1200" spc="-25" dirty="0">
                <a:latin typeface="Corbel"/>
                <a:cs typeface="Corbel"/>
              </a:rPr>
              <a:t> </a:t>
            </a:r>
            <a:r>
              <a:rPr sz="1200" spc="-5" dirty="0">
                <a:latin typeface="Corbel"/>
                <a:cs typeface="Corbel"/>
              </a:rPr>
              <a:t>quand</a:t>
            </a:r>
            <a:r>
              <a:rPr sz="1200" spc="25" dirty="0">
                <a:latin typeface="Corbel"/>
                <a:cs typeface="Corbel"/>
              </a:rPr>
              <a:t> </a:t>
            </a:r>
            <a:r>
              <a:rPr sz="1200" dirty="0">
                <a:latin typeface="Corbel"/>
                <a:cs typeface="Corbel"/>
              </a:rPr>
              <a:t>celui-ci</a:t>
            </a:r>
            <a:r>
              <a:rPr sz="1200" spc="-40" dirty="0">
                <a:latin typeface="Corbel"/>
                <a:cs typeface="Corbel"/>
              </a:rPr>
              <a:t> </a:t>
            </a:r>
            <a:r>
              <a:rPr sz="1200" spc="-5" dirty="0">
                <a:latin typeface="Corbel"/>
                <a:cs typeface="Corbel"/>
              </a:rPr>
              <a:t>déclare</a:t>
            </a:r>
            <a:r>
              <a:rPr sz="1200" spc="-25" dirty="0">
                <a:latin typeface="Corbel"/>
                <a:cs typeface="Corbel"/>
              </a:rPr>
              <a:t> </a:t>
            </a:r>
            <a:r>
              <a:rPr sz="1200" spc="-5" dirty="0">
                <a:latin typeface="Corbel"/>
                <a:cs typeface="Corbel"/>
              </a:rPr>
              <a:t>une</a:t>
            </a:r>
            <a:r>
              <a:rPr sz="1200" dirty="0">
                <a:latin typeface="Corbel"/>
                <a:cs typeface="Corbel"/>
              </a:rPr>
              <a:t> </a:t>
            </a:r>
            <a:r>
              <a:rPr sz="1200" spc="-5" dirty="0">
                <a:latin typeface="Corbel"/>
                <a:cs typeface="Corbel"/>
              </a:rPr>
              <a:t>classe</a:t>
            </a:r>
            <a:r>
              <a:rPr sz="1200" spc="10" dirty="0">
                <a:latin typeface="Corbel"/>
                <a:cs typeface="Corbel"/>
              </a:rPr>
              <a:t> </a:t>
            </a:r>
            <a:r>
              <a:rPr sz="1200" spc="-5" dirty="0">
                <a:latin typeface="Corbel"/>
                <a:cs typeface="Corbel"/>
              </a:rPr>
              <a:t>1.</a:t>
            </a:r>
            <a:endParaRPr sz="1200">
              <a:latin typeface="Corbel"/>
              <a:cs typeface="Corbel"/>
            </a:endParaRPr>
          </a:p>
          <a:p>
            <a:pPr marL="241300" indent="-228600">
              <a:lnSpc>
                <a:spcPct val="100000"/>
              </a:lnSpc>
              <a:buAutoNum type="arabicPeriod" startAt="2"/>
              <a:tabLst>
                <a:tab pos="241300" algn="l"/>
              </a:tabLst>
            </a:pPr>
            <a:r>
              <a:rPr sz="1200" b="1" spc="-5" dirty="0">
                <a:latin typeface="Corbel"/>
                <a:cs typeface="Corbel"/>
              </a:rPr>
              <a:t>Recall</a:t>
            </a:r>
            <a:r>
              <a:rPr sz="1200" b="1" spc="-50" dirty="0">
                <a:latin typeface="Corbel"/>
                <a:cs typeface="Corbel"/>
              </a:rPr>
              <a:t> </a:t>
            </a:r>
            <a:r>
              <a:rPr sz="1200" dirty="0">
                <a:latin typeface="Corbel"/>
                <a:cs typeface="Corbel"/>
              </a:rPr>
              <a:t>:</a:t>
            </a:r>
            <a:r>
              <a:rPr sz="1200" spc="-10" dirty="0">
                <a:latin typeface="Corbel"/>
                <a:cs typeface="Corbel"/>
              </a:rPr>
              <a:t> Pourcentage</a:t>
            </a:r>
            <a:r>
              <a:rPr sz="1200" spc="-25" dirty="0">
                <a:latin typeface="Corbel"/>
                <a:cs typeface="Corbel"/>
              </a:rPr>
              <a:t> </a:t>
            </a:r>
            <a:r>
              <a:rPr sz="1200" dirty="0">
                <a:latin typeface="Corbel"/>
                <a:cs typeface="Corbel"/>
              </a:rPr>
              <a:t>de </a:t>
            </a:r>
            <a:r>
              <a:rPr sz="1200" spc="-5" dirty="0">
                <a:latin typeface="Corbel"/>
                <a:cs typeface="Corbel"/>
              </a:rPr>
              <a:t>détection</a:t>
            </a:r>
            <a:r>
              <a:rPr sz="1200" spc="-40" dirty="0">
                <a:latin typeface="Corbel"/>
                <a:cs typeface="Corbel"/>
              </a:rPr>
              <a:t> </a:t>
            </a:r>
            <a:r>
              <a:rPr sz="1200" dirty="0">
                <a:latin typeface="Corbel"/>
                <a:cs typeface="Corbel"/>
              </a:rPr>
              <a:t>des </a:t>
            </a:r>
            <a:r>
              <a:rPr sz="1200" spc="-5" dirty="0">
                <a:latin typeface="Corbel"/>
                <a:cs typeface="Corbel"/>
              </a:rPr>
              <a:t>classes</a:t>
            </a:r>
            <a:r>
              <a:rPr sz="1200" spc="10" dirty="0">
                <a:latin typeface="Corbel"/>
                <a:cs typeface="Corbel"/>
              </a:rPr>
              <a:t> </a:t>
            </a:r>
            <a:r>
              <a:rPr sz="1200" spc="-5" dirty="0">
                <a:latin typeface="Corbel"/>
                <a:cs typeface="Corbel"/>
              </a:rPr>
              <a:t>1.</a:t>
            </a:r>
            <a:endParaRPr sz="1200">
              <a:latin typeface="Corbel"/>
              <a:cs typeface="Corbel"/>
            </a:endParaRPr>
          </a:p>
        </p:txBody>
      </p:sp>
      <p:sp>
        <p:nvSpPr>
          <p:cNvPr id="9" name="object 9"/>
          <p:cNvSpPr txBox="1"/>
          <p:nvPr/>
        </p:nvSpPr>
        <p:spPr>
          <a:xfrm>
            <a:off x="229311" y="1893773"/>
            <a:ext cx="4034154" cy="208915"/>
          </a:xfrm>
          <a:prstGeom prst="rect">
            <a:avLst/>
          </a:prstGeom>
        </p:spPr>
        <p:txBody>
          <a:bodyPr vert="horz" wrap="square" lIns="0" tIns="12700" rIns="0" bIns="0" rtlCol="0">
            <a:spAutoFit/>
          </a:bodyPr>
          <a:lstStyle/>
          <a:p>
            <a:pPr marL="12700">
              <a:lnSpc>
                <a:spcPct val="100000"/>
              </a:lnSpc>
              <a:spcBef>
                <a:spcPts val="100"/>
              </a:spcBef>
            </a:pPr>
            <a:r>
              <a:rPr sz="1200" b="1" spc="-15" dirty="0">
                <a:latin typeface="Corbel"/>
                <a:cs typeface="Corbel"/>
              </a:rPr>
              <a:t>4</a:t>
            </a:r>
            <a:r>
              <a:rPr sz="1200" b="1" dirty="0">
                <a:latin typeface="Corbel"/>
                <a:cs typeface="Corbel"/>
              </a:rPr>
              <a:t>.  </a:t>
            </a:r>
            <a:r>
              <a:rPr sz="1200" b="1" spc="80" dirty="0">
                <a:latin typeface="Corbel"/>
                <a:cs typeface="Corbel"/>
              </a:rPr>
              <a:t> </a:t>
            </a:r>
            <a:r>
              <a:rPr sz="1200" b="1" spc="-5" dirty="0">
                <a:latin typeface="Corbel"/>
                <a:cs typeface="Corbel"/>
              </a:rPr>
              <a:t>F</a:t>
            </a:r>
            <a:r>
              <a:rPr sz="1200" b="1" spc="5" dirty="0">
                <a:latin typeface="Corbel"/>
                <a:cs typeface="Corbel"/>
              </a:rPr>
              <a:t>1</a:t>
            </a:r>
            <a:r>
              <a:rPr sz="1200" b="1" spc="-15" dirty="0">
                <a:latin typeface="Corbel"/>
                <a:cs typeface="Corbel"/>
              </a:rPr>
              <a:t>_</a:t>
            </a:r>
            <a:r>
              <a:rPr sz="1200" b="1" spc="-10" dirty="0">
                <a:latin typeface="Corbel"/>
                <a:cs typeface="Corbel"/>
              </a:rPr>
              <a:t>s</a:t>
            </a:r>
            <a:r>
              <a:rPr sz="1200" b="1" dirty="0">
                <a:latin typeface="Corbel"/>
                <a:cs typeface="Corbel"/>
              </a:rPr>
              <a:t>co</a:t>
            </a:r>
            <a:r>
              <a:rPr sz="1200" b="1" spc="-15" dirty="0">
                <a:latin typeface="Corbel"/>
                <a:cs typeface="Corbel"/>
              </a:rPr>
              <a:t>r</a:t>
            </a:r>
            <a:r>
              <a:rPr sz="1200" b="1" dirty="0">
                <a:latin typeface="Corbel"/>
                <a:cs typeface="Corbel"/>
              </a:rPr>
              <a:t>e </a:t>
            </a:r>
            <a:r>
              <a:rPr sz="1200" dirty="0">
                <a:latin typeface="Corbel"/>
                <a:cs typeface="Corbel"/>
              </a:rPr>
              <a:t>:</a:t>
            </a:r>
            <a:r>
              <a:rPr sz="1200" spc="-10" dirty="0">
                <a:latin typeface="Corbel"/>
                <a:cs typeface="Corbel"/>
              </a:rPr>
              <a:t> </a:t>
            </a:r>
            <a:r>
              <a:rPr sz="1200" spc="-5" dirty="0">
                <a:latin typeface="Corbel"/>
                <a:cs typeface="Corbel"/>
              </a:rPr>
              <a:t>M</a:t>
            </a:r>
            <a:r>
              <a:rPr sz="1200" spc="5" dirty="0">
                <a:latin typeface="Corbel"/>
                <a:cs typeface="Corbel"/>
              </a:rPr>
              <a:t>o</a:t>
            </a:r>
            <a:r>
              <a:rPr sz="1200" dirty="0">
                <a:latin typeface="Corbel"/>
                <a:cs typeface="Corbel"/>
              </a:rPr>
              <a:t>ye</a:t>
            </a:r>
            <a:r>
              <a:rPr sz="1200" spc="-10" dirty="0">
                <a:latin typeface="Corbel"/>
                <a:cs typeface="Corbel"/>
              </a:rPr>
              <a:t>nn</a:t>
            </a:r>
            <a:r>
              <a:rPr sz="1200" dirty="0">
                <a:latin typeface="Corbel"/>
                <a:cs typeface="Corbel"/>
              </a:rPr>
              <a:t>e</a:t>
            </a:r>
            <a:r>
              <a:rPr sz="1200" spc="25" dirty="0">
                <a:latin typeface="Corbel"/>
                <a:cs typeface="Corbel"/>
              </a:rPr>
              <a:t> </a:t>
            </a:r>
            <a:r>
              <a:rPr sz="1200" i="1" spc="-5" dirty="0">
                <a:latin typeface="Corbel"/>
                <a:cs typeface="Corbel"/>
              </a:rPr>
              <a:t>h</a:t>
            </a:r>
            <a:r>
              <a:rPr sz="1200" i="1" spc="-10" dirty="0">
                <a:latin typeface="Corbel"/>
                <a:cs typeface="Corbel"/>
              </a:rPr>
              <a:t>a</a:t>
            </a:r>
            <a:r>
              <a:rPr sz="1200" i="1" dirty="0">
                <a:latin typeface="Corbel"/>
                <a:cs typeface="Corbel"/>
              </a:rPr>
              <a:t>rm</a:t>
            </a:r>
            <a:r>
              <a:rPr sz="1200" i="1" spc="5" dirty="0">
                <a:latin typeface="Corbel"/>
                <a:cs typeface="Corbel"/>
              </a:rPr>
              <a:t>o</a:t>
            </a:r>
            <a:r>
              <a:rPr sz="1200" i="1" dirty="0">
                <a:latin typeface="Corbel"/>
                <a:cs typeface="Corbel"/>
              </a:rPr>
              <a:t>n</a:t>
            </a:r>
            <a:r>
              <a:rPr sz="1200" i="1" spc="5" dirty="0">
                <a:latin typeface="Corbel"/>
                <a:cs typeface="Corbel"/>
              </a:rPr>
              <a:t>i</a:t>
            </a:r>
            <a:r>
              <a:rPr sz="1200" i="1" dirty="0">
                <a:latin typeface="Corbel"/>
                <a:cs typeface="Corbel"/>
              </a:rPr>
              <a:t>q</a:t>
            </a:r>
            <a:r>
              <a:rPr sz="1200" i="1" spc="-5" dirty="0">
                <a:latin typeface="Corbel"/>
                <a:cs typeface="Corbel"/>
              </a:rPr>
              <a:t>u</a:t>
            </a:r>
            <a:r>
              <a:rPr sz="1200" i="1" dirty="0">
                <a:latin typeface="Corbel"/>
                <a:cs typeface="Corbel"/>
              </a:rPr>
              <a:t>e</a:t>
            </a:r>
            <a:r>
              <a:rPr sz="1200" i="1" spc="-20" dirty="0">
                <a:latin typeface="Corbel"/>
                <a:cs typeface="Corbel"/>
              </a:rPr>
              <a:t> </a:t>
            </a:r>
            <a:r>
              <a:rPr sz="1200" dirty="0">
                <a:latin typeface="Corbel"/>
                <a:cs typeface="Corbel"/>
              </a:rPr>
              <a:t>de</a:t>
            </a:r>
            <a:r>
              <a:rPr sz="1200" spc="-20" dirty="0">
                <a:latin typeface="Corbel"/>
                <a:cs typeface="Corbel"/>
              </a:rPr>
              <a:t> </a:t>
            </a:r>
            <a:r>
              <a:rPr sz="1200" spc="5" dirty="0">
                <a:latin typeface="Corbel"/>
                <a:cs typeface="Corbel"/>
              </a:rPr>
              <a:t>l</a:t>
            </a:r>
            <a:r>
              <a:rPr sz="1200" dirty="0">
                <a:latin typeface="Corbel"/>
                <a:cs typeface="Corbel"/>
              </a:rPr>
              <a:t>a</a:t>
            </a:r>
            <a:r>
              <a:rPr sz="1200" spc="-15" dirty="0">
                <a:latin typeface="Corbel"/>
                <a:cs typeface="Corbel"/>
              </a:rPr>
              <a:t> </a:t>
            </a:r>
            <a:r>
              <a:rPr sz="1200" spc="5" dirty="0">
                <a:latin typeface="Corbel"/>
                <a:cs typeface="Corbel"/>
              </a:rPr>
              <a:t>p</a:t>
            </a:r>
            <a:r>
              <a:rPr sz="1200" dirty="0">
                <a:latin typeface="Corbel"/>
                <a:cs typeface="Corbel"/>
              </a:rPr>
              <a:t>réc</a:t>
            </a:r>
            <a:r>
              <a:rPr sz="1200" spc="10" dirty="0">
                <a:latin typeface="Corbel"/>
                <a:cs typeface="Corbel"/>
              </a:rPr>
              <a:t>i</a:t>
            </a:r>
            <a:r>
              <a:rPr sz="1200" spc="-10" dirty="0">
                <a:latin typeface="Corbel"/>
                <a:cs typeface="Corbel"/>
              </a:rPr>
              <a:t>s</a:t>
            </a:r>
            <a:r>
              <a:rPr sz="1200" spc="5" dirty="0">
                <a:latin typeface="Corbel"/>
                <a:cs typeface="Corbel"/>
              </a:rPr>
              <a:t>io</a:t>
            </a:r>
            <a:r>
              <a:rPr sz="1200" dirty="0">
                <a:latin typeface="Corbel"/>
                <a:cs typeface="Corbel"/>
              </a:rPr>
              <a:t>n</a:t>
            </a:r>
            <a:r>
              <a:rPr sz="1200" spc="-60" dirty="0">
                <a:latin typeface="Corbel"/>
                <a:cs typeface="Corbel"/>
              </a:rPr>
              <a:t> </a:t>
            </a:r>
            <a:r>
              <a:rPr sz="1200" dirty="0">
                <a:latin typeface="Corbel"/>
                <a:cs typeface="Corbel"/>
              </a:rPr>
              <a:t>et</a:t>
            </a:r>
            <a:r>
              <a:rPr sz="1200" spc="-10" dirty="0">
                <a:latin typeface="Corbel"/>
                <a:cs typeface="Corbel"/>
              </a:rPr>
              <a:t> </a:t>
            </a:r>
            <a:r>
              <a:rPr sz="1200" dirty="0">
                <a:latin typeface="Corbel"/>
                <a:cs typeface="Corbel"/>
              </a:rPr>
              <a:t>du r</a:t>
            </a:r>
            <a:r>
              <a:rPr sz="1200" spc="-15" dirty="0">
                <a:latin typeface="Corbel"/>
                <a:cs typeface="Corbel"/>
              </a:rPr>
              <a:t>a</a:t>
            </a:r>
            <a:r>
              <a:rPr sz="1200" spc="5" dirty="0">
                <a:latin typeface="Corbel"/>
                <a:cs typeface="Corbel"/>
              </a:rPr>
              <a:t>pp</a:t>
            </a:r>
            <a:r>
              <a:rPr sz="1200" dirty="0">
                <a:latin typeface="Corbel"/>
                <a:cs typeface="Corbel"/>
              </a:rPr>
              <a:t>e</a:t>
            </a:r>
            <a:r>
              <a:rPr sz="1200" spc="10" dirty="0">
                <a:latin typeface="Corbel"/>
                <a:cs typeface="Corbel"/>
              </a:rPr>
              <a:t>l</a:t>
            </a:r>
            <a:r>
              <a:rPr sz="1200" dirty="0">
                <a:latin typeface="Corbel"/>
                <a:cs typeface="Corbel"/>
              </a:rPr>
              <a:t>.</a:t>
            </a:r>
            <a:endParaRPr sz="1200">
              <a:latin typeface="Corbel"/>
              <a:cs typeface="Corbel"/>
            </a:endParaRPr>
          </a:p>
        </p:txBody>
      </p:sp>
      <p:grpSp>
        <p:nvGrpSpPr>
          <p:cNvPr id="10" name="object 10"/>
          <p:cNvGrpSpPr/>
          <p:nvPr/>
        </p:nvGrpSpPr>
        <p:grpSpPr>
          <a:xfrm>
            <a:off x="118681" y="4873561"/>
            <a:ext cx="6950075" cy="1683385"/>
            <a:chOff x="118681" y="4873561"/>
            <a:chExt cx="6950075" cy="1683385"/>
          </a:xfrm>
        </p:grpSpPr>
        <p:sp>
          <p:nvSpPr>
            <p:cNvPr id="11" name="object 11"/>
            <p:cNvSpPr/>
            <p:nvPr/>
          </p:nvSpPr>
          <p:spPr>
            <a:xfrm>
              <a:off x="123444" y="4878323"/>
              <a:ext cx="6940550" cy="1673860"/>
            </a:xfrm>
            <a:custGeom>
              <a:avLst/>
              <a:gdLst/>
              <a:ahLst/>
              <a:cxnLst/>
              <a:rect l="l" t="t" r="r" b="b"/>
              <a:pathLst>
                <a:path w="6940550" h="1673859">
                  <a:moveTo>
                    <a:pt x="6864223" y="0"/>
                  </a:moveTo>
                  <a:lnTo>
                    <a:pt x="76047" y="0"/>
                  </a:lnTo>
                  <a:lnTo>
                    <a:pt x="46446" y="5974"/>
                  </a:lnTo>
                  <a:lnTo>
                    <a:pt x="22274" y="22272"/>
                  </a:lnTo>
                  <a:lnTo>
                    <a:pt x="5976" y="46452"/>
                  </a:lnTo>
                  <a:lnTo>
                    <a:pt x="0" y="76073"/>
                  </a:lnTo>
                  <a:lnTo>
                    <a:pt x="0" y="1597304"/>
                  </a:lnTo>
                  <a:lnTo>
                    <a:pt x="5976" y="1626905"/>
                  </a:lnTo>
                  <a:lnTo>
                    <a:pt x="22274" y="1651077"/>
                  </a:lnTo>
                  <a:lnTo>
                    <a:pt x="46446" y="1667375"/>
                  </a:lnTo>
                  <a:lnTo>
                    <a:pt x="76047" y="1673352"/>
                  </a:lnTo>
                  <a:lnTo>
                    <a:pt x="6864223" y="1673352"/>
                  </a:lnTo>
                  <a:lnTo>
                    <a:pt x="6893843" y="1667375"/>
                  </a:lnTo>
                  <a:lnTo>
                    <a:pt x="6918023" y="1651077"/>
                  </a:lnTo>
                  <a:lnTo>
                    <a:pt x="6934321" y="1626905"/>
                  </a:lnTo>
                  <a:lnTo>
                    <a:pt x="6940296" y="1597304"/>
                  </a:lnTo>
                  <a:lnTo>
                    <a:pt x="6940296" y="76073"/>
                  </a:lnTo>
                  <a:lnTo>
                    <a:pt x="6934321" y="46452"/>
                  </a:lnTo>
                  <a:lnTo>
                    <a:pt x="6918023" y="22272"/>
                  </a:lnTo>
                  <a:lnTo>
                    <a:pt x="6893843" y="5974"/>
                  </a:lnTo>
                  <a:lnTo>
                    <a:pt x="6864223" y="0"/>
                  </a:lnTo>
                  <a:close/>
                </a:path>
              </a:pathLst>
            </a:custGeom>
            <a:solidFill>
              <a:srgbClr val="D9D9D9"/>
            </a:solidFill>
          </p:spPr>
          <p:txBody>
            <a:bodyPr wrap="square" lIns="0" tIns="0" rIns="0" bIns="0" rtlCol="0"/>
            <a:lstStyle/>
            <a:p>
              <a:endParaRPr/>
            </a:p>
          </p:txBody>
        </p:sp>
        <p:sp>
          <p:nvSpPr>
            <p:cNvPr id="12" name="object 12"/>
            <p:cNvSpPr/>
            <p:nvPr/>
          </p:nvSpPr>
          <p:spPr>
            <a:xfrm>
              <a:off x="123444" y="4878323"/>
              <a:ext cx="6940550" cy="1673860"/>
            </a:xfrm>
            <a:custGeom>
              <a:avLst/>
              <a:gdLst/>
              <a:ahLst/>
              <a:cxnLst/>
              <a:rect l="l" t="t" r="r" b="b"/>
              <a:pathLst>
                <a:path w="6940550" h="1673859">
                  <a:moveTo>
                    <a:pt x="0" y="76073"/>
                  </a:moveTo>
                  <a:lnTo>
                    <a:pt x="5976" y="46452"/>
                  </a:lnTo>
                  <a:lnTo>
                    <a:pt x="22274" y="22272"/>
                  </a:lnTo>
                  <a:lnTo>
                    <a:pt x="46446" y="5974"/>
                  </a:lnTo>
                  <a:lnTo>
                    <a:pt x="76047" y="0"/>
                  </a:lnTo>
                  <a:lnTo>
                    <a:pt x="6864223" y="0"/>
                  </a:lnTo>
                  <a:lnTo>
                    <a:pt x="6893843" y="5974"/>
                  </a:lnTo>
                  <a:lnTo>
                    <a:pt x="6918023" y="22272"/>
                  </a:lnTo>
                  <a:lnTo>
                    <a:pt x="6934321" y="46452"/>
                  </a:lnTo>
                  <a:lnTo>
                    <a:pt x="6940296" y="76073"/>
                  </a:lnTo>
                  <a:lnTo>
                    <a:pt x="6940296" y="1597304"/>
                  </a:lnTo>
                  <a:lnTo>
                    <a:pt x="6934321" y="1626905"/>
                  </a:lnTo>
                  <a:lnTo>
                    <a:pt x="6918023" y="1651077"/>
                  </a:lnTo>
                  <a:lnTo>
                    <a:pt x="6893843" y="1667375"/>
                  </a:lnTo>
                  <a:lnTo>
                    <a:pt x="6864223" y="1673352"/>
                  </a:lnTo>
                  <a:lnTo>
                    <a:pt x="76047" y="1673352"/>
                  </a:lnTo>
                  <a:lnTo>
                    <a:pt x="46446" y="1667375"/>
                  </a:lnTo>
                  <a:lnTo>
                    <a:pt x="22274" y="1651077"/>
                  </a:lnTo>
                  <a:lnTo>
                    <a:pt x="5976" y="1626905"/>
                  </a:lnTo>
                  <a:lnTo>
                    <a:pt x="0" y="1597304"/>
                  </a:lnTo>
                  <a:lnTo>
                    <a:pt x="0" y="76073"/>
                  </a:lnTo>
                  <a:close/>
                </a:path>
              </a:pathLst>
            </a:custGeom>
            <a:ln w="9144">
              <a:solidFill>
                <a:srgbClr val="AAAAAA"/>
              </a:solidFill>
            </a:ln>
          </p:spPr>
          <p:txBody>
            <a:bodyPr wrap="square" lIns="0" tIns="0" rIns="0" bIns="0" rtlCol="0"/>
            <a:lstStyle/>
            <a:p>
              <a:endParaRPr/>
            </a:p>
          </p:txBody>
        </p:sp>
      </p:grpSp>
      <p:sp>
        <p:nvSpPr>
          <p:cNvPr id="13" name="object 13"/>
          <p:cNvSpPr txBox="1"/>
          <p:nvPr/>
        </p:nvSpPr>
        <p:spPr>
          <a:xfrm>
            <a:off x="221691" y="4939360"/>
            <a:ext cx="4464050" cy="530225"/>
          </a:xfrm>
          <a:prstGeom prst="rect">
            <a:avLst/>
          </a:prstGeom>
        </p:spPr>
        <p:txBody>
          <a:bodyPr vert="horz" wrap="square" lIns="0" tIns="13335" rIns="0" bIns="0" rtlCol="0">
            <a:spAutoFit/>
          </a:bodyPr>
          <a:lstStyle/>
          <a:p>
            <a:pPr marL="12700">
              <a:lnSpc>
                <a:spcPct val="100000"/>
              </a:lnSpc>
              <a:spcBef>
                <a:spcPts val="105"/>
              </a:spcBef>
            </a:pPr>
            <a:r>
              <a:rPr sz="1100" b="1" u="sng" spc="-5" dirty="0">
                <a:uFill>
                  <a:solidFill>
                    <a:srgbClr val="000000"/>
                  </a:solidFill>
                </a:uFill>
                <a:latin typeface="Corbel"/>
                <a:cs typeface="Corbel"/>
              </a:rPr>
              <a:t>Ex</a:t>
            </a:r>
            <a:r>
              <a:rPr sz="1100" b="1" u="sng" spc="-10" dirty="0">
                <a:uFill>
                  <a:solidFill>
                    <a:srgbClr val="000000"/>
                  </a:solidFill>
                </a:uFill>
                <a:latin typeface="Corbel"/>
                <a:cs typeface="Corbel"/>
              </a:rPr>
              <a:t>p</a:t>
            </a:r>
            <a:r>
              <a:rPr sz="1100" b="1" u="sng" spc="5" dirty="0">
                <a:uFill>
                  <a:solidFill>
                    <a:srgbClr val="000000"/>
                  </a:solidFill>
                </a:uFill>
                <a:latin typeface="Corbel"/>
                <a:cs typeface="Corbel"/>
              </a:rPr>
              <a:t>l</a:t>
            </a:r>
            <a:r>
              <a:rPr sz="1100" b="1" u="sng" spc="-15" dirty="0">
                <a:uFill>
                  <a:solidFill>
                    <a:srgbClr val="000000"/>
                  </a:solidFill>
                </a:uFill>
                <a:latin typeface="Corbel"/>
                <a:cs typeface="Corbel"/>
              </a:rPr>
              <a:t>i</a:t>
            </a:r>
            <a:r>
              <a:rPr sz="1100" b="1" u="sng" spc="-10" dirty="0">
                <a:uFill>
                  <a:solidFill>
                    <a:srgbClr val="000000"/>
                  </a:solidFill>
                </a:uFill>
                <a:latin typeface="Corbel"/>
                <a:cs typeface="Corbel"/>
              </a:rPr>
              <a:t>c</a:t>
            </a:r>
            <a:r>
              <a:rPr sz="1100" b="1" u="sng" spc="5" dirty="0">
                <a:uFill>
                  <a:solidFill>
                    <a:srgbClr val="000000"/>
                  </a:solidFill>
                </a:uFill>
                <a:latin typeface="Corbel"/>
                <a:cs typeface="Corbel"/>
              </a:rPr>
              <a:t>a</a:t>
            </a:r>
            <a:r>
              <a:rPr sz="1100" b="1" u="sng" spc="-15" dirty="0">
                <a:uFill>
                  <a:solidFill>
                    <a:srgbClr val="000000"/>
                  </a:solidFill>
                </a:uFill>
                <a:latin typeface="Corbel"/>
                <a:cs typeface="Corbel"/>
              </a:rPr>
              <a:t>tio</a:t>
            </a:r>
            <a:r>
              <a:rPr sz="1100" b="1" u="sng" dirty="0">
                <a:uFill>
                  <a:solidFill>
                    <a:srgbClr val="000000"/>
                  </a:solidFill>
                </a:uFill>
                <a:latin typeface="Corbel"/>
                <a:cs typeface="Corbel"/>
              </a:rPr>
              <a:t>n</a:t>
            </a:r>
            <a:r>
              <a:rPr sz="1100" b="1" u="sng" spc="20" dirty="0">
                <a:uFill>
                  <a:solidFill>
                    <a:srgbClr val="000000"/>
                  </a:solidFill>
                </a:uFill>
                <a:latin typeface="Corbel"/>
                <a:cs typeface="Corbel"/>
              </a:rPr>
              <a:t> </a:t>
            </a:r>
            <a:r>
              <a:rPr sz="1100" b="1" u="sng" spc="5" dirty="0">
                <a:uFill>
                  <a:solidFill>
                    <a:srgbClr val="000000"/>
                  </a:solidFill>
                </a:uFill>
                <a:latin typeface="Corbel"/>
                <a:cs typeface="Corbel"/>
              </a:rPr>
              <a:t>de</a:t>
            </a:r>
            <a:r>
              <a:rPr sz="1100" b="1" u="sng" dirty="0">
                <a:uFill>
                  <a:solidFill>
                    <a:srgbClr val="000000"/>
                  </a:solidFill>
                </a:uFill>
                <a:latin typeface="Corbel"/>
                <a:cs typeface="Corbel"/>
              </a:rPr>
              <a:t>s</a:t>
            </a:r>
            <a:r>
              <a:rPr sz="1100" b="1" u="sng" spc="-50" dirty="0">
                <a:uFill>
                  <a:solidFill>
                    <a:srgbClr val="000000"/>
                  </a:solidFill>
                </a:uFill>
                <a:latin typeface="Corbel"/>
                <a:cs typeface="Corbel"/>
              </a:rPr>
              <a:t> </a:t>
            </a:r>
            <a:r>
              <a:rPr sz="1100" b="1" u="sng" spc="-15" dirty="0">
                <a:uFill>
                  <a:solidFill>
                    <a:srgbClr val="000000"/>
                  </a:solidFill>
                </a:uFill>
                <a:latin typeface="Corbel"/>
                <a:cs typeface="Corbel"/>
              </a:rPr>
              <a:t>t</a:t>
            </a:r>
            <a:r>
              <a:rPr sz="1100" b="1" u="sng" spc="5" dirty="0">
                <a:uFill>
                  <a:solidFill>
                    <a:srgbClr val="000000"/>
                  </a:solidFill>
                </a:uFill>
                <a:latin typeface="Corbel"/>
                <a:cs typeface="Corbel"/>
              </a:rPr>
              <a:t>a</a:t>
            </a:r>
            <a:r>
              <a:rPr sz="1100" b="1" u="sng" dirty="0">
                <a:uFill>
                  <a:solidFill>
                    <a:srgbClr val="000000"/>
                  </a:solidFill>
                </a:uFill>
                <a:latin typeface="Corbel"/>
                <a:cs typeface="Corbel"/>
              </a:rPr>
              <a:t>r</a:t>
            </a:r>
            <a:r>
              <a:rPr sz="1100" b="1" u="sng" spc="-15" dirty="0">
                <a:uFill>
                  <a:solidFill>
                    <a:srgbClr val="000000"/>
                  </a:solidFill>
                </a:uFill>
                <a:latin typeface="Corbel"/>
                <a:cs typeface="Corbel"/>
              </a:rPr>
              <a:t>g</a:t>
            </a:r>
            <a:r>
              <a:rPr sz="1100" b="1" u="sng" spc="5" dirty="0">
                <a:uFill>
                  <a:solidFill>
                    <a:srgbClr val="000000"/>
                  </a:solidFill>
                </a:uFill>
                <a:latin typeface="Corbel"/>
                <a:cs typeface="Corbel"/>
              </a:rPr>
              <a:t>e</a:t>
            </a:r>
            <a:r>
              <a:rPr sz="1100" b="1" u="sng" spc="-15" dirty="0">
                <a:uFill>
                  <a:solidFill>
                    <a:srgbClr val="000000"/>
                  </a:solidFill>
                </a:uFill>
                <a:latin typeface="Corbel"/>
                <a:cs typeface="Corbel"/>
              </a:rPr>
              <a:t>t</a:t>
            </a:r>
            <a:r>
              <a:rPr sz="1100" b="1" u="sng" dirty="0">
                <a:uFill>
                  <a:solidFill>
                    <a:srgbClr val="000000"/>
                  </a:solidFill>
                </a:uFill>
                <a:latin typeface="Corbel"/>
                <a:cs typeface="Corbel"/>
              </a:rPr>
              <a:t>s</a:t>
            </a:r>
            <a:r>
              <a:rPr sz="1100" b="1" u="sng" spc="-25" dirty="0">
                <a:uFill>
                  <a:solidFill>
                    <a:srgbClr val="000000"/>
                  </a:solidFill>
                </a:uFill>
                <a:latin typeface="Corbel"/>
                <a:cs typeface="Corbel"/>
              </a:rPr>
              <a:t> </a:t>
            </a:r>
            <a:r>
              <a:rPr sz="1100" b="1" u="sng" dirty="0">
                <a:uFill>
                  <a:solidFill>
                    <a:srgbClr val="000000"/>
                  </a:solidFill>
                </a:uFill>
                <a:latin typeface="Corbel"/>
                <a:cs typeface="Corbel"/>
              </a:rPr>
              <a:t>/</a:t>
            </a:r>
            <a:r>
              <a:rPr sz="1100" b="1" u="sng" spc="-5" dirty="0">
                <a:uFill>
                  <a:solidFill>
                    <a:srgbClr val="000000"/>
                  </a:solidFill>
                </a:uFill>
                <a:latin typeface="Corbel"/>
                <a:cs typeface="Corbel"/>
              </a:rPr>
              <a:t> </a:t>
            </a:r>
            <a:r>
              <a:rPr sz="1100" b="1" u="sng" dirty="0">
                <a:uFill>
                  <a:solidFill>
                    <a:srgbClr val="000000"/>
                  </a:solidFill>
                </a:uFill>
                <a:latin typeface="Corbel"/>
                <a:cs typeface="Corbel"/>
              </a:rPr>
              <a:t>D</a:t>
            </a:r>
            <a:r>
              <a:rPr sz="1100" b="1" u="sng" spc="5" dirty="0">
                <a:uFill>
                  <a:solidFill>
                    <a:srgbClr val="000000"/>
                  </a:solidFill>
                </a:uFill>
                <a:latin typeface="Corbel"/>
                <a:cs typeface="Corbel"/>
              </a:rPr>
              <a:t>é</a:t>
            </a:r>
            <a:r>
              <a:rPr sz="1100" b="1" u="sng" spc="10" dirty="0">
                <a:uFill>
                  <a:solidFill>
                    <a:srgbClr val="000000"/>
                  </a:solidFill>
                </a:uFill>
                <a:latin typeface="Corbel"/>
                <a:cs typeface="Corbel"/>
              </a:rPr>
              <a:t>s</a:t>
            </a:r>
            <a:r>
              <a:rPr sz="1100" b="1" u="sng" spc="5" dirty="0">
                <a:uFill>
                  <a:solidFill>
                    <a:srgbClr val="000000"/>
                  </a:solidFill>
                </a:uFill>
                <a:latin typeface="Corbel"/>
                <a:cs typeface="Corbel"/>
              </a:rPr>
              <a:t>é</a:t>
            </a:r>
            <a:r>
              <a:rPr sz="1100" b="1" u="sng" spc="-10" dirty="0">
                <a:uFill>
                  <a:solidFill>
                    <a:srgbClr val="000000"/>
                  </a:solidFill>
                </a:uFill>
                <a:latin typeface="Corbel"/>
                <a:cs typeface="Corbel"/>
              </a:rPr>
              <a:t>q</a:t>
            </a:r>
            <a:r>
              <a:rPr sz="1100" b="1" u="sng" dirty="0">
                <a:uFill>
                  <a:solidFill>
                    <a:srgbClr val="000000"/>
                  </a:solidFill>
                </a:uFill>
                <a:latin typeface="Corbel"/>
                <a:cs typeface="Corbel"/>
              </a:rPr>
              <a:t>u</a:t>
            </a:r>
            <a:r>
              <a:rPr sz="1100" b="1" u="sng" spc="-15" dirty="0">
                <a:uFill>
                  <a:solidFill>
                    <a:srgbClr val="000000"/>
                  </a:solidFill>
                </a:uFill>
                <a:latin typeface="Corbel"/>
                <a:cs typeface="Corbel"/>
              </a:rPr>
              <a:t>i</a:t>
            </a:r>
            <a:r>
              <a:rPr sz="1100" b="1" u="sng" spc="5" dirty="0">
                <a:uFill>
                  <a:solidFill>
                    <a:srgbClr val="000000"/>
                  </a:solidFill>
                </a:uFill>
                <a:latin typeface="Corbel"/>
                <a:cs typeface="Corbel"/>
              </a:rPr>
              <a:t>l</a:t>
            </a:r>
            <a:r>
              <a:rPr sz="1100" b="1" u="sng" spc="-15" dirty="0">
                <a:uFill>
                  <a:solidFill>
                    <a:srgbClr val="000000"/>
                  </a:solidFill>
                </a:uFill>
                <a:latin typeface="Corbel"/>
                <a:cs typeface="Corbel"/>
              </a:rPr>
              <a:t>i</a:t>
            </a:r>
            <a:r>
              <a:rPr sz="1100" b="1" u="sng" spc="5" dirty="0">
                <a:uFill>
                  <a:solidFill>
                    <a:srgbClr val="000000"/>
                  </a:solidFill>
                </a:uFill>
                <a:latin typeface="Corbel"/>
                <a:cs typeface="Corbel"/>
              </a:rPr>
              <a:t>b</a:t>
            </a:r>
            <a:r>
              <a:rPr sz="1100" b="1" u="sng" dirty="0">
                <a:uFill>
                  <a:solidFill>
                    <a:srgbClr val="000000"/>
                  </a:solidFill>
                </a:uFill>
                <a:latin typeface="Corbel"/>
                <a:cs typeface="Corbel"/>
              </a:rPr>
              <a:t>re</a:t>
            </a:r>
            <a:r>
              <a:rPr sz="1100" b="1" u="sng" spc="-55" dirty="0">
                <a:uFill>
                  <a:solidFill>
                    <a:srgbClr val="000000"/>
                  </a:solidFill>
                </a:uFill>
                <a:latin typeface="Corbel"/>
                <a:cs typeface="Corbel"/>
              </a:rPr>
              <a:t> </a:t>
            </a:r>
            <a:r>
              <a:rPr sz="1100" b="1" u="sng" spc="5" dirty="0">
                <a:uFill>
                  <a:solidFill>
                    <a:srgbClr val="000000"/>
                  </a:solidFill>
                </a:uFill>
                <a:latin typeface="Corbel"/>
                <a:cs typeface="Corbel"/>
              </a:rPr>
              <a:t>d</a:t>
            </a:r>
            <a:r>
              <a:rPr sz="1100" b="1" u="sng" dirty="0">
                <a:uFill>
                  <a:solidFill>
                    <a:srgbClr val="000000"/>
                  </a:solidFill>
                </a:uFill>
                <a:latin typeface="Corbel"/>
                <a:cs typeface="Corbel"/>
              </a:rPr>
              <a:t>e</a:t>
            </a:r>
            <a:r>
              <a:rPr sz="1100" b="1" u="sng" spc="-30" dirty="0">
                <a:uFill>
                  <a:solidFill>
                    <a:srgbClr val="000000"/>
                  </a:solidFill>
                </a:uFill>
                <a:latin typeface="Corbel"/>
                <a:cs typeface="Corbel"/>
              </a:rPr>
              <a:t> </a:t>
            </a:r>
            <a:r>
              <a:rPr sz="1100" b="1" u="sng" spc="5" dirty="0">
                <a:uFill>
                  <a:solidFill>
                    <a:srgbClr val="000000"/>
                  </a:solidFill>
                </a:uFill>
                <a:latin typeface="Corbel"/>
                <a:cs typeface="Corbel"/>
              </a:rPr>
              <a:t>l</a:t>
            </a:r>
            <a:r>
              <a:rPr sz="1100" b="1" u="sng" dirty="0">
                <a:uFill>
                  <a:solidFill>
                    <a:srgbClr val="000000"/>
                  </a:solidFill>
                </a:uFill>
                <a:latin typeface="Corbel"/>
                <a:cs typeface="Corbel"/>
              </a:rPr>
              <a:t>a</a:t>
            </a:r>
            <a:r>
              <a:rPr sz="1100" b="1" u="sng" spc="-5" dirty="0">
                <a:uFill>
                  <a:solidFill>
                    <a:srgbClr val="000000"/>
                  </a:solidFill>
                </a:uFill>
                <a:latin typeface="Corbel"/>
                <a:cs typeface="Corbel"/>
              </a:rPr>
              <a:t> </a:t>
            </a:r>
            <a:r>
              <a:rPr sz="1100" b="1" u="sng" spc="-10" dirty="0">
                <a:uFill>
                  <a:solidFill>
                    <a:srgbClr val="000000"/>
                  </a:solidFill>
                </a:uFill>
                <a:latin typeface="Corbel"/>
                <a:cs typeface="Corbel"/>
              </a:rPr>
              <a:t>p</a:t>
            </a:r>
            <a:r>
              <a:rPr sz="1100" b="1" u="sng" spc="-15" dirty="0">
                <a:uFill>
                  <a:solidFill>
                    <a:srgbClr val="000000"/>
                  </a:solidFill>
                </a:uFill>
                <a:latin typeface="Corbel"/>
                <a:cs typeface="Corbel"/>
              </a:rPr>
              <a:t>o</a:t>
            </a:r>
            <a:r>
              <a:rPr sz="1100" b="1" u="sng" spc="-10" dirty="0">
                <a:uFill>
                  <a:solidFill>
                    <a:srgbClr val="000000"/>
                  </a:solidFill>
                </a:uFill>
                <a:latin typeface="Corbel"/>
                <a:cs typeface="Corbel"/>
              </a:rPr>
              <a:t>p</a:t>
            </a:r>
            <a:r>
              <a:rPr sz="1100" b="1" u="sng" dirty="0">
                <a:uFill>
                  <a:solidFill>
                    <a:srgbClr val="000000"/>
                  </a:solidFill>
                </a:uFill>
                <a:latin typeface="Corbel"/>
                <a:cs typeface="Corbel"/>
              </a:rPr>
              <a:t>u</a:t>
            </a:r>
            <a:r>
              <a:rPr sz="1100" b="1" u="sng" spc="5" dirty="0">
                <a:uFill>
                  <a:solidFill>
                    <a:srgbClr val="000000"/>
                  </a:solidFill>
                </a:uFill>
                <a:latin typeface="Corbel"/>
                <a:cs typeface="Corbel"/>
              </a:rPr>
              <a:t>la</a:t>
            </a:r>
            <a:r>
              <a:rPr sz="1100" b="1" u="sng" spc="-15" dirty="0">
                <a:uFill>
                  <a:solidFill>
                    <a:srgbClr val="000000"/>
                  </a:solidFill>
                </a:uFill>
                <a:latin typeface="Corbel"/>
                <a:cs typeface="Corbel"/>
              </a:rPr>
              <a:t>tio</a:t>
            </a:r>
            <a:r>
              <a:rPr sz="1100" b="1" u="sng" spc="5" dirty="0">
                <a:uFill>
                  <a:solidFill>
                    <a:srgbClr val="000000"/>
                  </a:solidFill>
                </a:uFill>
                <a:latin typeface="Corbel"/>
                <a:cs typeface="Corbel"/>
              </a:rPr>
              <a:t>n</a:t>
            </a:r>
            <a:r>
              <a:rPr sz="1100" b="1" u="sng" dirty="0">
                <a:uFill>
                  <a:solidFill>
                    <a:srgbClr val="000000"/>
                  </a:solidFill>
                </a:uFill>
                <a:latin typeface="Corbel"/>
                <a:cs typeface="Corbel"/>
              </a:rPr>
              <a:t>:</a:t>
            </a:r>
            <a:endParaRPr sz="1100">
              <a:latin typeface="Corbel"/>
              <a:cs typeface="Corbel"/>
            </a:endParaRPr>
          </a:p>
          <a:p>
            <a:pPr marL="12700" marR="5080">
              <a:lnSpc>
                <a:spcPct val="100000"/>
              </a:lnSpc>
              <a:spcBef>
                <a:spcPts val="5"/>
              </a:spcBef>
            </a:pPr>
            <a:r>
              <a:rPr sz="1100" dirty="0">
                <a:latin typeface="Corbel"/>
                <a:cs typeface="Corbel"/>
              </a:rPr>
              <a:t>Nous</a:t>
            </a:r>
            <a:r>
              <a:rPr sz="1100" spc="-20" dirty="0">
                <a:latin typeface="Corbel"/>
                <a:cs typeface="Corbel"/>
              </a:rPr>
              <a:t> </a:t>
            </a:r>
            <a:r>
              <a:rPr sz="1100" dirty="0">
                <a:latin typeface="Corbel"/>
                <a:cs typeface="Corbel"/>
              </a:rPr>
              <a:t>avons</a:t>
            </a:r>
            <a:r>
              <a:rPr sz="1100" spc="5" dirty="0">
                <a:latin typeface="Corbel"/>
                <a:cs typeface="Corbel"/>
              </a:rPr>
              <a:t> </a:t>
            </a:r>
            <a:r>
              <a:rPr sz="1100" dirty="0">
                <a:latin typeface="Corbel"/>
                <a:cs typeface="Corbel"/>
              </a:rPr>
              <a:t>à</a:t>
            </a:r>
            <a:r>
              <a:rPr sz="1100" spc="-15" dirty="0">
                <a:latin typeface="Corbel"/>
                <a:cs typeface="Corbel"/>
              </a:rPr>
              <a:t> </a:t>
            </a:r>
            <a:r>
              <a:rPr sz="1100" dirty="0">
                <a:latin typeface="Corbel"/>
                <a:cs typeface="Corbel"/>
              </a:rPr>
              <a:t>faire</a:t>
            </a:r>
            <a:r>
              <a:rPr sz="1100" spc="-20" dirty="0">
                <a:latin typeface="Corbel"/>
                <a:cs typeface="Corbel"/>
              </a:rPr>
              <a:t> </a:t>
            </a:r>
            <a:r>
              <a:rPr sz="1100" dirty="0">
                <a:latin typeface="Corbel"/>
                <a:cs typeface="Corbel"/>
              </a:rPr>
              <a:t>à</a:t>
            </a:r>
            <a:r>
              <a:rPr sz="1100" spc="10" dirty="0">
                <a:latin typeface="Corbel"/>
                <a:cs typeface="Corbel"/>
              </a:rPr>
              <a:t> </a:t>
            </a:r>
            <a:r>
              <a:rPr sz="1100" dirty="0">
                <a:latin typeface="Corbel"/>
                <a:cs typeface="Corbel"/>
              </a:rPr>
              <a:t>un</a:t>
            </a:r>
            <a:r>
              <a:rPr sz="1100" spc="-5" dirty="0">
                <a:latin typeface="Corbel"/>
                <a:cs typeface="Corbel"/>
              </a:rPr>
              <a:t> </a:t>
            </a:r>
            <a:r>
              <a:rPr sz="1100" dirty="0">
                <a:latin typeface="Corbel"/>
                <a:cs typeface="Corbel"/>
              </a:rPr>
              <a:t>problème</a:t>
            </a:r>
            <a:r>
              <a:rPr sz="1100" spc="-25" dirty="0">
                <a:latin typeface="Corbel"/>
                <a:cs typeface="Corbel"/>
              </a:rPr>
              <a:t> </a:t>
            </a:r>
            <a:r>
              <a:rPr sz="1100" dirty="0">
                <a:latin typeface="Corbel"/>
                <a:cs typeface="Corbel"/>
              </a:rPr>
              <a:t>de classification</a:t>
            </a:r>
            <a:r>
              <a:rPr sz="1100" spc="-80" dirty="0">
                <a:latin typeface="Corbel"/>
                <a:cs typeface="Corbel"/>
              </a:rPr>
              <a:t> </a:t>
            </a:r>
            <a:r>
              <a:rPr sz="1100" dirty="0">
                <a:latin typeface="Corbel"/>
                <a:cs typeface="Corbel"/>
              </a:rPr>
              <a:t>binaire</a:t>
            </a:r>
            <a:r>
              <a:rPr sz="1100" spc="-45" dirty="0">
                <a:latin typeface="Corbel"/>
                <a:cs typeface="Corbel"/>
              </a:rPr>
              <a:t> </a:t>
            </a:r>
            <a:r>
              <a:rPr sz="1100" dirty="0">
                <a:latin typeface="Corbel"/>
                <a:cs typeface="Corbel"/>
              </a:rPr>
              <a:t>où la</a:t>
            </a:r>
            <a:r>
              <a:rPr sz="1100" spc="-20" dirty="0">
                <a:latin typeface="Corbel"/>
                <a:cs typeface="Corbel"/>
              </a:rPr>
              <a:t> </a:t>
            </a:r>
            <a:r>
              <a:rPr sz="1100" dirty="0">
                <a:latin typeface="Corbel"/>
                <a:cs typeface="Corbel"/>
              </a:rPr>
              <a:t>population</a:t>
            </a:r>
            <a:r>
              <a:rPr sz="1100" spc="-30" dirty="0">
                <a:latin typeface="Corbel"/>
                <a:cs typeface="Corbel"/>
              </a:rPr>
              <a:t> </a:t>
            </a:r>
            <a:r>
              <a:rPr sz="1100" spc="5" dirty="0">
                <a:latin typeface="Corbel"/>
                <a:cs typeface="Corbel"/>
              </a:rPr>
              <a:t>est </a:t>
            </a:r>
            <a:r>
              <a:rPr sz="1100" spc="-204" dirty="0">
                <a:latin typeface="Corbel"/>
                <a:cs typeface="Corbel"/>
              </a:rPr>
              <a:t> </a:t>
            </a:r>
            <a:r>
              <a:rPr sz="1100" spc="-5" dirty="0">
                <a:latin typeface="Corbel"/>
                <a:cs typeface="Corbel"/>
              </a:rPr>
              <a:t>fortement</a:t>
            </a:r>
            <a:r>
              <a:rPr sz="1100" spc="-10" dirty="0">
                <a:latin typeface="Corbel"/>
                <a:cs typeface="Corbel"/>
              </a:rPr>
              <a:t> </a:t>
            </a:r>
            <a:r>
              <a:rPr sz="1100" dirty="0">
                <a:latin typeface="Corbel"/>
                <a:cs typeface="Corbel"/>
              </a:rPr>
              <a:t>déséquilibrée.</a:t>
            </a:r>
            <a:endParaRPr sz="1100">
              <a:latin typeface="Corbel"/>
              <a:cs typeface="Corbel"/>
            </a:endParaRPr>
          </a:p>
        </p:txBody>
      </p:sp>
      <p:sp>
        <p:nvSpPr>
          <p:cNvPr id="14" name="object 14"/>
          <p:cNvSpPr txBox="1"/>
          <p:nvPr/>
        </p:nvSpPr>
        <p:spPr>
          <a:xfrm>
            <a:off x="221691" y="5610250"/>
            <a:ext cx="4101465" cy="529590"/>
          </a:xfrm>
          <a:prstGeom prst="rect">
            <a:avLst/>
          </a:prstGeom>
        </p:spPr>
        <p:txBody>
          <a:bodyPr vert="horz" wrap="square" lIns="0" tIns="13335" rIns="0" bIns="0" rtlCol="0">
            <a:spAutoFit/>
          </a:bodyPr>
          <a:lstStyle/>
          <a:p>
            <a:pPr marL="12700">
              <a:lnSpc>
                <a:spcPct val="100000"/>
              </a:lnSpc>
              <a:spcBef>
                <a:spcPts val="105"/>
              </a:spcBef>
            </a:pPr>
            <a:r>
              <a:rPr sz="1100" u="sng" dirty="0">
                <a:uFill>
                  <a:solidFill>
                    <a:srgbClr val="000000"/>
                  </a:solidFill>
                </a:uFill>
                <a:latin typeface="Corbel"/>
                <a:cs typeface="Corbel"/>
              </a:rPr>
              <a:t>Explication</a:t>
            </a:r>
            <a:r>
              <a:rPr sz="1100" u="sng" spc="-45" dirty="0">
                <a:uFill>
                  <a:solidFill>
                    <a:srgbClr val="000000"/>
                  </a:solidFill>
                </a:uFill>
                <a:latin typeface="Corbel"/>
                <a:cs typeface="Corbel"/>
              </a:rPr>
              <a:t> </a:t>
            </a:r>
            <a:r>
              <a:rPr sz="1100" u="sng" dirty="0">
                <a:uFill>
                  <a:solidFill>
                    <a:srgbClr val="000000"/>
                  </a:solidFill>
                </a:uFill>
                <a:latin typeface="Corbel"/>
                <a:cs typeface="Corbel"/>
              </a:rPr>
              <a:t>des</a:t>
            </a:r>
            <a:r>
              <a:rPr sz="1100" u="sng" spc="-30" dirty="0">
                <a:uFill>
                  <a:solidFill>
                    <a:srgbClr val="000000"/>
                  </a:solidFill>
                </a:uFill>
                <a:latin typeface="Corbel"/>
                <a:cs typeface="Corbel"/>
              </a:rPr>
              <a:t> </a:t>
            </a:r>
            <a:r>
              <a:rPr sz="1100" u="sng" spc="-5" dirty="0">
                <a:uFill>
                  <a:solidFill>
                    <a:srgbClr val="000000"/>
                  </a:solidFill>
                </a:uFill>
                <a:latin typeface="Corbel"/>
                <a:cs typeface="Corbel"/>
              </a:rPr>
              <a:t>targets</a:t>
            </a:r>
            <a:r>
              <a:rPr sz="1100" u="sng" spc="10" dirty="0">
                <a:uFill>
                  <a:solidFill>
                    <a:srgbClr val="000000"/>
                  </a:solidFill>
                </a:uFill>
                <a:latin typeface="Corbel"/>
                <a:cs typeface="Corbel"/>
              </a:rPr>
              <a:t> </a:t>
            </a:r>
            <a:r>
              <a:rPr sz="1100" u="sng" dirty="0">
                <a:uFill>
                  <a:solidFill>
                    <a:srgbClr val="000000"/>
                  </a:solidFill>
                </a:uFill>
                <a:latin typeface="Corbel"/>
                <a:cs typeface="Corbel"/>
              </a:rPr>
              <a:t>:</a:t>
            </a:r>
            <a:endParaRPr sz="1100">
              <a:latin typeface="Corbel"/>
              <a:cs typeface="Corbel"/>
            </a:endParaRPr>
          </a:p>
          <a:p>
            <a:pPr marL="182880" indent="-170815">
              <a:lnSpc>
                <a:spcPct val="100000"/>
              </a:lnSpc>
              <a:buFont typeface="Arial MT"/>
              <a:buChar char="•"/>
              <a:tabLst>
                <a:tab pos="183515" algn="l"/>
              </a:tabLst>
            </a:pPr>
            <a:r>
              <a:rPr sz="1100" b="1" u="sng" dirty="0">
                <a:uFill>
                  <a:solidFill>
                    <a:srgbClr val="000000"/>
                  </a:solidFill>
                </a:uFill>
                <a:latin typeface="Corbel"/>
                <a:cs typeface="Corbel"/>
              </a:rPr>
              <a:t>Target</a:t>
            </a:r>
            <a:r>
              <a:rPr sz="1100" b="1" u="sng" spc="-25" dirty="0">
                <a:uFill>
                  <a:solidFill>
                    <a:srgbClr val="000000"/>
                  </a:solidFill>
                </a:uFill>
                <a:latin typeface="Corbel"/>
                <a:cs typeface="Corbel"/>
              </a:rPr>
              <a:t> </a:t>
            </a:r>
            <a:r>
              <a:rPr sz="1100" b="1" u="sng" dirty="0">
                <a:uFill>
                  <a:solidFill>
                    <a:srgbClr val="000000"/>
                  </a:solidFill>
                </a:uFill>
                <a:latin typeface="Corbel"/>
                <a:cs typeface="Corbel"/>
              </a:rPr>
              <a:t>=</a:t>
            </a:r>
            <a:r>
              <a:rPr sz="1100" b="1" u="sng" spc="-10" dirty="0">
                <a:uFill>
                  <a:solidFill>
                    <a:srgbClr val="000000"/>
                  </a:solidFill>
                </a:uFill>
                <a:latin typeface="Corbel"/>
                <a:cs typeface="Corbel"/>
              </a:rPr>
              <a:t> </a:t>
            </a:r>
            <a:r>
              <a:rPr sz="1100" b="1" u="sng" dirty="0">
                <a:uFill>
                  <a:solidFill>
                    <a:srgbClr val="000000"/>
                  </a:solidFill>
                </a:uFill>
                <a:latin typeface="Corbel"/>
                <a:cs typeface="Corbel"/>
              </a:rPr>
              <a:t>0 :</a:t>
            </a:r>
            <a:r>
              <a:rPr sz="1100" b="1" u="sng" spc="-5" dirty="0">
                <a:uFill>
                  <a:solidFill>
                    <a:srgbClr val="000000"/>
                  </a:solidFill>
                </a:uFill>
                <a:latin typeface="Corbel"/>
                <a:cs typeface="Corbel"/>
              </a:rPr>
              <a:t> </a:t>
            </a:r>
            <a:r>
              <a:rPr sz="1100" dirty="0">
                <a:latin typeface="Corbel"/>
                <a:cs typeface="Corbel"/>
              </a:rPr>
              <a:t>Client</a:t>
            </a:r>
            <a:r>
              <a:rPr sz="1100" spc="-25" dirty="0">
                <a:latin typeface="Corbel"/>
                <a:cs typeface="Corbel"/>
              </a:rPr>
              <a:t> </a:t>
            </a:r>
            <a:r>
              <a:rPr sz="1100" spc="-5" dirty="0">
                <a:latin typeface="Corbel"/>
                <a:cs typeface="Corbel"/>
              </a:rPr>
              <a:t>ne</a:t>
            </a:r>
            <a:r>
              <a:rPr sz="1100" spc="5" dirty="0">
                <a:latin typeface="Corbel"/>
                <a:cs typeface="Corbel"/>
              </a:rPr>
              <a:t> </a:t>
            </a:r>
            <a:r>
              <a:rPr sz="1100" spc="-5" dirty="0">
                <a:latin typeface="Corbel"/>
                <a:cs typeface="Corbel"/>
              </a:rPr>
              <a:t>représentant</a:t>
            </a:r>
            <a:r>
              <a:rPr sz="1100" dirty="0">
                <a:latin typeface="Corbel"/>
                <a:cs typeface="Corbel"/>
              </a:rPr>
              <a:t> pas de</a:t>
            </a:r>
            <a:r>
              <a:rPr sz="1100" spc="5" dirty="0">
                <a:latin typeface="Corbel"/>
                <a:cs typeface="Corbel"/>
              </a:rPr>
              <a:t> </a:t>
            </a:r>
            <a:r>
              <a:rPr sz="1100" spc="-5" dirty="0">
                <a:latin typeface="Corbel"/>
                <a:cs typeface="Corbel"/>
              </a:rPr>
              <a:t>risque</a:t>
            </a:r>
            <a:r>
              <a:rPr sz="1100" dirty="0">
                <a:latin typeface="Corbel"/>
                <a:cs typeface="Corbel"/>
              </a:rPr>
              <a:t> de</a:t>
            </a:r>
            <a:r>
              <a:rPr sz="1100" spc="-20" dirty="0">
                <a:latin typeface="Corbel"/>
                <a:cs typeface="Corbel"/>
              </a:rPr>
              <a:t> </a:t>
            </a:r>
            <a:r>
              <a:rPr sz="1100" dirty="0">
                <a:latin typeface="Corbel"/>
                <a:cs typeface="Corbel"/>
              </a:rPr>
              <a:t>faillite</a:t>
            </a:r>
            <a:endParaRPr sz="1100">
              <a:latin typeface="Corbel"/>
              <a:cs typeface="Corbel"/>
            </a:endParaRPr>
          </a:p>
          <a:p>
            <a:pPr marL="182880" indent="-170815">
              <a:lnSpc>
                <a:spcPct val="100000"/>
              </a:lnSpc>
              <a:buFont typeface="Arial MT"/>
              <a:buChar char="•"/>
              <a:tabLst>
                <a:tab pos="183515" algn="l"/>
              </a:tabLst>
            </a:pPr>
            <a:r>
              <a:rPr sz="1100" b="1" u="sng" spc="-10" dirty="0">
                <a:uFill>
                  <a:solidFill>
                    <a:srgbClr val="000000"/>
                  </a:solidFill>
                </a:uFill>
                <a:latin typeface="Corbel"/>
                <a:cs typeface="Corbel"/>
              </a:rPr>
              <a:t>T</a:t>
            </a:r>
            <a:r>
              <a:rPr sz="1100" b="1" u="sng" spc="5" dirty="0">
                <a:uFill>
                  <a:solidFill>
                    <a:srgbClr val="000000"/>
                  </a:solidFill>
                </a:uFill>
                <a:latin typeface="Corbel"/>
                <a:cs typeface="Corbel"/>
              </a:rPr>
              <a:t>a</a:t>
            </a:r>
            <a:r>
              <a:rPr sz="1100" b="1" u="sng" dirty="0">
                <a:uFill>
                  <a:solidFill>
                    <a:srgbClr val="000000"/>
                  </a:solidFill>
                </a:uFill>
                <a:latin typeface="Corbel"/>
                <a:cs typeface="Corbel"/>
              </a:rPr>
              <a:t>r</a:t>
            </a:r>
            <a:r>
              <a:rPr sz="1100" b="1" u="sng" spc="-10" dirty="0">
                <a:uFill>
                  <a:solidFill>
                    <a:srgbClr val="000000"/>
                  </a:solidFill>
                </a:uFill>
                <a:latin typeface="Corbel"/>
                <a:cs typeface="Corbel"/>
              </a:rPr>
              <a:t>g</a:t>
            </a:r>
            <a:r>
              <a:rPr sz="1100" b="1" u="sng" spc="5" dirty="0">
                <a:uFill>
                  <a:solidFill>
                    <a:srgbClr val="000000"/>
                  </a:solidFill>
                </a:uFill>
                <a:latin typeface="Corbel"/>
                <a:cs typeface="Corbel"/>
              </a:rPr>
              <a:t>e</a:t>
            </a:r>
            <a:r>
              <a:rPr sz="1100" b="1" u="sng" dirty="0">
                <a:uFill>
                  <a:solidFill>
                    <a:srgbClr val="000000"/>
                  </a:solidFill>
                </a:uFill>
                <a:latin typeface="Corbel"/>
                <a:cs typeface="Corbel"/>
              </a:rPr>
              <a:t>t</a:t>
            </a:r>
            <a:r>
              <a:rPr sz="1100" b="1" u="sng" spc="-25" dirty="0">
                <a:uFill>
                  <a:solidFill>
                    <a:srgbClr val="000000"/>
                  </a:solidFill>
                </a:uFill>
                <a:latin typeface="Corbel"/>
                <a:cs typeface="Corbel"/>
              </a:rPr>
              <a:t> </a:t>
            </a:r>
            <a:r>
              <a:rPr sz="1100" b="1" u="sng" dirty="0">
                <a:uFill>
                  <a:solidFill>
                    <a:srgbClr val="000000"/>
                  </a:solidFill>
                </a:uFill>
                <a:latin typeface="Corbel"/>
                <a:cs typeface="Corbel"/>
              </a:rPr>
              <a:t>=</a:t>
            </a:r>
            <a:r>
              <a:rPr sz="1100" b="1" u="sng" spc="-15" dirty="0">
                <a:uFill>
                  <a:solidFill>
                    <a:srgbClr val="000000"/>
                  </a:solidFill>
                </a:uFill>
                <a:latin typeface="Corbel"/>
                <a:cs typeface="Corbel"/>
              </a:rPr>
              <a:t> </a:t>
            </a:r>
            <a:r>
              <a:rPr sz="1100" b="1" u="sng" dirty="0">
                <a:uFill>
                  <a:solidFill>
                    <a:srgbClr val="000000"/>
                  </a:solidFill>
                </a:uFill>
                <a:latin typeface="Corbel"/>
                <a:cs typeface="Corbel"/>
              </a:rPr>
              <a:t>1</a:t>
            </a:r>
            <a:r>
              <a:rPr sz="1100" b="1" u="sng" spc="-5" dirty="0">
                <a:uFill>
                  <a:solidFill>
                    <a:srgbClr val="000000"/>
                  </a:solidFill>
                </a:uFill>
                <a:latin typeface="Corbel"/>
                <a:cs typeface="Corbel"/>
              </a:rPr>
              <a:t> </a:t>
            </a:r>
            <a:r>
              <a:rPr sz="1100" b="1" u="sng" dirty="0">
                <a:uFill>
                  <a:solidFill>
                    <a:srgbClr val="000000"/>
                  </a:solidFill>
                </a:uFill>
                <a:latin typeface="Corbel"/>
                <a:cs typeface="Corbel"/>
              </a:rPr>
              <a:t>:</a:t>
            </a:r>
            <a:r>
              <a:rPr sz="1100" b="1" u="sng" spc="-5" dirty="0">
                <a:uFill>
                  <a:solidFill>
                    <a:srgbClr val="000000"/>
                  </a:solidFill>
                </a:uFill>
                <a:latin typeface="Corbel"/>
                <a:cs typeface="Corbel"/>
              </a:rPr>
              <a:t> </a:t>
            </a:r>
            <a:r>
              <a:rPr sz="1100" spc="-5" dirty="0">
                <a:latin typeface="Corbel"/>
                <a:cs typeface="Corbel"/>
              </a:rPr>
              <a:t>C</a:t>
            </a:r>
            <a:r>
              <a:rPr sz="1100" dirty="0">
                <a:latin typeface="Corbel"/>
                <a:cs typeface="Corbel"/>
              </a:rPr>
              <a:t>l</a:t>
            </a:r>
            <a:r>
              <a:rPr sz="1100" spc="5" dirty="0">
                <a:latin typeface="Corbel"/>
                <a:cs typeface="Corbel"/>
              </a:rPr>
              <a:t>i</a:t>
            </a:r>
            <a:r>
              <a:rPr sz="1100" dirty="0">
                <a:latin typeface="Corbel"/>
                <a:cs typeface="Corbel"/>
              </a:rPr>
              <a:t>e</a:t>
            </a:r>
            <a:r>
              <a:rPr sz="1100" spc="-5" dirty="0">
                <a:latin typeface="Corbel"/>
                <a:cs typeface="Corbel"/>
              </a:rPr>
              <a:t>n</a:t>
            </a:r>
            <a:r>
              <a:rPr sz="1100" dirty="0">
                <a:latin typeface="Corbel"/>
                <a:cs typeface="Corbel"/>
              </a:rPr>
              <a:t>t</a:t>
            </a:r>
            <a:r>
              <a:rPr sz="1100" spc="-30" dirty="0">
                <a:latin typeface="Corbel"/>
                <a:cs typeface="Corbel"/>
              </a:rPr>
              <a:t> </a:t>
            </a:r>
            <a:r>
              <a:rPr sz="1100" spc="-10" dirty="0">
                <a:latin typeface="Corbel"/>
                <a:cs typeface="Corbel"/>
              </a:rPr>
              <a:t>r</a:t>
            </a:r>
            <a:r>
              <a:rPr sz="1100" dirty="0">
                <a:latin typeface="Corbel"/>
                <a:cs typeface="Corbel"/>
              </a:rPr>
              <a:t>e</a:t>
            </a:r>
            <a:r>
              <a:rPr sz="1100" spc="-10" dirty="0">
                <a:latin typeface="Corbel"/>
                <a:cs typeface="Corbel"/>
              </a:rPr>
              <a:t>pr</a:t>
            </a:r>
            <a:r>
              <a:rPr sz="1100" dirty="0">
                <a:latin typeface="Corbel"/>
                <a:cs typeface="Corbel"/>
              </a:rPr>
              <a:t>é</a:t>
            </a:r>
            <a:r>
              <a:rPr sz="1100" spc="10" dirty="0">
                <a:latin typeface="Corbel"/>
                <a:cs typeface="Corbel"/>
              </a:rPr>
              <a:t>s</a:t>
            </a:r>
            <a:r>
              <a:rPr sz="1100" dirty="0">
                <a:latin typeface="Corbel"/>
                <a:cs typeface="Corbel"/>
              </a:rPr>
              <a:t>e</a:t>
            </a:r>
            <a:r>
              <a:rPr sz="1100" spc="-5" dirty="0">
                <a:latin typeface="Corbel"/>
                <a:cs typeface="Corbel"/>
              </a:rPr>
              <a:t>nt</a:t>
            </a:r>
            <a:r>
              <a:rPr sz="1100" spc="10" dirty="0">
                <a:latin typeface="Corbel"/>
                <a:cs typeface="Corbel"/>
              </a:rPr>
              <a:t>a</a:t>
            </a:r>
            <a:r>
              <a:rPr sz="1100" spc="-10" dirty="0">
                <a:latin typeface="Corbel"/>
                <a:cs typeface="Corbel"/>
              </a:rPr>
              <a:t>n</a:t>
            </a:r>
            <a:r>
              <a:rPr sz="1100" dirty="0">
                <a:latin typeface="Corbel"/>
                <a:cs typeface="Corbel"/>
              </a:rPr>
              <a:t>t</a:t>
            </a:r>
            <a:r>
              <a:rPr sz="1100" spc="15" dirty="0">
                <a:latin typeface="Corbel"/>
                <a:cs typeface="Corbel"/>
              </a:rPr>
              <a:t> </a:t>
            </a:r>
            <a:r>
              <a:rPr sz="1100" dirty="0">
                <a:latin typeface="Corbel"/>
                <a:cs typeface="Corbel"/>
              </a:rPr>
              <a:t>un</a:t>
            </a:r>
            <a:r>
              <a:rPr sz="1100" spc="-10" dirty="0">
                <a:latin typeface="Corbel"/>
                <a:cs typeface="Corbel"/>
              </a:rPr>
              <a:t> r</a:t>
            </a:r>
            <a:r>
              <a:rPr sz="1100" spc="5" dirty="0">
                <a:latin typeface="Corbel"/>
                <a:cs typeface="Corbel"/>
              </a:rPr>
              <a:t>is</a:t>
            </a:r>
            <a:r>
              <a:rPr sz="1100" spc="-5" dirty="0">
                <a:latin typeface="Corbel"/>
                <a:cs typeface="Corbel"/>
              </a:rPr>
              <a:t>qu</a:t>
            </a:r>
            <a:r>
              <a:rPr sz="1100" dirty="0">
                <a:latin typeface="Corbel"/>
                <a:cs typeface="Corbel"/>
              </a:rPr>
              <a:t>e</a:t>
            </a:r>
            <a:r>
              <a:rPr sz="1100" spc="-30" dirty="0">
                <a:latin typeface="Corbel"/>
                <a:cs typeface="Corbel"/>
              </a:rPr>
              <a:t> </a:t>
            </a:r>
            <a:r>
              <a:rPr sz="1100" spc="5" dirty="0">
                <a:latin typeface="Corbel"/>
                <a:cs typeface="Corbel"/>
              </a:rPr>
              <a:t>d</a:t>
            </a:r>
            <a:r>
              <a:rPr sz="1100" dirty="0">
                <a:latin typeface="Corbel"/>
                <a:cs typeface="Corbel"/>
              </a:rPr>
              <a:t>e </a:t>
            </a:r>
            <a:r>
              <a:rPr sz="1100" spc="5" dirty="0">
                <a:latin typeface="Corbel"/>
                <a:cs typeface="Corbel"/>
              </a:rPr>
              <a:t>f</a:t>
            </a:r>
            <a:r>
              <a:rPr sz="1100" spc="10" dirty="0">
                <a:latin typeface="Corbel"/>
                <a:cs typeface="Corbel"/>
              </a:rPr>
              <a:t>a</a:t>
            </a:r>
            <a:r>
              <a:rPr sz="1100" spc="5" dirty="0">
                <a:latin typeface="Corbel"/>
                <a:cs typeface="Corbel"/>
              </a:rPr>
              <a:t>illi</a:t>
            </a:r>
            <a:r>
              <a:rPr sz="1100" spc="-5" dirty="0">
                <a:latin typeface="Corbel"/>
                <a:cs typeface="Corbel"/>
              </a:rPr>
              <a:t>t</a:t>
            </a:r>
            <a:r>
              <a:rPr sz="1100" dirty="0">
                <a:latin typeface="Corbel"/>
                <a:cs typeface="Corbel"/>
              </a:rPr>
              <a:t>e</a:t>
            </a:r>
            <a:r>
              <a:rPr sz="1100" spc="-75" dirty="0">
                <a:latin typeface="Corbel"/>
                <a:cs typeface="Corbel"/>
              </a:rPr>
              <a:t> </a:t>
            </a:r>
            <a:r>
              <a:rPr sz="1100" spc="-10" dirty="0">
                <a:latin typeface="Corbel"/>
                <a:cs typeface="Corbel"/>
              </a:rPr>
              <a:t>p</a:t>
            </a:r>
            <a:r>
              <a:rPr sz="1100" spc="5" dirty="0">
                <a:latin typeface="Corbel"/>
                <a:cs typeface="Corbel"/>
              </a:rPr>
              <a:t>o</a:t>
            </a:r>
            <a:r>
              <a:rPr sz="1100" dirty="0">
                <a:latin typeface="Corbel"/>
                <a:cs typeface="Corbel"/>
              </a:rPr>
              <a:t>ur</a:t>
            </a:r>
            <a:r>
              <a:rPr sz="1100" spc="5" dirty="0">
                <a:latin typeface="Corbel"/>
                <a:cs typeface="Corbel"/>
              </a:rPr>
              <a:t> </a:t>
            </a:r>
            <a:r>
              <a:rPr sz="1100" spc="35" dirty="0">
                <a:latin typeface="Corbel"/>
                <a:cs typeface="Corbel"/>
              </a:rPr>
              <a:t>l</a:t>
            </a:r>
            <a:r>
              <a:rPr sz="1100" spc="-5" dirty="0">
                <a:latin typeface="Corbel"/>
                <a:cs typeface="Corbel"/>
              </a:rPr>
              <a:t>’</a:t>
            </a:r>
            <a:r>
              <a:rPr sz="1100" dirty="0">
                <a:latin typeface="Corbel"/>
                <a:cs typeface="Corbel"/>
              </a:rPr>
              <a:t>e</a:t>
            </a:r>
            <a:r>
              <a:rPr sz="1100" spc="-5" dirty="0">
                <a:latin typeface="Corbel"/>
                <a:cs typeface="Corbel"/>
              </a:rPr>
              <a:t>nt</a:t>
            </a:r>
            <a:r>
              <a:rPr sz="1100" spc="-10" dirty="0">
                <a:latin typeface="Corbel"/>
                <a:cs typeface="Corbel"/>
              </a:rPr>
              <a:t>r</a:t>
            </a:r>
            <a:r>
              <a:rPr sz="1100" dirty="0">
                <a:latin typeface="Corbel"/>
                <a:cs typeface="Corbel"/>
              </a:rPr>
              <a:t>e</a:t>
            </a:r>
            <a:r>
              <a:rPr sz="1100" spc="-10" dirty="0">
                <a:latin typeface="Corbel"/>
                <a:cs typeface="Corbel"/>
              </a:rPr>
              <a:t>pr</a:t>
            </a:r>
            <a:r>
              <a:rPr sz="1100" spc="5" dirty="0">
                <a:latin typeface="Corbel"/>
                <a:cs typeface="Corbel"/>
              </a:rPr>
              <a:t>is</a:t>
            </a:r>
            <a:r>
              <a:rPr sz="1100" dirty="0">
                <a:latin typeface="Corbel"/>
                <a:cs typeface="Corbel"/>
              </a:rPr>
              <a:t>e</a:t>
            </a:r>
            <a:endParaRPr sz="1100">
              <a:latin typeface="Corbel"/>
              <a:cs typeface="Corbel"/>
            </a:endParaRPr>
          </a:p>
        </p:txBody>
      </p:sp>
      <p:sp>
        <p:nvSpPr>
          <p:cNvPr id="15" name="object 15"/>
          <p:cNvSpPr txBox="1"/>
          <p:nvPr/>
        </p:nvSpPr>
        <p:spPr>
          <a:xfrm>
            <a:off x="221691" y="6281115"/>
            <a:ext cx="4772025"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Corbel"/>
                <a:cs typeface="Corbel"/>
              </a:rPr>
              <a:t>Il</a:t>
            </a:r>
            <a:r>
              <a:rPr sz="1100" dirty="0">
                <a:latin typeface="Corbel"/>
                <a:cs typeface="Corbel"/>
              </a:rPr>
              <a:t> y</a:t>
            </a:r>
            <a:r>
              <a:rPr sz="1100" spc="20" dirty="0">
                <a:latin typeface="Corbel"/>
                <a:cs typeface="Corbel"/>
              </a:rPr>
              <a:t> </a:t>
            </a:r>
            <a:r>
              <a:rPr sz="1100" dirty="0">
                <a:latin typeface="Corbel"/>
                <a:cs typeface="Corbel"/>
              </a:rPr>
              <a:t>a</a:t>
            </a:r>
            <a:r>
              <a:rPr sz="1100" spc="-20" dirty="0">
                <a:latin typeface="Corbel"/>
                <a:cs typeface="Corbel"/>
              </a:rPr>
              <a:t> </a:t>
            </a:r>
            <a:r>
              <a:rPr sz="1100" spc="5" dirty="0">
                <a:latin typeface="Corbel"/>
                <a:cs typeface="Corbel"/>
              </a:rPr>
              <a:t>92%</a:t>
            </a:r>
            <a:r>
              <a:rPr sz="1100" spc="-5" dirty="0">
                <a:latin typeface="Corbel"/>
                <a:cs typeface="Corbel"/>
              </a:rPr>
              <a:t> </a:t>
            </a:r>
            <a:r>
              <a:rPr sz="1100" spc="5" dirty="0">
                <a:latin typeface="Corbel"/>
                <a:cs typeface="Corbel"/>
              </a:rPr>
              <a:t>de</a:t>
            </a:r>
            <a:r>
              <a:rPr sz="1100" dirty="0">
                <a:latin typeface="Corbel"/>
                <a:cs typeface="Corbel"/>
              </a:rPr>
              <a:t> clients</a:t>
            </a:r>
            <a:r>
              <a:rPr sz="1100" spc="-25" dirty="0">
                <a:latin typeface="Corbel"/>
                <a:cs typeface="Corbel"/>
              </a:rPr>
              <a:t> </a:t>
            </a:r>
            <a:r>
              <a:rPr sz="1100" spc="-5" dirty="0">
                <a:latin typeface="Corbel"/>
                <a:cs typeface="Corbel"/>
              </a:rPr>
              <a:t>ne</a:t>
            </a:r>
            <a:r>
              <a:rPr sz="1100" dirty="0">
                <a:latin typeface="Corbel"/>
                <a:cs typeface="Corbel"/>
              </a:rPr>
              <a:t> </a:t>
            </a:r>
            <a:r>
              <a:rPr sz="1100" spc="-5" dirty="0">
                <a:latin typeface="Corbel"/>
                <a:cs typeface="Corbel"/>
              </a:rPr>
              <a:t>représentant</a:t>
            </a:r>
            <a:r>
              <a:rPr sz="1100" spc="15" dirty="0">
                <a:latin typeface="Corbel"/>
                <a:cs typeface="Corbel"/>
              </a:rPr>
              <a:t> </a:t>
            </a:r>
            <a:r>
              <a:rPr sz="1100" spc="-5" dirty="0">
                <a:latin typeface="Corbel"/>
                <a:cs typeface="Corbel"/>
              </a:rPr>
              <a:t>pas</a:t>
            </a:r>
            <a:r>
              <a:rPr sz="1100" spc="5" dirty="0">
                <a:latin typeface="Corbel"/>
                <a:cs typeface="Corbel"/>
              </a:rPr>
              <a:t> de</a:t>
            </a:r>
            <a:r>
              <a:rPr sz="1100" spc="-30" dirty="0">
                <a:latin typeface="Corbel"/>
                <a:cs typeface="Corbel"/>
              </a:rPr>
              <a:t> </a:t>
            </a:r>
            <a:r>
              <a:rPr sz="1100" dirty="0">
                <a:latin typeface="Corbel"/>
                <a:cs typeface="Corbel"/>
              </a:rPr>
              <a:t>risque </a:t>
            </a:r>
            <a:r>
              <a:rPr sz="1100" spc="5" dirty="0">
                <a:latin typeface="Corbel"/>
                <a:cs typeface="Corbel"/>
              </a:rPr>
              <a:t>de</a:t>
            </a:r>
            <a:r>
              <a:rPr sz="1100" dirty="0">
                <a:latin typeface="Corbel"/>
                <a:cs typeface="Corbel"/>
              </a:rPr>
              <a:t> faillite</a:t>
            </a:r>
            <a:r>
              <a:rPr sz="1100" spc="-55" dirty="0">
                <a:latin typeface="Corbel"/>
                <a:cs typeface="Corbel"/>
              </a:rPr>
              <a:t> </a:t>
            </a:r>
            <a:r>
              <a:rPr sz="1100" dirty="0">
                <a:latin typeface="Corbel"/>
                <a:cs typeface="Corbel"/>
              </a:rPr>
              <a:t>dans</a:t>
            </a:r>
            <a:r>
              <a:rPr sz="1100" spc="-20" dirty="0">
                <a:latin typeface="Corbel"/>
                <a:cs typeface="Corbel"/>
              </a:rPr>
              <a:t> </a:t>
            </a:r>
            <a:r>
              <a:rPr sz="1100" spc="-5" dirty="0">
                <a:latin typeface="Corbel"/>
                <a:cs typeface="Corbel"/>
              </a:rPr>
              <a:t>notre </a:t>
            </a:r>
            <a:r>
              <a:rPr sz="1100" dirty="0">
                <a:latin typeface="Corbel"/>
                <a:cs typeface="Corbel"/>
              </a:rPr>
              <a:t>population.</a:t>
            </a:r>
            <a:endParaRPr sz="1100">
              <a:latin typeface="Corbel"/>
              <a:cs typeface="Corbel"/>
            </a:endParaRPr>
          </a:p>
        </p:txBody>
      </p:sp>
      <p:grpSp>
        <p:nvGrpSpPr>
          <p:cNvPr id="16" name="object 16"/>
          <p:cNvGrpSpPr/>
          <p:nvPr/>
        </p:nvGrpSpPr>
        <p:grpSpPr>
          <a:xfrm>
            <a:off x="170497" y="2246185"/>
            <a:ext cx="6782434" cy="4227830"/>
            <a:chOff x="170497" y="2246185"/>
            <a:chExt cx="6782434" cy="4227830"/>
          </a:xfrm>
        </p:grpSpPr>
        <p:pic>
          <p:nvPicPr>
            <p:cNvPr id="17" name="object 17"/>
            <p:cNvPicPr/>
            <p:nvPr/>
          </p:nvPicPr>
          <p:blipFill>
            <a:blip r:embed="rId3" cstate="print"/>
            <a:stretch>
              <a:fillRect/>
            </a:stretch>
          </p:blipFill>
          <p:spPr>
            <a:xfrm>
              <a:off x="5367527" y="4940808"/>
              <a:ext cx="1584959" cy="1533144"/>
            </a:xfrm>
            <a:prstGeom prst="rect">
              <a:avLst/>
            </a:prstGeom>
          </p:spPr>
        </p:pic>
        <p:pic>
          <p:nvPicPr>
            <p:cNvPr id="18" name="object 18"/>
            <p:cNvPicPr/>
            <p:nvPr/>
          </p:nvPicPr>
          <p:blipFill>
            <a:blip r:embed="rId4" cstate="print"/>
            <a:stretch>
              <a:fillRect/>
            </a:stretch>
          </p:blipFill>
          <p:spPr>
            <a:xfrm>
              <a:off x="175260" y="2250948"/>
              <a:ext cx="5245608" cy="2517647"/>
            </a:xfrm>
            <a:prstGeom prst="rect">
              <a:avLst/>
            </a:prstGeom>
          </p:spPr>
        </p:pic>
        <p:sp>
          <p:nvSpPr>
            <p:cNvPr id="19" name="object 19"/>
            <p:cNvSpPr/>
            <p:nvPr/>
          </p:nvSpPr>
          <p:spPr>
            <a:xfrm>
              <a:off x="175260" y="2250948"/>
              <a:ext cx="5245735" cy="2517775"/>
            </a:xfrm>
            <a:custGeom>
              <a:avLst/>
              <a:gdLst/>
              <a:ahLst/>
              <a:cxnLst/>
              <a:rect l="l" t="t" r="r" b="b"/>
              <a:pathLst>
                <a:path w="5245735" h="2517775">
                  <a:moveTo>
                    <a:pt x="0" y="99694"/>
                  </a:moveTo>
                  <a:lnTo>
                    <a:pt x="7837" y="60918"/>
                  </a:lnTo>
                  <a:lnTo>
                    <a:pt x="29213" y="29225"/>
                  </a:lnTo>
                  <a:lnTo>
                    <a:pt x="60918" y="7844"/>
                  </a:lnTo>
                  <a:lnTo>
                    <a:pt x="99745" y="0"/>
                  </a:lnTo>
                  <a:lnTo>
                    <a:pt x="5145913" y="0"/>
                  </a:lnTo>
                  <a:lnTo>
                    <a:pt x="5184689" y="7844"/>
                  </a:lnTo>
                  <a:lnTo>
                    <a:pt x="5216382" y="29225"/>
                  </a:lnTo>
                  <a:lnTo>
                    <a:pt x="5237763" y="60918"/>
                  </a:lnTo>
                  <a:lnTo>
                    <a:pt x="5245608" y="99694"/>
                  </a:lnTo>
                  <a:lnTo>
                    <a:pt x="5245608" y="2417953"/>
                  </a:lnTo>
                  <a:lnTo>
                    <a:pt x="5237763" y="2456729"/>
                  </a:lnTo>
                  <a:lnTo>
                    <a:pt x="5216382" y="2488422"/>
                  </a:lnTo>
                  <a:lnTo>
                    <a:pt x="5184689" y="2509803"/>
                  </a:lnTo>
                  <a:lnTo>
                    <a:pt x="5145913" y="2517647"/>
                  </a:lnTo>
                  <a:lnTo>
                    <a:pt x="99745" y="2517647"/>
                  </a:lnTo>
                  <a:lnTo>
                    <a:pt x="60918" y="2509803"/>
                  </a:lnTo>
                  <a:lnTo>
                    <a:pt x="29213" y="2488422"/>
                  </a:lnTo>
                  <a:lnTo>
                    <a:pt x="7837" y="2456729"/>
                  </a:lnTo>
                  <a:lnTo>
                    <a:pt x="0" y="2417953"/>
                  </a:lnTo>
                  <a:lnTo>
                    <a:pt x="0" y="99694"/>
                  </a:lnTo>
                  <a:close/>
                </a:path>
              </a:pathLst>
            </a:custGeom>
            <a:ln w="9144">
              <a:solidFill>
                <a:srgbClr val="ACD2F4"/>
              </a:solidFill>
            </a:ln>
          </p:spPr>
          <p:txBody>
            <a:bodyPr wrap="square" lIns="0" tIns="0" rIns="0" bIns="0" rtlCol="0"/>
            <a:lstStyle/>
            <a:p>
              <a:endParaRPr/>
            </a:p>
          </p:txBody>
        </p:sp>
      </p:grpSp>
      <p:sp>
        <p:nvSpPr>
          <p:cNvPr id="20" name="object 20"/>
          <p:cNvSpPr txBox="1"/>
          <p:nvPr/>
        </p:nvSpPr>
        <p:spPr>
          <a:xfrm>
            <a:off x="280822" y="2298319"/>
            <a:ext cx="1659889" cy="208279"/>
          </a:xfrm>
          <a:prstGeom prst="rect">
            <a:avLst/>
          </a:prstGeom>
        </p:spPr>
        <p:txBody>
          <a:bodyPr vert="horz" wrap="square" lIns="0" tIns="12700" rIns="0" bIns="0" rtlCol="0">
            <a:spAutoFit/>
          </a:bodyPr>
          <a:lstStyle/>
          <a:p>
            <a:pPr marL="12700">
              <a:lnSpc>
                <a:spcPct val="100000"/>
              </a:lnSpc>
              <a:spcBef>
                <a:spcPts val="100"/>
              </a:spcBef>
            </a:pPr>
            <a:r>
              <a:rPr sz="1200" b="1" u="sng" dirty="0">
                <a:uFill>
                  <a:solidFill>
                    <a:srgbClr val="000000"/>
                  </a:solidFill>
                </a:uFill>
                <a:latin typeface="Corbel"/>
                <a:cs typeface="Corbel"/>
              </a:rPr>
              <a:t>La</a:t>
            </a:r>
            <a:r>
              <a:rPr sz="1200" b="1" u="sng" spc="-20" dirty="0">
                <a:uFill>
                  <a:solidFill>
                    <a:srgbClr val="000000"/>
                  </a:solidFill>
                </a:uFill>
                <a:latin typeface="Corbel"/>
                <a:cs typeface="Corbel"/>
              </a:rPr>
              <a:t> </a:t>
            </a:r>
            <a:r>
              <a:rPr sz="1200" b="1" u="sng" spc="-5" dirty="0">
                <a:uFill>
                  <a:solidFill>
                    <a:srgbClr val="000000"/>
                  </a:solidFill>
                </a:uFill>
                <a:latin typeface="Corbel"/>
                <a:cs typeface="Corbel"/>
              </a:rPr>
              <a:t>matrice</a:t>
            </a:r>
            <a:r>
              <a:rPr sz="1200" b="1" u="sng" spc="-20" dirty="0">
                <a:uFill>
                  <a:solidFill>
                    <a:srgbClr val="000000"/>
                  </a:solidFill>
                </a:uFill>
                <a:latin typeface="Corbel"/>
                <a:cs typeface="Corbel"/>
              </a:rPr>
              <a:t> </a:t>
            </a:r>
            <a:r>
              <a:rPr sz="1200" b="1" u="sng" dirty="0">
                <a:uFill>
                  <a:solidFill>
                    <a:srgbClr val="000000"/>
                  </a:solidFill>
                </a:uFill>
                <a:latin typeface="Corbel"/>
                <a:cs typeface="Corbel"/>
              </a:rPr>
              <a:t>de</a:t>
            </a:r>
            <a:r>
              <a:rPr sz="1200" b="1" u="sng" spc="-15" dirty="0">
                <a:uFill>
                  <a:solidFill>
                    <a:srgbClr val="000000"/>
                  </a:solidFill>
                </a:uFill>
                <a:latin typeface="Corbel"/>
                <a:cs typeface="Corbel"/>
              </a:rPr>
              <a:t> </a:t>
            </a:r>
            <a:r>
              <a:rPr sz="1200" b="1" u="sng" spc="-5" dirty="0">
                <a:uFill>
                  <a:solidFill>
                    <a:srgbClr val="000000"/>
                  </a:solidFill>
                </a:uFill>
                <a:latin typeface="Corbel"/>
                <a:cs typeface="Corbel"/>
              </a:rPr>
              <a:t>confusion</a:t>
            </a:r>
            <a:r>
              <a:rPr sz="1200" b="1" u="sng" spc="-20" dirty="0">
                <a:uFill>
                  <a:solidFill>
                    <a:srgbClr val="000000"/>
                  </a:solidFill>
                </a:uFill>
                <a:latin typeface="Corbel"/>
                <a:cs typeface="Corbel"/>
              </a:rPr>
              <a:t> </a:t>
            </a:r>
            <a:r>
              <a:rPr sz="1200" b="1" u="sng" dirty="0">
                <a:uFill>
                  <a:solidFill>
                    <a:srgbClr val="000000"/>
                  </a:solidFill>
                </a:uFill>
                <a:latin typeface="Corbel"/>
                <a:cs typeface="Corbel"/>
              </a:rPr>
              <a:t>:</a:t>
            </a:r>
            <a:endParaRPr sz="1200">
              <a:latin typeface="Corbel"/>
              <a:cs typeface="Corbel"/>
            </a:endParaRPr>
          </a:p>
        </p:txBody>
      </p:sp>
      <p:sp>
        <p:nvSpPr>
          <p:cNvPr id="21" name="object 21"/>
          <p:cNvSpPr txBox="1"/>
          <p:nvPr/>
        </p:nvSpPr>
        <p:spPr>
          <a:xfrm>
            <a:off x="280822" y="2664333"/>
            <a:ext cx="2777490" cy="1489075"/>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Corbel"/>
                <a:cs typeface="Corbel"/>
              </a:rPr>
              <a:t>La </a:t>
            </a:r>
            <a:r>
              <a:rPr sz="1200" spc="-5" dirty="0">
                <a:latin typeface="Corbel"/>
                <a:cs typeface="Corbel"/>
              </a:rPr>
              <a:t>matrice </a:t>
            </a:r>
            <a:r>
              <a:rPr sz="1200" dirty="0">
                <a:latin typeface="Corbel"/>
                <a:cs typeface="Corbel"/>
              </a:rPr>
              <a:t>de </a:t>
            </a:r>
            <a:r>
              <a:rPr sz="1200" spc="-5" dirty="0">
                <a:latin typeface="Corbel"/>
                <a:cs typeface="Corbel"/>
              </a:rPr>
              <a:t>confusion consiste </a:t>
            </a:r>
            <a:r>
              <a:rPr sz="1200" dirty="0">
                <a:latin typeface="Corbel"/>
                <a:cs typeface="Corbel"/>
              </a:rPr>
              <a:t>à </a:t>
            </a:r>
            <a:r>
              <a:rPr sz="1200" spc="-5" dirty="0">
                <a:latin typeface="Corbel"/>
                <a:cs typeface="Corbel"/>
              </a:rPr>
              <a:t>compter </a:t>
            </a:r>
            <a:r>
              <a:rPr sz="1200" dirty="0">
                <a:latin typeface="Corbel"/>
                <a:cs typeface="Corbel"/>
              </a:rPr>
              <a:t> le </a:t>
            </a:r>
            <a:r>
              <a:rPr sz="1200" spc="-5" dirty="0">
                <a:latin typeface="Corbel"/>
                <a:cs typeface="Corbel"/>
              </a:rPr>
              <a:t>nombre </a:t>
            </a:r>
            <a:r>
              <a:rPr sz="1200" dirty="0">
                <a:latin typeface="Corbel"/>
                <a:cs typeface="Corbel"/>
              </a:rPr>
              <a:t>de fois où des </a:t>
            </a:r>
            <a:r>
              <a:rPr sz="1200" spc="-5" dirty="0">
                <a:latin typeface="Corbel"/>
                <a:cs typeface="Corbel"/>
              </a:rPr>
              <a:t>observations </a:t>
            </a:r>
            <a:r>
              <a:rPr sz="1200" dirty="0">
                <a:latin typeface="Corbel"/>
                <a:cs typeface="Corbel"/>
              </a:rPr>
              <a:t>de la </a:t>
            </a:r>
            <a:r>
              <a:rPr sz="1200" spc="5" dirty="0">
                <a:latin typeface="Corbel"/>
                <a:cs typeface="Corbel"/>
              </a:rPr>
              <a:t> </a:t>
            </a:r>
            <a:r>
              <a:rPr sz="1200" spc="-5" dirty="0">
                <a:latin typeface="Corbel"/>
                <a:cs typeface="Corbel"/>
              </a:rPr>
              <a:t>classe</a:t>
            </a:r>
            <a:r>
              <a:rPr sz="1200" dirty="0">
                <a:latin typeface="Corbel"/>
                <a:cs typeface="Corbel"/>
              </a:rPr>
              <a:t> 0 </a:t>
            </a:r>
            <a:r>
              <a:rPr sz="1200" spc="-5" dirty="0">
                <a:latin typeface="Corbel"/>
                <a:cs typeface="Corbel"/>
              </a:rPr>
              <a:t>ont</a:t>
            </a:r>
            <a:r>
              <a:rPr sz="1200" spc="-10" dirty="0">
                <a:latin typeface="Corbel"/>
                <a:cs typeface="Corbel"/>
              </a:rPr>
              <a:t> </a:t>
            </a:r>
            <a:r>
              <a:rPr sz="1200" spc="-5" dirty="0">
                <a:latin typeface="Corbel"/>
                <a:cs typeface="Corbel"/>
              </a:rPr>
              <a:t>été rangées</a:t>
            </a:r>
            <a:r>
              <a:rPr sz="1200" spc="20" dirty="0">
                <a:latin typeface="Corbel"/>
                <a:cs typeface="Corbel"/>
              </a:rPr>
              <a:t> </a:t>
            </a:r>
            <a:r>
              <a:rPr sz="1200" spc="-5" dirty="0">
                <a:latin typeface="Corbel"/>
                <a:cs typeface="Corbel"/>
              </a:rPr>
              <a:t>dans</a:t>
            </a:r>
            <a:r>
              <a:rPr sz="1200" spc="-15" dirty="0">
                <a:latin typeface="Corbel"/>
                <a:cs typeface="Corbel"/>
              </a:rPr>
              <a:t> </a:t>
            </a:r>
            <a:r>
              <a:rPr sz="1200" dirty="0">
                <a:latin typeface="Corbel"/>
                <a:cs typeface="Corbel"/>
              </a:rPr>
              <a:t>la</a:t>
            </a:r>
            <a:r>
              <a:rPr sz="1200" spc="-15" dirty="0">
                <a:latin typeface="Corbel"/>
                <a:cs typeface="Corbel"/>
              </a:rPr>
              <a:t> </a:t>
            </a:r>
            <a:r>
              <a:rPr sz="1200" spc="-5" dirty="0">
                <a:latin typeface="Corbel"/>
                <a:cs typeface="Corbel"/>
              </a:rPr>
              <a:t>classe</a:t>
            </a:r>
            <a:r>
              <a:rPr sz="1200" spc="25" dirty="0">
                <a:latin typeface="Corbel"/>
                <a:cs typeface="Corbel"/>
              </a:rPr>
              <a:t> </a:t>
            </a:r>
            <a:r>
              <a:rPr sz="1200" spc="-10" dirty="0">
                <a:latin typeface="Corbel"/>
                <a:cs typeface="Corbel"/>
              </a:rPr>
              <a:t>1. </a:t>
            </a:r>
            <a:r>
              <a:rPr sz="1200" spc="-5" dirty="0">
                <a:latin typeface="Corbel"/>
                <a:cs typeface="Corbel"/>
              </a:rPr>
              <a:t>Par </a:t>
            </a:r>
            <a:r>
              <a:rPr sz="1200" spc="-229" dirty="0">
                <a:latin typeface="Corbel"/>
                <a:cs typeface="Corbel"/>
              </a:rPr>
              <a:t> </a:t>
            </a:r>
            <a:r>
              <a:rPr sz="1200" dirty="0">
                <a:latin typeface="Corbel"/>
                <a:cs typeface="Corbel"/>
              </a:rPr>
              <a:t>exemple, </a:t>
            </a:r>
            <a:r>
              <a:rPr sz="1200" spc="-5" dirty="0">
                <a:latin typeface="Corbel"/>
                <a:cs typeface="Corbel"/>
              </a:rPr>
              <a:t>si nous </a:t>
            </a:r>
            <a:r>
              <a:rPr sz="1200" dirty="0">
                <a:latin typeface="Corbel"/>
                <a:cs typeface="Corbel"/>
              </a:rPr>
              <a:t>voulons </a:t>
            </a:r>
            <a:r>
              <a:rPr sz="1200" spc="-5" dirty="0">
                <a:latin typeface="Corbel"/>
                <a:cs typeface="Corbel"/>
              </a:rPr>
              <a:t>connaître </a:t>
            </a:r>
            <a:r>
              <a:rPr sz="1200" spc="5" dirty="0">
                <a:latin typeface="Corbel"/>
                <a:cs typeface="Corbel"/>
              </a:rPr>
              <a:t>le </a:t>
            </a:r>
            <a:r>
              <a:rPr sz="1200" spc="10" dirty="0">
                <a:latin typeface="Corbel"/>
                <a:cs typeface="Corbel"/>
              </a:rPr>
              <a:t> </a:t>
            </a:r>
            <a:r>
              <a:rPr sz="1200" spc="-5" dirty="0">
                <a:latin typeface="Corbel"/>
                <a:cs typeface="Corbel"/>
              </a:rPr>
              <a:t>nombre </a:t>
            </a:r>
            <a:r>
              <a:rPr sz="1200" dirty="0">
                <a:latin typeface="Corbel"/>
                <a:cs typeface="Corbel"/>
              </a:rPr>
              <a:t>de</a:t>
            </a:r>
            <a:r>
              <a:rPr sz="1200" spc="-25" dirty="0">
                <a:latin typeface="Corbel"/>
                <a:cs typeface="Corbel"/>
              </a:rPr>
              <a:t> </a:t>
            </a:r>
            <a:r>
              <a:rPr sz="1200" dirty="0">
                <a:latin typeface="Corbel"/>
                <a:cs typeface="Corbel"/>
              </a:rPr>
              <a:t>fois</a:t>
            </a:r>
            <a:r>
              <a:rPr sz="1200" spc="-10" dirty="0">
                <a:latin typeface="Corbel"/>
                <a:cs typeface="Corbel"/>
              </a:rPr>
              <a:t> </a:t>
            </a:r>
            <a:r>
              <a:rPr sz="1200" dirty="0">
                <a:latin typeface="Corbel"/>
                <a:cs typeface="Corbel"/>
              </a:rPr>
              <a:t>où</a:t>
            </a:r>
            <a:r>
              <a:rPr sz="1200" spc="-25" dirty="0">
                <a:latin typeface="Corbel"/>
                <a:cs typeface="Corbel"/>
              </a:rPr>
              <a:t> </a:t>
            </a:r>
            <a:r>
              <a:rPr sz="1200" dirty="0">
                <a:latin typeface="Corbel"/>
                <a:cs typeface="Corbel"/>
              </a:rPr>
              <a:t>le </a:t>
            </a:r>
            <a:r>
              <a:rPr sz="1200" spc="-5" dirty="0">
                <a:latin typeface="Corbel"/>
                <a:cs typeface="Corbel"/>
              </a:rPr>
              <a:t>classifieur</a:t>
            </a:r>
            <a:r>
              <a:rPr sz="1200" spc="-20" dirty="0">
                <a:latin typeface="Corbel"/>
                <a:cs typeface="Corbel"/>
              </a:rPr>
              <a:t> </a:t>
            </a:r>
            <a:r>
              <a:rPr sz="1200" dirty="0">
                <a:latin typeface="Corbel"/>
                <a:cs typeface="Corbel"/>
              </a:rPr>
              <a:t>à</a:t>
            </a:r>
            <a:r>
              <a:rPr sz="1200" spc="-15" dirty="0">
                <a:latin typeface="Corbel"/>
                <a:cs typeface="Corbel"/>
              </a:rPr>
              <a:t> </a:t>
            </a:r>
            <a:r>
              <a:rPr sz="1200" dirty="0">
                <a:latin typeface="Corbel"/>
                <a:cs typeface="Corbel"/>
              </a:rPr>
              <a:t>bien</a:t>
            </a:r>
            <a:endParaRPr sz="1200">
              <a:latin typeface="Corbel"/>
              <a:cs typeface="Corbel"/>
            </a:endParaRPr>
          </a:p>
          <a:p>
            <a:pPr marL="12700" marR="8255">
              <a:lnSpc>
                <a:spcPct val="100000"/>
              </a:lnSpc>
            </a:pPr>
            <a:r>
              <a:rPr sz="1200" spc="-5" dirty="0">
                <a:latin typeface="Corbel"/>
                <a:cs typeface="Corbel"/>
              </a:rPr>
              <a:t>réussi</a:t>
            </a:r>
            <a:r>
              <a:rPr sz="1200" spc="40" dirty="0">
                <a:latin typeface="Corbel"/>
                <a:cs typeface="Corbel"/>
              </a:rPr>
              <a:t> </a:t>
            </a:r>
            <a:r>
              <a:rPr sz="1200" dirty="0">
                <a:latin typeface="Corbel"/>
                <a:cs typeface="Corbel"/>
              </a:rPr>
              <a:t>à</a:t>
            </a:r>
            <a:r>
              <a:rPr sz="1200" spc="25" dirty="0">
                <a:latin typeface="Corbel"/>
                <a:cs typeface="Corbel"/>
              </a:rPr>
              <a:t> </a:t>
            </a:r>
            <a:r>
              <a:rPr sz="1200" spc="-5" dirty="0">
                <a:latin typeface="Corbel"/>
                <a:cs typeface="Corbel"/>
              </a:rPr>
              <a:t>classer</a:t>
            </a:r>
            <a:r>
              <a:rPr sz="1200" spc="45" dirty="0">
                <a:latin typeface="Corbel"/>
                <a:cs typeface="Corbel"/>
              </a:rPr>
              <a:t> </a:t>
            </a:r>
            <a:r>
              <a:rPr sz="1200" spc="-5" dirty="0">
                <a:latin typeface="Corbel"/>
                <a:cs typeface="Corbel"/>
              </a:rPr>
              <a:t>une</a:t>
            </a:r>
            <a:r>
              <a:rPr sz="1200" spc="65" dirty="0">
                <a:latin typeface="Corbel"/>
                <a:cs typeface="Corbel"/>
              </a:rPr>
              <a:t> </a:t>
            </a:r>
            <a:r>
              <a:rPr sz="1200" spc="-5" dirty="0">
                <a:latin typeface="Corbel"/>
                <a:cs typeface="Corbel"/>
              </a:rPr>
              <a:t>classe</a:t>
            </a:r>
            <a:r>
              <a:rPr sz="1200" spc="50" dirty="0">
                <a:latin typeface="Corbel"/>
                <a:cs typeface="Corbel"/>
              </a:rPr>
              <a:t> </a:t>
            </a:r>
            <a:r>
              <a:rPr sz="1200" spc="-5" dirty="0">
                <a:latin typeface="Corbel"/>
                <a:cs typeface="Corbel"/>
              </a:rPr>
              <a:t>1,</a:t>
            </a:r>
            <a:r>
              <a:rPr sz="1200" spc="35" dirty="0">
                <a:latin typeface="Corbel"/>
                <a:cs typeface="Corbel"/>
              </a:rPr>
              <a:t> </a:t>
            </a:r>
            <a:r>
              <a:rPr sz="1200" dirty="0">
                <a:latin typeface="Corbel"/>
                <a:cs typeface="Corbel"/>
              </a:rPr>
              <a:t>on</a:t>
            </a:r>
            <a:r>
              <a:rPr sz="1200" spc="30" dirty="0">
                <a:latin typeface="Corbel"/>
                <a:cs typeface="Corbel"/>
              </a:rPr>
              <a:t> </a:t>
            </a:r>
            <a:r>
              <a:rPr sz="1200" spc="-5" dirty="0">
                <a:latin typeface="Corbel"/>
                <a:cs typeface="Corbel"/>
              </a:rPr>
              <a:t>examinera </a:t>
            </a:r>
            <a:r>
              <a:rPr sz="1200" dirty="0">
                <a:latin typeface="Corbel"/>
                <a:cs typeface="Corbel"/>
              </a:rPr>
              <a:t> la</a:t>
            </a:r>
            <a:r>
              <a:rPr sz="1200" spc="-20" dirty="0">
                <a:latin typeface="Corbel"/>
                <a:cs typeface="Corbel"/>
              </a:rPr>
              <a:t> </a:t>
            </a:r>
            <a:r>
              <a:rPr sz="1200" dirty="0">
                <a:latin typeface="Corbel"/>
                <a:cs typeface="Corbel"/>
              </a:rPr>
              <a:t>cellule</a:t>
            </a:r>
            <a:r>
              <a:rPr sz="1200" spc="-55" dirty="0">
                <a:latin typeface="Corbel"/>
                <a:cs typeface="Corbel"/>
              </a:rPr>
              <a:t> </a:t>
            </a:r>
            <a:r>
              <a:rPr sz="1200" dirty="0">
                <a:latin typeface="Corbel"/>
                <a:cs typeface="Corbel"/>
              </a:rPr>
              <a:t>à</a:t>
            </a:r>
            <a:r>
              <a:rPr sz="1200" spc="-20" dirty="0">
                <a:latin typeface="Corbel"/>
                <a:cs typeface="Corbel"/>
              </a:rPr>
              <a:t> </a:t>
            </a:r>
            <a:r>
              <a:rPr sz="1200" dirty="0">
                <a:latin typeface="Corbel"/>
                <a:cs typeface="Corbel"/>
              </a:rPr>
              <a:t>l’intersection</a:t>
            </a:r>
            <a:r>
              <a:rPr sz="1200" spc="-15" dirty="0">
                <a:latin typeface="Corbel"/>
                <a:cs typeface="Corbel"/>
              </a:rPr>
              <a:t> </a:t>
            </a:r>
            <a:r>
              <a:rPr sz="1200" dirty="0">
                <a:latin typeface="Corbel"/>
                <a:cs typeface="Corbel"/>
              </a:rPr>
              <a:t>de</a:t>
            </a:r>
            <a:r>
              <a:rPr sz="1200" spc="-20" dirty="0">
                <a:latin typeface="Corbel"/>
                <a:cs typeface="Corbel"/>
              </a:rPr>
              <a:t> </a:t>
            </a:r>
            <a:r>
              <a:rPr sz="1200" dirty="0">
                <a:latin typeface="Corbel"/>
                <a:cs typeface="Corbel"/>
              </a:rPr>
              <a:t>la</a:t>
            </a:r>
            <a:r>
              <a:rPr sz="1200" spc="-20" dirty="0">
                <a:latin typeface="Corbel"/>
                <a:cs typeface="Corbel"/>
              </a:rPr>
              <a:t> </a:t>
            </a:r>
            <a:r>
              <a:rPr sz="1200" dirty="0">
                <a:latin typeface="Corbel"/>
                <a:cs typeface="Corbel"/>
              </a:rPr>
              <a:t>ligne</a:t>
            </a:r>
            <a:r>
              <a:rPr sz="1200" spc="-20" dirty="0">
                <a:latin typeface="Corbel"/>
                <a:cs typeface="Corbel"/>
              </a:rPr>
              <a:t> </a:t>
            </a:r>
            <a:r>
              <a:rPr sz="1200" dirty="0">
                <a:latin typeface="Corbel"/>
                <a:cs typeface="Corbel"/>
              </a:rPr>
              <a:t>1</a:t>
            </a:r>
            <a:r>
              <a:rPr sz="1200" spc="-20" dirty="0">
                <a:latin typeface="Corbel"/>
                <a:cs typeface="Corbel"/>
              </a:rPr>
              <a:t> </a:t>
            </a:r>
            <a:r>
              <a:rPr sz="1200" dirty="0">
                <a:latin typeface="Corbel"/>
                <a:cs typeface="Corbel"/>
              </a:rPr>
              <a:t>et</a:t>
            </a:r>
            <a:r>
              <a:rPr sz="1200" spc="-15" dirty="0">
                <a:latin typeface="Corbel"/>
                <a:cs typeface="Corbel"/>
              </a:rPr>
              <a:t> </a:t>
            </a:r>
            <a:r>
              <a:rPr sz="1200" dirty="0">
                <a:latin typeface="Corbel"/>
                <a:cs typeface="Corbel"/>
              </a:rPr>
              <a:t>de la </a:t>
            </a:r>
            <a:r>
              <a:rPr sz="1200" spc="-225" dirty="0">
                <a:latin typeface="Corbel"/>
                <a:cs typeface="Corbel"/>
              </a:rPr>
              <a:t> </a:t>
            </a:r>
            <a:r>
              <a:rPr sz="1200" spc="-5" dirty="0">
                <a:latin typeface="Corbel"/>
                <a:cs typeface="Corbel"/>
              </a:rPr>
              <a:t>colonne</a:t>
            </a:r>
            <a:r>
              <a:rPr sz="1200" spc="-20" dirty="0">
                <a:latin typeface="Corbel"/>
                <a:cs typeface="Corbel"/>
              </a:rPr>
              <a:t> </a:t>
            </a:r>
            <a:r>
              <a:rPr sz="1200" spc="-5" dirty="0">
                <a:latin typeface="Corbel"/>
                <a:cs typeface="Corbel"/>
              </a:rPr>
              <a:t>1.</a:t>
            </a:r>
            <a:endParaRPr sz="1200">
              <a:latin typeface="Corbel"/>
              <a:cs typeface="Corbel"/>
            </a:endParaRPr>
          </a:p>
        </p:txBody>
      </p:sp>
      <p:grpSp>
        <p:nvGrpSpPr>
          <p:cNvPr id="22" name="object 22"/>
          <p:cNvGrpSpPr/>
          <p:nvPr/>
        </p:nvGrpSpPr>
        <p:grpSpPr>
          <a:xfrm>
            <a:off x="3133344" y="2537460"/>
            <a:ext cx="1938655" cy="1927860"/>
            <a:chOff x="3133344" y="2537460"/>
            <a:chExt cx="1938655" cy="1927860"/>
          </a:xfrm>
        </p:grpSpPr>
        <p:pic>
          <p:nvPicPr>
            <p:cNvPr id="23" name="object 23"/>
            <p:cNvPicPr/>
            <p:nvPr/>
          </p:nvPicPr>
          <p:blipFill>
            <a:blip r:embed="rId5" cstate="print"/>
            <a:stretch>
              <a:fillRect/>
            </a:stretch>
          </p:blipFill>
          <p:spPr>
            <a:xfrm>
              <a:off x="3133344" y="2548128"/>
              <a:ext cx="1938528" cy="1917192"/>
            </a:xfrm>
            <a:prstGeom prst="rect">
              <a:avLst/>
            </a:prstGeom>
          </p:spPr>
        </p:pic>
        <p:pic>
          <p:nvPicPr>
            <p:cNvPr id="24" name="object 24"/>
            <p:cNvPicPr/>
            <p:nvPr/>
          </p:nvPicPr>
          <p:blipFill>
            <a:blip r:embed="rId6" cstate="print"/>
            <a:stretch>
              <a:fillRect/>
            </a:stretch>
          </p:blipFill>
          <p:spPr>
            <a:xfrm>
              <a:off x="3198876" y="2537460"/>
              <a:ext cx="344424" cy="246887"/>
            </a:xfrm>
            <a:prstGeom prst="rect">
              <a:avLst/>
            </a:prstGeom>
          </p:spPr>
        </p:pic>
      </p:grpSp>
      <p:sp>
        <p:nvSpPr>
          <p:cNvPr id="25" name="object 25"/>
          <p:cNvSpPr txBox="1"/>
          <p:nvPr/>
        </p:nvSpPr>
        <p:spPr>
          <a:xfrm>
            <a:off x="3198876" y="2537460"/>
            <a:ext cx="344805" cy="247015"/>
          </a:xfrm>
          <a:prstGeom prst="rect">
            <a:avLst/>
          </a:prstGeom>
          <a:ln w="9144">
            <a:solidFill>
              <a:srgbClr val="EDCCAE"/>
            </a:solidFill>
          </a:ln>
        </p:spPr>
        <p:txBody>
          <a:bodyPr vert="horz" wrap="square" lIns="0" tIns="48895" rIns="0" bIns="0" rtlCol="0">
            <a:spAutoFit/>
          </a:bodyPr>
          <a:lstStyle/>
          <a:p>
            <a:pPr marL="88900">
              <a:lnSpc>
                <a:spcPct val="100000"/>
              </a:lnSpc>
              <a:spcBef>
                <a:spcPts val="385"/>
              </a:spcBef>
            </a:pPr>
            <a:r>
              <a:rPr sz="1000" b="1" dirty="0">
                <a:latin typeface="Corbel"/>
                <a:cs typeface="Corbel"/>
              </a:rPr>
              <a:t>TN</a:t>
            </a:r>
            <a:endParaRPr sz="1000">
              <a:latin typeface="Corbel"/>
              <a:cs typeface="Corbel"/>
            </a:endParaRPr>
          </a:p>
        </p:txBody>
      </p:sp>
      <p:grpSp>
        <p:nvGrpSpPr>
          <p:cNvPr id="26" name="object 26"/>
          <p:cNvGrpSpPr/>
          <p:nvPr/>
        </p:nvGrpSpPr>
        <p:grpSpPr>
          <a:xfrm>
            <a:off x="5032057" y="2529649"/>
            <a:ext cx="332740" cy="259715"/>
            <a:chOff x="5032057" y="2529649"/>
            <a:chExt cx="332740" cy="259715"/>
          </a:xfrm>
        </p:grpSpPr>
        <p:pic>
          <p:nvPicPr>
            <p:cNvPr id="27" name="object 27"/>
            <p:cNvPicPr/>
            <p:nvPr/>
          </p:nvPicPr>
          <p:blipFill>
            <a:blip r:embed="rId7" cstate="print"/>
            <a:stretch>
              <a:fillRect/>
            </a:stretch>
          </p:blipFill>
          <p:spPr>
            <a:xfrm>
              <a:off x="5036820" y="2534411"/>
              <a:ext cx="323088" cy="249936"/>
            </a:xfrm>
            <a:prstGeom prst="rect">
              <a:avLst/>
            </a:prstGeom>
          </p:spPr>
        </p:pic>
        <p:sp>
          <p:nvSpPr>
            <p:cNvPr id="28" name="object 28"/>
            <p:cNvSpPr/>
            <p:nvPr/>
          </p:nvSpPr>
          <p:spPr>
            <a:xfrm>
              <a:off x="5036820" y="2534411"/>
              <a:ext cx="323215" cy="250190"/>
            </a:xfrm>
            <a:custGeom>
              <a:avLst/>
              <a:gdLst/>
              <a:ahLst/>
              <a:cxnLst/>
              <a:rect l="l" t="t" r="r" b="b"/>
              <a:pathLst>
                <a:path w="323214" h="250189">
                  <a:moveTo>
                    <a:pt x="0" y="249936"/>
                  </a:moveTo>
                  <a:lnTo>
                    <a:pt x="323088" y="249936"/>
                  </a:lnTo>
                  <a:lnTo>
                    <a:pt x="323088" y="0"/>
                  </a:lnTo>
                  <a:lnTo>
                    <a:pt x="0" y="0"/>
                  </a:lnTo>
                  <a:lnTo>
                    <a:pt x="0" y="249936"/>
                  </a:lnTo>
                  <a:close/>
                </a:path>
              </a:pathLst>
            </a:custGeom>
            <a:ln w="9144">
              <a:solidFill>
                <a:srgbClr val="EDCCAE"/>
              </a:solidFill>
            </a:ln>
          </p:spPr>
          <p:txBody>
            <a:bodyPr wrap="square" lIns="0" tIns="0" rIns="0" bIns="0" rtlCol="0"/>
            <a:lstStyle/>
            <a:p>
              <a:endParaRPr/>
            </a:p>
          </p:txBody>
        </p:sp>
      </p:grpSp>
      <p:sp>
        <p:nvSpPr>
          <p:cNvPr id="29" name="object 29"/>
          <p:cNvSpPr txBox="1"/>
          <p:nvPr/>
        </p:nvSpPr>
        <p:spPr>
          <a:xfrm>
            <a:off x="5041391" y="2571114"/>
            <a:ext cx="318770" cy="179070"/>
          </a:xfrm>
          <a:prstGeom prst="rect">
            <a:avLst/>
          </a:prstGeom>
        </p:spPr>
        <p:txBody>
          <a:bodyPr vert="horz" wrap="square" lIns="0" tIns="13335" rIns="0" bIns="0" rtlCol="0">
            <a:spAutoFit/>
          </a:bodyPr>
          <a:lstStyle/>
          <a:p>
            <a:pPr marL="85090">
              <a:lnSpc>
                <a:spcPct val="100000"/>
              </a:lnSpc>
              <a:spcBef>
                <a:spcPts val="105"/>
              </a:spcBef>
            </a:pPr>
            <a:r>
              <a:rPr sz="1000" b="1" dirty="0">
                <a:latin typeface="Corbel"/>
                <a:cs typeface="Corbel"/>
              </a:rPr>
              <a:t>FP</a:t>
            </a:r>
            <a:endParaRPr sz="1000">
              <a:latin typeface="Corbel"/>
              <a:cs typeface="Corbel"/>
            </a:endParaRPr>
          </a:p>
        </p:txBody>
      </p:sp>
      <p:pic>
        <p:nvPicPr>
          <p:cNvPr id="30" name="object 30"/>
          <p:cNvPicPr/>
          <p:nvPr/>
        </p:nvPicPr>
        <p:blipFill>
          <a:blip r:embed="rId8" cstate="print"/>
          <a:stretch>
            <a:fillRect/>
          </a:stretch>
        </p:blipFill>
        <p:spPr>
          <a:xfrm>
            <a:off x="3198876" y="4268723"/>
            <a:ext cx="338327" cy="246887"/>
          </a:xfrm>
          <a:prstGeom prst="rect">
            <a:avLst/>
          </a:prstGeom>
        </p:spPr>
      </p:pic>
      <p:sp>
        <p:nvSpPr>
          <p:cNvPr id="31" name="object 31"/>
          <p:cNvSpPr txBox="1"/>
          <p:nvPr/>
        </p:nvSpPr>
        <p:spPr>
          <a:xfrm>
            <a:off x="3198876" y="4268723"/>
            <a:ext cx="338455" cy="247015"/>
          </a:xfrm>
          <a:prstGeom prst="rect">
            <a:avLst/>
          </a:prstGeom>
          <a:ln w="9144">
            <a:solidFill>
              <a:srgbClr val="EDCCAE"/>
            </a:solidFill>
          </a:ln>
        </p:spPr>
        <p:txBody>
          <a:bodyPr vert="horz" wrap="square" lIns="0" tIns="48895" rIns="0" bIns="0" rtlCol="0">
            <a:spAutoFit/>
          </a:bodyPr>
          <a:lstStyle/>
          <a:p>
            <a:pPr marL="88900">
              <a:lnSpc>
                <a:spcPct val="100000"/>
              </a:lnSpc>
              <a:spcBef>
                <a:spcPts val="385"/>
              </a:spcBef>
            </a:pPr>
            <a:r>
              <a:rPr sz="1000" b="1" spc="10" dirty="0">
                <a:latin typeface="Corbel"/>
                <a:cs typeface="Corbel"/>
              </a:rPr>
              <a:t>FN</a:t>
            </a:r>
            <a:endParaRPr sz="1000">
              <a:latin typeface="Corbel"/>
              <a:cs typeface="Corbel"/>
            </a:endParaRPr>
          </a:p>
        </p:txBody>
      </p:sp>
      <p:grpSp>
        <p:nvGrpSpPr>
          <p:cNvPr id="32" name="object 32"/>
          <p:cNvGrpSpPr/>
          <p:nvPr/>
        </p:nvGrpSpPr>
        <p:grpSpPr>
          <a:xfrm>
            <a:off x="5029009" y="4263961"/>
            <a:ext cx="335915" cy="256540"/>
            <a:chOff x="5029009" y="4263961"/>
            <a:chExt cx="335915" cy="256540"/>
          </a:xfrm>
        </p:grpSpPr>
        <p:pic>
          <p:nvPicPr>
            <p:cNvPr id="33" name="object 33"/>
            <p:cNvPicPr/>
            <p:nvPr/>
          </p:nvPicPr>
          <p:blipFill>
            <a:blip r:embed="rId9" cstate="print"/>
            <a:stretch>
              <a:fillRect/>
            </a:stretch>
          </p:blipFill>
          <p:spPr>
            <a:xfrm>
              <a:off x="5033771" y="4268723"/>
              <a:ext cx="326136" cy="246887"/>
            </a:xfrm>
            <a:prstGeom prst="rect">
              <a:avLst/>
            </a:prstGeom>
          </p:spPr>
        </p:pic>
        <p:sp>
          <p:nvSpPr>
            <p:cNvPr id="34" name="object 34"/>
            <p:cNvSpPr/>
            <p:nvPr/>
          </p:nvSpPr>
          <p:spPr>
            <a:xfrm>
              <a:off x="5033771" y="4268723"/>
              <a:ext cx="326390" cy="247015"/>
            </a:xfrm>
            <a:custGeom>
              <a:avLst/>
              <a:gdLst/>
              <a:ahLst/>
              <a:cxnLst/>
              <a:rect l="l" t="t" r="r" b="b"/>
              <a:pathLst>
                <a:path w="326389" h="247014">
                  <a:moveTo>
                    <a:pt x="0" y="246887"/>
                  </a:moveTo>
                  <a:lnTo>
                    <a:pt x="326136" y="246887"/>
                  </a:lnTo>
                  <a:lnTo>
                    <a:pt x="326136" y="0"/>
                  </a:lnTo>
                  <a:lnTo>
                    <a:pt x="0" y="0"/>
                  </a:lnTo>
                  <a:lnTo>
                    <a:pt x="0" y="246887"/>
                  </a:lnTo>
                  <a:close/>
                </a:path>
              </a:pathLst>
            </a:custGeom>
            <a:ln w="9144">
              <a:solidFill>
                <a:srgbClr val="EDCCAE"/>
              </a:solidFill>
            </a:ln>
          </p:spPr>
          <p:txBody>
            <a:bodyPr wrap="square" lIns="0" tIns="0" rIns="0" bIns="0" rtlCol="0"/>
            <a:lstStyle/>
            <a:p>
              <a:endParaRPr/>
            </a:p>
          </p:txBody>
        </p:sp>
      </p:grpSp>
      <p:sp>
        <p:nvSpPr>
          <p:cNvPr id="35" name="object 35"/>
          <p:cNvSpPr txBox="1"/>
          <p:nvPr/>
        </p:nvSpPr>
        <p:spPr>
          <a:xfrm>
            <a:off x="5038344" y="4304157"/>
            <a:ext cx="321945" cy="179070"/>
          </a:xfrm>
          <a:prstGeom prst="rect">
            <a:avLst/>
          </a:prstGeom>
        </p:spPr>
        <p:txBody>
          <a:bodyPr vert="horz" wrap="square" lIns="0" tIns="13335" rIns="0" bIns="0" rtlCol="0">
            <a:spAutoFit/>
          </a:bodyPr>
          <a:lstStyle/>
          <a:p>
            <a:pPr marL="83185">
              <a:lnSpc>
                <a:spcPct val="100000"/>
              </a:lnSpc>
              <a:spcBef>
                <a:spcPts val="105"/>
              </a:spcBef>
            </a:pPr>
            <a:r>
              <a:rPr sz="1000" b="1" dirty="0">
                <a:latin typeface="Corbel"/>
                <a:cs typeface="Corbel"/>
              </a:rPr>
              <a:t>TP</a:t>
            </a:r>
            <a:endParaRPr sz="1000">
              <a:latin typeface="Corbel"/>
              <a:cs typeface="Corbel"/>
            </a:endParaRPr>
          </a:p>
        </p:txBody>
      </p:sp>
      <p:grpSp>
        <p:nvGrpSpPr>
          <p:cNvPr id="36" name="object 36"/>
          <p:cNvGrpSpPr/>
          <p:nvPr/>
        </p:nvGrpSpPr>
        <p:grpSpPr>
          <a:xfrm>
            <a:off x="5531929" y="935545"/>
            <a:ext cx="6544945" cy="3837940"/>
            <a:chOff x="5531929" y="935545"/>
            <a:chExt cx="6544945" cy="3837940"/>
          </a:xfrm>
        </p:grpSpPr>
        <p:pic>
          <p:nvPicPr>
            <p:cNvPr id="37" name="object 37"/>
            <p:cNvPicPr/>
            <p:nvPr/>
          </p:nvPicPr>
          <p:blipFill>
            <a:blip r:embed="rId10" cstate="print"/>
            <a:stretch>
              <a:fillRect/>
            </a:stretch>
          </p:blipFill>
          <p:spPr>
            <a:xfrm>
              <a:off x="5536691" y="940308"/>
              <a:ext cx="6534911" cy="3828287"/>
            </a:xfrm>
            <a:prstGeom prst="rect">
              <a:avLst/>
            </a:prstGeom>
          </p:spPr>
        </p:pic>
        <p:sp>
          <p:nvSpPr>
            <p:cNvPr id="38" name="object 38"/>
            <p:cNvSpPr/>
            <p:nvPr/>
          </p:nvSpPr>
          <p:spPr>
            <a:xfrm>
              <a:off x="5536691" y="940308"/>
              <a:ext cx="6535420" cy="3828415"/>
            </a:xfrm>
            <a:custGeom>
              <a:avLst/>
              <a:gdLst/>
              <a:ahLst/>
              <a:cxnLst/>
              <a:rect l="l" t="t" r="r" b="b"/>
              <a:pathLst>
                <a:path w="6535420" h="3828415">
                  <a:moveTo>
                    <a:pt x="0" y="114045"/>
                  </a:moveTo>
                  <a:lnTo>
                    <a:pt x="8961" y="69651"/>
                  </a:lnTo>
                  <a:lnTo>
                    <a:pt x="33400" y="33400"/>
                  </a:lnTo>
                  <a:lnTo>
                    <a:pt x="69651" y="8961"/>
                  </a:lnTo>
                  <a:lnTo>
                    <a:pt x="114046" y="0"/>
                  </a:lnTo>
                  <a:lnTo>
                    <a:pt x="6420866" y="0"/>
                  </a:lnTo>
                  <a:lnTo>
                    <a:pt x="6465260" y="8961"/>
                  </a:lnTo>
                  <a:lnTo>
                    <a:pt x="6501511" y="33400"/>
                  </a:lnTo>
                  <a:lnTo>
                    <a:pt x="6525950" y="69651"/>
                  </a:lnTo>
                  <a:lnTo>
                    <a:pt x="6534911" y="114045"/>
                  </a:lnTo>
                  <a:lnTo>
                    <a:pt x="6534911" y="3714241"/>
                  </a:lnTo>
                  <a:lnTo>
                    <a:pt x="6525950" y="3758636"/>
                  </a:lnTo>
                  <a:lnTo>
                    <a:pt x="6501510" y="3794886"/>
                  </a:lnTo>
                  <a:lnTo>
                    <a:pt x="6465260" y="3819326"/>
                  </a:lnTo>
                  <a:lnTo>
                    <a:pt x="6420866" y="3828287"/>
                  </a:lnTo>
                  <a:lnTo>
                    <a:pt x="114046" y="3828287"/>
                  </a:lnTo>
                  <a:lnTo>
                    <a:pt x="69651" y="3819326"/>
                  </a:lnTo>
                  <a:lnTo>
                    <a:pt x="33400" y="3794886"/>
                  </a:lnTo>
                  <a:lnTo>
                    <a:pt x="8961" y="3758636"/>
                  </a:lnTo>
                  <a:lnTo>
                    <a:pt x="0" y="3714241"/>
                  </a:lnTo>
                  <a:lnTo>
                    <a:pt x="0" y="114045"/>
                  </a:lnTo>
                  <a:close/>
                </a:path>
              </a:pathLst>
            </a:custGeom>
            <a:ln w="9144">
              <a:solidFill>
                <a:srgbClr val="EDCCAE"/>
              </a:solidFill>
            </a:ln>
          </p:spPr>
          <p:txBody>
            <a:bodyPr wrap="square" lIns="0" tIns="0" rIns="0" bIns="0" rtlCol="0"/>
            <a:lstStyle/>
            <a:p>
              <a:endParaRPr/>
            </a:p>
          </p:txBody>
        </p:sp>
      </p:grpSp>
      <p:sp>
        <p:nvSpPr>
          <p:cNvPr id="39" name="object 39"/>
          <p:cNvSpPr txBox="1"/>
          <p:nvPr/>
        </p:nvSpPr>
        <p:spPr>
          <a:xfrm>
            <a:off x="5649595" y="1003172"/>
            <a:ext cx="2082800" cy="208279"/>
          </a:xfrm>
          <a:prstGeom prst="rect">
            <a:avLst/>
          </a:prstGeom>
        </p:spPr>
        <p:txBody>
          <a:bodyPr vert="horz" wrap="square" lIns="0" tIns="12700" rIns="0" bIns="0" rtlCol="0">
            <a:spAutoFit/>
          </a:bodyPr>
          <a:lstStyle/>
          <a:p>
            <a:pPr marL="12700">
              <a:lnSpc>
                <a:spcPct val="100000"/>
              </a:lnSpc>
              <a:spcBef>
                <a:spcPts val="100"/>
              </a:spcBef>
            </a:pPr>
            <a:r>
              <a:rPr sz="1200" b="1" u="sng" dirty="0">
                <a:uFill>
                  <a:solidFill>
                    <a:srgbClr val="000000"/>
                  </a:solidFill>
                </a:uFill>
                <a:latin typeface="Corbel"/>
                <a:cs typeface="Corbel"/>
              </a:rPr>
              <a:t>La</a:t>
            </a:r>
            <a:r>
              <a:rPr sz="1200" b="1" u="sng" spc="-10" dirty="0">
                <a:uFill>
                  <a:solidFill>
                    <a:srgbClr val="000000"/>
                  </a:solidFill>
                </a:uFill>
                <a:latin typeface="Corbel"/>
                <a:cs typeface="Corbel"/>
              </a:rPr>
              <a:t> </a:t>
            </a:r>
            <a:r>
              <a:rPr sz="1200" b="1" u="sng" spc="-5" dirty="0">
                <a:uFill>
                  <a:solidFill>
                    <a:srgbClr val="000000"/>
                  </a:solidFill>
                </a:uFill>
                <a:latin typeface="Corbel"/>
                <a:cs typeface="Corbel"/>
              </a:rPr>
              <a:t>courbe</a:t>
            </a:r>
            <a:r>
              <a:rPr sz="1200" b="1" u="sng" spc="-10" dirty="0">
                <a:uFill>
                  <a:solidFill>
                    <a:srgbClr val="000000"/>
                  </a:solidFill>
                </a:uFill>
                <a:latin typeface="Corbel"/>
                <a:cs typeface="Corbel"/>
              </a:rPr>
              <a:t> </a:t>
            </a:r>
            <a:r>
              <a:rPr sz="1200" b="1" u="sng" spc="-5" dirty="0">
                <a:uFill>
                  <a:solidFill>
                    <a:srgbClr val="000000"/>
                  </a:solidFill>
                </a:uFill>
                <a:latin typeface="Corbel"/>
                <a:cs typeface="Corbel"/>
              </a:rPr>
              <a:t>ROC</a:t>
            </a:r>
            <a:r>
              <a:rPr sz="1200" b="1" u="sng" dirty="0">
                <a:uFill>
                  <a:solidFill>
                    <a:srgbClr val="000000"/>
                  </a:solidFill>
                </a:uFill>
                <a:latin typeface="Corbel"/>
                <a:cs typeface="Corbel"/>
              </a:rPr>
              <a:t> et</a:t>
            </a:r>
            <a:r>
              <a:rPr sz="1200" b="1" u="sng" spc="-40" dirty="0">
                <a:uFill>
                  <a:solidFill>
                    <a:srgbClr val="000000"/>
                  </a:solidFill>
                </a:uFill>
                <a:latin typeface="Corbel"/>
                <a:cs typeface="Corbel"/>
              </a:rPr>
              <a:t> </a:t>
            </a:r>
            <a:r>
              <a:rPr sz="1200" b="1" u="sng" dirty="0">
                <a:uFill>
                  <a:solidFill>
                    <a:srgbClr val="000000"/>
                  </a:solidFill>
                </a:uFill>
                <a:latin typeface="Corbel"/>
                <a:cs typeface="Corbel"/>
              </a:rPr>
              <a:t>le</a:t>
            </a:r>
            <a:r>
              <a:rPr sz="1200" b="1" u="sng" spc="-10" dirty="0">
                <a:uFill>
                  <a:solidFill>
                    <a:srgbClr val="000000"/>
                  </a:solidFill>
                </a:uFill>
                <a:latin typeface="Corbel"/>
                <a:cs typeface="Corbel"/>
              </a:rPr>
              <a:t> </a:t>
            </a:r>
            <a:r>
              <a:rPr sz="1200" b="1" u="sng" spc="-5" dirty="0">
                <a:uFill>
                  <a:solidFill>
                    <a:srgbClr val="000000"/>
                  </a:solidFill>
                </a:uFill>
                <a:latin typeface="Corbel"/>
                <a:cs typeface="Corbel"/>
              </a:rPr>
              <a:t>score</a:t>
            </a:r>
            <a:r>
              <a:rPr sz="1200" b="1" u="sng" spc="-55" dirty="0">
                <a:uFill>
                  <a:solidFill>
                    <a:srgbClr val="000000"/>
                  </a:solidFill>
                </a:uFill>
                <a:latin typeface="Corbel"/>
                <a:cs typeface="Corbel"/>
              </a:rPr>
              <a:t> </a:t>
            </a:r>
            <a:r>
              <a:rPr sz="1200" b="1" u="sng" spc="-5" dirty="0">
                <a:uFill>
                  <a:solidFill>
                    <a:srgbClr val="000000"/>
                  </a:solidFill>
                </a:uFill>
                <a:latin typeface="Corbel"/>
                <a:cs typeface="Corbel"/>
              </a:rPr>
              <a:t>AUC</a:t>
            </a:r>
            <a:r>
              <a:rPr sz="1200" b="1" u="sng" spc="-20" dirty="0">
                <a:uFill>
                  <a:solidFill>
                    <a:srgbClr val="000000"/>
                  </a:solidFill>
                </a:uFill>
                <a:latin typeface="Corbel"/>
                <a:cs typeface="Corbel"/>
              </a:rPr>
              <a:t> </a:t>
            </a:r>
            <a:r>
              <a:rPr sz="1200" b="1" u="sng" dirty="0">
                <a:uFill>
                  <a:solidFill>
                    <a:srgbClr val="000000"/>
                  </a:solidFill>
                </a:uFill>
                <a:latin typeface="Corbel"/>
                <a:cs typeface="Corbel"/>
              </a:rPr>
              <a:t>:</a:t>
            </a:r>
            <a:endParaRPr sz="1200">
              <a:latin typeface="Corbel"/>
              <a:cs typeface="Corbel"/>
            </a:endParaRPr>
          </a:p>
        </p:txBody>
      </p:sp>
      <p:sp>
        <p:nvSpPr>
          <p:cNvPr id="40" name="object 40"/>
          <p:cNvSpPr txBox="1"/>
          <p:nvPr/>
        </p:nvSpPr>
        <p:spPr>
          <a:xfrm>
            <a:off x="5649595" y="1368628"/>
            <a:ext cx="5842000" cy="392430"/>
          </a:xfrm>
          <a:prstGeom prst="rect">
            <a:avLst/>
          </a:prstGeom>
        </p:spPr>
        <p:txBody>
          <a:bodyPr vert="horz" wrap="square" lIns="0" tIns="12700" rIns="0" bIns="0" rtlCol="0">
            <a:spAutoFit/>
          </a:bodyPr>
          <a:lstStyle/>
          <a:p>
            <a:pPr marL="12700">
              <a:lnSpc>
                <a:spcPct val="100000"/>
              </a:lnSpc>
              <a:spcBef>
                <a:spcPts val="100"/>
              </a:spcBef>
            </a:pPr>
            <a:r>
              <a:rPr sz="1200" dirty="0">
                <a:latin typeface="Corbel"/>
                <a:cs typeface="Corbel"/>
              </a:rPr>
              <a:t>La</a:t>
            </a:r>
            <a:r>
              <a:rPr sz="1200" spc="-10" dirty="0">
                <a:latin typeface="Corbel"/>
                <a:cs typeface="Corbel"/>
              </a:rPr>
              <a:t> </a:t>
            </a:r>
            <a:r>
              <a:rPr sz="1200" dirty="0">
                <a:latin typeface="Corbel"/>
                <a:cs typeface="Corbel"/>
              </a:rPr>
              <a:t>courbe</a:t>
            </a:r>
            <a:r>
              <a:rPr sz="1200" spc="-15" dirty="0">
                <a:latin typeface="Corbel"/>
                <a:cs typeface="Corbel"/>
              </a:rPr>
              <a:t> </a:t>
            </a:r>
            <a:r>
              <a:rPr sz="1200" dirty="0">
                <a:latin typeface="Corbel"/>
                <a:cs typeface="Corbel"/>
              </a:rPr>
              <a:t>ROC</a:t>
            </a:r>
            <a:r>
              <a:rPr sz="1200" spc="-10" dirty="0">
                <a:latin typeface="Corbel"/>
                <a:cs typeface="Corbel"/>
              </a:rPr>
              <a:t> </a:t>
            </a:r>
            <a:r>
              <a:rPr sz="1200" spc="-5" dirty="0">
                <a:latin typeface="Corbel"/>
                <a:cs typeface="Corbel"/>
              </a:rPr>
              <a:t>(Receiver</a:t>
            </a:r>
            <a:r>
              <a:rPr sz="1200" spc="-90" dirty="0">
                <a:latin typeface="Corbel"/>
                <a:cs typeface="Corbel"/>
              </a:rPr>
              <a:t> </a:t>
            </a:r>
            <a:r>
              <a:rPr sz="1200" spc="-5" dirty="0">
                <a:latin typeface="Corbel"/>
                <a:cs typeface="Corbel"/>
              </a:rPr>
              <a:t>Operating</a:t>
            </a:r>
            <a:r>
              <a:rPr sz="1200" spc="-55" dirty="0">
                <a:latin typeface="Corbel"/>
                <a:cs typeface="Corbel"/>
              </a:rPr>
              <a:t> </a:t>
            </a:r>
            <a:r>
              <a:rPr sz="1200" spc="-5" dirty="0">
                <a:latin typeface="Corbel"/>
                <a:cs typeface="Corbel"/>
              </a:rPr>
              <a:t>Characteristic)</a:t>
            </a:r>
            <a:r>
              <a:rPr sz="1200" spc="10" dirty="0">
                <a:latin typeface="Corbel"/>
                <a:cs typeface="Corbel"/>
              </a:rPr>
              <a:t> </a:t>
            </a:r>
            <a:r>
              <a:rPr sz="1200" spc="-5" dirty="0">
                <a:latin typeface="Corbel"/>
                <a:cs typeface="Corbel"/>
              </a:rPr>
              <a:t>est</a:t>
            </a:r>
            <a:r>
              <a:rPr sz="1200" spc="15" dirty="0">
                <a:latin typeface="Corbel"/>
                <a:cs typeface="Corbel"/>
              </a:rPr>
              <a:t> </a:t>
            </a:r>
            <a:r>
              <a:rPr sz="1200" dirty="0">
                <a:latin typeface="Corbel"/>
                <a:cs typeface="Corbel"/>
              </a:rPr>
              <a:t>un outil</a:t>
            </a:r>
            <a:r>
              <a:rPr sz="1200" spc="-15" dirty="0">
                <a:latin typeface="Corbel"/>
                <a:cs typeface="Corbel"/>
              </a:rPr>
              <a:t> </a:t>
            </a:r>
            <a:r>
              <a:rPr sz="1200" spc="-5" dirty="0">
                <a:latin typeface="Corbel"/>
                <a:cs typeface="Corbel"/>
              </a:rPr>
              <a:t>communément</a:t>
            </a:r>
            <a:r>
              <a:rPr sz="1200" spc="45" dirty="0">
                <a:latin typeface="Corbel"/>
                <a:cs typeface="Corbel"/>
              </a:rPr>
              <a:t> </a:t>
            </a:r>
            <a:r>
              <a:rPr sz="1200" dirty="0">
                <a:latin typeface="Corbel"/>
                <a:cs typeface="Corbel"/>
              </a:rPr>
              <a:t>utilisé</a:t>
            </a:r>
            <a:r>
              <a:rPr sz="1200" spc="-20" dirty="0">
                <a:latin typeface="Corbel"/>
                <a:cs typeface="Corbel"/>
              </a:rPr>
              <a:t> </a:t>
            </a:r>
            <a:r>
              <a:rPr sz="1200" spc="-5" dirty="0">
                <a:latin typeface="Corbel"/>
                <a:cs typeface="Corbel"/>
              </a:rPr>
              <a:t>avec</a:t>
            </a:r>
            <a:r>
              <a:rPr sz="1200" spc="5" dirty="0">
                <a:latin typeface="Corbel"/>
                <a:cs typeface="Corbel"/>
              </a:rPr>
              <a:t> </a:t>
            </a:r>
            <a:r>
              <a:rPr sz="1200" dirty="0">
                <a:latin typeface="Corbel"/>
                <a:cs typeface="Corbel"/>
              </a:rPr>
              <a:t>les</a:t>
            </a:r>
            <a:endParaRPr sz="1200">
              <a:latin typeface="Corbel"/>
              <a:cs typeface="Corbel"/>
            </a:endParaRPr>
          </a:p>
          <a:p>
            <a:pPr marL="12700">
              <a:lnSpc>
                <a:spcPct val="100000"/>
              </a:lnSpc>
              <a:spcBef>
                <a:spcPts val="5"/>
              </a:spcBef>
            </a:pPr>
            <a:r>
              <a:rPr sz="1200" spc="-5" dirty="0">
                <a:latin typeface="Corbel"/>
                <a:cs typeface="Corbel"/>
              </a:rPr>
              <a:t>classifieurs</a:t>
            </a:r>
            <a:r>
              <a:rPr sz="1200" spc="-25" dirty="0">
                <a:latin typeface="Corbel"/>
                <a:cs typeface="Corbel"/>
              </a:rPr>
              <a:t> </a:t>
            </a:r>
            <a:r>
              <a:rPr sz="1200" spc="-5" dirty="0">
                <a:latin typeface="Corbel"/>
                <a:cs typeface="Corbel"/>
              </a:rPr>
              <a:t>binaires. </a:t>
            </a:r>
            <a:r>
              <a:rPr sz="1200" dirty="0">
                <a:latin typeface="Corbel"/>
                <a:cs typeface="Corbel"/>
              </a:rPr>
              <a:t>Elle</a:t>
            </a:r>
            <a:r>
              <a:rPr sz="1200" spc="-40" dirty="0">
                <a:latin typeface="Corbel"/>
                <a:cs typeface="Corbel"/>
              </a:rPr>
              <a:t> </a:t>
            </a:r>
            <a:r>
              <a:rPr sz="1200" dirty="0">
                <a:latin typeface="Corbel"/>
                <a:cs typeface="Corbel"/>
              </a:rPr>
              <a:t>croise</a:t>
            </a:r>
            <a:r>
              <a:rPr sz="1200" spc="-20" dirty="0">
                <a:latin typeface="Corbel"/>
                <a:cs typeface="Corbel"/>
              </a:rPr>
              <a:t> </a:t>
            </a:r>
            <a:r>
              <a:rPr sz="1200" dirty="0">
                <a:latin typeface="Corbel"/>
                <a:cs typeface="Corbel"/>
              </a:rPr>
              <a:t>le</a:t>
            </a:r>
            <a:r>
              <a:rPr sz="1200" spc="-15" dirty="0">
                <a:latin typeface="Corbel"/>
                <a:cs typeface="Corbel"/>
              </a:rPr>
              <a:t> </a:t>
            </a:r>
            <a:r>
              <a:rPr sz="1200" spc="-10" dirty="0">
                <a:latin typeface="Corbel"/>
                <a:cs typeface="Corbel"/>
              </a:rPr>
              <a:t>taux</a:t>
            </a:r>
            <a:r>
              <a:rPr sz="1200" spc="35" dirty="0">
                <a:latin typeface="Corbel"/>
                <a:cs typeface="Corbel"/>
              </a:rPr>
              <a:t> </a:t>
            </a:r>
            <a:r>
              <a:rPr sz="1200" dirty="0">
                <a:latin typeface="Corbel"/>
                <a:cs typeface="Corbel"/>
              </a:rPr>
              <a:t>de</a:t>
            </a:r>
            <a:r>
              <a:rPr sz="1200" spc="-65" dirty="0">
                <a:latin typeface="Corbel"/>
                <a:cs typeface="Corbel"/>
              </a:rPr>
              <a:t> </a:t>
            </a:r>
            <a:r>
              <a:rPr sz="1200" spc="-20" dirty="0">
                <a:latin typeface="Corbel"/>
                <a:cs typeface="Corbel"/>
              </a:rPr>
              <a:t>True </a:t>
            </a:r>
            <a:r>
              <a:rPr sz="1200" spc="-10" dirty="0">
                <a:latin typeface="Corbel"/>
                <a:cs typeface="Corbel"/>
              </a:rPr>
              <a:t>Positive</a:t>
            </a:r>
            <a:r>
              <a:rPr sz="1200" spc="-35" dirty="0">
                <a:latin typeface="Corbel"/>
                <a:cs typeface="Corbel"/>
              </a:rPr>
              <a:t> </a:t>
            </a:r>
            <a:r>
              <a:rPr sz="1200" spc="-5" dirty="0">
                <a:latin typeface="Corbel"/>
                <a:cs typeface="Corbel"/>
              </a:rPr>
              <a:t>avec</a:t>
            </a:r>
            <a:r>
              <a:rPr sz="1200" spc="10" dirty="0">
                <a:latin typeface="Corbel"/>
                <a:cs typeface="Corbel"/>
              </a:rPr>
              <a:t> </a:t>
            </a:r>
            <a:r>
              <a:rPr sz="1200" spc="5" dirty="0">
                <a:latin typeface="Corbel"/>
                <a:cs typeface="Corbel"/>
              </a:rPr>
              <a:t>le </a:t>
            </a:r>
            <a:r>
              <a:rPr sz="1200" spc="-10" dirty="0">
                <a:latin typeface="Corbel"/>
                <a:cs typeface="Corbel"/>
              </a:rPr>
              <a:t>taux</a:t>
            </a:r>
            <a:r>
              <a:rPr sz="1200" spc="15" dirty="0">
                <a:latin typeface="Corbel"/>
                <a:cs typeface="Corbel"/>
              </a:rPr>
              <a:t> </a:t>
            </a:r>
            <a:r>
              <a:rPr sz="1200" dirty="0">
                <a:latin typeface="Corbel"/>
                <a:cs typeface="Corbel"/>
              </a:rPr>
              <a:t>de</a:t>
            </a:r>
            <a:r>
              <a:rPr sz="1200" spc="5" dirty="0">
                <a:latin typeface="Corbel"/>
                <a:cs typeface="Corbel"/>
              </a:rPr>
              <a:t> </a:t>
            </a:r>
            <a:r>
              <a:rPr sz="1200" spc="-10" dirty="0">
                <a:latin typeface="Corbel"/>
                <a:cs typeface="Corbel"/>
              </a:rPr>
              <a:t>False</a:t>
            </a:r>
            <a:r>
              <a:rPr sz="1200" spc="5" dirty="0">
                <a:latin typeface="Corbel"/>
                <a:cs typeface="Corbel"/>
              </a:rPr>
              <a:t> </a:t>
            </a:r>
            <a:r>
              <a:rPr sz="1200" spc="-5" dirty="0">
                <a:latin typeface="Corbel"/>
                <a:cs typeface="Corbel"/>
              </a:rPr>
              <a:t>Positive.</a:t>
            </a:r>
            <a:endParaRPr sz="1200">
              <a:latin typeface="Corbel"/>
              <a:cs typeface="Corbel"/>
            </a:endParaRPr>
          </a:p>
        </p:txBody>
      </p:sp>
      <p:sp>
        <p:nvSpPr>
          <p:cNvPr id="41" name="object 41"/>
          <p:cNvSpPr txBox="1"/>
          <p:nvPr/>
        </p:nvSpPr>
        <p:spPr>
          <a:xfrm>
            <a:off x="5649595" y="1917649"/>
            <a:ext cx="5769610" cy="391795"/>
          </a:xfrm>
          <a:prstGeom prst="rect">
            <a:avLst/>
          </a:prstGeom>
        </p:spPr>
        <p:txBody>
          <a:bodyPr vert="horz" wrap="square" lIns="0" tIns="12700" rIns="0" bIns="0" rtlCol="0">
            <a:spAutoFit/>
          </a:bodyPr>
          <a:lstStyle/>
          <a:p>
            <a:pPr marL="12700">
              <a:lnSpc>
                <a:spcPct val="100000"/>
              </a:lnSpc>
              <a:spcBef>
                <a:spcPts val="100"/>
              </a:spcBef>
            </a:pPr>
            <a:r>
              <a:rPr sz="1200" dirty="0">
                <a:latin typeface="Corbel"/>
                <a:cs typeface="Corbel"/>
              </a:rPr>
              <a:t>Un</a:t>
            </a:r>
            <a:r>
              <a:rPr sz="1200" spc="-5" dirty="0">
                <a:latin typeface="Corbel"/>
                <a:cs typeface="Corbel"/>
              </a:rPr>
              <a:t> </a:t>
            </a:r>
            <a:r>
              <a:rPr sz="1200" dirty="0">
                <a:latin typeface="Corbel"/>
                <a:cs typeface="Corbel"/>
              </a:rPr>
              <a:t>bon</a:t>
            </a:r>
            <a:r>
              <a:rPr sz="1200" spc="-30" dirty="0">
                <a:latin typeface="Corbel"/>
                <a:cs typeface="Corbel"/>
              </a:rPr>
              <a:t> </a:t>
            </a:r>
            <a:r>
              <a:rPr sz="1200" spc="-5" dirty="0">
                <a:latin typeface="Corbel"/>
                <a:cs typeface="Corbel"/>
              </a:rPr>
              <a:t>classifieur</a:t>
            </a:r>
            <a:r>
              <a:rPr sz="1200" spc="-15" dirty="0">
                <a:latin typeface="Corbel"/>
                <a:cs typeface="Corbel"/>
              </a:rPr>
              <a:t> </a:t>
            </a:r>
            <a:r>
              <a:rPr sz="1200" spc="-5" dirty="0">
                <a:latin typeface="Corbel"/>
                <a:cs typeface="Corbel"/>
              </a:rPr>
              <a:t>aura</a:t>
            </a:r>
            <a:r>
              <a:rPr sz="1200" spc="15" dirty="0">
                <a:latin typeface="Corbel"/>
                <a:cs typeface="Corbel"/>
              </a:rPr>
              <a:t> </a:t>
            </a:r>
            <a:r>
              <a:rPr sz="1200" spc="-5" dirty="0">
                <a:latin typeface="Corbel"/>
                <a:cs typeface="Corbel"/>
              </a:rPr>
              <a:t>sa</a:t>
            </a:r>
            <a:r>
              <a:rPr sz="1200" spc="15" dirty="0">
                <a:latin typeface="Corbel"/>
                <a:cs typeface="Corbel"/>
              </a:rPr>
              <a:t> </a:t>
            </a:r>
            <a:r>
              <a:rPr sz="1200" dirty="0">
                <a:latin typeface="Corbel"/>
                <a:cs typeface="Corbel"/>
              </a:rPr>
              <a:t>courbe</a:t>
            </a:r>
            <a:r>
              <a:rPr sz="1200" spc="-40" dirty="0">
                <a:latin typeface="Corbel"/>
                <a:cs typeface="Corbel"/>
              </a:rPr>
              <a:t> </a:t>
            </a:r>
            <a:r>
              <a:rPr sz="1200" spc="-5" dirty="0">
                <a:latin typeface="Corbel"/>
                <a:cs typeface="Corbel"/>
              </a:rPr>
              <a:t>qui</a:t>
            </a:r>
            <a:r>
              <a:rPr sz="1200" spc="10" dirty="0">
                <a:latin typeface="Corbel"/>
                <a:cs typeface="Corbel"/>
              </a:rPr>
              <a:t> </a:t>
            </a:r>
            <a:r>
              <a:rPr sz="1200" spc="-5" dirty="0">
                <a:latin typeface="Corbel"/>
                <a:cs typeface="Corbel"/>
              </a:rPr>
              <a:t>s’approche</a:t>
            </a:r>
            <a:r>
              <a:rPr sz="1200" spc="-45" dirty="0">
                <a:latin typeface="Corbel"/>
                <a:cs typeface="Corbel"/>
              </a:rPr>
              <a:t> </a:t>
            </a:r>
            <a:r>
              <a:rPr sz="1200" dirty="0">
                <a:latin typeface="Corbel"/>
                <a:cs typeface="Corbel"/>
              </a:rPr>
              <a:t>le</a:t>
            </a:r>
            <a:r>
              <a:rPr sz="1200" spc="10" dirty="0">
                <a:latin typeface="Corbel"/>
                <a:cs typeface="Corbel"/>
              </a:rPr>
              <a:t> </a:t>
            </a:r>
            <a:r>
              <a:rPr sz="1200" dirty="0">
                <a:latin typeface="Corbel"/>
                <a:cs typeface="Corbel"/>
              </a:rPr>
              <a:t>plus</a:t>
            </a:r>
            <a:r>
              <a:rPr sz="1200" spc="-25" dirty="0">
                <a:latin typeface="Corbel"/>
                <a:cs typeface="Corbel"/>
              </a:rPr>
              <a:t> </a:t>
            </a:r>
            <a:r>
              <a:rPr sz="1200" dirty="0">
                <a:latin typeface="Corbel"/>
                <a:cs typeface="Corbel"/>
              </a:rPr>
              <a:t>possible</a:t>
            </a:r>
            <a:r>
              <a:rPr sz="1200" spc="-50" dirty="0">
                <a:latin typeface="Corbel"/>
                <a:cs typeface="Corbel"/>
              </a:rPr>
              <a:t> </a:t>
            </a:r>
            <a:r>
              <a:rPr sz="1200" dirty="0">
                <a:latin typeface="Corbel"/>
                <a:cs typeface="Corbel"/>
              </a:rPr>
              <a:t>du</a:t>
            </a:r>
            <a:r>
              <a:rPr sz="1200" spc="10" dirty="0">
                <a:latin typeface="Corbel"/>
                <a:cs typeface="Corbel"/>
              </a:rPr>
              <a:t> </a:t>
            </a:r>
            <a:r>
              <a:rPr sz="1200" dirty="0">
                <a:latin typeface="Corbel"/>
                <a:cs typeface="Corbel"/>
              </a:rPr>
              <a:t>coin</a:t>
            </a:r>
            <a:r>
              <a:rPr sz="1200" spc="-30" dirty="0">
                <a:latin typeface="Corbel"/>
                <a:cs typeface="Corbel"/>
              </a:rPr>
              <a:t> </a:t>
            </a:r>
            <a:r>
              <a:rPr sz="1200" dirty="0">
                <a:latin typeface="Corbel"/>
                <a:cs typeface="Corbel"/>
              </a:rPr>
              <a:t>supérieur</a:t>
            </a:r>
            <a:r>
              <a:rPr sz="1200" spc="-15" dirty="0">
                <a:latin typeface="Corbel"/>
                <a:cs typeface="Corbel"/>
              </a:rPr>
              <a:t> </a:t>
            </a:r>
            <a:r>
              <a:rPr sz="1200" dirty="0">
                <a:latin typeface="Corbel"/>
                <a:cs typeface="Corbel"/>
              </a:rPr>
              <a:t>gauche</a:t>
            </a:r>
            <a:r>
              <a:rPr sz="1200" spc="-20" dirty="0">
                <a:latin typeface="Corbel"/>
                <a:cs typeface="Corbel"/>
              </a:rPr>
              <a:t> </a:t>
            </a:r>
            <a:r>
              <a:rPr sz="1200" dirty="0">
                <a:latin typeface="Corbel"/>
                <a:cs typeface="Corbel"/>
              </a:rPr>
              <a:t>du</a:t>
            </a:r>
            <a:endParaRPr sz="1200">
              <a:latin typeface="Corbel"/>
              <a:cs typeface="Corbel"/>
            </a:endParaRPr>
          </a:p>
          <a:p>
            <a:pPr marL="12700">
              <a:lnSpc>
                <a:spcPct val="100000"/>
              </a:lnSpc>
              <a:spcBef>
                <a:spcPts val="5"/>
              </a:spcBef>
            </a:pPr>
            <a:r>
              <a:rPr sz="1200" dirty="0">
                <a:latin typeface="Corbel"/>
                <a:cs typeface="Corbel"/>
              </a:rPr>
              <a:t>graphique.</a:t>
            </a:r>
            <a:endParaRPr sz="1200">
              <a:latin typeface="Corbel"/>
              <a:cs typeface="Corbel"/>
            </a:endParaRPr>
          </a:p>
        </p:txBody>
      </p:sp>
      <p:sp>
        <p:nvSpPr>
          <p:cNvPr id="42" name="object 42"/>
          <p:cNvSpPr txBox="1"/>
          <p:nvPr/>
        </p:nvSpPr>
        <p:spPr>
          <a:xfrm>
            <a:off x="5649595" y="2466847"/>
            <a:ext cx="6306820" cy="574675"/>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orbel"/>
                <a:cs typeface="Corbel"/>
              </a:rPr>
              <a:t>Une autre façon </a:t>
            </a:r>
            <a:r>
              <a:rPr sz="1200" dirty="0">
                <a:latin typeface="Corbel"/>
                <a:cs typeface="Corbel"/>
              </a:rPr>
              <a:t>de </a:t>
            </a:r>
            <a:r>
              <a:rPr sz="1200" spc="-5" dirty="0">
                <a:latin typeface="Corbel"/>
                <a:cs typeface="Corbel"/>
              </a:rPr>
              <a:t>comparer </a:t>
            </a:r>
            <a:r>
              <a:rPr sz="1200" dirty="0">
                <a:latin typeface="Corbel"/>
                <a:cs typeface="Corbel"/>
              </a:rPr>
              <a:t>des </a:t>
            </a:r>
            <a:r>
              <a:rPr sz="1200" spc="-5" dirty="0">
                <a:latin typeface="Corbel"/>
                <a:cs typeface="Corbel"/>
              </a:rPr>
              <a:t>classifieurs consiste </a:t>
            </a:r>
            <a:r>
              <a:rPr sz="1200" dirty="0">
                <a:latin typeface="Corbel"/>
                <a:cs typeface="Corbel"/>
              </a:rPr>
              <a:t>à </a:t>
            </a:r>
            <a:r>
              <a:rPr sz="1200" spc="-5" dirty="0">
                <a:latin typeface="Corbel"/>
                <a:cs typeface="Corbel"/>
              </a:rPr>
              <a:t>mesurer l’aire sous </a:t>
            </a:r>
            <a:r>
              <a:rPr sz="1200" dirty="0">
                <a:latin typeface="Corbel"/>
                <a:cs typeface="Corbel"/>
              </a:rPr>
              <a:t>la courbe (Area </a:t>
            </a:r>
            <a:r>
              <a:rPr sz="1200" spc="-5" dirty="0">
                <a:latin typeface="Corbel"/>
                <a:cs typeface="Corbel"/>
              </a:rPr>
              <a:t>Under the </a:t>
            </a:r>
            <a:r>
              <a:rPr sz="1200" spc="-229" dirty="0">
                <a:latin typeface="Corbel"/>
                <a:cs typeface="Corbel"/>
              </a:rPr>
              <a:t> </a:t>
            </a:r>
            <a:r>
              <a:rPr sz="1200" spc="-5" dirty="0">
                <a:latin typeface="Corbel"/>
                <a:cs typeface="Corbel"/>
              </a:rPr>
              <a:t>Curve </a:t>
            </a:r>
            <a:r>
              <a:rPr sz="1200" dirty="0">
                <a:latin typeface="Corbel"/>
                <a:cs typeface="Corbel"/>
              </a:rPr>
              <a:t>ou </a:t>
            </a:r>
            <a:r>
              <a:rPr sz="1200" spc="-5" dirty="0">
                <a:latin typeface="Corbel"/>
                <a:cs typeface="Corbel"/>
              </a:rPr>
              <a:t>AUC). </a:t>
            </a:r>
            <a:r>
              <a:rPr sz="1200" dirty="0">
                <a:latin typeface="Corbel"/>
                <a:cs typeface="Corbel"/>
              </a:rPr>
              <a:t>Un </a:t>
            </a:r>
            <a:r>
              <a:rPr sz="1200" spc="-5" dirty="0">
                <a:latin typeface="Corbel"/>
                <a:cs typeface="Corbel"/>
              </a:rPr>
              <a:t>classifieur parfait aurait </a:t>
            </a:r>
            <a:r>
              <a:rPr sz="1200" dirty="0">
                <a:latin typeface="Corbel"/>
                <a:cs typeface="Corbel"/>
              </a:rPr>
              <a:t>un </a:t>
            </a:r>
            <a:r>
              <a:rPr sz="1200" spc="-5" dirty="0">
                <a:latin typeface="Corbel"/>
                <a:cs typeface="Corbel"/>
              </a:rPr>
              <a:t>score </a:t>
            </a:r>
            <a:r>
              <a:rPr sz="1200" dirty="0">
                <a:latin typeface="Corbel"/>
                <a:cs typeface="Corbel"/>
              </a:rPr>
              <a:t>AUC </a:t>
            </a:r>
            <a:r>
              <a:rPr sz="1200" spc="-5" dirty="0">
                <a:latin typeface="Corbel"/>
                <a:cs typeface="Corbel"/>
              </a:rPr>
              <a:t>égal </a:t>
            </a:r>
            <a:r>
              <a:rPr sz="1200" dirty="0">
                <a:latin typeface="Corbel"/>
                <a:cs typeface="Corbel"/>
              </a:rPr>
              <a:t>à </a:t>
            </a:r>
            <a:r>
              <a:rPr sz="1200" spc="-10" dirty="0">
                <a:latin typeface="Corbel"/>
                <a:cs typeface="Corbel"/>
              </a:rPr>
              <a:t>1, </a:t>
            </a:r>
            <a:r>
              <a:rPr sz="1200" spc="-5" dirty="0">
                <a:latin typeface="Corbel"/>
                <a:cs typeface="Corbel"/>
              </a:rPr>
              <a:t>tandis </a:t>
            </a:r>
            <a:r>
              <a:rPr sz="1200" dirty="0">
                <a:latin typeface="Corbel"/>
                <a:cs typeface="Corbel"/>
              </a:rPr>
              <a:t>qu’un </a:t>
            </a:r>
            <a:r>
              <a:rPr sz="1200" spc="-5" dirty="0">
                <a:latin typeface="Corbel"/>
                <a:cs typeface="Corbel"/>
              </a:rPr>
              <a:t>classifieur purement </a:t>
            </a:r>
            <a:r>
              <a:rPr sz="1200" dirty="0">
                <a:latin typeface="Corbel"/>
                <a:cs typeface="Corbel"/>
              </a:rPr>
              <a:t> </a:t>
            </a:r>
            <a:r>
              <a:rPr sz="1200" spc="-5" dirty="0">
                <a:latin typeface="Corbel"/>
                <a:cs typeface="Corbel"/>
              </a:rPr>
              <a:t>aléatoire</a:t>
            </a:r>
            <a:r>
              <a:rPr sz="1200" spc="-30" dirty="0">
                <a:latin typeface="Corbel"/>
                <a:cs typeface="Corbel"/>
              </a:rPr>
              <a:t> </a:t>
            </a:r>
            <a:r>
              <a:rPr sz="1200" spc="-5" dirty="0">
                <a:latin typeface="Corbel"/>
                <a:cs typeface="Corbel"/>
              </a:rPr>
              <a:t>aurait</a:t>
            </a:r>
            <a:r>
              <a:rPr sz="1200" spc="-10" dirty="0">
                <a:latin typeface="Corbel"/>
                <a:cs typeface="Corbel"/>
              </a:rPr>
              <a:t> </a:t>
            </a:r>
            <a:r>
              <a:rPr sz="1200" dirty="0">
                <a:latin typeface="Corbel"/>
                <a:cs typeface="Corbel"/>
              </a:rPr>
              <a:t>un</a:t>
            </a:r>
            <a:r>
              <a:rPr sz="1200" spc="15" dirty="0">
                <a:latin typeface="Corbel"/>
                <a:cs typeface="Corbel"/>
              </a:rPr>
              <a:t> </a:t>
            </a:r>
            <a:r>
              <a:rPr sz="1200" spc="-5" dirty="0">
                <a:latin typeface="Corbel"/>
                <a:cs typeface="Corbel"/>
              </a:rPr>
              <a:t>score</a:t>
            </a:r>
            <a:r>
              <a:rPr sz="1200" spc="-70" dirty="0">
                <a:latin typeface="Corbel"/>
                <a:cs typeface="Corbel"/>
              </a:rPr>
              <a:t> </a:t>
            </a:r>
            <a:r>
              <a:rPr sz="1200" dirty="0">
                <a:latin typeface="Corbel"/>
                <a:cs typeface="Corbel"/>
              </a:rPr>
              <a:t>AUC</a:t>
            </a:r>
            <a:r>
              <a:rPr sz="1200" spc="-15" dirty="0">
                <a:latin typeface="Corbel"/>
                <a:cs typeface="Corbel"/>
              </a:rPr>
              <a:t> </a:t>
            </a:r>
            <a:r>
              <a:rPr sz="1200" dirty="0">
                <a:latin typeface="Corbel"/>
                <a:cs typeface="Corbel"/>
              </a:rPr>
              <a:t>de</a:t>
            </a:r>
            <a:r>
              <a:rPr sz="1200" spc="-10" dirty="0">
                <a:latin typeface="Corbel"/>
                <a:cs typeface="Corbel"/>
              </a:rPr>
              <a:t> </a:t>
            </a:r>
            <a:r>
              <a:rPr sz="1200" dirty="0">
                <a:latin typeface="Corbel"/>
                <a:cs typeface="Corbel"/>
              </a:rPr>
              <a:t>0.5.</a:t>
            </a:r>
            <a:endParaRPr sz="1200">
              <a:latin typeface="Corbel"/>
              <a:cs typeface="Corbel"/>
            </a:endParaRPr>
          </a:p>
        </p:txBody>
      </p:sp>
      <p:grpSp>
        <p:nvGrpSpPr>
          <p:cNvPr id="43" name="object 43"/>
          <p:cNvGrpSpPr/>
          <p:nvPr/>
        </p:nvGrpSpPr>
        <p:grpSpPr>
          <a:xfrm>
            <a:off x="7226617" y="2959607"/>
            <a:ext cx="4850130" cy="3597275"/>
            <a:chOff x="7226617" y="2959607"/>
            <a:chExt cx="4850130" cy="3597275"/>
          </a:xfrm>
        </p:grpSpPr>
        <p:pic>
          <p:nvPicPr>
            <p:cNvPr id="44" name="object 44"/>
            <p:cNvPicPr/>
            <p:nvPr/>
          </p:nvPicPr>
          <p:blipFill>
            <a:blip r:embed="rId11" cstate="print"/>
            <a:stretch>
              <a:fillRect/>
            </a:stretch>
          </p:blipFill>
          <p:spPr>
            <a:xfrm>
              <a:off x="8656320" y="2959607"/>
              <a:ext cx="3313176" cy="1688592"/>
            </a:xfrm>
            <a:prstGeom prst="rect">
              <a:avLst/>
            </a:prstGeom>
          </p:spPr>
        </p:pic>
        <p:pic>
          <p:nvPicPr>
            <p:cNvPr id="45" name="object 45"/>
            <p:cNvPicPr/>
            <p:nvPr/>
          </p:nvPicPr>
          <p:blipFill>
            <a:blip r:embed="rId12" cstate="print"/>
            <a:stretch>
              <a:fillRect/>
            </a:stretch>
          </p:blipFill>
          <p:spPr>
            <a:xfrm>
              <a:off x="7231380" y="4878323"/>
              <a:ext cx="4840224" cy="1673352"/>
            </a:xfrm>
            <a:prstGeom prst="rect">
              <a:avLst/>
            </a:prstGeom>
          </p:spPr>
        </p:pic>
        <p:sp>
          <p:nvSpPr>
            <p:cNvPr id="46" name="object 46"/>
            <p:cNvSpPr/>
            <p:nvPr/>
          </p:nvSpPr>
          <p:spPr>
            <a:xfrm>
              <a:off x="7231380" y="4878323"/>
              <a:ext cx="4840605" cy="1673860"/>
            </a:xfrm>
            <a:custGeom>
              <a:avLst/>
              <a:gdLst/>
              <a:ahLst/>
              <a:cxnLst/>
              <a:rect l="l" t="t" r="r" b="b"/>
              <a:pathLst>
                <a:path w="4840605" h="1673859">
                  <a:moveTo>
                    <a:pt x="0" y="76073"/>
                  </a:moveTo>
                  <a:lnTo>
                    <a:pt x="5974" y="46452"/>
                  </a:lnTo>
                  <a:lnTo>
                    <a:pt x="22272" y="22272"/>
                  </a:lnTo>
                  <a:lnTo>
                    <a:pt x="46452" y="5974"/>
                  </a:lnTo>
                  <a:lnTo>
                    <a:pt x="76073" y="0"/>
                  </a:lnTo>
                  <a:lnTo>
                    <a:pt x="4764151" y="0"/>
                  </a:lnTo>
                  <a:lnTo>
                    <a:pt x="4793771" y="5974"/>
                  </a:lnTo>
                  <a:lnTo>
                    <a:pt x="4817951" y="22272"/>
                  </a:lnTo>
                  <a:lnTo>
                    <a:pt x="4834249" y="46452"/>
                  </a:lnTo>
                  <a:lnTo>
                    <a:pt x="4840224" y="76073"/>
                  </a:lnTo>
                  <a:lnTo>
                    <a:pt x="4840224" y="1597291"/>
                  </a:lnTo>
                  <a:lnTo>
                    <a:pt x="4834249" y="1626899"/>
                  </a:lnTo>
                  <a:lnTo>
                    <a:pt x="4817951" y="1651076"/>
                  </a:lnTo>
                  <a:lnTo>
                    <a:pt x="4793771" y="1667375"/>
                  </a:lnTo>
                  <a:lnTo>
                    <a:pt x="4764151" y="1673352"/>
                  </a:lnTo>
                  <a:lnTo>
                    <a:pt x="76073" y="1673352"/>
                  </a:lnTo>
                  <a:lnTo>
                    <a:pt x="46452" y="1667375"/>
                  </a:lnTo>
                  <a:lnTo>
                    <a:pt x="22272" y="1651076"/>
                  </a:lnTo>
                  <a:lnTo>
                    <a:pt x="5974" y="1626899"/>
                  </a:lnTo>
                  <a:lnTo>
                    <a:pt x="0" y="1597291"/>
                  </a:lnTo>
                  <a:lnTo>
                    <a:pt x="0" y="76073"/>
                  </a:lnTo>
                  <a:close/>
                </a:path>
              </a:pathLst>
            </a:custGeom>
            <a:ln w="9144">
              <a:solidFill>
                <a:srgbClr val="C0DEB1"/>
              </a:solidFill>
            </a:ln>
          </p:spPr>
          <p:txBody>
            <a:bodyPr wrap="square" lIns="0" tIns="0" rIns="0" bIns="0" rtlCol="0"/>
            <a:lstStyle/>
            <a:p>
              <a:endParaRPr/>
            </a:p>
          </p:txBody>
        </p:sp>
      </p:grpSp>
      <p:sp>
        <p:nvSpPr>
          <p:cNvPr id="47" name="object 47"/>
          <p:cNvSpPr txBox="1"/>
          <p:nvPr/>
        </p:nvSpPr>
        <p:spPr>
          <a:xfrm>
            <a:off x="7333233" y="4939360"/>
            <a:ext cx="3626485" cy="194310"/>
          </a:xfrm>
          <a:prstGeom prst="rect">
            <a:avLst/>
          </a:prstGeom>
        </p:spPr>
        <p:txBody>
          <a:bodyPr vert="horz" wrap="square" lIns="0" tIns="13335" rIns="0" bIns="0" rtlCol="0">
            <a:spAutoFit/>
          </a:bodyPr>
          <a:lstStyle/>
          <a:p>
            <a:pPr marL="12700">
              <a:lnSpc>
                <a:spcPct val="100000"/>
              </a:lnSpc>
              <a:spcBef>
                <a:spcPts val="105"/>
              </a:spcBef>
            </a:pPr>
            <a:r>
              <a:rPr sz="1100" b="1" u="sng" spc="-10" dirty="0">
                <a:uFill>
                  <a:solidFill>
                    <a:srgbClr val="000000"/>
                  </a:solidFill>
                </a:uFill>
                <a:latin typeface="Corbel"/>
                <a:cs typeface="Corbel"/>
              </a:rPr>
              <a:t>A</a:t>
            </a:r>
            <a:r>
              <a:rPr sz="1100" b="1" u="sng" spc="5" dirty="0">
                <a:uFill>
                  <a:solidFill>
                    <a:srgbClr val="000000"/>
                  </a:solidFill>
                </a:uFill>
                <a:latin typeface="Corbel"/>
                <a:cs typeface="Corbel"/>
              </a:rPr>
              <a:t>naly</a:t>
            </a:r>
            <a:r>
              <a:rPr sz="1100" b="1" u="sng" spc="10" dirty="0">
                <a:uFill>
                  <a:solidFill>
                    <a:srgbClr val="000000"/>
                  </a:solidFill>
                </a:uFill>
                <a:latin typeface="Corbel"/>
                <a:cs typeface="Corbel"/>
              </a:rPr>
              <a:t>s</a:t>
            </a:r>
            <a:r>
              <a:rPr sz="1100" b="1" u="sng" dirty="0">
                <a:uFill>
                  <a:solidFill>
                    <a:srgbClr val="000000"/>
                  </a:solidFill>
                </a:uFill>
                <a:latin typeface="Corbel"/>
                <a:cs typeface="Corbel"/>
              </a:rPr>
              <a:t>e</a:t>
            </a:r>
            <a:r>
              <a:rPr sz="1100" b="1" u="sng" spc="-75" dirty="0">
                <a:uFill>
                  <a:solidFill>
                    <a:srgbClr val="000000"/>
                  </a:solidFill>
                </a:uFill>
                <a:latin typeface="Corbel"/>
                <a:cs typeface="Corbel"/>
              </a:rPr>
              <a:t> </a:t>
            </a:r>
            <a:r>
              <a:rPr sz="1100" b="1" u="sng" spc="5" dirty="0">
                <a:uFill>
                  <a:solidFill>
                    <a:srgbClr val="000000"/>
                  </a:solidFill>
                </a:uFill>
                <a:latin typeface="Corbel"/>
                <a:cs typeface="Corbel"/>
              </a:rPr>
              <a:t>d</a:t>
            </a:r>
            <a:r>
              <a:rPr sz="1100" b="1" u="sng" dirty="0">
                <a:uFill>
                  <a:solidFill>
                    <a:srgbClr val="000000"/>
                  </a:solidFill>
                </a:uFill>
                <a:latin typeface="Corbel"/>
                <a:cs typeface="Corbel"/>
              </a:rPr>
              <a:t>e</a:t>
            </a:r>
            <a:r>
              <a:rPr sz="1100" b="1" u="sng" spc="-30" dirty="0">
                <a:uFill>
                  <a:solidFill>
                    <a:srgbClr val="000000"/>
                  </a:solidFill>
                </a:uFill>
                <a:latin typeface="Corbel"/>
                <a:cs typeface="Corbel"/>
              </a:rPr>
              <a:t> </a:t>
            </a:r>
            <a:r>
              <a:rPr sz="1100" b="1" u="sng" spc="5" dirty="0">
                <a:uFill>
                  <a:solidFill>
                    <a:srgbClr val="000000"/>
                  </a:solidFill>
                </a:uFill>
                <a:latin typeface="Corbel"/>
                <a:cs typeface="Corbel"/>
              </a:rPr>
              <a:t>n</a:t>
            </a:r>
            <a:r>
              <a:rPr sz="1100" b="1" u="sng" spc="-15" dirty="0">
                <a:uFill>
                  <a:solidFill>
                    <a:srgbClr val="000000"/>
                  </a:solidFill>
                </a:uFill>
                <a:latin typeface="Corbel"/>
                <a:cs typeface="Corbel"/>
              </a:rPr>
              <a:t>ot</a:t>
            </a:r>
            <a:r>
              <a:rPr sz="1100" b="1" u="sng" dirty="0">
                <a:uFill>
                  <a:solidFill>
                    <a:srgbClr val="000000"/>
                  </a:solidFill>
                </a:uFill>
                <a:latin typeface="Corbel"/>
                <a:cs typeface="Corbel"/>
              </a:rPr>
              <a:t>re</a:t>
            </a:r>
            <a:r>
              <a:rPr sz="1100" b="1" u="sng" spc="15" dirty="0">
                <a:uFill>
                  <a:solidFill>
                    <a:srgbClr val="000000"/>
                  </a:solidFill>
                </a:uFill>
                <a:latin typeface="Corbel"/>
                <a:cs typeface="Corbel"/>
              </a:rPr>
              <a:t> </a:t>
            </a:r>
            <a:r>
              <a:rPr sz="1100" b="1" u="sng" spc="5" dirty="0">
                <a:uFill>
                  <a:solidFill>
                    <a:srgbClr val="000000"/>
                  </a:solidFill>
                </a:uFill>
                <a:latin typeface="Corbel"/>
                <a:cs typeface="Corbel"/>
              </a:rPr>
              <a:t>Ba</a:t>
            </a:r>
            <a:r>
              <a:rPr sz="1100" b="1" u="sng" spc="10" dirty="0">
                <a:uFill>
                  <a:solidFill>
                    <a:srgbClr val="000000"/>
                  </a:solidFill>
                </a:uFill>
                <a:latin typeface="Corbel"/>
                <a:cs typeface="Corbel"/>
              </a:rPr>
              <a:t>s</a:t>
            </a:r>
            <a:r>
              <a:rPr sz="1100" b="1" u="sng" spc="5" dirty="0">
                <a:uFill>
                  <a:solidFill>
                    <a:srgbClr val="000000"/>
                  </a:solidFill>
                </a:uFill>
                <a:latin typeface="Corbel"/>
                <a:cs typeface="Corbel"/>
              </a:rPr>
              <a:t>el</a:t>
            </a:r>
            <a:r>
              <a:rPr sz="1100" b="1" u="sng" spc="-15" dirty="0">
                <a:uFill>
                  <a:solidFill>
                    <a:srgbClr val="000000"/>
                  </a:solidFill>
                </a:uFill>
                <a:latin typeface="Corbel"/>
                <a:cs typeface="Corbel"/>
              </a:rPr>
              <a:t>i</a:t>
            </a:r>
            <a:r>
              <a:rPr sz="1100" b="1" u="sng" spc="5" dirty="0">
                <a:uFill>
                  <a:solidFill>
                    <a:srgbClr val="000000"/>
                  </a:solidFill>
                </a:uFill>
                <a:latin typeface="Corbel"/>
                <a:cs typeface="Corbel"/>
              </a:rPr>
              <a:t>n</a:t>
            </a:r>
            <a:r>
              <a:rPr sz="1100" b="1" u="sng" dirty="0">
                <a:uFill>
                  <a:solidFill>
                    <a:srgbClr val="000000"/>
                  </a:solidFill>
                </a:uFill>
                <a:latin typeface="Corbel"/>
                <a:cs typeface="Corbel"/>
              </a:rPr>
              <a:t>e</a:t>
            </a:r>
            <a:r>
              <a:rPr sz="1100" b="1" u="sng" spc="-30" dirty="0">
                <a:uFill>
                  <a:solidFill>
                    <a:srgbClr val="000000"/>
                  </a:solidFill>
                </a:uFill>
                <a:latin typeface="Corbel"/>
                <a:cs typeface="Corbel"/>
              </a:rPr>
              <a:t> </a:t>
            </a:r>
            <a:r>
              <a:rPr sz="1100" b="1" u="sng" spc="10" dirty="0">
                <a:uFill>
                  <a:solidFill>
                    <a:srgbClr val="000000"/>
                  </a:solidFill>
                </a:uFill>
                <a:latin typeface="Corbel"/>
                <a:cs typeface="Corbel"/>
              </a:rPr>
              <a:t>s</a:t>
            </a:r>
            <a:r>
              <a:rPr sz="1100" b="1" u="sng" dirty="0">
                <a:uFill>
                  <a:solidFill>
                    <a:srgbClr val="000000"/>
                  </a:solidFill>
                </a:uFill>
                <a:latin typeface="Corbel"/>
                <a:cs typeface="Corbel"/>
              </a:rPr>
              <a:t>ur</a:t>
            </a:r>
            <a:r>
              <a:rPr sz="1100" b="1" u="sng" spc="-65" dirty="0">
                <a:uFill>
                  <a:solidFill>
                    <a:srgbClr val="000000"/>
                  </a:solidFill>
                </a:uFill>
                <a:latin typeface="Corbel"/>
                <a:cs typeface="Corbel"/>
              </a:rPr>
              <a:t> </a:t>
            </a:r>
            <a:r>
              <a:rPr sz="1100" b="1" u="sng" dirty="0">
                <a:uFill>
                  <a:solidFill>
                    <a:srgbClr val="000000"/>
                  </a:solidFill>
                </a:uFill>
                <a:latin typeface="Corbel"/>
                <a:cs typeface="Corbel"/>
              </a:rPr>
              <a:t>u</a:t>
            </a:r>
            <a:r>
              <a:rPr sz="1100" b="1" u="sng" spc="5" dirty="0">
                <a:uFill>
                  <a:solidFill>
                    <a:srgbClr val="000000"/>
                  </a:solidFill>
                </a:uFill>
                <a:latin typeface="Corbel"/>
                <a:cs typeface="Corbel"/>
              </a:rPr>
              <a:t>n</a:t>
            </a:r>
            <a:r>
              <a:rPr sz="1100" b="1" u="sng" dirty="0">
                <a:uFill>
                  <a:solidFill>
                    <a:srgbClr val="000000"/>
                  </a:solidFill>
                </a:uFill>
                <a:latin typeface="Corbel"/>
                <a:cs typeface="Corbel"/>
              </a:rPr>
              <a:t>e</a:t>
            </a:r>
            <a:r>
              <a:rPr sz="1100" b="1" u="sng" spc="-30" dirty="0">
                <a:uFill>
                  <a:solidFill>
                    <a:srgbClr val="000000"/>
                  </a:solidFill>
                </a:uFill>
                <a:latin typeface="Corbel"/>
                <a:cs typeface="Corbel"/>
              </a:rPr>
              <a:t> </a:t>
            </a:r>
            <a:r>
              <a:rPr sz="1100" b="1" u="sng" spc="-10" dirty="0">
                <a:uFill>
                  <a:solidFill>
                    <a:srgbClr val="000000"/>
                  </a:solidFill>
                </a:uFill>
                <a:latin typeface="Corbel"/>
                <a:cs typeface="Corbel"/>
              </a:rPr>
              <a:t>p</a:t>
            </a:r>
            <a:r>
              <a:rPr sz="1100" b="1" u="sng" spc="-15" dirty="0">
                <a:uFill>
                  <a:solidFill>
                    <a:srgbClr val="000000"/>
                  </a:solidFill>
                </a:uFill>
                <a:latin typeface="Corbel"/>
                <a:cs typeface="Corbel"/>
              </a:rPr>
              <a:t>o</a:t>
            </a:r>
            <a:r>
              <a:rPr sz="1100" b="1" u="sng" spc="-10" dirty="0">
                <a:uFill>
                  <a:solidFill>
                    <a:srgbClr val="000000"/>
                  </a:solidFill>
                </a:uFill>
                <a:latin typeface="Corbel"/>
                <a:cs typeface="Corbel"/>
              </a:rPr>
              <a:t>p</a:t>
            </a:r>
            <a:r>
              <a:rPr sz="1100" b="1" u="sng" dirty="0">
                <a:uFill>
                  <a:solidFill>
                    <a:srgbClr val="000000"/>
                  </a:solidFill>
                </a:uFill>
                <a:latin typeface="Corbel"/>
                <a:cs typeface="Corbel"/>
              </a:rPr>
              <a:t>u</a:t>
            </a:r>
            <a:r>
              <a:rPr sz="1100" b="1" u="sng" spc="5" dirty="0">
                <a:uFill>
                  <a:solidFill>
                    <a:srgbClr val="000000"/>
                  </a:solidFill>
                </a:uFill>
                <a:latin typeface="Corbel"/>
                <a:cs typeface="Corbel"/>
              </a:rPr>
              <a:t>la</a:t>
            </a:r>
            <a:r>
              <a:rPr sz="1100" b="1" u="sng" spc="-15" dirty="0">
                <a:uFill>
                  <a:solidFill>
                    <a:srgbClr val="000000"/>
                  </a:solidFill>
                </a:uFill>
                <a:latin typeface="Corbel"/>
                <a:cs typeface="Corbel"/>
              </a:rPr>
              <a:t>tio</a:t>
            </a:r>
            <a:r>
              <a:rPr sz="1100" b="1" u="sng" dirty="0">
                <a:uFill>
                  <a:solidFill>
                    <a:srgbClr val="000000"/>
                  </a:solidFill>
                </a:uFill>
                <a:latin typeface="Corbel"/>
                <a:cs typeface="Corbel"/>
              </a:rPr>
              <a:t>n</a:t>
            </a:r>
            <a:r>
              <a:rPr sz="1100" b="1" u="sng" spc="-5" dirty="0">
                <a:uFill>
                  <a:solidFill>
                    <a:srgbClr val="000000"/>
                  </a:solidFill>
                </a:uFill>
                <a:latin typeface="Corbel"/>
                <a:cs typeface="Corbel"/>
              </a:rPr>
              <a:t> </a:t>
            </a:r>
            <a:r>
              <a:rPr sz="1100" b="1" u="sng" spc="5" dirty="0">
                <a:uFill>
                  <a:solidFill>
                    <a:srgbClr val="000000"/>
                  </a:solidFill>
                </a:uFill>
                <a:latin typeface="Corbel"/>
                <a:cs typeface="Corbel"/>
              </a:rPr>
              <a:t>dé</a:t>
            </a:r>
            <a:r>
              <a:rPr sz="1100" b="1" u="sng" spc="10" dirty="0">
                <a:uFill>
                  <a:solidFill>
                    <a:srgbClr val="000000"/>
                  </a:solidFill>
                </a:uFill>
                <a:latin typeface="Corbel"/>
                <a:cs typeface="Corbel"/>
              </a:rPr>
              <a:t>s</a:t>
            </a:r>
            <a:r>
              <a:rPr sz="1100" b="1" u="sng" spc="5" dirty="0">
                <a:uFill>
                  <a:solidFill>
                    <a:srgbClr val="000000"/>
                  </a:solidFill>
                </a:uFill>
                <a:latin typeface="Corbel"/>
                <a:cs typeface="Corbel"/>
              </a:rPr>
              <a:t>é</a:t>
            </a:r>
            <a:r>
              <a:rPr sz="1100" b="1" u="sng" spc="-10" dirty="0">
                <a:uFill>
                  <a:solidFill>
                    <a:srgbClr val="000000"/>
                  </a:solidFill>
                </a:uFill>
                <a:latin typeface="Corbel"/>
                <a:cs typeface="Corbel"/>
              </a:rPr>
              <a:t>q</a:t>
            </a:r>
            <a:r>
              <a:rPr sz="1100" b="1" u="sng" dirty="0">
                <a:uFill>
                  <a:solidFill>
                    <a:srgbClr val="000000"/>
                  </a:solidFill>
                </a:uFill>
                <a:latin typeface="Corbel"/>
                <a:cs typeface="Corbel"/>
              </a:rPr>
              <a:t>u</a:t>
            </a:r>
            <a:r>
              <a:rPr sz="1100" b="1" u="sng" spc="-15" dirty="0">
                <a:uFill>
                  <a:solidFill>
                    <a:srgbClr val="000000"/>
                  </a:solidFill>
                </a:uFill>
                <a:latin typeface="Corbel"/>
                <a:cs typeface="Corbel"/>
              </a:rPr>
              <a:t>i</a:t>
            </a:r>
            <a:r>
              <a:rPr sz="1100" b="1" u="sng" spc="5" dirty="0">
                <a:uFill>
                  <a:solidFill>
                    <a:srgbClr val="000000"/>
                  </a:solidFill>
                </a:uFill>
                <a:latin typeface="Corbel"/>
                <a:cs typeface="Corbel"/>
              </a:rPr>
              <a:t>l</a:t>
            </a:r>
            <a:r>
              <a:rPr sz="1100" b="1" u="sng" spc="-15" dirty="0">
                <a:uFill>
                  <a:solidFill>
                    <a:srgbClr val="000000"/>
                  </a:solidFill>
                </a:uFill>
                <a:latin typeface="Corbel"/>
                <a:cs typeface="Corbel"/>
              </a:rPr>
              <a:t>i</a:t>
            </a:r>
            <a:r>
              <a:rPr sz="1100" b="1" u="sng" spc="5" dirty="0">
                <a:uFill>
                  <a:solidFill>
                    <a:srgbClr val="000000"/>
                  </a:solidFill>
                </a:uFill>
                <a:latin typeface="Corbel"/>
                <a:cs typeface="Corbel"/>
              </a:rPr>
              <a:t>b</a:t>
            </a:r>
            <a:r>
              <a:rPr sz="1100" b="1" u="sng" dirty="0">
                <a:uFill>
                  <a:solidFill>
                    <a:srgbClr val="000000"/>
                  </a:solidFill>
                </a:uFill>
                <a:latin typeface="Corbel"/>
                <a:cs typeface="Corbel"/>
              </a:rPr>
              <a:t>rée</a:t>
            </a:r>
            <a:r>
              <a:rPr sz="1100" b="1" u="sng" spc="-75" dirty="0">
                <a:uFill>
                  <a:solidFill>
                    <a:srgbClr val="000000"/>
                  </a:solidFill>
                </a:uFill>
                <a:latin typeface="Corbel"/>
                <a:cs typeface="Corbel"/>
              </a:rPr>
              <a:t> </a:t>
            </a:r>
            <a:r>
              <a:rPr sz="1100" b="1" u="sng" dirty="0">
                <a:uFill>
                  <a:solidFill>
                    <a:srgbClr val="000000"/>
                  </a:solidFill>
                </a:uFill>
                <a:latin typeface="Corbel"/>
                <a:cs typeface="Corbel"/>
              </a:rPr>
              <a:t>:</a:t>
            </a:r>
            <a:endParaRPr sz="1100">
              <a:latin typeface="Corbel"/>
              <a:cs typeface="Corbel"/>
            </a:endParaRPr>
          </a:p>
        </p:txBody>
      </p:sp>
      <p:sp>
        <p:nvSpPr>
          <p:cNvPr id="48" name="object 48"/>
          <p:cNvSpPr txBox="1"/>
          <p:nvPr/>
        </p:nvSpPr>
        <p:spPr>
          <a:xfrm>
            <a:off x="7333233" y="5275326"/>
            <a:ext cx="2773045" cy="528955"/>
          </a:xfrm>
          <a:prstGeom prst="rect">
            <a:avLst/>
          </a:prstGeom>
        </p:spPr>
        <p:txBody>
          <a:bodyPr vert="horz" wrap="square" lIns="0" tIns="12700" rIns="0" bIns="0" rtlCol="0">
            <a:spAutoFit/>
          </a:bodyPr>
          <a:lstStyle/>
          <a:p>
            <a:pPr marL="12700" marR="5080">
              <a:lnSpc>
                <a:spcPct val="100000"/>
              </a:lnSpc>
              <a:spcBef>
                <a:spcPts val="100"/>
              </a:spcBef>
            </a:pPr>
            <a:r>
              <a:rPr sz="1100" spc="5" dirty="0">
                <a:latin typeface="Corbel"/>
                <a:cs typeface="Corbel"/>
              </a:rPr>
              <a:t>On </a:t>
            </a:r>
            <a:r>
              <a:rPr sz="1100" dirty="0">
                <a:latin typeface="Corbel"/>
                <a:cs typeface="Corbel"/>
              </a:rPr>
              <a:t>constate </a:t>
            </a:r>
            <a:r>
              <a:rPr sz="1100" spc="-5" dirty="0">
                <a:latin typeface="Corbel"/>
                <a:cs typeface="Corbel"/>
              </a:rPr>
              <a:t>que </a:t>
            </a:r>
            <a:r>
              <a:rPr sz="1100" dirty="0">
                <a:latin typeface="Corbel"/>
                <a:cs typeface="Corbel"/>
              </a:rPr>
              <a:t>le modèle </a:t>
            </a:r>
            <a:r>
              <a:rPr sz="1100" spc="-5" dirty="0">
                <a:latin typeface="Corbel"/>
                <a:cs typeface="Corbel"/>
              </a:rPr>
              <a:t>ne prédit que </a:t>
            </a:r>
            <a:r>
              <a:rPr sz="1100" dirty="0">
                <a:latin typeface="Corbel"/>
                <a:cs typeface="Corbel"/>
              </a:rPr>
              <a:t>des 0. </a:t>
            </a:r>
            <a:r>
              <a:rPr sz="1100" spc="5" dirty="0">
                <a:latin typeface="Corbel"/>
                <a:cs typeface="Corbel"/>
              </a:rPr>
              <a:t> </a:t>
            </a:r>
            <a:r>
              <a:rPr sz="1100" dirty="0">
                <a:latin typeface="Corbel"/>
                <a:cs typeface="Corbel"/>
              </a:rPr>
              <a:t>Son accuracy </a:t>
            </a:r>
            <a:r>
              <a:rPr sz="1100" spc="5" dirty="0">
                <a:latin typeface="Corbel"/>
                <a:cs typeface="Corbel"/>
              </a:rPr>
              <a:t>est </a:t>
            </a:r>
            <a:r>
              <a:rPr sz="1100" spc="-5" dirty="0">
                <a:latin typeface="Corbel"/>
                <a:cs typeface="Corbel"/>
              </a:rPr>
              <a:t>très </a:t>
            </a:r>
            <a:r>
              <a:rPr sz="1100" dirty="0">
                <a:latin typeface="Corbel"/>
                <a:cs typeface="Corbel"/>
              </a:rPr>
              <a:t>bonne mais nous </a:t>
            </a:r>
            <a:r>
              <a:rPr sz="1100" spc="5" dirty="0">
                <a:latin typeface="Corbel"/>
                <a:cs typeface="Corbel"/>
              </a:rPr>
              <a:t> </a:t>
            </a:r>
            <a:r>
              <a:rPr sz="1100" spc="-5" dirty="0">
                <a:latin typeface="Corbel"/>
                <a:cs typeface="Corbel"/>
              </a:rPr>
              <a:t>cherchons</a:t>
            </a:r>
            <a:r>
              <a:rPr sz="1100" spc="25" dirty="0">
                <a:latin typeface="Corbel"/>
                <a:cs typeface="Corbel"/>
              </a:rPr>
              <a:t> </a:t>
            </a:r>
            <a:r>
              <a:rPr sz="1100" dirty="0">
                <a:latin typeface="Corbel"/>
                <a:cs typeface="Corbel"/>
              </a:rPr>
              <a:t>à </a:t>
            </a:r>
            <a:r>
              <a:rPr sz="1100" spc="-5" dirty="0">
                <a:latin typeface="Corbel"/>
                <a:cs typeface="Corbel"/>
              </a:rPr>
              <a:t>prédire </a:t>
            </a:r>
            <a:r>
              <a:rPr sz="1100" dirty="0">
                <a:latin typeface="Corbel"/>
                <a:cs typeface="Corbel"/>
              </a:rPr>
              <a:t>si</a:t>
            </a:r>
            <a:r>
              <a:rPr sz="1100" spc="-20" dirty="0">
                <a:latin typeface="Corbel"/>
                <a:cs typeface="Corbel"/>
              </a:rPr>
              <a:t> </a:t>
            </a:r>
            <a:r>
              <a:rPr sz="1100" dirty="0">
                <a:latin typeface="Corbel"/>
                <a:cs typeface="Corbel"/>
              </a:rPr>
              <a:t>une</a:t>
            </a:r>
            <a:r>
              <a:rPr sz="1100" spc="-5" dirty="0">
                <a:latin typeface="Corbel"/>
                <a:cs typeface="Corbel"/>
              </a:rPr>
              <a:t> Target </a:t>
            </a:r>
            <a:r>
              <a:rPr sz="1100" dirty="0">
                <a:latin typeface="Corbel"/>
                <a:cs typeface="Corbel"/>
              </a:rPr>
              <a:t>sera</a:t>
            </a:r>
            <a:r>
              <a:rPr sz="1100" spc="5" dirty="0">
                <a:latin typeface="Corbel"/>
                <a:cs typeface="Corbel"/>
              </a:rPr>
              <a:t> </a:t>
            </a:r>
            <a:r>
              <a:rPr sz="1100" dirty="0">
                <a:latin typeface="Corbel"/>
                <a:cs typeface="Corbel"/>
              </a:rPr>
              <a:t>égale</a:t>
            </a:r>
            <a:r>
              <a:rPr sz="1100" spc="-30" dirty="0">
                <a:latin typeface="Corbel"/>
                <a:cs typeface="Corbel"/>
              </a:rPr>
              <a:t> </a:t>
            </a:r>
            <a:r>
              <a:rPr sz="1100" dirty="0">
                <a:latin typeface="Corbel"/>
                <a:cs typeface="Corbel"/>
              </a:rPr>
              <a:t>à</a:t>
            </a:r>
            <a:r>
              <a:rPr sz="1100" spc="20" dirty="0">
                <a:latin typeface="Corbel"/>
                <a:cs typeface="Corbel"/>
              </a:rPr>
              <a:t> </a:t>
            </a:r>
            <a:r>
              <a:rPr sz="1100" dirty="0">
                <a:latin typeface="Corbel"/>
                <a:cs typeface="Corbel"/>
              </a:rPr>
              <a:t>1.</a:t>
            </a:r>
          </a:p>
        </p:txBody>
      </p:sp>
      <p:sp>
        <p:nvSpPr>
          <p:cNvPr id="49" name="object 49"/>
          <p:cNvSpPr txBox="1"/>
          <p:nvPr/>
        </p:nvSpPr>
        <p:spPr>
          <a:xfrm>
            <a:off x="7333233" y="5946140"/>
            <a:ext cx="4270375" cy="361315"/>
          </a:xfrm>
          <a:prstGeom prst="rect">
            <a:avLst/>
          </a:prstGeom>
        </p:spPr>
        <p:txBody>
          <a:bodyPr vert="horz" wrap="square" lIns="0" tIns="12700" rIns="0" bIns="0" rtlCol="0">
            <a:spAutoFit/>
          </a:bodyPr>
          <a:lstStyle/>
          <a:p>
            <a:pPr marL="12700" marR="5080">
              <a:lnSpc>
                <a:spcPct val="100000"/>
              </a:lnSpc>
              <a:spcBef>
                <a:spcPts val="100"/>
              </a:spcBef>
            </a:pPr>
            <a:r>
              <a:rPr sz="1100" dirty="0">
                <a:latin typeface="Corbel"/>
                <a:cs typeface="Corbel"/>
              </a:rPr>
              <a:t>Nous focaliserons donc </a:t>
            </a:r>
            <a:r>
              <a:rPr sz="1100" spc="-5" dirty="0">
                <a:latin typeface="Corbel"/>
                <a:cs typeface="Corbel"/>
              </a:rPr>
              <a:t>notre performance </a:t>
            </a:r>
            <a:r>
              <a:rPr sz="1100" dirty="0">
                <a:latin typeface="Corbel"/>
                <a:cs typeface="Corbel"/>
              </a:rPr>
              <a:t>de modèle sur la précision et le </a:t>
            </a:r>
            <a:r>
              <a:rPr sz="1100" spc="-210" dirty="0">
                <a:latin typeface="Corbel"/>
                <a:cs typeface="Corbel"/>
              </a:rPr>
              <a:t> </a:t>
            </a:r>
            <a:r>
              <a:rPr sz="1100" spc="-5" dirty="0">
                <a:latin typeface="Corbel"/>
                <a:cs typeface="Corbel"/>
              </a:rPr>
              <a:t>rappel.</a:t>
            </a:r>
            <a:endParaRPr sz="1100">
              <a:latin typeface="Corbel"/>
              <a:cs typeface="Corbel"/>
            </a:endParaRPr>
          </a:p>
        </p:txBody>
      </p:sp>
      <p:pic>
        <p:nvPicPr>
          <p:cNvPr id="50" name="object 50"/>
          <p:cNvPicPr/>
          <p:nvPr/>
        </p:nvPicPr>
        <p:blipFill>
          <a:blip r:embed="rId13" cstate="print"/>
          <a:stretch>
            <a:fillRect/>
          </a:stretch>
        </p:blipFill>
        <p:spPr>
          <a:xfrm>
            <a:off x="10076688" y="5181600"/>
            <a:ext cx="1944624" cy="606552"/>
          </a:xfrm>
          <a:prstGeom prst="rect">
            <a:avLst/>
          </a:prstGeom>
        </p:spPr>
      </p:pic>
      <p:grpSp>
        <p:nvGrpSpPr>
          <p:cNvPr id="51" name="object 51"/>
          <p:cNvGrpSpPr/>
          <p:nvPr/>
        </p:nvGrpSpPr>
        <p:grpSpPr>
          <a:xfrm>
            <a:off x="143255" y="1536191"/>
            <a:ext cx="7103745" cy="4194175"/>
            <a:chOff x="143255" y="1536191"/>
            <a:chExt cx="7103745" cy="4194175"/>
          </a:xfrm>
        </p:grpSpPr>
        <p:sp>
          <p:nvSpPr>
            <p:cNvPr id="52" name="object 52"/>
            <p:cNvSpPr/>
            <p:nvPr/>
          </p:nvSpPr>
          <p:spPr>
            <a:xfrm>
              <a:off x="156971" y="1549907"/>
              <a:ext cx="4898390" cy="356870"/>
            </a:xfrm>
            <a:custGeom>
              <a:avLst/>
              <a:gdLst/>
              <a:ahLst/>
              <a:cxnLst/>
              <a:rect l="l" t="t" r="r" b="b"/>
              <a:pathLst>
                <a:path w="4898390" h="356869">
                  <a:moveTo>
                    <a:pt x="0" y="59436"/>
                  </a:moveTo>
                  <a:lnTo>
                    <a:pt x="4670" y="36325"/>
                  </a:lnTo>
                  <a:lnTo>
                    <a:pt x="17406" y="17430"/>
                  </a:lnTo>
                  <a:lnTo>
                    <a:pt x="36299" y="4679"/>
                  </a:lnTo>
                  <a:lnTo>
                    <a:pt x="59436" y="0"/>
                  </a:lnTo>
                  <a:lnTo>
                    <a:pt x="4838700" y="0"/>
                  </a:lnTo>
                  <a:lnTo>
                    <a:pt x="4861810" y="4679"/>
                  </a:lnTo>
                  <a:lnTo>
                    <a:pt x="4880705" y="17430"/>
                  </a:lnTo>
                  <a:lnTo>
                    <a:pt x="4893456" y="36325"/>
                  </a:lnTo>
                  <a:lnTo>
                    <a:pt x="4898136" y="59436"/>
                  </a:lnTo>
                  <a:lnTo>
                    <a:pt x="4898136" y="297179"/>
                  </a:lnTo>
                  <a:lnTo>
                    <a:pt x="4893456" y="320290"/>
                  </a:lnTo>
                  <a:lnTo>
                    <a:pt x="4880705" y="339185"/>
                  </a:lnTo>
                  <a:lnTo>
                    <a:pt x="4861810" y="351936"/>
                  </a:lnTo>
                  <a:lnTo>
                    <a:pt x="4838700" y="356615"/>
                  </a:lnTo>
                  <a:lnTo>
                    <a:pt x="59436" y="356615"/>
                  </a:lnTo>
                  <a:lnTo>
                    <a:pt x="36299" y="351936"/>
                  </a:lnTo>
                  <a:lnTo>
                    <a:pt x="17406" y="339185"/>
                  </a:lnTo>
                  <a:lnTo>
                    <a:pt x="4670" y="320290"/>
                  </a:lnTo>
                  <a:lnTo>
                    <a:pt x="0" y="297179"/>
                  </a:lnTo>
                  <a:lnTo>
                    <a:pt x="0" y="59436"/>
                  </a:lnTo>
                  <a:close/>
                </a:path>
              </a:pathLst>
            </a:custGeom>
            <a:ln w="27432">
              <a:solidFill>
                <a:srgbClr val="FF0000"/>
              </a:solidFill>
            </a:ln>
          </p:spPr>
          <p:txBody>
            <a:bodyPr wrap="square" lIns="0" tIns="0" rIns="0" bIns="0" rtlCol="0"/>
            <a:lstStyle/>
            <a:p>
              <a:endParaRPr/>
            </a:p>
          </p:txBody>
        </p:sp>
        <p:sp>
          <p:nvSpPr>
            <p:cNvPr id="53" name="object 53"/>
            <p:cNvSpPr/>
            <p:nvPr/>
          </p:nvSpPr>
          <p:spPr>
            <a:xfrm>
              <a:off x="5055108" y="1906523"/>
              <a:ext cx="2192020" cy="3823970"/>
            </a:xfrm>
            <a:custGeom>
              <a:avLst/>
              <a:gdLst/>
              <a:ahLst/>
              <a:cxnLst/>
              <a:rect l="l" t="t" r="r" b="b"/>
              <a:pathLst>
                <a:path w="2192020" h="3823970">
                  <a:moveTo>
                    <a:pt x="52783" y="64622"/>
                  </a:moveTo>
                  <a:lnTo>
                    <a:pt x="28918" y="78229"/>
                  </a:lnTo>
                  <a:lnTo>
                    <a:pt x="2164080" y="3814635"/>
                  </a:lnTo>
                  <a:lnTo>
                    <a:pt x="2167763" y="3821214"/>
                  </a:lnTo>
                  <a:lnTo>
                    <a:pt x="2176144" y="3823500"/>
                  </a:lnTo>
                  <a:lnTo>
                    <a:pt x="2189352" y="3815981"/>
                  </a:lnTo>
                  <a:lnTo>
                    <a:pt x="2191639" y="3807612"/>
                  </a:lnTo>
                  <a:lnTo>
                    <a:pt x="2187828" y="3801033"/>
                  </a:lnTo>
                  <a:lnTo>
                    <a:pt x="52783" y="64622"/>
                  </a:lnTo>
                  <a:close/>
                </a:path>
                <a:path w="2192020" h="3823970">
                  <a:moveTo>
                    <a:pt x="0" y="0"/>
                  </a:moveTo>
                  <a:lnTo>
                    <a:pt x="5079" y="91821"/>
                  </a:lnTo>
                  <a:lnTo>
                    <a:pt x="28918" y="78229"/>
                  </a:lnTo>
                  <a:lnTo>
                    <a:pt x="18414" y="59816"/>
                  </a:lnTo>
                  <a:lnTo>
                    <a:pt x="20700" y="51435"/>
                  </a:lnTo>
                  <a:lnTo>
                    <a:pt x="27177" y="47625"/>
                  </a:lnTo>
                  <a:lnTo>
                    <a:pt x="33781" y="43814"/>
                  </a:lnTo>
                  <a:lnTo>
                    <a:pt x="65722" y="43814"/>
                  </a:lnTo>
                  <a:lnTo>
                    <a:pt x="0" y="0"/>
                  </a:lnTo>
                  <a:close/>
                </a:path>
                <a:path w="2192020" h="3823970">
                  <a:moveTo>
                    <a:pt x="33781" y="43814"/>
                  </a:moveTo>
                  <a:lnTo>
                    <a:pt x="27177" y="47625"/>
                  </a:lnTo>
                  <a:lnTo>
                    <a:pt x="20700" y="51435"/>
                  </a:lnTo>
                  <a:lnTo>
                    <a:pt x="18414" y="59816"/>
                  </a:lnTo>
                  <a:lnTo>
                    <a:pt x="28918" y="78229"/>
                  </a:lnTo>
                  <a:lnTo>
                    <a:pt x="52783" y="64622"/>
                  </a:lnTo>
                  <a:lnTo>
                    <a:pt x="45974" y="52704"/>
                  </a:lnTo>
                  <a:lnTo>
                    <a:pt x="42163" y="46100"/>
                  </a:lnTo>
                  <a:lnTo>
                    <a:pt x="33781" y="43814"/>
                  </a:lnTo>
                  <a:close/>
                </a:path>
                <a:path w="2192020" h="3823970">
                  <a:moveTo>
                    <a:pt x="65722" y="43814"/>
                  </a:moveTo>
                  <a:lnTo>
                    <a:pt x="33781" y="43814"/>
                  </a:lnTo>
                  <a:lnTo>
                    <a:pt x="42163" y="46100"/>
                  </a:lnTo>
                  <a:lnTo>
                    <a:pt x="45974" y="52704"/>
                  </a:lnTo>
                  <a:lnTo>
                    <a:pt x="52783" y="64622"/>
                  </a:lnTo>
                  <a:lnTo>
                    <a:pt x="76580" y="51053"/>
                  </a:lnTo>
                  <a:lnTo>
                    <a:pt x="65722" y="43814"/>
                  </a:lnTo>
                  <a:close/>
                </a:path>
              </a:pathLst>
            </a:custGeom>
            <a:solidFill>
              <a:srgbClr val="D5493A"/>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3369" y="180797"/>
            <a:ext cx="4902200" cy="636905"/>
          </a:xfrm>
          <a:prstGeom prst="rect">
            <a:avLst/>
          </a:prstGeom>
        </p:spPr>
        <p:txBody>
          <a:bodyPr vert="horz" wrap="square" lIns="0" tIns="13970" rIns="0" bIns="0" rtlCol="0">
            <a:spAutoFit/>
          </a:bodyPr>
          <a:lstStyle/>
          <a:p>
            <a:pPr marL="12700">
              <a:lnSpc>
                <a:spcPct val="100000"/>
              </a:lnSpc>
              <a:spcBef>
                <a:spcPts val="110"/>
              </a:spcBef>
            </a:pPr>
            <a:r>
              <a:rPr sz="4000" b="1" spc="-75" dirty="0">
                <a:latin typeface="Corbel"/>
                <a:cs typeface="Corbel"/>
              </a:rPr>
              <a:t>ANALYSE</a:t>
            </a:r>
            <a:r>
              <a:rPr sz="4000" b="1" spc="-110" dirty="0">
                <a:latin typeface="Corbel"/>
                <a:cs typeface="Corbel"/>
              </a:rPr>
              <a:t> </a:t>
            </a:r>
            <a:r>
              <a:rPr sz="4000" b="1" spc="-100" dirty="0">
                <a:latin typeface="Corbel"/>
                <a:cs typeface="Corbel"/>
              </a:rPr>
              <a:t>RESULTATS</a:t>
            </a:r>
            <a:endParaRPr sz="4000">
              <a:latin typeface="Corbel"/>
              <a:cs typeface="Corbel"/>
            </a:endParaRPr>
          </a:p>
        </p:txBody>
      </p:sp>
      <p:pic>
        <p:nvPicPr>
          <p:cNvPr id="5" name="object 5"/>
          <p:cNvPicPr/>
          <p:nvPr/>
        </p:nvPicPr>
        <p:blipFill>
          <a:blip r:embed="rId2" cstate="print"/>
          <a:stretch>
            <a:fillRect/>
          </a:stretch>
        </p:blipFill>
        <p:spPr>
          <a:xfrm>
            <a:off x="685800" y="4191000"/>
            <a:ext cx="2590800" cy="2487167"/>
          </a:xfrm>
          <a:prstGeom prst="rect">
            <a:avLst/>
          </a:prstGeom>
        </p:spPr>
      </p:pic>
      <p:sp>
        <p:nvSpPr>
          <p:cNvPr id="6" name="object 6"/>
          <p:cNvSpPr txBox="1"/>
          <p:nvPr/>
        </p:nvSpPr>
        <p:spPr>
          <a:xfrm>
            <a:off x="1237488" y="4187952"/>
            <a:ext cx="509270" cy="207749"/>
          </a:xfrm>
          <a:prstGeom prst="rect">
            <a:avLst/>
          </a:prstGeom>
          <a:solidFill>
            <a:srgbClr val="D9D9D9"/>
          </a:solidFill>
        </p:spPr>
        <p:txBody>
          <a:bodyPr vert="horz" wrap="square" lIns="0" tIns="53340" rIns="0" bIns="0" rtlCol="0">
            <a:spAutoFit/>
          </a:bodyPr>
          <a:lstStyle/>
          <a:p>
            <a:pPr marL="93980">
              <a:lnSpc>
                <a:spcPct val="100000"/>
              </a:lnSpc>
              <a:spcBef>
                <a:spcPts val="420"/>
              </a:spcBef>
            </a:pPr>
            <a:r>
              <a:rPr lang="fr-FR" sz="1000" b="1" spc="-10" dirty="0" smtClean="0">
                <a:latin typeface="Calibri"/>
                <a:cs typeface="Calibri"/>
              </a:rPr>
              <a:t>39958</a:t>
            </a:r>
            <a:endParaRPr sz="1000" dirty="0">
              <a:latin typeface="Calibri"/>
              <a:cs typeface="Calibri"/>
            </a:endParaRPr>
          </a:p>
        </p:txBody>
      </p:sp>
      <p:sp>
        <p:nvSpPr>
          <p:cNvPr id="7" name="object 7"/>
          <p:cNvSpPr txBox="1"/>
          <p:nvPr/>
        </p:nvSpPr>
        <p:spPr>
          <a:xfrm>
            <a:off x="2645664" y="4187952"/>
            <a:ext cx="512445" cy="207749"/>
          </a:xfrm>
          <a:prstGeom prst="rect">
            <a:avLst/>
          </a:prstGeom>
          <a:solidFill>
            <a:srgbClr val="D9D9D9"/>
          </a:solidFill>
        </p:spPr>
        <p:txBody>
          <a:bodyPr vert="horz" wrap="square" lIns="0" tIns="53340" rIns="0" bIns="0" rtlCol="0">
            <a:spAutoFit/>
          </a:bodyPr>
          <a:lstStyle/>
          <a:p>
            <a:pPr marL="95885">
              <a:lnSpc>
                <a:spcPct val="100000"/>
              </a:lnSpc>
              <a:spcBef>
                <a:spcPts val="420"/>
              </a:spcBef>
            </a:pPr>
            <a:r>
              <a:rPr sz="1000" b="1" spc="-10" dirty="0" smtClean="0">
                <a:latin typeface="Calibri"/>
                <a:cs typeface="Calibri"/>
              </a:rPr>
              <a:t>16</a:t>
            </a:r>
            <a:r>
              <a:rPr lang="fr-FR" sz="1000" b="1" spc="-10" dirty="0" smtClean="0">
                <a:latin typeface="Calibri"/>
                <a:cs typeface="Calibri"/>
              </a:rPr>
              <a:t>690</a:t>
            </a:r>
            <a:endParaRPr sz="1000" dirty="0">
              <a:latin typeface="Calibri"/>
              <a:cs typeface="Calibri"/>
            </a:endParaRPr>
          </a:p>
        </p:txBody>
      </p:sp>
      <p:sp>
        <p:nvSpPr>
          <p:cNvPr id="8" name="object 8"/>
          <p:cNvSpPr txBox="1"/>
          <p:nvPr/>
        </p:nvSpPr>
        <p:spPr>
          <a:xfrm>
            <a:off x="1267967" y="5891784"/>
            <a:ext cx="384175" cy="208390"/>
          </a:xfrm>
          <a:prstGeom prst="rect">
            <a:avLst/>
          </a:prstGeom>
          <a:solidFill>
            <a:srgbClr val="F1F1F1"/>
          </a:solidFill>
        </p:spPr>
        <p:txBody>
          <a:bodyPr vert="horz" wrap="square" lIns="0" tIns="53975" rIns="0" bIns="0" rtlCol="0">
            <a:spAutoFit/>
          </a:bodyPr>
          <a:lstStyle/>
          <a:p>
            <a:pPr marL="95885">
              <a:lnSpc>
                <a:spcPct val="100000"/>
              </a:lnSpc>
              <a:spcBef>
                <a:spcPts val="425"/>
              </a:spcBef>
            </a:pPr>
            <a:r>
              <a:rPr lang="fr-FR" sz="1000" b="1" spc="-10" dirty="0" smtClean="0">
                <a:latin typeface="Calibri"/>
                <a:cs typeface="Calibri"/>
              </a:rPr>
              <a:t>429</a:t>
            </a:r>
            <a:endParaRPr sz="1000" dirty="0">
              <a:latin typeface="Calibri"/>
              <a:cs typeface="Calibri"/>
            </a:endParaRPr>
          </a:p>
        </p:txBody>
      </p:sp>
      <p:sp>
        <p:nvSpPr>
          <p:cNvPr id="9" name="object 9"/>
          <p:cNvSpPr txBox="1"/>
          <p:nvPr/>
        </p:nvSpPr>
        <p:spPr>
          <a:xfrm>
            <a:off x="2715767" y="5903976"/>
            <a:ext cx="445134" cy="207108"/>
          </a:xfrm>
          <a:prstGeom prst="rect">
            <a:avLst/>
          </a:prstGeom>
          <a:solidFill>
            <a:srgbClr val="F1F1F1"/>
          </a:solidFill>
        </p:spPr>
        <p:txBody>
          <a:bodyPr vert="horz" wrap="square" lIns="0" tIns="52705" rIns="0" bIns="0" rtlCol="0">
            <a:spAutoFit/>
          </a:bodyPr>
          <a:lstStyle/>
          <a:p>
            <a:pPr marL="93980">
              <a:lnSpc>
                <a:spcPct val="100000"/>
              </a:lnSpc>
              <a:spcBef>
                <a:spcPts val="415"/>
              </a:spcBef>
            </a:pPr>
            <a:r>
              <a:rPr lang="fr-FR" sz="1000" b="1" spc="-10" dirty="0" smtClean="0">
                <a:latin typeface="Calibri"/>
                <a:cs typeface="Calibri"/>
              </a:rPr>
              <a:t>4426</a:t>
            </a:r>
            <a:endParaRPr sz="1000" dirty="0">
              <a:latin typeface="Calibri"/>
              <a:cs typeface="Calibri"/>
            </a:endParaRPr>
          </a:p>
        </p:txBody>
      </p:sp>
      <p:grpSp>
        <p:nvGrpSpPr>
          <p:cNvPr id="10" name="object 10"/>
          <p:cNvGrpSpPr/>
          <p:nvPr/>
        </p:nvGrpSpPr>
        <p:grpSpPr>
          <a:xfrm>
            <a:off x="1084897" y="902017"/>
            <a:ext cx="1729105" cy="396875"/>
            <a:chOff x="1084897" y="902017"/>
            <a:chExt cx="1729105" cy="396875"/>
          </a:xfrm>
        </p:grpSpPr>
        <p:pic>
          <p:nvPicPr>
            <p:cNvPr id="11" name="object 11"/>
            <p:cNvPicPr/>
            <p:nvPr/>
          </p:nvPicPr>
          <p:blipFill>
            <a:blip r:embed="rId3" cstate="print"/>
            <a:stretch>
              <a:fillRect/>
            </a:stretch>
          </p:blipFill>
          <p:spPr>
            <a:xfrm>
              <a:off x="1089660" y="906780"/>
              <a:ext cx="1719072" cy="387096"/>
            </a:xfrm>
            <a:prstGeom prst="rect">
              <a:avLst/>
            </a:prstGeom>
          </p:spPr>
        </p:pic>
        <p:sp>
          <p:nvSpPr>
            <p:cNvPr id="12" name="object 12"/>
            <p:cNvSpPr/>
            <p:nvPr/>
          </p:nvSpPr>
          <p:spPr>
            <a:xfrm>
              <a:off x="1089660" y="906780"/>
              <a:ext cx="1719580" cy="387350"/>
            </a:xfrm>
            <a:custGeom>
              <a:avLst/>
              <a:gdLst/>
              <a:ahLst/>
              <a:cxnLst/>
              <a:rect l="l" t="t" r="r" b="b"/>
              <a:pathLst>
                <a:path w="1719580" h="387350">
                  <a:moveTo>
                    <a:pt x="0" y="64516"/>
                  </a:moveTo>
                  <a:lnTo>
                    <a:pt x="5069" y="39379"/>
                  </a:lnTo>
                  <a:lnTo>
                    <a:pt x="18894" y="18875"/>
                  </a:lnTo>
                  <a:lnTo>
                    <a:pt x="39401" y="5062"/>
                  </a:lnTo>
                  <a:lnTo>
                    <a:pt x="64515" y="0"/>
                  </a:lnTo>
                  <a:lnTo>
                    <a:pt x="1654556" y="0"/>
                  </a:lnTo>
                  <a:lnTo>
                    <a:pt x="1679692" y="5062"/>
                  </a:lnTo>
                  <a:lnTo>
                    <a:pt x="1700196" y="18875"/>
                  </a:lnTo>
                  <a:lnTo>
                    <a:pt x="1714009" y="39379"/>
                  </a:lnTo>
                  <a:lnTo>
                    <a:pt x="1719072" y="64516"/>
                  </a:lnTo>
                  <a:lnTo>
                    <a:pt x="1719072" y="322580"/>
                  </a:lnTo>
                  <a:lnTo>
                    <a:pt x="1714009" y="347716"/>
                  </a:lnTo>
                  <a:lnTo>
                    <a:pt x="1700196" y="368220"/>
                  </a:lnTo>
                  <a:lnTo>
                    <a:pt x="1679692" y="382033"/>
                  </a:lnTo>
                  <a:lnTo>
                    <a:pt x="1654556" y="387096"/>
                  </a:lnTo>
                  <a:lnTo>
                    <a:pt x="64515" y="387096"/>
                  </a:lnTo>
                  <a:lnTo>
                    <a:pt x="39401" y="382033"/>
                  </a:lnTo>
                  <a:lnTo>
                    <a:pt x="18894" y="368220"/>
                  </a:lnTo>
                  <a:lnTo>
                    <a:pt x="5069" y="347716"/>
                  </a:lnTo>
                  <a:lnTo>
                    <a:pt x="0" y="322580"/>
                  </a:lnTo>
                  <a:lnTo>
                    <a:pt x="0" y="64516"/>
                  </a:lnTo>
                  <a:close/>
                </a:path>
              </a:pathLst>
            </a:custGeom>
            <a:ln w="9144">
              <a:solidFill>
                <a:srgbClr val="AAAAAA"/>
              </a:solidFill>
            </a:ln>
          </p:spPr>
          <p:txBody>
            <a:bodyPr wrap="square" lIns="0" tIns="0" rIns="0" bIns="0" rtlCol="0"/>
            <a:lstStyle/>
            <a:p>
              <a:endParaRPr/>
            </a:p>
          </p:txBody>
        </p:sp>
      </p:grpSp>
      <p:grpSp>
        <p:nvGrpSpPr>
          <p:cNvPr id="13" name="object 13"/>
          <p:cNvGrpSpPr/>
          <p:nvPr/>
        </p:nvGrpSpPr>
        <p:grpSpPr>
          <a:xfrm>
            <a:off x="6432803" y="2769107"/>
            <a:ext cx="5760720" cy="944880"/>
            <a:chOff x="6432803" y="2769107"/>
            <a:chExt cx="5760720" cy="944880"/>
          </a:xfrm>
        </p:grpSpPr>
        <p:pic>
          <p:nvPicPr>
            <p:cNvPr id="15" name="object 15"/>
            <p:cNvPicPr/>
            <p:nvPr/>
          </p:nvPicPr>
          <p:blipFill>
            <a:blip r:embed="rId4" cstate="print"/>
            <a:stretch>
              <a:fillRect/>
            </a:stretch>
          </p:blipFill>
          <p:spPr>
            <a:xfrm>
              <a:off x="6432803" y="2769107"/>
              <a:ext cx="5760720" cy="944879"/>
            </a:xfrm>
            <a:prstGeom prst="rect">
              <a:avLst/>
            </a:prstGeom>
          </p:spPr>
        </p:pic>
        <p:sp>
          <p:nvSpPr>
            <p:cNvPr id="16" name="object 16"/>
            <p:cNvSpPr/>
            <p:nvPr/>
          </p:nvSpPr>
          <p:spPr>
            <a:xfrm>
              <a:off x="6432803" y="2769107"/>
              <a:ext cx="5760720" cy="944880"/>
            </a:xfrm>
            <a:custGeom>
              <a:avLst/>
              <a:gdLst/>
              <a:ahLst/>
              <a:cxnLst/>
              <a:rect l="l" t="t" r="r" b="b"/>
              <a:pathLst>
                <a:path w="5760720" h="944879">
                  <a:moveTo>
                    <a:pt x="0" y="75311"/>
                  </a:moveTo>
                  <a:lnTo>
                    <a:pt x="5909" y="45970"/>
                  </a:lnTo>
                  <a:lnTo>
                    <a:pt x="22034" y="22034"/>
                  </a:lnTo>
                  <a:lnTo>
                    <a:pt x="45970" y="5909"/>
                  </a:lnTo>
                  <a:lnTo>
                    <a:pt x="75311" y="0"/>
                  </a:lnTo>
                  <a:lnTo>
                    <a:pt x="5685409" y="0"/>
                  </a:lnTo>
                  <a:lnTo>
                    <a:pt x="5714749" y="5909"/>
                  </a:lnTo>
                  <a:lnTo>
                    <a:pt x="5738685" y="22034"/>
                  </a:lnTo>
                  <a:lnTo>
                    <a:pt x="5754810" y="45970"/>
                  </a:lnTo>
                  <a:lnTo>
                    <a:pt x="5760720" y="75311"/>
                  </a:lnTo>
                  <a:lnTo>
                    <a:pt x="5760720" y="869568"/>
                  </a:lnTo>
                  <a:lnTo>
                    <a:pt x="5754810" y="898909"/>
                  </a:lnTo>
                  <a:lnTo>
                    <a:pt x="5738685" y="922845"/>
                  </a:lnTo>
                  <a:lnTo>
                    <a:pt x="5714749" y="938970"/>
                  </a:lnTo>
                  <a:lnTo>
                    <a:pt x="5685409" y="944879"/>
                  </a:lnTo>
                  <a:lnTo>
                    <a:pt x="75311" y="944879"/>
                  </a:lnTo>
                  <a:lnTo>
                    <a:pt x="45970" y="938970"/>
                  </a:lnTo>
                  <a:lnTo>
                    <a:pt x="22034" y="922845"/>
                  </a:lnTo>
                  <a:lnTo>
                    <a:pt x="5909" y="898909"/>
                  </a:lnTo>
                  <a:lnTo>
                    <a:pt x="0" y="869568"/>
                  </a:lnTo>
                  <a:lnTo>
                    <a:pt x="0" y="75311"/>
                  </a:lnTo>
                  <a:close/>
                </a:path>
              </a:pathLst>
            </a:custGeom>
            <a:ln w="9144">
              <a:solidFill>
                <a:srgbClr val="C0DEB1"/>
              </a:solidFill>
            </a:ln>
          </p:spPr>
          <p:txBody>
            <a:bodyPr wrap="square" lIns="0" tIns="0" rIns="0" bIns="0" rtlCol="0"/>
            <a:lstStyle/>
            <a:p>
              <a:endParaRPr/>
            </a:p>
          </p:txBody>
        </p:sp>
      </p:grpSp>
      <p:grpSp>
        <p:nvGrpSpPr>
          <p:cNvPr id="17" name="object 17"/>
          <p:cNvGrpSpPr/>
          <p:nvPr/>
        </p:nvGrpSpPr>
        <p:grpSpPr>
          <a:xfrm>
            <a:off x="6432803" y="6152388"/>
            <a:ext cx="5760720" cy="451484"/>
            <a:chOff x="6432803" y="6152388"/>
            <a:chExt cx="5760720" cy="451484"/>
          </a:xfrm>
        </p:grpSpPr>
        <p:pic>
          <p:nvPicPr>
            <p:cNvPr id="19" name="object 19"/>
            <p:cNvPicPr/>
            <p:nvPr/>
          </p:nvPicPr>
          <p:blipFill>
            <a:blip r:embed="rId5" cstate="print"/>
            <a:stretch>
              <a:fillRect/>
            </a:stretch>
          </p:blipFill>
          <p:spPr>
            <a:xfrm>
              <a:off x="6432803" y="6152388"/>
              <a:ext cx="5760720" cy="451104"/>
            </a:xfrm>
            <a:prstGeom prst="rect">
              <a:avLst/>
            </a:prstGeom>
          </p:spPr>
        </p:pic>
        <p:sp>
          <p:nvSpPr>
            <p:cNvPr id="20" name="object 20"/>
            <p:cNvSpPr/>
            <p:nvPr/>
          </p:nvSpPr>
          <p:spPr>
            <a:xfrm>
              <a:off x="6432803" y="6152388"/>
              <a:ext cx="5760720" cy="451484"/>
            </a:xfrm>
            <a:custGeom>
              <a:avLst/>
              <a:gdLst/>
              <a:ahLst/>
              <a:cxnLst/>
              <a:rect l="l" t="t" r="r" b="b"/>
              <a:pathLst>
                <a:path w="5760720" h="451484">
                  <a:moveTo>
                    <a:pt x="0" y="35953"/>
                  </a:moveTo>
                  <a:lnTo>
                    <a:pt x="2829" y="21956"/>
                  </a:lnTo>
                  <a:lnTo>
                    <a:pt x="10541" y="10528"/>
                  </a:lnTo>
                  <a:lnTo>
                    <a:pt x="21967" y="2824"/>
                  </a:lnTo>
                  <a:lnTo>
                    <a:pt x="35941" y="0"/>
                  </a:lnTo>
                  <a:lnTo>
                    <a:pt x="5724779" y="0"/>
                  </a:lnTo>
                  <a:lnTo>
                    <a:pt x="5738752" y="2824"/>
                  </a:lnTo>
                  <a:lnTo>
                    <a:pt x="5750179" y="10528"/>
                  </a:lnTo>
                  <a:lnTo>
                    <a:pt x="5757890" y="21956"/>
                  </a:lnTo>
                  <a:lnTo>
                    <a:pt x="5760720" y="35953"/>
                  </a:lnTo>
                  <a:lnTo>
                    <a:pt x="5760720" y="415150"/>
                  </a:lnTo>
                  <a:lnTo>
                    <a:pt x="5757890" y="429142"/>
                  </a:lnTo>
                  <a:lnTo>
                    <a:pt x="5750179" y="440570"/>
                  </a:lnTo>
                  <a:lnTo>
                    <a:pt x="5738752" y="448277"/>
                  </a:lnTo>
                  <a:lnTo>
                    <a:pt x="5724779" y="451104"/>
                  </a:lnTo>
                  <a:lnTo>
                    <a:pt x="35941" y="451104"/>
                  </a:lnTo>
                  <a:lnTo>
                    <a:pt x="21967" y="448277"/>
                  </a:lnTo>
                  <a:lnTo>
                    <a:pt x="10540" y="440570"/>
                  </a:lnTo>
                  <a:lnTo>
                    <a:pt x="2829" y="429142"/>
                  </a:lnTo>
                  <a:lnTo>
                    <a:pt x="0" y="415150"/>
                  </a:lnTo>
                  <a:lnTo>
                    <a:pt x="0" y="35953"/>
                  </a:lnTo>
                  <a:close/>
                </a:path>
              </a:pathLst>
            </a:custGeom>
            <a:ln w="9144">
              <a:solidFill>
                <a:srgbClr val="C0DEB1"/>
              </a:solidFill>
            </a:ln>
          </p:spPr>
          <p:txBody>
            <a:bodyPr wrap="square" lIns="0" tIns="0" rIns="0" bIns="0" rtlCol="0"/>
            <a:lstStyle/>
            <a:p>
              <a:endParaRPr/>
            </a:p>
          </p:txBody>
        </p:sp>
      </p:grpSp>
      <p:sp>
        <p:nvSpPr>
          <p:cNvPr id="21" name="object 21"/>
          <p:cNvSpPr txBox="1"/>
          <p:nvPr/>
        </p:nvSpPr>
        <p:spPr>
          <a:xfrm>
            <a:off x="1195222" y="986409"/>
            <a:ext cx="15030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orbel"/>
                <a:cs typeface="Corbel"/>
              </a:rPr>
              <a:t>A</a:t>
            </a:r>
            <a:r>
              <a:rPr sz="1200" b="1" spc="5" dirty="0">
                <a:latin typeface="Corbel"/>
                <a:cs typeface="Corbel"/>
              </a:rPr>
              <a:t>naly</a:t>
            </a:r>
            <a:r>
              <a:rPr sz="1200" b="1" spc="-5" dirty="0">
                <a:latin typeface="Corbel"/>
                <a:cs typeface="Corbel"/>
              </a:rPr>
              <a:t>s</a:t>
            </a:r>
            <a:r>
              <a:rPr sz="1200" b="1" dirty="0">
                <a:latin typeface="Corbel"/>
                <a:cs typeface="Corbel"/>
              </a:rPr>
              <a:t>e</a:t>
            </a:r>
            <a:r>
              <a:rPr sz="1200" b="1" spc="-50" dirty="0">
                <a:latin typeface="Corbel"/>
                <a:cs typeface="Corbel"/>
              </a:rPr>
              <a:t> </a:t>
            </a:r>
            <a:r>
              <a:rPr sz="1200" b="1" dirty="0">
                <a:latin typeface="Corbel"/>
                <a:cs typeface="Corbel"/>
              </a:rPr>
              <a:t>d</a:t>
            </a:r>
            <a:r>
              <a:rPr sz="1200" b="1" spc="10" dirty="0">
                <a:latin typeface="Corbel"/>
                <a:cs typeface="Corbel"/>
              </a:rPr>
              <a:t>e</a:t>
            </a:r>
            <a:r>
              <a:rPr sz="1200" b="1" dirty="0">
                <a:latin typeface="Corbel"/>
                <a:cs typeface="Corbel"/>
              </a:rPr>
              <a:t>s</a:t>
            </a:r>
            <a:r>
              <a:rPr sz="1200" b="1" spc="10" dirty="0">
                <a:latin typeface="Corbel"/>
                <a:cs typeface="Corbel"/>
              </a:rPr>
              <a:t> </a:t>
            </a:r>
            <a:r>
              <a:rPr sz="1200" b="1" spc="5" dirty="0">
                <a:latin typeface="Corbel"/>
                <a:cs typeface="Corbel"/>
              </a:rPr>
              <a:t>mé</a:t>
            </a:r>
            <a:r>
              <a:rPr sz="1200" b="1" spc="-5" dirty="0">
                <a:latin typeface="Corbel"/>
                <a:cs typeface="Corbel"/>
              </a:rPr>
              <a:t>t</a:t>
            </a:r>
            <a:r>
              <a:rPr sz="1200" b="1" spc="-15" dirty="0">
                <a:latin typeface="Corbel"/>
                <a:cs typeface="Corbel"/>
              </a:rPr>
              <a:t>riq</a:t>
            </a:r>
            <a:r>
              <a:rPr sz="1200" b="1" spc="-10" dirty="0">
                <a:latin typeface="Corbel"/>
                <a:cs typeface="Corbel"/>
              </a:rPr>
              <a:t>u</a:t>
            </a:r>
            <a:r>
              <a:rPr sz="1200" b="1" spc="5" dirty="0">
                <a:latin typeface="Corbel"/>
                <a:cs typeface="Corbel"/>
              </a:rPr>
              <a:t>e</a:t>
            </a:r>
            <a:r>
              <a:rPr sz="1200" b="1" dirty="0">
                <a:latin typeface="Corbel"/>
                <a:cs typeface="Corbel"/>
              </a:rPr>
              <a:t>s</a:t>
            </a:r>
            <a:endParaRPr sz="1200">
              <a:latin typeface="Corbel"/>
              <a:cs typeface="Corbel"/>
            </a:endParaRPr>
          </a:p>
        </p:txBody>
      </p:sp>
      <p:grpSp>
        <p:nvGrpSpPr>
          <p:cNvPr id="22" name="object 22"/>
          <p:cNvGrpSpPr/>
          <p:nvPr/>
        </p:nvGrpSpPr>
        <p:grpSpPr>
          <a:xfrm>
            <a:off x="420433" y="2566225"/>
            <a:ext cx="3057525" cy="552450"/>
            <a:chOff x="420433" y="2566225"/>
            <a:chExt cx="3057525" cy="552450"/>
          </a:xfrm>
        </p:grpSpPr>
        <p:pic>
          <p:nvPicPr>
            <p:cNvPr id="23" name="object 23"/>
            <p:cNvPicPr/>
            <p:nvPr/>
          </p:nvPicPr>
          <p:blipFill>
            <a:blip r:embed="rId6" cstate="print"/>
            <a:stretch>
              <a:fillRect/>
            </a:stretch>
          </p:blipFill>
          <p:spPr>
            <a:xfrm>
              <a:off x="425195" y="2570988"/>
              <a:ext cx="3048000" cy="542544"/>
            </a:xfrm>
            <a:prstGeom prst="rect">
              <a:avLst/>
            </a:prstGeom>
          </p:spPr>
        </p:pic>
        <p:sp>
          <p:nvSpPr>
            <p:cNvPr id="24" name="object 24"/>
            <p:cNvSpPr/>
            <p:nvPr/>
          </p:nvSpPr>
          <p:spPr>
            <a:xfrm>
              <a:off x="425195" y="2570988"/>
              <a:ext cx="3048000" cy="542925"/>
            </a:xfrm>
            <a:custGeom>
              <a:avLst/>
              <a:gdLst/>
              <a:ahLst/>
              <a:cxnLst/>
              <a:rect l="l" t="t" r="r" b="b"/>
              <a:pathLst>
                <a:path w="3048000" h="542925">
                  <a:moveTo>
                    <a:pt x="0" y="90424"/>
                  </a:moveTo>
                  <a:lnTo>
                    <a:pt x="7106" y="55239"/>
                  </a:lnTo>
                  <a:lnTo>
                    <a:pt x="26485" y="26495"/>
                  </a:lnTo>
                  <a:lnTo>
                    <a:pt x="55228" y="7110"/>
                  </a:lnTo>
                  <a:lnTo>
                    <a:pt x="90424" y="0"/>
                  </a:lnTo>
                  <a:lnTo>
                    <a:pt x="2957576" y="0"/>
                  </a:lnTo>
                  <a:lnTo>
                    <a:pt x="2992760" y="7110"/>
                  </a:lnTo>
                  <a:lnTo>
                    <a:pt x="3021504" y="26495"/>
                  </a:lnTo>
                  <a:lnTo>
                    <a:pt x="3040889" y="55239"/>
                  </a:lnTo>
                  <a:lnTo>
                    <a:pt x="3048000" y="90424"/>
                  </a:lnTo>
                  <a:lnTo>
                    <a:pt x="3048000" y="452120"/>
                  </a:lnTo>
                  <a:lnTo>
                    <a:pt x="3040889" y="487304"/>
                  </a:lnTo>
                  <a:lnTo>
                    <a:pt x="3021504" y="516048"/>
                  </a:lnTo>
                  <a:lnTo>
                    <a:pt x="2992760" y="535433"/>
                  </a:lnTo>
                  <a:lnTo>
                    <a:pt x="2957576" y="542544"/>
                  </a:lnTo>
                  <a:lnTo>
                    <a:pt x="90424" y="542544"/>
                  </a:lnTo>
                  <a:lnTo>
                    <a:pt x="55228" y="535433"/>
                  </a:lnTo>
                  <a:lnTo>
                    <a:pt x="26485" y="516048"/>
                  </a:lnTo>
                  <a:lnTo>
                    <a:pt x="7106" y="487304"/>
                  </a:lnTo>
                  <a:lnTo>
                    <a:pt x="0" y="452120"/>
                  </a:lnTo>
                  <a:lnTo>
                    <a:pt x="0" y="90424"/>
                  </a:lnTo>
                  <a:close/>
                </a:path>
              </a:pathLst>
            </a:custGeom>
            <a:ln w="9144">
              <a:solidFill>
                <a:srgbClr val="C0DEB1"/>
              </a:solidFill>
            </a:ln>
          </p:spPr>
          <p:txBody>
            <a:bodyPr wrap="square" lIns="0" tIns="0" rIns="0" bIns="0" rtlCol="0"/>
            <a:lstStyle/>
            <a:p>
              <a:endParaRPr/>
            </a:p>
          </p:txBody>
        </p:sp>
      </p:grpSp>
      <p:sp>
        <p:nvSpPr>
          <p:cNvPr id="25" name="object 25"/>
          <p:cNvSpPr txBox="1"/>
          <p:nvPr/>
        </p:nvSpPr>
        <p:spPr>
          <a:xfrm>
            <a:off x="583488" y="2568701"/>
            <a:ext cx="2724150" cy="528955"/>
          </a:xfrm>
          <a:prstGeom prst="rect">
            <a:avLst/>
          </a:prstGeom>
        </p:spPr>
        <p:txBody>
          <a:bodyPr vert="horz" wrap="square" lIns="0" tIns="13335" rIns="0" bIns="0" rtlCol="0">
            <a:spAutoFit/>
          </a:bodyPr>
          <a:lstStyle/>
          <a:p>
            <a:pPr marL="12700" marR="5080" algn="ctr">
              <a:lnSpc>
                <a:spcPct val="100000"/>
              </a:lnSpc>
              <a:spcBef>
                <a:spcPts val="105"/>
              </a:spcBef>
            </a:pPr>
            <a:r>
              <a:rPr sz="1100" i="1" dirty="0">
                <a:latin typeface="Corbel"/>
                <a:cs typeface="Corbel"/>
              </a:rPr>
              <a:t>On</a:t>
            </a:r>
            <a:r>
              <a:rPr sz="1100" i="1" spc="-5" dirty="0">
                <a:latin typeface="Corbel"/>
                <a:cs typeface="Corbel"/>
              </a:rPr>
              <a:t> </a:t>
            </a:r>
            <a:r>
              <a:rPr sz="1100" i="1" dirty="0">
                <a:latin typeface="Corbel"/>
                <a:cs typeface="Corbel"/>
              </a:rPr>
              <a:t>constate</a:t>
            </a:r>
            <a:r>
              <a:rPr sz="1100" i="1" spc="-35" dirty="0">
                <a:latin typeface="Corbel"/>
                <a:cs typeface="Corbel"/>
              </a:rPr>
              <a:t> </a:t>
            </a:r>
            <a:r>
              <a:rPr sz="1100" i="1" dirty="0">
                <a:latin typeface="Corbel"/>
                <a:cs typeface="Corbel"/>
              </a:rPr>
              <a:t>que</a:t>
            </a:r>
            <a:r>
              <a:rPr sz="1100" i="1" spc="-5" dirty="0">
                <a:latin typeface="Corbel"/>
                <a:cs typeface="Corbel"/>
              </a:rPr>
              <a:t> </a:t>
            </a:r>
            <a:r>
              <a:rPr sz="1100" i="1" dirty="0">
                <a:latin typeface="Corbel"/>
                <a:cs typeface="Corbel"/>
              </a:rPr>
              <a:t>le</a:t>
            </a:r>
            <a:r>
              <a:rPr sz="1100" i="1" spc="-15" dirty="0">
                <a:latin typeface="Corbel"/>
                <a:cs typeface="Corbel"/>
              </a:rPr>
              <a:t> </a:t>
            </a:r>
            <a:r>
              <a:rPr sz="1100" i="1" dirty="0">
                <a:latin typeface="Corbel"/>
                <a:cs typeface="Corbel"/>
              </a:rPr>
              <a:t>modèle</a:t>
            </a:r>
            <a:r>
              <a:rPr sz="1100" i="1" spc="-35" dirty="0">
                <a:latin typeface="Corbel"/>
                <a:cs typeface="Corbel"/>
              </a:rPr>
              <a:t> </a:t>
            </a:r>
            <a:r>
              <a:rPr sz="1100" i="1" dirty="0">
                <a:latin typeface="Corbel"/>
                <a:cs typeface="Corbel"/>
              </a:rPr>
              <a:t>arrive</a:t>
            </a:r>
            <a:r>
              <a:rPr sz="1100" i="1" spc="-35" dirty="0">
                <a:latin typeface="Corbel"/>
                <a:cs typeface="Corbel"/>
              </a:rPr>
              <a:t> </a:t>
            </a:r>
            <a:r>
              <a:rPr sz="1100" i="1" dirty="0">
                <a:latin typeface="Corbel"/>
                <a:cs typeface="Corbel"/>
              </a:rPr>
              <a:t>à</a:t>
            </a:r>
            <a:r>
              <a:rPr sz="1100" i="1" spc="5" dirty="0">
                <a:latin typeface="Corbel"/>
                <a:cs typeface="Corbel"/>
              </a:rPr>
              <a:t> </a:t>
            </a:r>
            <a:r>
              <a:rPr sz="1100" i="1" dirty="0">
                <a:latin typeface="Corbel"/>
                <a:cs typeface="Corbel"/>
              </a:rPr>
              <a:t>détecter</a:t>
            </a:r>
            <a:r>
              <a:rPr sz="1100" i="1" spc="-25" dirty="0">
                <a:latin typeface="Corbel"/>
                <a:cs typeface="Corbel"/>
              </a:rPr>
              <a:t> </a:t>
            </a:r>
            <a:r>
              <a:rPr sz="1100" i="1" spc="-5" dirty="0" smtClean="0">
                <a:latin typeface="Corbel"/>
                <a:cs typeface="Corbel"/>
              </a:rPr>
              <a:t>8</a:t>
            </a:r>
            <a:r>
              <a:rPr lang="fr-FR" sz="1100" i="1" spc="-5" dirty="0" smtClean="0">
                <a:latin typeface="Corbel"/>
                <a:cs typeface="Corbel"/>
              </a:rPr>
              <a:t>6</a:t>
            </a:r>
            <a:r>
              <a:rPr sz="1100" i="1" spc="-5" dirty="0" smtClean="0">
                <a:latin typeface="Corbel"/>
                <a:cs typeface="Corbel"/>
              </a:rPr>
              <a:t>% </a:t>
            </a:r>
            <a:r>
              <a:rPr sz="1100" i="1" spc="-204" dirty="0" smtClean="0">
                <a:latin typeface="Corbel"/>
                <a:cs typeface="Corbel"/>
              </a:rPr>
              <a:t> </a:t>
            </a:r>
            <a:r>
              <a:rPr sz="1100" i="1" dirty="0">
                <a:latin typeface="Corbel"/>
                <a:cs typeface="Corbel"/>
              </a:rPr>
              <a:t>des </a:t>
            </a:r>
            <a:r>
              <a:rPr sz="1100" i="1" spc="-5" dirty="0">
                <a:latin typeface="Corbel"/>
                <a:cs typeface="Corbel"/>
              </a:rPr>
              <a:t>classes </a:t>
            </a:r>
            <a:r>
              <a:rPr sz="1100" i="1" dirty="0">
                <a:latin typeface="Corbel"/>
                <a:cs typeface="Corbel"/>
              </a:rPr>
              <a:t>1, </a:t>
            </a:r>
            <a:r>
              <a:rPr sz="1100" i="1" spc="-5" dirty="0">
                <a:latin typeface="Corbel"/>
                <a:cs typeface="Corbel"/>
              </a:rPr>
              <a:t>mais </a:t>
            </a:r>
            <a:r>
              <a:rPr sz="1100" i="1" dirty="0">
                <a:latin typeface="Corbel"/>
                <a:cs typeface="Corbel"/>
              </a:rPr>
              <a:t>qu’il n’a raison que dans </a:t>
            </a:r>
            <a:r>
              <a:rPr lang="fr-FR" sz="1100" i="1" spc="-5" dirty="0" smtClean="0">
                <a:latin typeface="Corbel"/>
                <a:cs typeface="Corbel"/>
              </a:rPr>
              <a:t>20</a:t>
            </a:r>
            <a:r>
              <a:rPr sz="1100" i="1" spc="-5" dirty="0" smtClean="0">
                <a:latin typeface="Corbel"/>
                <a:cs typeface="Corbel"/>
              </a:rPr>
              <a:t>% </a:t>
            </a:r>
            <a:r>
              <a:rPr sz="1100" i="1" spc="-210" dirty="0" smtClean="0">
                <a:latin typeface="Corbel"/>
                <a:cs typeface="Corbel"/>
              </a:rPr>
              <a:t> </a:t>
            </a:r>
            <a:r>
              <a:rPr sz="1100" i="1" dirty="0">
                <a:latin typeface="Corbel"/>
                <a:cs typeface="Corbel"/>
              </a:rPr>
              <a:t>des</a:t>
            </a:r>
            <a:r>
              <a:rPr sz="1100" i="1" spc="-20" dirty="0">
                <a:latin typeface="Corbel"/>
                <a:cs typeface="Corbel"/>
              </a:rPr>
              <a:t> </a:t>
            </a:r>
            <a:r>
              <a:rPr sz="1100" i="1" spc="-5" dirty="0">
                <a:latin typeface="Corbel"/>
                <a:cs typeface="Corbel"/>
              </a:rPr>
              <a:t>cas</a:t>
            </a:r>
            <a:r>
              <a:rPr sz="1100" i="1" spc="10" dirty="0">
                <a:latin typeface="Corbel"/>
                <a:cs typeface="Corbel"/>
              </a:rPr>
              <a:t> </a:t>
            </a:r>
            <a:r>
              <a:rPr sz="1100" i="1" dirty="0">
                <a:latin typeface="Corbel"/>
                <a:cs typeface="Corbel"/>
              </a:rPr>
              <a:t>quand</a:t>
            </a:r>
            <a:r>
              <a:rPr sz="1100" i="1" spc="-20" dirty="0">
                <a:latin typeface="Corbel"/>
                <a:cs typeface="Corbel"/>
              </a:rPr>
              <a:t> </a:t>
            </a:r>
            <a:r>
              <a:rPr sz="1100" i="1" dirty="0">
                <a:latin typeface="Corbel"/>
                <a:cs typeface="Corbel"/>
              </a:rPr>
              <a:t>il</a:t>
            </a:r>
            <a:r>
              <a:rPr sz="1100" i="1" spc="-10" dirty="0">
                <a:latin typeface="Corbel"/>
                <a:cs typeface="Corbel"/>
              </a:rPr>
              <a:t> </a:t>
            </a:r>
            <a:r>
              <a:rPr sz="1100" i="1" spc="-5" dirty="0">
                <a:latin typeface="Corbel"/>
                <a:cs typeface="Corbel"/>
              </a:rPr>
              <a:t>en</a:t>
            </a:r>
            <a:r>
              <a:rPr sz="1100" i="1" spc="20" dirty="0">
                <a:latin typeface="Corbel"/>
                <a:cs typeface="Corbel"/>
              </a:rPr>
              <a:t> </a:t>
            </a:r>
            <a:r>
              <a:rPr sz="1100" i="1" dirty="0">
                <a:latin typeface="Corbel"/>
                <a:cs typeface="Corbel"/>
              </a:rPr>
              <a:t>détecte</a:t>
            </a:r>
            <a:r>
              <a:rPr sz="1100" i="1" spc="-40" dirty="0">
                <a:latin typeface="Corbel"/>
                <a:cs typeface="Corbel"/>
              </a:rPr>
              <a:t> </a:t>
            </a:r>
            <a:r>
              <a:rPr sz="1100" i="1" dirty="0">
                <a:latin typeface="Corbel"/>
                <a:cs typeface="Corbel"/>
              </a:rPr>
              <a:t>1.</a:t>
            </a:r>
            <a:endParaRPr sz="1100" dirty="0">
              <a:latin typeface="Corbel"/>
              <a:cs typeface="Corbel"/>
            </a:endParaRPr>
          </a:p>
        </p:txBody>
      </p:sp>
      <p:pic>
        <p:nvPicPr>
          <p:cNvPr id="26" name="object 26"/>
          <p:cNvPicPr/>
          <p:nvPr/>
        </p:nvPicPr>
        <p:blipFill>
          <a:blip r:embed="rId7" cstate="print"/>
          <a:stretch>
            <a:fillRect/>
          </a:stretch>
        </p:blipFill>
        <p:spPr>
          <a:xfrm>
            <a:off x="1089660" y="3485388"/>
            <a:ext cx="1719072" cy="387095"/>
          </a:xfrm>
          <a:prstGeom prst="rect">
            <a:avLst/>
          </a:prstGeom>
        </p:spPr>
      </p:pic>
      <p:sp>
        <p:nvSpPr>
          <p:cNvPr id="27" name="object 27"/>
          <p:cNvSpPr txBox="1"/>
          <p:nvPr/>
        </p:nvSpPr>
        <p:spPr>
          <a:xfrm>
            <a:off x="1116361" y="3474211"/>
            <a:ext cx="1666239" cy="391160"/>
          </a:xfrm>
          <a:prstGeom prst="rect">
            <a:avLst/>
          </a:prstGeom>
        </p:spPr>
        <p:txBody>
          <a:bodyPr vert="horz" wrap="square" lIns="0" tIns="12700" rIns="0" bIns="0" rtlCol="0">
            <a:spAutoFit/>
          </a:bodyPr>
          <a:lstStyle/>
          <a:p>
            <a:pPr algn="ctr">
              <a:lnSpc>
                <a:spcPct val="100000"/>
              </a:lnSpc>
              <a:spcBef>
                <a:spcPts val="100"/>
              </a:spcBef>
            </a:pPr>
            <a:r>
              <a:rPr sz="1200" b="1" dirty="0">
                <a:latin typeface="Corbel"/>
                <a:cs typeface="Corbel"/>
              </a:rPr>
              <a:t>A</a:t>
            </a:r>
            <a:r>
              <a:rPr sz="1200" b="1" spc="5" dirty="0">
                <a:latin typeface="Corbel"/>
                <a:cs typeface="Corbel"/>
              </a:rPr>
              <a:t>naly</a:t>
            </a:r>
            <a:r>
              <a:rPr sz="1200" b="1" spc="-5" dirty="0">
                <a:latin typeface="Corbel"/>
                <a:cs typeface="Corbel"/>
              </a:rPr>
              <a:t>s</a:t>
            </a:r>
            <a:r>
              <a:rPr sz="1200" b="1" dirty="0">
                <a:latin typeface="Corbel"/>
                <a:cs typeface="Corbel"/>
              </a:rPr>
              <a:t>e</a:t>
            </a:r>
            <a:r>
              <a:rPr sz="1200" b="1" spc="-50" dirty="0">
                <a:latin typeface="Corbel"/>
                <a:cs typeface="Corbel"/>
              </a:rPr>
              <a:t> </a:t>
            </a:r>
            <a:r>
              <a:rPr sz="1200" b="1" dirty="0">
                <a:latin typeface="Corbel"/>
                <a:cs typeface="Corbel"/>
              </a:rPr>
              <a:t>de </a:t>
            </a:r>
            <a:r>
              <a:rPr sz="1200" b="1" spc="5" dirty="0">
                <a:latin typeface="Corbel"/>
                <a:cs typeface="Corbel"/>
              </a:rPr>
              <a:t>l</a:t>
            </a:r>
            <a:r>
              <a:rPr sz="1200" b="1" dirty="0">
                <a:latin typeface="Corbel"/>
                <a:cs typeface="Corbel"/>
              </a:rPr>
              <a:t>a</a:t>
            </a:r>
            <a:r>
              <a:rPr sz="1200" b="1" spc="-5" dirty="0">
                <a:latin typeface="Corbel"/>
                <a:cs typeface="Corbel"/>
              </a:rPr>
              <a:t> </a:t>
            </a:r>
            <a:r>
              <a:rPr sz="1200" b="1" spc="5" dirty="0">
                <a:latin typeface="Corbel"/>
                <a:cs typeface="Corbel"/>
              </a:rPr>
              <a:t>ma</a:t>
            </a:r>
            <a:r>
              <a:rPr sz="1200" b="1" spc="-5" dirty="0">
                <a:latin typeface="Corbel"/>
                <a:cs typeface="Corbel"/>
              </a:rPr>
              <a:t>t</a:t>
            </a:r>
            <a:r>
              <a:rPr sz="1200" b="1" spc="-15" dirty="0">
                <a:latin typeface="Corbel"/>
                <a:cs typeface="Corbel"/>
              </a:rPr>
              <a:t>ri</a:t>
            </a:r>
            <a:r>
              <a:rPr sz="1200" b="1" dirty="0">
                <a:latin typeface="Corbel"/>
                <a:cs typeface="Corbel"/>
              </a:rPr>
              <a:t>ce</a:t>
            </a:r>
            <a:endParaRPr sz="1200" dirty="0">
              <a:latin typeface="Corbel"/>
              <a:cs typeface="Corbel"/>
            </a:endParaRPr>
          </a:p>
          <a:p>
            <a:pPr algn="ctr">
              <a:lnSpc>
                <a:spcPct val="100000"/>
              </a:lnSpc>
              <a:tabLst>
                <a:tab pos="398780" algn="l"/>
                <a:tab pos="1640205" algn="l"/>
              </a:tabLst>
            </a:pPr>
            <a:r>
              <a:rPr sz="1200" b="1" u="sng" dirty="0">
                <a:uFill>
                  <a:solidFill>
                    <a:srgbClr val="AAAAAA"/>
                  </a:solidFill>
                </a:uFill>
                <a:latin typeface="Corbel"/>
                <a:cs typeface="Corbel"/>
              </a:rPr>
              <a:t> 	de</a:t>
            </a:r>
            <a:r>
              <a:rPr sz="1200" b="1" u="sng" spc="-35" dirty="0">
                <a:uFill>
                  <a:solidFill>
                    <a:srgbClr val="AAAAAA"/>
                  </a:solidFill>
                </a:uFill>
                <a:latin typeface="Corbel"/>
                <a:cs typeface="Corbel"/>
              </a:rPr>
              <a:t> </a:t>
            </a:r>
            <a:r>
              <a:rPr sz="1200" b="1" u="sng" spc="-5" dirty="0">
                <a:uFill>
                  <a:solidFill>
                    <a:srgbClr val="AAAAAA"/>
                  </a:solidFill>
                </a:uFill>
                <a:latin typeface="Corbel"/>
                <a:cs typeface="Corbel"/>
              </a:rPr>
              <a:t>confusion	</a:t>
            </a:r>
            <a:endParaRPr sz="1200" dirty="0">
              <a:latin typeface="Corbel"/>
              <a:cs typeface="Corbel"/>
            </a:endParaRPr>
          </a:p>
        </p:txBody>
      </p:sp>
      <p:grpSp>
        <p:nvGrpSpPr>
          <p:cNvPr id="28" name="object 28"/>
          <p:cNvGrpSpPr/>
          <p:nvPr/>
        </p:nvGrpSpPr>
        <p:grpSpPr>
          <a:xfrm>
            <a:off x="3239833" y="3867721"/>
            <a:ext cx="1908810" cy="2496820"/>
            <a:chOff x="3239833" y="3867721"/>
            <a:chExt cx="1908810" cy="2496820"/>
          </a:xfrm>
        </p:grpSpPr>
        <p:pic>
          <p:nvPicPr>
            <p:cNvPr id="29" name="object 29"/>
            <p:cNvPicPr/>
            <p:nvPr/>
          </p:nvPicPr>
          <p:blipFill>
            <a:blip r:embed="rId8" cstate="print"/>
            <a:stretch>
              <a:fillRect/>
            </a:stretch>
          </p:blipFill>
          <p:spPr>
            <a:xfrm>
              <a:off x="3244595" y="3872484"/>
              <a:ext cx="1898904" cy="2487168"/>
            </a:xfrm>
            <a:prstGeom prst="rect">
              <a:avLst/>
            </a:prstGeom>
          </p:spPr>
        </p:pic>
        <p:sp>
          <p:nvSpPr>
            <p:cNvPr id="30" name="object 30"/>
            <p:cNvSpPr/>
            <p:nvPr/>
          </p:nvSpPr>
          <p:spPr>
            <a:xfrm>
              <a:off x="3244595" y="3872484"/>
              <a:ext cx="1899285" cy="2487295"/>
            </a:xfrm>
            <a:custGeom>
              <a:avLst/>
              <a:gdLst/>
              <a:ahLst/>
              <a:cxnLst/>
              <a:rect l="l" t="t" r="r" b="b"/>
              <a:pathLst>
                <a:path w="1899285" h="2487295">
                  <a:moveTo>
                    <a:pt x="0" y="83566"/>
                  </a:moveTo>
                  <a:lnTo>
                    <a:pt x="6574" y="51059"/>
                  </a:lnTo>
                  <a:lnTo>
                    <a:pt x="24495" y="24495"/>
                  </a:lnTo>
                  <a:lnTo>
                    <a:pt x="51059" y="6574"/>
                  </a:lnTo>
                  <a:lnTo>
                    <a:pt x="83566" y="0"/>
                  </a:lnTo>
                  <a:lnTo>
                    <a:pt x="1815338" y="0"/>
                  </a:lnTo>
                  <a:lnTo>
                    <a:pt x="1847844" y="6574"/>
                  </a:lnTo>
                  <a:lnTo>
                    <a:pt x="1874408" y="24495"/>
                  </a:lnTo>
                  <a:lnTo>
                    <a:pt x="1892329" y="51059"/>
                  </a:lnTo>
                  <a:lnTo>
                    <a:pt x="1898904" y="83566"/>
                  </a:lnTo>
                  <a:lnTo>
                    <a:pt x="1898904" y="2403576"/>
                  </a:lnTo>
                  <a:lnTo>
                    <a:pt x="1892329" y="2436113"/>
                  </a:lnTo>
                  <a:lnTo>
                    <a:pt x="1874408" y="2462683"/>
                  </a:lnTo>
                  <a:lnTo>
                    <a:pt x="1847844" y="2480598"/>
                  </a:lnTo>
                  <a:lnTo>
                    <a:pt x="1815338" y="2487168"/>
                  </a:lnTo>
                  <a:lnTo>
                    <a:pt x="83566" y="2487168"/>
                  </a:lnTo>
                  <a:lnTo>
                    <a:pt x="51059" y="2480598"/>
                  </a:lnTo>
                  <a:lnTo>
                    <a:pt x="24495" y="2462683"/>
                  </a:lnTo>
                  <a:lnTo>
                    <a:pt x="6574" y="2436113"/>
                  </a:lnTo>
                  <a:lnTo>
                    <a:pt x="0" y="2403576"/>
                  </a:lnTo>
                  <a:lnTo>
                    <a:pt x="0" y="83566"/>
                  </a:lnTo>
                  <a:close/>
                </a:path>
              </a:pathLst>
            </a:custGeom>
            <a:ln w="9144">
              <a:solidFill>
                <a:srgbClr val="C0DEB1"/>
              </a:solidFill>
            </a:ln>
          </p:spPr>
          <p:txBody>
            <a:bodyPr wrap="square" lIns="0" tIns="0" rIns="0" bIns="0" rtlCol="0"/>
            <a:lstStyle/>
            <a:p>
              <a:endParaRPr/>
            </a:p>
          </p:txBody>
        </p:sp>
      </p:grpSp>
      <p:sp>
        <p:nvSpPr>
          <p:cNvPr id="31" name="object 31"/>
          <p:cNvSpPr txBox="1"/>
          <p:nvPr/>
        </p:nvSpPr>
        <p:spPr>
          <a:xfrm>
            <a:off x="3350133" y="4004894"/>
            <a:ext cx="1685289" cy="529590"/>
          </a:xfrm>
          <a:prstGeom prst="rect">
            <a:avLst/>
          </a:prstGeom>
        </p:spPr>
        <p:txBody>
          <a:bodyPr vert="horz" wrap="square" lIns="0" tIns="13335" rIns="0" bIns="0" rtlCol="0">
            <a:spAutoFit/>
          </a:bodyPr>
          <a:lstStyle/>
          <a:p>
            <a:pPr marL="12700" marR="5080" indent="-5080" algn="ctr">
              <a:lnSpc>
                <a:spcPct val="100000"/>
              </a:lnSpc>
              <a:spcBef>
                <a:spcPts val="105"/>
              </a:spcBef>
            </a:pPr>
            <a:r>
              <a:rPr sz="1100" i="1" spc="-10" dirty="0">
                <a:latin typeface="Corbel"/>
                <a:cs typeface="Corbel"/>
              </a:rPr>
              <a:t>Il</a:t>
            </a:r>
            <a:r>
              <a:rPr sz="1100" i="1" spc="75" dirty="0">
                <a:latin typeface="Corbel"/>
                <a:cs typeface="Corbel"/>
              </a:rPr>
              <a:t> </a:t>
            </a:r>
            <a:r>
              <a:rPr sz="1100" i="1" dirty="0">
                <a:latin typeface="Corbel"/>
                <a:cs typeface="Corbel"/>
              </a:rPr>
              <a:t>y</a:t>
            </a:r>
            <a:r>
              <a:rPr sz="1100" i="1" spc="65" dirty="0">
                <a:latin typeface="Corbel"/>
                <a:cs typeface="Corbel"/>
              </a:rPr>
              <a:t> </a:t>
            </a:r>
            <a:r>
              <a:rPr sz="1100" i="1" spc="-5" dirty="0">
                <a:latin typeface="Corbel"/>
                <a:cs typeface="Corbel"/>
              </a:rPr>
              <a:t>61503</a:t>
            </a:r>
            <a:r>
              <a:rPr sz="1100" i="1" spc="60" dirty="0">
                <a:latin typeface="Corbel"/>
                <a:cs typeface="Corbel"/>
              </a:rPr>
              <a:t> </a:t>
            </a:r>
            <a:r>
              <a:rPr sz="1100" i="1" dirty="0">
                <a:latin typeface="Corbel"/>
                <a:cs typeface="Corbel"/>
              </a:rPr>
              <a:t>individus</a:t>
            </a:r>
            <a:r>
              <a:rPr sz="1100" i="1" spc="25" dirty="0">
                <a:latin typeface="Corbel"/>
                <a:cs typeface="Corbel"/>
              </a:rPr>
              <a:t> </a:t>
            </a:r>
            <a:r>
              <a:rPr sz="1100" i="1" dirty="0">
                <a:latin typeface="Corbel"/>
                <a:cs typeface="Corbel"/>
              </a:rPr>
              <a:t>dans</a:t>
            </a:r>
            <a:r>
              <a:rPr sz="1100" i="1" spc="50" dirty="0">
                <a:latin typeface="Corbel"/>
                <a:cs typeface="Corbel"/>
              </a:rPr>
              <a:t> </a:t>
            </a:r>
            <a:r>
              <a:rPr sz="1100" i="1" dirty="0">
                <a:latin typeface="Corbel"/>
                <a:cs typeface="Corbel"/>
              </a:rPr>
              <a:t>le </a:t>
            </a:r>
            <a:r>
              <a:rPr sz="1100" i="1" spc="5" dirty="0">
                <a:latin typeface="Corbel"/>
                <a:cs typeface="Corbel"/>
              </a:rPr>
              <a:t> </a:t>
            </a:r>
            <a:r>
              <a:rPr sz="1100" i="1" spc="-5" dirty="0">
                <a:latin typeface="Corbel"/>
                <a:cs typeface="Corbel"/>
              </a:rPr>
              <a:t>jeu </a:t>
            </a:r>
            <a:r>
              <a:rPr sz="1100" i="1" dirty="0">
                <a:latin typeface="Corbel"/>
                <a:cs typeface="Corbel"/>
              </a:rPr>
              <a:t>de </a:t>
            </a:r>
            <a:r>
              <a:rPr sz="1100" i="1" spc="-5" dirty="0">
                <a:latin typeface="Corbel"/>
                <a:cs typeface="Corbel"/>
              </a:rPr>
              <a:t>test </a:t>
            </a:r>
            <a:r>
              <a:rPr sz="1100" i="1" dirty="0">
                <a:latin typeface="Corbel"/>
                <a:cs typeface="Corbel"/>
              </a:rPr>
              <a:t>dont </a:t>
            </a:r>
            <a:r>
              <a:rPr sz="1100" i="1" spc="-5" dirty="0">
                <a:latin typeface="Corbel"/>
                <a:cs typeface="Corbel"/>
              </a:rPr>
              <a:t>56648 classés </a:t>
            </a:r>
            <a:r>
              <a:rPr sz="1100" i="1" spc="-210" dirty="0">
                <a:latin typeface="Corbel"/>
                <a:cs typeface="Corbel"/>
              </a:rPr>
              <a:t> </a:t>
            </a:r>
            <a:r>
              <a:rPr sz="1100" i="1" dirty="0">
                <a:latin typeface="Corbel"/>
                <a:cs typeface="Corbel"/>
              </a:rPr>
              <a:t>0</a:t>
            </a:r>
            <a:r>
              <a:rPr sz="1100" i="1" spc="-15" dirty="0">
                <a:latin typeface="Corbel"/>
                <a:cs typeface="Corbel"/>
              </a:rPr>
              <a:t> </a:t>
            </a:r>
            <a:r>
              <a:rPr sz="1100" i="1" spc="-5" dirty="0">
                <a:latin typeface="Corbel"/>
                <a:cs typeface="Corbel"/>
              </a:rPr>
              <a:t>et 4855</a:t>
            </a:r>
            <a:r>
              <a:rPr sz="1100" i="1" spc="10" dirty="0">
                <a:latin typeface="Corbel"/>
                <a:cs typeface="Corbel"/>
              </a:rPr>
              <a:t> </a:t>
            </a:r>
            <a:r>
              <a:rPr sz="1100" i="1" spc="-5" dirty="0">
                <a:latin typeface="Corbel"/>
                <a:cs typeface="Corbel"/>
              </a:rPr>
              <a:t>classés</a:t>
            </a:r>
            <a:r>
              <a:rPr sz="1100" i="1" spc="10" dirty="0">
                <a:latin typeface="Corbel"/>
                <a:cs typeface="Corbel"/>
              </a:rPr>
              <a:t> </a:t>
            </a:r>
            <a:r>
              <a:rPr sz="1100" i="1" dirty="0">
                <a:latin typeface="Corbel"/>
                <a:cs typeface="Corbel"/>
              </a:rPr>
              <a:t>1.</a:t>
            </a:r>
            <a:endParaRPr sz="1100">
              <a:latin typeface="Corbel"/>
              <a:cs typeface="Corbel"/>
            </a:endParaRPr>
          </a:p>
        </p:txBody>
      </p:sp>
      <p:sp>
        <p:nvSpPr>
          <p:cNvPr id="32" name="object 32"/>
          <p:cNvSpPr txBox="1"/>
          <p:nvPr/>
        </p:nvSpPr>
        <p:spPr>
          <a:xfrm>
            <a:off x="3426333" y="4675708"/>
            <a:ext cx="1529715" cy="865505"/>
          </a:xfrm>
          <a:prstGeom prst="rect">
            <a:avLst/>
          </a:prstGeom>
        </p:spPr>
        <p:txBody>
          <a:bodyPr vert="horz" wrap="square" lIns="0" tIns="13335" rIns="0" bIns="0" rtlCol="0">
            <a:spAutoFit/>
          </a:bodyPr>
          <a:lstStyle/>
          <a:p>
            <a:pPr algn="ctr">
              <a:lnSpc>
                <a:spcPct val="100000"/>
              </a:lnSpc>
              <a:spcBef>
                <a:spcPts val="105"/>
              </a:spcBef>
            </a:pPr>
            <a:r>
              <a:rPr sz="1100" i="1" spc="-10" dirty="0">
                <a:latin typeface="Corbel"/>
                <a:cs typeface="Corbel"/>
              </a:rPr>
              <a:t>82</a:t>
            </a:r>
            <a:r>
              <a:rPr sz="1100" i="1" spc="5" dirty="0">
                <a:latin typeface="Corbel"/>
                <a:cs typeface="Corbel"/>
              </a:rPr>
              <a:t>%</a:t>
            </a:r>
            <a:r>
              <a:rPr sz="1100" i="1" spc="-10" dirty="0">
                <a:latin typeface="Corbel"/>
                <a:cs typeface="Corbel"/>
              </a:rPr>
              <a:t> </a:t>
            </a:r>
            <a:r>
              <a:rPr sz="1100" i="1" spc="5" dirty="0">
                <a:latin typeface="Corbel"/>
                <a:cs typeface="Corbel"/>
              </a:rPr>
              <a:t>d</a:t>
            </a:r>
            <a:r>
              <a:rPr sz="1100" i="1" spc="-5" dirty="0">
                <a:latin typeface="Corbel"/>
                <a:cs typeface="Corbel"/>
              </a:rPr>
              <a:t>’</a:t>
            </a:r>
            <a:r>
              <a:rPr sz="1100" i="1" dirty="0">
                <a:latin typeface="Corbel"/>
                <a:cs typeface="Corbel"/>
              </a:rPr>
              <a:t>in</a:t>
            </a:r>
            <a:r>
              <a:rPr sz="1100" i="1" spc="10" dirty="0">
                <a:latin typeface="Corbel"/>
                <a:cs typeface="Corbel"/>
              </a:rPr>
              <a:t>d</a:t>
            </a:r>
            <a:r>
              <a:rPr sz="1100" i="1" dirty="0">
                <a:latin typeface="Corbel"/>
                <a:cs typeface="Corbel"/>
              </a:rPr>
              <a:t>i</a:t>
            </a:r>
            <a:r>
              <a:rPr sz="1100" i="1" spc="5" dirty="0">
                <a:latin typeface="Corbel"/>
                <a:cs typeface="Corbel"/>
              </a:rPr>
              <a:t>v</a:t>
            </a:r>
            <a:r>
              <a:rPr sz="1100" i="1" dirty="0">
                <a:latin typeface="Corbel"/>
                <a:cs typeface="Corbel"/>
              </a:rPr>
              <a:t>i</a:t>
            </a:r>
            <a:r>
              <a:rPr sz="1100" i="1" spc="5" dirty="0">
                <a:latin typeface="Corbel"/>
                <a:cs typeface="Corbel"/>
              </a:rPr>
              <a:t>d</a:t>
            </a:r>
            <a:r>
              <a:rPr sz="1100" i="1" spc="-5" dirty="0">
                <a:latin typeface="Corbel"/>
                <a:cs typeface="Corbel"/>
              </a:rPr>
              <a:t>u</a:t>
            </a:r>
            <a:r>
              <a:rPr sz="1100" i="1" dirty="0">
                <a:latin typeface="Corbel"/>
                <a:cs typeface="Corbel"/>
              </a:rPr>
              <a:t>s</a:t>
            </a:r>
            <a:r>
              <a:rPr sz="1100" i="1" spc="-60" dirty="0">
                <a:latin typeface="Corbel"/>
                <a:cs typeface="Corbel"/>
              </a:rPr>
              <a:t> </a:t>
            </a:r>
            <a:r>
              <a:rPr sz="1100" i="1" spc="5" dirty="0">
                <a:latin typeface="Corbel"/>
                <a:cs typeface="Corbel"/>
              </a:rPr>
              <a:t>d</a:t>
            </a:r>
            <a:r>
              <a:rPr sz="1100" i="1" dirty="0">
                <a:latin typeface="Corbel"/>
                <a:cs typeface="Corbel"/>
              </a:rPr>
              <a:t>e</a:t>
            </a:r>
            <a:r>
              <a:rPr sz="1100" i="1" spc="-5" dirty="0">
                <a:latin typeface="Corbel"/>
                <a:cs typeface="Corbel"/>
              </a:rPr>
              <a:t> </a:t>
            </a:r>
            <a:r>
              <a:rPr sz="1100" i="1" dirty="0">
                <a:latin typeface="Corbel"/>
                <a:cs typeface="Corbel"/>
              </a:rPr>
              <a:t>c</a:t>
            </a:r>
            <a:r>
              <a:rPr sz="1100" i="1" spc="-5" dirty="0">
                <a:latin typeface="Corbel"/>
                <a:cs typeface="Corbel"/>
              </a:rPr>
              <a:t>l</a:t>
            </a:r>
            <a:r>
              <a:rPr sz="1100" i="1" spc="-10" dirty="0">
                <a:latin typeface="Corbel"/>
                <a:cs typeface="Corbel"/>
              </a:rPr>
              <a:t>ass</a:t>
            </a:r>
            <a:r>
              <a:rPr sz="1100" i="1" dirty="0">
                <a:latin typeface="Corbel"/>
                <a:cs typeface="Corbel"/>
              </a:rPr>
              <a:t>e</a:t>
            </a:r>
            <a:r>
              <a:rPr sz="1100" i="1" spc="5" dirty="0">
                <a:latin typeface="Corbel"/>
                <a:cs typeface="Corbel"/>
              </a:rPr>
              <a:t> </a:t>
            </a:r>
            <a:r>
              <a:rPr sz="1100" i="1" dirty="0">
                <a:latin typeface="Corbel"/>
                <a:cs typeface="Corbel"/>
              </a:rPr>
              <a:t>1</a:t>
            </a:r>
            <a:endParaRPr sz="1100">
              <a:latin typeface="Corbel"/>
              <a:cs typeface="Corbel"/>
            </a:endParaRPr>
          </a:p>
          <a:p>
            <a:pPr marL="1905" algn="ctr">
              <a:lnSpc>
                <a:spcPct val="100000"/>
              </a:lnSpc>
              <a:spcBef>
                <a:spcPts val="5"/>
              </a:spcBef>
            </a:pPr>
            <a:r>
              <a:rPr sz="1100" i="1" dirty="0">
                <a:latin typeface="Corbel"/>
                <a:cs typeface="Corbel"/>
              </a:rPr>
              <a:t>trouvés.</a:t>
            </a:r>
            <a:endParaRPr sz="1100">
              <a:latin typeface="Corbel"/>
              <a:cs typeface="Corbel"/>
            </a:endParaRPr>
          </a:p>
          <a:p>
            <a:pPr>
              <a:lnSpc>
                <a:spcPct val="100000"/>
              </a:lnSpc>
              <a:spcBef>
                <a:spcPts val="35"/>
              </a:spcBef>
            </a:pPr>
            <a:endParaRPr sz="1050">
              <a:latin typeface="Corbel"/>
              <a:cs typeface="Corbel"/>
            </a:endParaRPr>
          </a:p>
          <a:p>
            <a:pPr algn="ctr">
              <a:lnSpc>
                <a:spcPct val="100000"/>
              </a:lnSpc>
            </a:pPr>
            <a:r>
              <a:rPr sz="1100" i="1" dirty="0">
                <a:latin typeface="Corbel"/>
                <a:cs typeface="Corbel"/>
              </a:rPr>
              <a:t>3</a:t>
            </a:r>
            <a:r>
              <a:rPr sz="1100" i="1" spc="-10" dirty="0">
                <a:latin typeface="Corbel"/>
                <a:cs typeface="Corbel"/>
              </a:rPr>
              <a:t>0</a:t>
            </a:r>
            <a:r>
              <a:rPr sz="1100" i="1" dirty="0">
                <a:latin typeface="Corbel"/>
                <a:cs typeface="Corbel"/>
              </a:rPr>
              <a:t>%</a:t>
            </a:r>
            <a:r>
              <a:rPr sz="1100" i="1" spc="-10" dirty="0">
                <a:latin typeface="Corbel"/>
                <a:cs typeface="Corbel"/>
              </a:rPr>
              <a:t> </a:t>
            </a:r>
            <a:r>
              <a:rPr sz="1100" i="1" spc="5" dirty="0">
                <a:latin typeface="Corbel"/>
                <a:cs typeface="Corbel"/>
              </a:rPr>
              <a:t>d</a:t>
            </a:r>
            <a:r>
              <a:rPr sz="1100" i="1" spc="-5" dirty="0">
                <a:latin typeface="Corbel"/>
                <a:cs typeface="Corbel"/>
              </a:rPr>
              <a:t>’</a:t>
            </a:r>
            <a:r>
              <a:rPr sz="1100" i="1" dirty="0">
                <a:latin typeface="Corbel"/>
                <a:cs typeface="Corbel"/>
              </a:rPr>
              <a:t>in</a:t>
            </a:r>
            <a:r>
              <a:rPr sz="1100" i="1" spc="5" dirty="0">
                <a:latin typeface="Corbel"/>
                <a:cs typeface="Corbel"/>
              </a:rPr>
              <a:t>d</a:t>
            </a:r>
            <a:r>
              <a:rPr sz="1100" i="1" dirty="0">
                <a:latin typeface="Corbel"/>
                <a:cs typeface="Corbel"/>
              </a:rPr>
              <a:t>i</a:t>
            </a:r>
            <a:r>
              <a:rPr sz="1100" i="1" spc="10" dirty="0">
                <a:latin typeface="Corbel"/>
                <a:cs typeface="Corbel"/>
              </a:rPr>
              <a:t>v</a:t>
            </a:r>
            <a:r>
              <a:rPr sz="1100" i="1" dirty="0">
                <a:latin typeface="Corbel"/>
                <a:cs typeface="Corbel"/>
              </a:rPr>
              <a:t>i</a:t>
            </a:r>
            <a:r>
              <a:rPr sz="1100" i="1" spc="5" dirty="0">
                <a:latin typeface="Corbel"/>
                <a:cs typeface="Corbel"/>
              </a:rPr>
              <a:t>d</a:t>
            </a:r>
            <a:r>
              <a:rPr sz="1100" i="1" spc="-5" dirty="0">
                <a:latin typeface="Corbel"/>
                <a:cs typeface="Corbel"/>
              </a:rPr>
              <a:t>u</a:t>
            </a:r>
            <a:r>
              <a:rPr sz="1100" i="1" dirty="0">
                <a:latin typeface="Corbel"/>
                <a:cs typeface="Corbel"/>
              </a:rPr>
              <a:t>s</a:t>
            </a:r>
            <a:r>
              <a:rPr sz="1100" i="1" spc="-60" dirty="0">
                <a:latin typeface="Corbel"/>
                <a:cs typeface="Corbel"/>
              </a:rPr>
              <a:t> </a:t>
            </a:r>
            <a:r>
              <a:rPr sz="1100" i="1" spc="5" dirty="0">
                <a:latin typeface="Corbel"/>
                <a:cs typeface="Corbel"/>
              </a:rPr>
              <a:t>d</a:t>
            </a:r>
            <a:r>
              <a:rPr sz="1100" i="1" dirty="0">
                <a:latin typeface="Corbel"/>
                <a:cs typeface="Corbel"/>
              </a:rPr>
              <a:t>e</a:t>
            </a:r>
            <a:r>
              <a:rPr sz="1100" i="1" spc="-5" dirty="0">
                <a:latin typeface="Corbel"/>
                <a:cs typeface="Corbel"/>
              </a:rPr>
              <a:t> </a:t>
            </a:r>
            <a:r>
              <a:rPr sz="1100" i="1" dirty="0">
                <a:latin typeface="Corbel"/>
                <a:cs typeface="Corbel"/>
              </a:rPr>
              <a:t>cl</a:t>
            </a:r>
            <a:r>
              <a:rPr sz="1100" i="1" spc="-10" dirty="0">
                <a:latin typeface="Corbel"/>
                <a:cs typeface="Corbel"/>
              </a:rPr>
              <a:t>ass</a:t>
            </a:r>
            <a:r>
              <a:rPr sz="1100" i="1" dirty="0">
                <a:latin typeface="Corbel"/>
                <a:cs typeface="Corbel"/>
              </a:rPr>
              <a:t>e</a:t>
            </a:r>
            <a:r>
              <a:rPr sz="1100" i="1" spc="5" dirty="0">
                <a:latin typeface="Corbel"/>
                <a:cs typeface="Corbel"/>
              </a:rPr>
              <a:t> </a:t>
            </a:r>
            <a:r>
              <a:rPr sz="1100" i="1" dirty="0">
                <a:latin typeface="Corbel"/>
                <a:cs typeface="Corbel"/>
              </a:rPr>
              <a:t>0</a:t>
            </a:r>
            <a:endParaRPr sz="1100">
              <a:latin typeface="Corbel"/>
              <a:cs typeface="Corbel"/>
            </a:endParaRPr>
          </a:p>
          <a:p>
            <a:pPr marL="2540" algn="ctr">
              <a:lnSpc>
                <a:spcPct val="100000"/>
              </a:lnSpc>
            </a:pPr>
            <a:r>
              <a:rPr sz="1100" i="1" spc="-10" dirty="0">
                <a:latin typeface="Corbel"/>
                <a:cs typeface="Corbel"/>
              </a:rPr>
              <a:t>s</a:t>
            </a:r>
            <a:r>
              <a:rPr sz="1100" i="1" spc="5" dirty="0">
                <a:latin typeface="Corbel"/>
                <a:cs typeface="Corbel"/>
              </a:rPr>
              <a:t>o</a:t>
            </a:r>
            <a:r>
              <a:rPr sz="1100" i="1" dirty="0">
                <a:latin typeface="Corbel"/>
                <a:cs typeface="Corbel"/>
              </a:rPr>
              <a:t>nt </a:t>
            </a:r>
            <a:r>
              <a:rPr sz="1100" i="1" spc="5" dirty="0">
                <a:latin typeface="Corbel"/>
                <a:cs typeface="Corbel"/>
              </a:rPr>
              <a:t>d</a:t>
            </a:r>
            <a:r>
              <a:rPr sz="1100" i="1" spc="-5" dirty="0">
                <a:latin typeface="Corbel"/>
                <a:cs typeface="Corbel"/>
              </a:rPr>
              <a:t>é</a:t>
            </a:r>
            <a:r>
              <a:rPr sz="1100" i="1" spc="5" dirty="0">
                <a:latin typeface="Corbel"/>
                <a:cs typeface="Corbel"/>
              </a:rPr>
              <a:t>t</a:t>
            </a:r>
            <a:r>
              <a:rPr sz="1100" i="1" spc="-5" dirty="0">
                <a:latin typeface="Corbel"/>
                <a:cs typeface="Corbel"/>
              </a:rPr>
              <a:t>ec</a:t>
            </a:r>
            <a:r>
              <a:rPr sz="1100" i="1" spc="5" dirty="0">
                <a:latin typeface="Corbel"/>
                <a:cs typeface="Corbel"/>
              </a:rPr>
              <a:t>t</a:t>
            </a:r>
            <a:r>
              <a:rPr sz="1100" i="1" spc="-5" dirty="0">
                <a:latin typeface="Corbel"/>
                <a:cs typeface="Corbel"/>
              </a:rPr>
              <a:t>é</a:t>
            </a:r>
            <a:r>
              <a:rPr sz="1100" i="1" dirty="0">
                <a:latin typeface="Corbel"/>
                <a:cs typeface="Corbel"/>
              </a:rPr>
              <a:t>s</a:t>
            </a:r>
            <a:r>
              <a:rPr sz="1100" i="1" spc="-65" dirty="0">
                <a:latin typeface="Corbel"/>
                <a:cs typeface="Corbel"/>
              </a:rPr>
              <a:t> </a:t>
            </a:r>
            <a:r>
              <a:rPr sz="1100" i="1" spc="-5" dirty="0">
                <a:latin typeface="Corbel"/>
                <a:cs typeface="Corbel"/>
              </a:rPr>
              <a:t>e</a:t>
            </a:r>
            <a:r>
              <a:rPr sz="1100" i="1" dirty="0">
                <a:latin typeface="Corbel"/>
                <a:cs typeface="Corbel"/>
              </a:rPr>
              <a:t>n </a:t>
            </a:r>
            <a:r>
              <a:rPr sz="1100" i="1" spc="-5" dirty="0">
                <a:latin typeface="Corbel"/>
                <a:cs typeface="Corbel"/>
              </a:rPr>
              <a:t>c</a:t>
            </a:r>
            <a:r>
              <a:rPr sz="1100" i="1" dirty="0">
                <a:latin typeface="Corbel"/>
                <a:cs typeface="Corbel"/>
              </a:rPr>
              <a:t>l</a:t>
            </a:r>
            <a:r>
              <a:rPr sz="1100" i="1" spc="-10" dirty="0">
                <a:latin typeface="Corbel"/>
                <a:cs typeface="Corbel"/>
              </a:rPr>
              <a:t>ass</a:t>
            </a:r>
            <a:r>
              <a:rPr sz="1100" i="1" dirty="0">
                <a:latin typeface="Corbel"/>
                <a:cs typeface="Corbel"/>
              </a:rPr>
              <a:t>e</a:t>
            </a:r>
            <a:r>
              <a:rPr sz="1100" i="1" spc="25" dirty="0">
                <a:latin typeface="Corbel"/>
                <a:cs typeface="Corbel"/>
              </a:rPr>
              <a:t> </a:t>
            </a:r>
            <a:r>
              <a:rPr sz="1100" i="1" dirty="0">
                <a:latin typeface="Corbel"/>
                <a:cs typeface="Corbel"/>
              </a:rPr>
              <a:t>1.</a:t>
            </a:r>
            <a:endParaRPr sz="1100">
              <a:latin typeface="Corbel"/>
              <a:cs typeface="Corbel"/>
            </a:endParaRPr>
          </a:p>
        </p:txBody>
      </p:sp>
      <p:sp>
        <p:nvSpPr>
          <p:cNvPr id="33" name="object 33"/>
          <p:cNvSpPr txBox="1"/>
          <p:nvPr/>
        </p:nvSpPr>
        <p:spPr>
          <a:xfrm>
            <a:off x="3533013" y="5682488"/>
            <a:ext cx="1316355" cy="529590"/>
          </a:xfrm>
          <a:prstGeom prst="rect">
            <a:avLst/>
          </a:prstGeom>
        </p:spPr>
        <p:txBody>
          <a:bodyPr vert="horz" wrap="square" lIns="0" tIns="12700" rIns="0" bIns="0" rtlCol="0">
            <a:spAutoFit/>
          </a:bodyPr>
          <a:lstStyle/>
          <a:p>
            <a:pPr marL="12065" marR="5080" algn="ctr">
              <a:lnSpc>
                <a:spcPct val="100000"/>
              </a:lnSpc>
              <a:spcBef>
                <a:spcPts val="100"/>
              </a:spcBef>
            </a:pPr>
            <a:r>
              <a:rPr sz="1100" i="1" dirty="0">
                <a:latin typeface="Corbel"/>
                <a:cs typeface="Corbel"/>
              </a:rPr>
              <a:t>Le modèle alerte </a:t>
            </a:r>
            <a:r>
              <a:rPr sz="1100" b="1" i="1" u="sng" spc="-5" dirty="0">
                <a:uFill>
                  <a:solidFill>
                    <a:srgbClr val="000000"/>
                  </a:solidFill>
                </a:uFill>
                <a:latin typeface="Corbel"/>
                <a:cs typeface="Corbel"/>
              </a:rPr>
              <a:t>trop </a:t>
            </a:r>
            <a:r>
              <a:rPr sz="1100" b="1" i="1" dirty="0">
                <a:latin typeface="Corbel"/>
                <a:cs typeface="Corbel"/>
              </a:rPr>
              <a:t> </a:t>
            </a:r>
            <a:r>
              <a:rPr sz="1100" i="1" dirty="0">
                <a:latin typeface="Corbel"/>
                <a:cs typeface="Corbel"/>
              </a:rPr>
              <a:t>souvent</a:t>
            </a:r>
            <a:r>
              <a:rPr sz="1100" i="1" spc="-45" dirty="0">
                <a:latin typeface="Corbel"/>
                <a:cs typeface="Corbel"/>
              </a:rPr>
              <a:t> </a:t>
            </a:r>
            <a:r>
              <a:rPr sz="1100" i="1" spc="-5" dirty="0">
                <a:latin typeface="Corbel"/>
                <a:cs typeface="Corbel"/>
              </a:rPr>
              <a:t>sur</a:t>
            </a:r>
            <a:r>
              <a:rPr sz="1100" i="1" spc="-10" dirty="0">
                <a:latin typeface="Corbel"/>
                <a:cs typeface="Corbel"/>
              </a:rPr>
              <a:t> </a:t>
            </a:r>
            <a:r>
              <a:rPr sz="1100" i="1" dirty="0">
                <a:latin typeface="Corbel"/>
                <a:cs typeface="Corbel"/>
              </a:rPr>
              <a:t>le</a:t>
            </a:r>
            <a:r>
              <a:rPr sz="1100" i="1" spc="-25" dirty="0">
                <a:latin typeface="Corbel"/>
                <a:cs typeface="Corbel"/>
              </a:rPr>
              <a:t> </a:t>
            </a:r>
            <a:r>
              <a:rPr sz="1100" i="1" dirty="0">
                <a:latin typeface="Corbel"/>
                <a:cs typeface="Corbel"/>
              </a:rPr>
              <a:t>risque</a:t>
            </a:r>
            <a:r>
              <a:rPr sz="1100" i="1" spc="-45" dirty="0">
                <a:latin typeface="Corbel"/>
                <a:cs typeface="Corbel"/>
              </a:rPr>
              <a:t> </a:t>
            </a:r>
            <a:r>
              <a:rPr sz="1100" i="1" dirty="0">
                <a:latin typeface="Corbel"/>
                <a:cs typeface="Corbel"/>
              </a:rPr>
              <a:t>de </a:t>
            </a:r>
            <a:r>
              <a:rPr sz="1100" i="1" spc="-204" dirty="0">
                <a:latin typeface="Corbel"/>
                <a:cs typeface="Corbel"/>
              </a:rPr>
              <a:t> </a:t>
            </a:r>
            <a:r>
              <a:rPr sz="1100" i="1" spc="-5" dirty="0">
                <a:latin typeface="Corbel"/>
                <a:cs typeface="Corbel"/>
              </a:rPr>
              <a:t>faillite</a:t>
            </a:r>
            <a:r>
              <a:rPr sz="1100" i="1" spc="10" dirty="0">
                <a:latin typeface="Corbel"/>
                <a:cs typeface="Corbel"/>
              </a:rPr>
              <a:t> </a:t>
            </a:r>
            <a:r>
              <a:rPr sz="1100" i="1" dirty="0">
                <a:latin typeface="Corbel"/>
                <a:cs typeface="Corbel"/>
              </a:rPr>
              <a:t>d’un</a:t>
            </a:r>
            <a:r>
              <a:rPr sz="1100" i="1" spc="-30" dirty="0">
                <a:latin typeface="Corbel"/>
                <a:cs typeface="Corbel"/>
              </a:rPr>
              <a:t> </a:t>
            </a:r>
            <a:r>
              <a:rPr sz="1100" i="1" dirty="0">
                <a:latin typeface="Corbel"/>
                <a:cs typeface="Corbel"/>
              </a:rPr>
              <a:t>client.</a:t>
            </a:r>
            <a:endParaRPr sz="1100">
              <a:latin typeface="Corbel"/>
              <a:cs typeface="Corbel"/>
            </a:endParaRPr>
          </a:p>
        </p:txBody>
      </p:sp>
      <p:sp>
        <p:nvSpPr>
          <p:cNvPr id="34" name="object 34"/>
          <p:cNvSpPr txBox="1"/>
          <p:nvPr/>
        </p:nvSpPr>
        <p:spPr>
          <a:xfrm>
            <a:off x="6558788" y="2883788"/>
            <a:ext cx="5507355" cy="697230"/>
          </a:xfrm>
          <a:prstGeom prst="rect">
            <a:avLst/>
          </a:prstGeom>
        </p:spPr>
        <p:txBody>
          <a:bodyPr vert="horz" wrap="square" lIns="0" tIns="13335" rIns="0" bIns="0" rtlCol="0">
            <a:spAutoFit/>
          </a:bodyPr>
          <a:lstStyle/>
          <a:p>
            <a:pPr marL="12700" marR="5080" algn="ctr">
              <a:lnSpc>
                <a:spcPct val="100000"/>
              </a:lnSpc>
              <a:spcBef>
                <a:spcPts val="105"/>
              </a:spcBef>
            </a:pPr>
            <a:r>
              <a:rPr sz="1100" i="1" dirty="0">
                <a:latin typeface="Corbel"/>
                <a:cs typeface="Corbel"/>
              </a:rPr>
              <a:t>On remarque </a:t>
            </a:r>
            <a:r>
              <a:rPr sz="1100" i="1" spc="-5" dirty="0">
                <a:latin typeface="Corbel"/>
                <a:cs typeface="Corbel"/>
              </a:rPr>
              <a:t>bien </a:t>
            </a:r>
            <a:r>
              <a:rPr sz="1100" i="1" dirty="0">
                <a:latin typeface="Corbel"/>
                <a:cs typeface="Corbel"/>
              </a:rPr>
              <a:t>que la courbe ROC du modèle XGBoost optimisé reste quand </a:t>
            </a:r>
            <a:r>
              <a:rPr sz="1100" i="1" spc="-5" dirty="0">
                <a:latin typeface="Corbel"/>
                <a:cs typeface="Corbel"/>
              </a:rPr>
              <a:t>même </a:t>
            </a:r>
            <a:r>
              <a:rPr sz="1100" i="1" spc="-10" dirty="0">
                <a:latin typeface="Corbel"/>
                <a:cs typeface="Corbel"/>
              </a:rPr>
              <a:t>assez </a:t>
            </a:r>
            <a:r>
              <a:rPr sz="1100" i="1" dirty="0">
                <a:latin typeface="Corbel"/>
                <a:cs typeface="Corbel"/>
              </a:rPr>
              <a:t>loin du </a:t>
            </a:r>
            <a:r>
              <a:rPr sz="1100" i="1" spc="-210" dirty="0">
                <a:latin typeface="Corbel"/>
                <a:cs typeface="Corbel"/>
              </a:rPr>
              <a:t> </a:t>
            </a:r>
            <a:r>
              <a:rPr sz="1100" i="1" dirty="0">
                <a:latin typeface="Corbel"/>
                <a:cs typeface="Corbel"/>
              </a:rPr>
              <a:t>coin </a:t>
            </a:r>
            <a:r>
              <a:rPr sz="1100" i="1" spc="-5" dirty="0">
                <a:latin typeface="Corbel"/>
                <a:cs typeface="Corbel"/>
              </a:rPr>
              <a:t>supérieur gauche </a:t>
            </a:r>
            <a:r>
              <a:rPr sz="1100" i="1" dirty="0">
                <a:latin typeface="Corbel"/>
                <a:cs typeface="Corbel"/>
              </a:rPr>
              <a:t>du graphique. </a:t>
            </a:r>
            <a:r>
              <a:rPr sz="1100" i="1" spc="-5" dirty="0">
                <a:latin typeface="Corbel"/>
                <a:cs typeface="Corbel"/>
              </a:rPr>
              <a:t>Cela </a:t>
            </a:r>
            <a:r>
              <a:rPr sz="1100" i="1" dirty="0">
                <a:latin typeface="Corbel"/>
                <a:cs typeface="Corbel"/>
              </a:rPr>
              <a:t>donne une représentation </a:t>
            </a:r>
            <a:r>
              <a:rPr sz="1100" i="1" spc="-5" dirty="0">
                <a:latin typeface="Corbel"/>
                <a:cs typeface="Corbel"/>
              </a:rPr>
              <a:t>visuelle </a:t>
            </a:r>
            <a:r>
              <a:rPr sz="1100" i="1" dirty="0">
                <a:latin typeface="Corbel"/>
                <a:cs typeface="Corbel"/>
              </a:rPr>
              <a:t>de la performance </a:t>
            </a:r>
            <a:r>
              <a:rPr sz="1100" i="1" spc="5" dirty="0">
                <a:latin typeface="Corbel"/>
                <a:cs typeface="Corbel"/>
              </a:rPr>
              <a:t> </a:t>
            </a:r>
            <a:r>
              <a:rPr sz="1100" i="1" spc="-5" dirty="0">
                <a:latin typeface="Corbel"/>
                <a:cs typeface="Corbel"/>
              </a:rPr>
              <a:t>globale</a:t>
            </a:r>
            <a:r>
              <a:rPr sz="1100" i="1" spc="-15" dirty="0">
                <a:latin typeface="Corbel"/>
                <a:cs typeface="Corbel"/>
              </a:rPr>
              <a:t> </a:t>
            </a:r>
            <a:r>
              <a:rPr sz="1100" i="1" spc="5" dirty="0">
                <a:latin typeface="Corbel"/>
                <a:cs typeface="Corbel"/>
              </a:rPr>
              <a:t>du</a:t>
            </a:r>
            <a:r>
              <a:rPr sz="1100" i="1" spc="-5" dirty="0">
                <a:latin typeface="Corbel"/>
                <a:cs typeface="Corbel"/>
              </a:rPr>
              <a:t> </a:t>
            </a:r>
            <a:r>
              <a:rPr sz="1100" i="1" dirty="0">
                <a:latin typeface="Corbel"/>
                <a:cs typeface="Corbel"/>
              </a:rPr>
              <a:t>modèle.</a:t>
            </a:r>
            <a:endParaRPr sz="1100">
              <a:latin typeface="Corbel"/>
              <a:cs typeface="Corbel"/>
            </a:endParaRPr>
          </a:p>
          <a:p>
            <a:pPr algn="ctr">
              <a:lnSpc>
                <a:spcPct val="100000"/>
              </a:lnSpc>
            </a:pPr>
            <a:r>
              <a:rPr sz="1100" i="1" dirty="0">
                <a:latin typeface="Corbel"/>
                <a:cs typeface="Corbel"/>
              </a:rPr>
              <a:t>On</a:t>
            </a:r>
            <a:r>
              <a:rPr sz="1100" i="1" spc="5" dirty="0">
                <a:latin typeface="Corbel"/>
                <a:cs typeface="Corbel"/>
              </a:rPr>
              <a:t> </a:t>
            </a:r>
            <a:r>
              <a:rPr sz="1100" i="1" dirty="0">
                <a:latin typeface="Corbel"/>
                <a:cs typeface="Corbel"/>
              </a:rPr>
              <a:t>constate</a:t>
            </a:r>
            <a:r>
              <a:rPr sz="1100" i="1" spc="-25" dirty="0">
                <a:latin typeface="Corbel"/>
                <a:cs typeface="Corbel"/>
              </a:rPr>
              <a:t> </a:t>
            </a:r>
            <a:r>
              <a:rPr sz="1100" i="1" spc="-10" dirty="0">
                <a:latin typeface="Corbel"/>
                <a:cs typeface="Corbel"/>
              </a:rPr>
              <a:t>aussi</a:t>
            </a:r>
            <a:r>
              <a:rPr sz="1100" i="1" spc="30" dirty="0">
                <a:latin typeface="Corbel"/>
                <a:cs typeface="Corbel"/>
              </a:rPr>
              <a:t> </a:t>
            </a:r>
            <a:r>
              <a:rPr sz="1100" i="1" dirty="0">
                <a:latin typeface="Corbel"/>
                <a:cs typeface="Corbel"/>
              </a:rPr>
              <a:t>que</a:t>
            </a:r>
            <a:r>
              <a:rPr sz="1100" i="1" spc="5" dirty="0">
                <a:latin typeface="Corbel"/>
                <a:cs typeface="Corbel"/>
              </a:rPr>
              <a:t> </a:t>
            </a:r>
            <a:r>
              <a:rPr sz="1100" i="1" dirty="0">
                <a:latin typeface="Corbel"/>
                <a:cs typeface="Corbel"/>
              </a:rPr>
              <a:t>l’optimisation</a:t>
            </a:r>
            <a:r>
              <a:rPr sz="1100" i="1" spc="-45" dirty="0">
                <a:latin typeface="Corbel"/>
                <a:cs typeface="Corbel"/>
              </a:rPr>
              <a:t> </a:t>
            </a:r>
            <a:r>
              <a:rPr sz="1100" i="1" spc="5" dirty="0">
                <a:latin typeface="Corbel"/>
                <a:cs typeface="Corbel"/>
              </a:rPr>
              <a:t>nous</a:t>
            </a:r>
            <a:r>
              <a:rPr sz="1100" i="1" dirty="0">
                <a:latin typeface="Corbel"/>
                <a:cs typeface="Corbel"/>
              </a:rPr>
              <a:t> a</a:t>
            </a:r>
            <a:r>
              <a:rPr sz="1100" i="1" spc="15" dirty="0">
                <a:latin typeface="Corbel"/>
                <a:cs typeface="Corbel"/>
              </a:rPr>
              <a:t> </a:t>
            </a:r>
            <a:r>
              <a:rPr sz="1100" i="1" dirty="0">
                <a:latin typeface="Corbel"/>
                <a:cs typeface="Corbel"/>
              </a:rPr>
              <a:t>permis</a:t>
            </a:r>
            <a:r>
              <a:rPr sz="1100" i="1" spc="-5" dirty="0">
                <a:latin typeface="Corbel"/>
                <a:cs typeface="Corbel"/>
              </a:rPr>
              <a:t> d’améliorer</a:t>
            </a:r>
            <a:r>
              <a:rPr sz="1100" i="1" spc="-40" dirty="0">
                <a:latin typeface="Corbel"/>
                <a:cs typeface="Corbel"/>
              </a:rPr>
              <a:t> </a:t>
            </a:r>
            <a:r>
              <a:rPr sz="1100" i="1" dirty="0">
                <a:latin typeface="Corbel"/>
                <a:cs typeface="Corbel"/>
              </a:rPr>
              <a:t>le</a:t>
            </a:r>
            <a:r>
              <a:rPr sz="1100" i="1" spc="5" dirty="0">
                <a:latin typeface="Corbel"/>
                <a:cs typeface="Corbel"/>
              </a:rPr>
              <a:t> </a:t>
            </a:r>
            <a:r>
              <a:rPr sz="1100" i="1" spc="-5" dirty="0">
                <a:latin typeface="Corbel"/>
                <a:cs typeface="Corbel"/>
              </a:rPr>
              <a:t>modèle.</a:t>
            </a:r>
            <a:endParaRPr sz="1100">
              <a:latin typeface="Corbel"/>
              <a:cs typeface="Corbel"/>
            </a:endParaRPr>
          </a:p>
        </p:txBody>
      </p:sp>
      <p:sp>
        <p:nvSpPr>
          <p:cNvPr id="35" name="object 35"/>
          <p:cNvSpPr txBox="1"/>
          <p:nvPr/>
        </p:nvSpPr>
        <p:spPr>
          <a:xfrm>
            <a:off x="6442646" y="6191199"/>
            <a:ext cx="5728970" cy="361315"/>
          </a:xfrm>
          <a:prstGeom prst="rect">
            <a:avLst/>
          </a:prstGeom>
        </p:spPr>
        <p:txBody>
          <a:bodyPr vert="horz" wrap="square" lIns="0" tIns="12700" rIns="0" bIns="0" rtlCol="0">
            <a:spAutoFit/>
          </a:bodyPr>
          <a:lstStyle/>
          <a:p>
            <a:pPr marL="1555750" marR="117475" indent="-1421130">
              <a:lnSpc>
                <a:spcPct val="100000"/>
              </a:lnSpc>
              <a:spcBef>
                <a:spcPts val="100"/>
              </a:spcBef>
            </a:pPr>
            <a:r>
              <a:rPr sz="1100" i="1" dirty="0">
                <a:latin typeface="Corbel"/>
                <a:cs typeface="Corbel"/>
              </a:rPr>
              <a:t>On constate que </a:t>
            </a:r>
            <a:r>
              <a:rPr sz="1100" i="1" spc="-5" dirty="0">
                <a:latin typeface="Corbel"/>
                <a:cs typeface="Corbel"/>
              </a:rPr>
              <a:t>ce </a:t>
            </a:r>
            <a:r>
              <a:rPr sz="1100" i="1" dirty="0">
                <a:latin typeface="Corbel"/>
                <a:cs typeface="Corbel"/>
              </a:rPr>
              <a:t>sont les ressources extérieures qui ont le plus d’importance pour les prédictions, </a:t>
            </a:r>
            <a:r>
              <a:rPr sz="1100" i="1" spc="-210" dirty="0">
                <a:latin typeface="Corbel"/>
                <a:cs typeface="Corbel"/>
              </a:rPr>
              <a:t> </a:t>
            </a:r>
            <a:r>
              <a:rPr sz="1100" i="1" spc="-15" dirty="0">
                <a:latin typeface="Corbel"/>
                <a:cs typeface="Corbel"/>
              </a:rPr>
              <a:t>b</a:t>
            </a:r>
            <a:r>
              <a:rPr sz="1100" i="1" dirty="0">
                <a:latin typeface="Corbel"/>
                <a:cs typeface="Corbel"/>
              </a:rPr>
              <a:t>i</a:t>
            </a:r>
            <a:r>
              <a:rPr sz="1100" i="1" spc="-5" dirty="0">
                <a:latin typeface="Corbel"/>
                <a:cs typeface="Corbel"/>
              </a:rPr>
              <a:t>e</a:t>
            </a:r>
            <a:r>
              <a:rPr sz="1100" i="1" dirty="0">
                <a:latin typeface="Corbel"/>
                <a:cs typeface="Corbel"/>
              </a:rPr>
              <a:t>n</a:t>
            </a:r>
            <a:r>
              <a:rPr sz="1100" i="1" spc="-5" dirty="0">
                <a:latin typeface="Corbel"/>
                <a:cs typeface="Corbel"/>
              </a:rPr>
              <a:t> </a:t>
            </a:r>
            <a:r>
              <a:rPr sz="1100" i="1" spc="5" dirty="0">
                <a:latin typeface="Corbel"/>
                <a:cs typeface="Corbel"/>
              </a:rPr>
              <a:t>q</a:t>
            </a:r>
            <a:r>
              <a:rPr sz="1100" i="1" spc="-5" dirty="0">
                <a:latin typeface="Corbel"/>
                <a:cs typeface="Corbel"/>
              </a:rPr>
              <a:t>u</a:t>
            </a:r>
            <a:r>
              <a:rPr sz="1100" i="1" dirty="0">
                <a:latin typeface="Corbel"/>
                <a:cs typeface="Corbel"/>
              </a:rPr>
              <a:t>e leur p</a:t>
            </a:r>
            <a:r>
              <a:rPr sz="1100" i="1" spc="5" dirty="0">
                <a:latin typeface="Corbel"/>
                <a:cs typeface="Corbel"/>
              </a:rPr>
              <a:t>o</a:t>
            </a:r>
            <a:r>
              <a:rPr sz="1100" i="1" spc="-5" dirty="0">
                <a:latin typeface="Corbel"/>
                <a:cs typeface="Corbel"/>
              </a:rPr>
              <a:t>u</a:t>
            </a:r>
            <a:r>
              <a:rPr sz="1100" i="1" spc="5" dirty="0">
                <a:latin typeface="Corbel"/>
                <a:cs typeface="Corbel"/>
              </a:rPr>
              <a:t>r</a:t>
            </a:r>
            <a:r>
              <a:rPr sz="1100" i="1" dirty="0">
                <a:latin typeface="Corbel"/>
                <a:cs typeface="Corbel"/>
              </a:rPr>
              <a:t>cen</a:t>
            </a:r>
            <a:r>
              <a:rPr sz="1100" i="1" spc="5" dirty="0">
                <a:latin typeface="Corbel"/>
                <a:cs typeface="Corbel"/>
              </a:rPr>
              <a:t>t</a:t>
            </a:r>
            <a:r>
              <a:rPr sz="1100" i="1" spc="-10" dirty="0">
                <a:latin typeface="Corbel"/>
                <a:cs typeface="Corbel"/>
              </a:rPr>
              <a:t>a</a:t>
            </a:r>
            <a:r>
              <a:rPr sz="1100" i="1" spc="-5" dirty="0">
                <a:latin typeface="Corbel"/>
                <a:cs typeface="Corbel"/>
              </a:rPr>
              <a:t>g</a:t>
            </a:r>
            <a:r>
              <a:rPr sz="1100" i="1" dirty="0">
                <a:latin typeface="Corbel"/>
                <a:cs typeface="Corbel"/>
              </a:rPr>
              <a:t>e</a:t>
            </a:r>
            <a:r>
              <a:rPr sz="1100" i="1" spc="-55" dirty="0">
                <a:latin typeface="Corbel"/>
                <a:cs typeface="Corbel"/>
              </a:rPr>
              <a:t> </a:t>
            </a:r>
            <a:r>
              <a:rPr sz="1100" i="1" spc="10" dirty="0">
                <a:latin typeface="Corbel"/>
                <a:cs typeface="Corbel"/>
              </a:rPr>
              <a:t>n</a:t>
            </a:r>
            <a:r>
              <a:rPr sz="1100" i="1" spc="-5" dirty="0">
                <a:latin typeface="Corbel"/>
                <a:cs typeface="Corbel"/>
              </a:rPr>
              <a:t>’e</a:t>
            </a:r>
            <a:r>
              <a:rPr sz="1100" i="1" spc="-10" dirty="0">
                <a:latin typeface="Corbel"/>
                <a:cs typeface="Corbel"/>
              </a:rPr>
              <a:t>s</a:t>
            </a:r>
            <a:r>
              <a:rPr sz="1100" i="1" dirty="0">
                <a:latin typeface="Corbel"/>
                <a:cs typeface="Corbel"/>
              </a:rPr>
              <a:t>t p</a:t>
            </a:r>
            <a:r>
              <a:rPr sz="1100" i="1" spc="-10" dirty="0">
                <a:latin typeface="Corbel"/>
                <a:cs typeface="Corbel"/>
              </a:rPr>
              <a:t>a</a:t>
            </a:r>
            <a:r>
              <a:rPr sz="1100" i="1" dirty="0">
                <a:latin typeface="Corbel"/>
                <a:cs typeface="Corbel"/>
              </a:rPr>
              <a:t>s</a:t>
            </a:r>
            <a:r>
              <a:rPr sz="1100" i="1" spc="10" dirty="0">
                <a:latin typeface="Corbel"/>
                <a:cs typeface="Corbel"/>
              </a:rPr>
              <a:t> </a:t>
            </a:r>
            <a:r>
              <a:rPr sz="1100" i="1" spc="-5" dirty="0">
                <a:latin typeface="Corbel"/>
                <a:cs typeface="Corbel"/>
              </a:rPr>
              <a:t>éle</a:t>
            </a:r>
            <a:r>
              <a:rPr sz="1100" i="1" spc="10" dirty="0">
                <a:latin typeface="Corbel"/>
                <a:cs typeface="Corbel"/>
              </a:rPr>
              <a:t>v</a:t>
            </a:r>
            <a:r>
              <a:rPr sz="1100" i="1" dirty="0">
                <a:latin typeface="Corbel"/>
                <a:cs typeface="Corbel"/>
              </a:rPr>
              <a:t>é</a:t>
            </a:r>
            <a:r>
              <a:rPr sz="1100" i="1" spc="-30" dirty="0">
                <a:latin typeface="Corbel"/>
                <a:cs typeface="Corbel"/>
              </a:rPr>
              <a:t> </a:t>
            </a:r>
            <a:r>
              <a:rPr sz="1100" i="1" dirty="0">
                <a:latin typeface="Corbel"/>
                <a:cs typeface="Corbel"/>
              </a:rPr>
              <a:t>:</a:t>
            </a:r>
            <a:r>
              <a:rPr sz="1100" i="1" spc="20" dirty="0">
                <a:latin typeface="Corbel"/>
                <a:cs typeface="Corbel"/>
              </a:rPr>
              <a:t> </a:t>
            </a:r>
            <a:r>
              <a:rPr sz="1100" i="1" spc="10" dirty="0">
                <a:latin typeface="Corbel"/>
                <a:cs typeface="Corbel"/>
              </a:rPr>
              <a:t>≈</a:t>
            </a:r>
            <a:r>
              <a:rPr sz="1100" i="1" spc="-5" dirty="0">
                <a:latin typeface="Corbel"/>
                <a:cs typeface="Corbel"/>
              </a:rPr>
              <a:t>2</a:t>
            </a:r>
            <a:r>
              <a:rPr sz="1100" i="1" dirty="0">
                <a:latin typeface="Corbel"/>
                <a:cs typeface="Corbel"/>
              </a:rPr>
              <a:t>%</a:t>
            </a:r>
            <a:endParaRPr sz="1100">
              <a:latin typeface="Corbel"/>
              <a:cs typeface="Corbel"/>
            </a:endParaRPr>
          </a:p>
        </p:txBody>
      </p:sp>
      <p:grpSp>
        <p:nvGrpSpPr>
          <p:cNvPr id="36" name="object 36"/>
          <p:cNvGrpSpPr/>
          <p:nvPr/>
        </p:nvGrpSpPr>
        <p:grpSpPr>
          <a:xfrm>
            <a:off x="8299704" y="79247"/>
            <a:ext cx="2026920" cy="399415"/>
            <a:chOff x="8299704" y="79247"/>
            <a:chExt cx="2026920" cy="399415"/>
          </a:xfrm>
        </p:grpSpPr>
        <p:pic>
          <p:nvPicPr>
            <p:cNvPr id="37" name="object 37"/>
            <p:cNvPicPr/>
            <p:nvPr/>
          </p:nvPicPr>
          <p:blipFill>
            <a:blip r:embed="rId9" cstate="print"/>
            <a:stretch>
              <a:fillRect/>
            </a:stretch>
          </p:blipFill>
          <p:spPr>
            <a:xfrm>
              <a:off x="8304276" y="83819"/>
              <a:ext cx="2017776" cy="390143"/>
            </a:xfrm>
            <a:prstGeom prst="rect">
              <a:avLst/>
            </a:prstGeom>
          </p:spPr>
        </p:pic>
        <p:sp>
          <p:nvSpPr>
            <p:cNvPr id="38" name="object 38"/>
            <p:cNvSpPr/>
            <p:nvPr/>
          </p:nvSpPr>
          <p:spPr>
            <a:xfrm>
              <a:off x="8304276" y="83819"/>
              <a:ext cx="2018030" cy="390525"/>
            </a:xfrm>
            <a:custGeom>
              <a:avLst/>
              <a:gdLst/>
              <a:ahLst/>
              <a:cxnLst/>
              <a:rect l="l" t="t" r="r" b="b"/>
              <a:pathLst>
                <a:path w="2018029" h="390525">
                  <a:moveTo>
                    <a:pt x="0" y="65024"/>
                  </a:moveTo>
                  <a:lnTo>
                    <a:pt x="5105" y="39701"/>
                  </a:lnTo>
                  <a:lnTo>
                    <a:pt x="19034" y="19034"/>
                  </a:lnTo>
                  <a:lnTo>
                    <a:pt x="39701" y="5105"/>
                  </a:lnTo>
                  <a:lnTo>
                    <a:pt x="65024" y="0"/>
                  </a:lnTo>
                  <a:lnTo>
                    <a:pt x="1952752" y="0"/>
                  </a:lnTo>
                  <a:lnTo>
                    <a:pt x="1978074" y="5105"/>
                  </a:lnTo>
                  <a:lnTo>
                    <a:pt x="1998741" y="19034"/>
                  </a:lnTo>
                  <a:lnTo>
                    <a:pt x="2012670" y="39701"/>
                  </a:lnTo>
                  <a:lnTo>
                    <a:pt x="2017776" y="65024"/>
                  </a:lnTo>
                  <a:lnTo>
                    <a:pt x="2017776" y="325119"/>
                  </a:lnTo>
                  <a:lnTo>
                    <a:pt x="2012670" y="350442"/>
                  </a:lnTo>
                  <a:lnTo>
                    <a:pt x="1998741" y="371109"/>
                  </a:lnTo>
                  <a:lnTo>
                    <a:pt x="1978074" y="385038"/>
                  </a:lnTo>
                  <a:lnTo>
                    <a:pt x="1952752" y="390143"/>
                  </a:lnTo>
                  <a:lnTo>
                    <a:pt x="65024" y="390143"/>
                  </a:lnTo>
                  <a:lnTo>
                    <a:pt x="39701" y="385038"/>
                  </a:lnTo>
                  <a:lnTo>
                    <a:pt x="19034" y="371109"/>
                  </a:lnTo>
                  <a:lnTo>
                    <a:pt x="5105" y="350442"/>
                  </a:lnTo>
                  <a:lnTo>
                    <a:pt x="0" y="325119"/>
                  </a:lnTo>
                  <a:lnTo>
                    <a:pt x="0" y="65024"/>
                  </a:lnTo>
                  <a:close/>
                </a:path>
              </a:pathLst>
            </a:custGeom>
            <a:ln w="9144">
              <a:solidFill>
                <a:srgbClr val="AAAAAA"/>
              </a:solidFill>
            </a:ln>
          </p:spPr>
          <p:txBody>
            <a:bodyPr wrap="square" lIns="0" tIns="0" rIns="0" bIns="0" rtlCol="0"/>
            <a:lstStyle/>
            <a:p>
              <a:endParaRPr/>
            </a:p>
          </p:txBody>
        </p:sp>
      </p:grpSp>
      <p:sp>
        <p:nvSpPr>
          <p:cNvPr id="39" name="object 39"/>
          <p:cNvSpPr txBox="1">
            <a:spLocks noGrp="1"/>
          </p:cNvSpPr>
          <p:nvPr>
            <p:ph type="title"/>
          </p:nvPr>
        </p:nvSpPr>
        <p:spPr>
          <a:xfrm>
            <a:off x="8452866" y="163194"/>
            <a:ext cx="1722755"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orbel"/>
                <a:cs typeface="Corbel"/>
              </a:rPr>
              <a:t>C</a:t>
            </a:r>
            <a:r>
              <a:rPr sz="1200" b="1" spc="5" dirty="0">
                <a:latin typeface="Corbel"/>
                <a:cs typeface="Corbel"/>
              </a:rPr>
              <a:t>o</a:t>
            </a:r>
            <a:r>
              <a:rPr sz="1200" b="1" spc="-10" dirty="0">
                <a:latin typeface="Corbel"/>
                <a:cs typeface="Corbel"/>
              </a:rPr>
              <a:t>u</a:t>
            </a:r>
            <a:r>
              <a:rPr sz="1200" b="1" spc="-15" dirty="0">
                <a:latin typeface="Corbel"/>
                <a:cs typeface="Corbel"/>
              </a:rPr>
              <a:t>r</a:t>
            </a:r>
            <a:r>
              <a:rPr sz="1200" b="1" dirty="0">
                <a:latin typeface="Corbel"/>
                <a:cs typeface="Corbel"/>
              </a:rPr>
              <a:t>be </a:t>
            </a:r>
            <a:r>
              <a:rPr sz="1200" b="1" spc="15" dirty="0">
                <a:latin typeface="Corbel"/>
                <a:cs typeface="Corbel"/>
              </a:rPr>
              <a:t> </a:t>
            </a:r>
            <a:r>
              <a:rPr sz="1200" b="1" spc="-10" dirty="0">
                <a:latin typeface="Corbel"/>
                <a:cs typeface="Corbel"/>
              </a:rPr>
              <a:t>R</a:t>
            </a:r>
            <a:r>
              <a:rPr sz="1200" b="1" spc="5" dirty="0">
                <a:latin typeface="Corbel"/>
                <a:cs typeface="Corbel"/>
              </a:rPr>
              <a:t>O</a:t>
            </a:r>
            <a:r>
              <a:rPr sz="1200" b="1" dirty="0">
                <a:latin typeface="Corbel"/>
                <a:cs typeface="Corbel"/>
              </a:rPr>
              <a:t>C</a:t>
            </a:r>
            <a:r>
              <a:rPr sz="1200" b="1" spc="-15" dirty="0">
                <a:latin typeface="Corbel"/>
                <a:cs typeface="Corbel"/>
              </a:rPr>
              <a:t> </a:t>
            </a:r>
            <a:r>
              <a:rPr sz="1200" b="1" spc="5" dirty="0">
                <a:latin typeface="Corbel"/>
                <a:cs typeface="Corbel"/>
              </a:rPr>
              <a:t>e</a:t>
            </a:r>
            <a:r>
              <a:rPr sz="1200" b="1" dirty="0">
                <a:latin typeface="Corbel"/>
                <a:cs typeface="Corbel"/>
              </a:rPr>
              <a:t>t</a:t>
            </a:r>
            <a:r>
              <a:rPr sz="1200" b="1" spc="-10" dirty="0">
                <a:latin typeface="Corbel"/>
                <a:cs typeface="Corbel"/>
              </a:rPr>
              <a:t> </a:t>
            </a:r>
            <a:r>
              <a:rPr sz="1200" b="1" spc="-5" dirty="0">
                <a:latin typeface="Corbel"/>
                <a:cs typeface="Corbel"/>
              </a:rPr>
              <a:t>s</a:t>
            </a:r>
            <a:r>
              <a:rPr sz="1200" b="1" dirty="0">
                <a:latin typeface="Corbel"/>
                <a:cs typeface="Corbel"/>
              </a:rPr>
              <a:t>co</a:t>
            </a:r>
            <a:r>
              <a:rPr sz="1200" b="1" spc="-15" dirty="0">
                <a:latin typeface="Corbel"/>
                <a:cs typeface="Corbel"/>
              </a:rPr>
              <a:t>r</a:t>
            </a:r>
            <a:r>
              <a:rPr sz="1200" b="1" dirty="0">
                <a:latin typeface="Corbel"/>
                <a:cs typeface="Corbel"/>
              </a:rPr>
              <a:t>e</a:t>
            </a:r>
            <a:r>
              <a:rPr sz="1200" b="1" spc="-50" dirty="0">
                <a:latin typeface="Corbel"/>
                <a:cs typeface="Corbel"/>
              </a:rPr>
              <a:t> </a:t>
            </a:r>
            <a:r>
              <a:rPr sz="1200" b="1" dirty="0">
                <a:latin typeface="Corbel"/>
                <a:cs typeface="Corbel"/>
              </a:rPr>
              <a:t>A</a:t>
            </a:r>
            <a:r>
              <a:rPr sz="1200" b="1" spc="-5" dirty="0">
                <a:latin typeface="Corbel"/>
                <a:cs typeface="Corbel"/>
              </a:rPr>
              <a:t>UC</a:t>
            </a:r>
            <a:endParaRPr sz="1200">
              <a:latin typeface="Corbel"/>
              <a:cs typeface="Corbel"/>
            </a:endParaRPr>
          </a:p>
        </p:txBody>
      </p:sp>
      <p:grpSp>
        <p:nvGrpSpPr>
          <p:cNvPr id="40" name="object 40"/>
          <p:cNvGrpSpPr/>
          <p:nvPr/>
        </p:nvGrpSpPr>
        <p:grpSpPr>
          <a:xfrm>
            <a:off x="5181600" y="3886200"/>
            <a:ext cx="2024380" cy="399415"/>
            <a:chOff x="6284976" y="3867911"/>
            <a:chExt cx="2024380" cy="399415"/>
          </a:xfrm>
        </p:grpSpPr>
        <p:pic>
          <p:nvPicPr>
            <p:cNvPr id="41" name="object 41"/>
            <p:cNvPicPr/>
            <p:nvPr/>
          </p:nvPicPr>
          <p:blipFill>
            <a:blip r:embed="rId10" cstate="print"/>
            <a:stretch>
              <a:fillRect/>
            </a:stretch>
          </p:blipFill>
          <p:spPr>
            <a:xfrm>
              <a:off x="6289548" y="3872483"/>
              <a:ext cx="2014727" cy="390144"/>
            </a:xfrm>
            <a:prstGeom prst="rect">
              <a:avLst/>
            </a:prstGeom>
          </p:spPr>
        </p:pic>
        <p:sp>
          <p:nvSpPr>
            <p:cNvPr id="42" name="object 42"/>
            <p:cNvSpPr/>
            <p:nvPr/>
          </p:nvSpPr>
          <p:spPr>
            <a:xfrm>
              <a:off x="6289548" y="3872483"/>
              <a:ext cx="2014855" cy="390525"/>
            </a:xfrm>
            <a:custGeom>
              <a:avLst/>
              <a:gdLst/>
              <a:ahLst/>
              <a:cxnLst/>
              <a:rect l="l" t="t" r="r" b="b"/>
              <a:pathLst>
                <a:path w="2014854" h="390525">
                  <a:moveTo>
                    <a:pt x="0" y="65024"/>
                  </a:moveTo>
                  <a:lnTo>
                    <a:pt x="5105" y="39701"/>
                  </a:lnTo>
                  <a:lnTo>
                    <a:pt x="19034" y="19034"/>
                  </a:lnTo>
                  <a:lnTo>
                    <a:pt x="39701" y="5105"/>
                  </a:lnTo>
                  <a:lnTo>
                    <a:pt x="65024" y="0"/>
                  </a:lnTo>
                  <a:lnTo>
                    <a:pt x="1949703" y="0"/>
                  </a:lnTo>
                  <a:lnTo>
                    <a:pt x="1975026" y="5105"/>
                  </a:lnTo>
                  <a:lnTo>
                    <a:pt x="1995693" y="19034"/>
                  </a:lnTo>
                  <a:lnTo>
                    <a:pt x="2009622" y="39701"/>
                  </a:lnTo>
                  <a:lnTo>
                    <a:pt x="2014727" y="65024"/>
                  </a:lnTo>
                  <a:lnTo>
                    <a:pt x="2014727" y="325120"/>
                  </a:lnTo>
                  <a:lnTo>
                    <a:pt x="2009622" y="350442"/>
                  </a:lnTo>
                  <a:lnTo>
                    <a:pt x="1995693" y="371109"/>
                  </a:lnTo>
                  <a:lnTo>
                    <a:pt x="1975026" y="385038"/>
                  </a:lnTo>
                  <a:lnTo>
                    <a:pt x="1949703" y="390144"/>
                  </a:lnTo>
                  <a:lnTo>
                    <a:pt x="65024" y="390144"/>
                  </a:lnTo>
                  <a:lnTo>
                    <a:pt x="39701" y="385038"/>
                  </a:lnTo>
                  <a:lnTo>
                    <a:pt x="19034" y="371109"/>
                  </a:lnTo>
                  <a:lnTo>
                    <a:pt x="5105" y="350442"/>
                  </a:lnTo>
                  <a:lnTo>
                    <a:pt x="0" y="325120"/>
                  </a:lnTo>
                  <a:lnTo>
                    <a:pt x="0" y="65024"/>
                  </a:lnTo>
                  <a:close/>
                </a:path>
              </a:pathLst>
            </a:custGeom>
            <a:ln w="9144">
              <a:solidFill>
                <a:srgbClr val="AAAAAA"/>
              </a:solidFill>
            </a:ln>
          </p:spPr>
          <p:txBody>
            <a:bodyPr wrap="square" lIns="0" tIns="0" rIns="0" bIns="0" rtlCol="0"/>
            <a:lstStyle/>
            <a:p>
              <a:endParaRPr/>
            </a:p>
          </p:txBody>
        </p:sp>
      </p:grpSp>
      <p:sp>
        <p:nvSpPr>
          <p:cNvPr id="43" name="object 43"/>
          <p:cNvSpPr txBox="1"/>
          <p:nvPr/>
        </p:nvSpPr>
        <p:spPr>
          <a:xfrm>
            <a:off x="5562600" y="3962400"/>
            <a:ext cx="1383030" cy="197490"/>
          </a:xfrm>
          <a:prstGeom prst="rect">
            <a:avLst/>
          </a:prstGeom>
        </p:spPr>
        <p:txBody>
          <a:bodyPr vert="horz" wrap="square" lIns="0" tIns="12700" rIns="0" bIns="0" rtlCol="0">
            <a:spAutoFit/>
          </a:bodyPr>
          <a:lstStyle/>
          <a:p>
            <a:pPr marL="12700" algn="ctr">
              <a:lnSpc>
                <a:spcPct val="100000"/>
              </a:lnSpc>
              <a:spcBef>
                <a:spcPts val="100"/>
              </a:spcBef>
            </a:pPr>
            <a:r>
              <a:rPr sz="1200" b="1" spc="-5" dirty="0">
                <a:latin typeface="Corbel"/>
                <a:cs typeface="Corbel"/>
              </a:rPr>
              <a:t>Features</a:t>
            </a:r>
            <a:r>
              <a:rPr sz="1200" b="1" spc="-50" dirty="0">
                <a:latin typeface="Corbel"/>
                <a:cs typeface="Corbel"/>
              </a:rPr>
              <a:t> </a:t>
            </a:r>
            <a:r>
              <a:rPr sz="1200" b="1" spc="-5" dirty="0">
                <a:latin typeface="Corbel"/>
                <a:cs typeface="Corbel"/>
              </a:rPr>
              <a:t>importance</a:t>
            </a:r>
            <a:endParaRPr sz="1200" dirty="0">
              <a:latin typeface="Corbel"/>
              <a:cs typeface="Corbel"/>
            </a:endParaRPr>
          </a:p>
        </p:txBody>
      </p:sp>
      <p:grpSp>
        <p:nvGrpSpPr>
          <p:cNvPr id="44" name="object 44"/>
          <p:cNvGrpSpPr/>
          <p:nvPr/>
        </p:nvGrpSpPr>
        <p:grpSpPr>
          <a:xfrm>
            <a:off x="3535489" y="3489769"/>
            <a:ext cx="1317625" cy="378460"/>
            <a:chOff x="3535489" y="3489769"/>
            <a:chExt cx="1317625" cy="378460"/>
          </a:xfrm>
        </p:grpSpPr>
        <p:pic>
          <p:nvPicPr>
            <p:cNvPr id="45" name="object 45"/>
            <p:cNvPicPr/>
            <p:nvPr/>
          </p:nvPicPr>
          <p:blipFill>
            <a:blip r:embed="rId11" cstate="print"/>
            <a:stretch>
              <a:fillRect/>
            </a:stretch>
          </p:blipFill>
          <p:spPr>
            <a:xfrm>
              <a:off x="3540252" y="3494532"/>
              <a:ext cx="1307592" cy="368807"/>
            </a:xfrm>
            <a:prstGeom prst="rect">
              <a:avLst/>
            </a:prstGeom>
          </p:spPr>
        </p:pic>
        <p:sp>
          <p:nvSpPr>
            <p:cNvPr id="46" name="object 46"/>
            <p:cNvSpPr/>
            <p:nvPr/>
          </p:nvSpPr>
          <p:spPr>
            <a:xfrm>
              <a:off x="3540252" y="3494532"/>
              <a:ext cx="1308100" cy="368935"/>
            </a:xfrm>
            <a:custGeom>
              <a:avLst/>
              <a:gdLst/>
              <a:ahLst/>
              <a:cxnLst/>
              <a:rect l="l" t="t" r="r" b="b"/>
              <a:pathLst>
                <a:path w="1308100" h="368935">
                  <a:moveTo>
                    <a:pt x="0" y="61467"/>
                  </a:moveTo>
                  <a:lnTo>
                    <a:pt x="4835" y="37558"/>
                  </a:lnTo>
                  <a:lnTo>
                    <a:pt x="18018" y="18018"/>
                  </a:lnTo>
                  <a:lnTo>
                    <a:pt x="37558" y="4835"/>
                  </a:lnTo>
                  <a:lnTo>
                    <a:pt x="61468" y="0"/>
                  </a:lnTo>
                  <a:lnTo>
                    <a:pt x="1246124" y="0"/>
                  </a:lnTo>
                  <a:lnTo>
                    <a:pt x="1270033" y="4835"/>
                  </a:lnTo>
                  <a:lnTo>
                    <a:pt x="1289573" y="18018"/>
                  </a:lnTo>
                  <a:lnTo>
                    <a:pt x="1302756" y="37558"/>
                  </a:lnTo>
                  <a:lnTo>
                    <a:pt x="1307592" y="61467"/>
                  </a:lnTo>
                  <a:lnTo>
                    <a:pt x="1307592" y="307339"/>
                  </a:lnTo>
                  <a:lnTo>
                    <a:pt x="1302756" y="331249"/>
                  </a:lnTo>
                  <a:lnTo>
                    <a:pt x="1289573" y="350789"/>
                  </a:lnTo>
                  <a:lnTo>
                    <a:pt x="1270033" y="363972"/>
                  </a:lnTo>
                  <a:lnTo>
                    <a:pt x="1246124" y="368807"/>
                  </a:lnTo>
                  <a:lnTo>
                    <a:pt x="61468" y="368807"/>
                  </a:lnTo>
                  <a:lnTo>
                    <a:pt x="37558" y="363972"/>
                  </a:lnTo>
                  <a:lnTo>
                    <a:pt x="18018" y="350789"/>
                  </a:lnTo>
                  <a:lnTo>
                    <a:pt x="4835" y="331249"/>
                  </a:lnTo>
                  <a:lnTo>
                    <a:pt x="0" y="307339"/>
                  </a:lnTo>
                  <a:lnTo>
                    <a:pt x="0" y="61467"/>
                  </a:lnTo>
                  <a:close/>
                </a:path>
              </a:pathLst>
            </a:custGeom>
            <a:ln w="9144">
              <a:solidFill>
                <a:srgbClr val="EDCCAE"/>
              </a:solidFill>
            </a:ln>
          </p:spPr>
          <p:txBody>
            <a:bodyPr wrap="square" lIns="0" tIns="0" rIns="0" bIns="0" rtlCol="0"/>
            <a:lstStyle/>
            <a:p>
              <a:endParaRPr/>
            </a:p>
          </p:txBody>
        </p:sp>
      </p:grpSp>
      <p:sp>
        <p:nvSpPr>
          <p:cNvPr id="47" name="object 47"/>
          <p:cNvSpPr txBox="1"/>
          <p:nvPr/>
        </p:nvSpPr>
        <p:spPr>
          <a:xfrm>
            <a:off x="3736594" y="3504691"/>
            <a:ext cx="908685" cy="331470"/>
          </a:xfrm>
          <a:prstGeom prst="rect">
            <a:avLst/>
          </a:prstGeom>
        </p:spPr>
        <p:txBody>
          <a:bodyPr vert="horz" wrap="square" lIns="0" tIns="13335" rIns="0" bIns="0" rtlCol="0">
            <a:spAutoFit/>
          </a:bodyPr>
          <a:lstStyle/>
          <a:p>
            <a:pPr marL="12700">
              <a:lnSpc>
                <a:spcPct val="100000"/>
              </a:lnSpc>
              <a:spcBef>
                <a:spcPts val="105"/>
              </a:spcBef>
            </a:pPr>
            <a:r>
              <a:rPr sz="1000" spc="-5" dirty="0">
                <a:latin typeface="Corbel"/>
                <a:cs typeface="Corbel"/>
              </a:rPr>
              <a:t>92%</a:t>
            </a:r>
            <a:r>
              <a:rPr sz="1000" spc="-20" dirty="0">
                <a:latin typeface="Corbel"/>
                <a:cs typeface="Corbel"/>
              </a:rPr>
              <a:t> </a:t>
            </a:r>
            <a:r>
              <a:rPr sz="1000" spc="5" dirty="0">
                <a:latin typeface="Corbel"/>
                <a:cs typeface="Corbel"/>
              </a:rPr>
              <a:t>de</a:t>
            </a:r>
            <a:r>
              <a:rPr sz="1000" spc="-40" dirty="0">
                <a:latin typeface="Corbel"/>
                <a:cs typeface="Corbel"/>
              </a:rPr>
              <a:t> </a:t>
            </a:r>
            <a:r>
              <a:rPr sz="1000" dirty="0">
                <a:latin typeface="Corbel"/>
                <a:cs typeface="Corbel"/>
              </a:rPr>
              <a:t>targets</a:t>
            </a:r>
            <a:r>
              <a:rPr sz="1000" spc="-40" dirty="0">
                <a:latin typeface="Corbel"/>
                <a:cs typeface="Corbel"/>
              </a:rPr>
              <a:t> </a:t>
            </a:r>
            <a:r>
              <a:rPr sz="1000" dirty="0">
                <a:latin typeface="Corbel"/>
                <a:cs typeface="Corbel"/>
              </a:rPr>
              <a:t>0</a:t>
            </a:r>
            <a:endParaRPr sz="1000">
              <a:latin typeface="Corbel"/>
              <a:cs typeface="Corbel"/>
            </a:endParaRPr>
          </a:p>
          <a:p>
            <a:pPr marL="52069">
              <a:lnSpc>
                <a:spcPct val="100000"/>
              </a:lnSpc>
            </a:pPr>
            <a:r>
              <a:rPr sz="1000" spc="5" dirty="0">
                <a:latin typeface="Corbel"/>
                <a:cs typeface="Corbel"/>
              </a:rPr>
              <a:t>8%</a:t>
            </a:r>
            <a:r>
              <a:rPr sz="1000" spc="-30" dirty="0">
                <a:latin typeface="Corbel"/>
                <a:cs typeface="Corbel"/>
              </a:rPr>
              <a:t> </a:t>
            </a:r>
            <a:r>
              <a:rPr sz="1000" spc="10" dirty="0">
                <a:latin typeface="Corbel"/>
                <a:cs typeface="Corbel"/>
              </a:rPr>
              <a:t>d</a:t>
            </a:r>
            <a:r>
              <a:rPr sz="1000" dirty="0">
                <a:latin typeface="Corbel"/>
                <a:cs typeface="Corbel"/>
              </a:rPr>
              <a:t>e</a:t>
            </a:r>
            <a:r>
              <a:rPr sz="1000" spc="-10" dirty="0">
                <a:latin typeface="Corbel"/>
                <a:cs typeface="Corbel"/>
              </a:rPr>
              <a:t> </a:t>
            </a:r>
            <a:r>
              <a:rPr sz="1000" spc="5" dirty="0">
                <a:latin typeface="Corbel"/>
                <a:cs typeface="Corbel"/>
              </a:rPr>
              <a:t>ta</a:t>
            </a:r>
            <a:r>
              <a:rPr sz="1000" dirty="0">
                <a:latin typeface="Corbel"/>
                <a:cs typeface="Corbel"/>
              </a:rPr>
              <a:t>r</a:t>
            </a:r>
            <a:r>
              <a:rPr sz="1000" spc="-10" dirty="0">
                <a:latin typeface="Corbel"/>
                <a:cs typeface="Corbel"/>
              </a:rPr>
              <a:t>g</a:t>
            </a:r>
            <a:r>
              <a:rPr sz="1000" dirty="0">
                <a:latin typeface="Corbel"/>
                <a:cs typeface="Corbel"/>
              </a:rPr>
              <a:t>e</a:t>
            </a:r>
            <a:r>
              <a:rPr sz="1000" spc="10" dirty="0">
                <a:latin typeface="Corbel"/>
                <a:cs typeface="Corbel"/>
              </a:rPr>
              <a:t>t</a:t>
            </a:r>
            <a:r>
              <a:rPr sz="1000" dirty="0">
                <a:latin typeface="Corbel"/>
                <a:cs typeface="Corbel"/>
              </a:rPr>
              <a:t>s</a:t>
            </a:r>
            <a:r>
              <a:rPr sz="1000" spc="-55" dirty="0">
                <a:latin typeface="Corbel"/>
                <a:cs typeface="Corbel"/>
              </a:rPr>
              <a:t> </a:t>
            </a:r>
            <a:r>
              <a:rPr sz="1000" dirty="0">
                <a:latin typeface="Corbel"/>
                <a:cs typeface="Corbel"/>
              </a:rPr>
              <a:t>1</a:t>
            </a:r>
            <a:endParaRPr sz="1000">
              <a:latin typeface="Corbel"/>
              <a:cs typeface="Corbel"/>
            </a:endParaRPr>
          </a:p>
        </p:txBody>
      </p:sp>
      <p:grpSp>
        <p:nvGrpSpPr>
          <p:cNvPr id="48" name="object 48"/>
          <p:cNvGrpSpPr/>
          <p:nvPr/>
        </p:nvGrpSpPr>
        <p:grpSpPr>
          <a:xfrm>
            <a:off x="2395537" y="5486209"/>
            <a:ext cx="570865" cy="305435"/>
            <a:chOff x="2395537" y="5486209"/>
            <a:chExt cx="570865" cy="305435"/>
          </a:xfrm>
        </p:grpSpPr>
        <p:pic>
          <p:nvPicPr>
            <p:cNvPr id="49" name="object 49"/>
            <p:cNvPicPr/>
            <p:nvPr/>
          </p:nvPicPr>
          <p:blipFill>
            <a:blip r:embed="rId12" cstate="print"/>
            <a:stretch>
              <a:fillRect/>
            </a:stretch>
          </p:blipFill>
          <p:spPr>
            <a:xfrm>
              <a:off x="2400300" y="5490971"/>
              <a:ext cx="560832" cy="295656"/>
            </a:xfrm>
            <a:prstGeom prst="rect">
              <a:avLst/>
            </a:prstGeom>
          </p:spPr>
        </p:pic>
        <p:sp>
          <p:nvSpPr>
            <p:cNvPr id="50" name="object 50"/>
            <p:cNvSpPr/>
            <p:nvPr/>
          </p:nvSpPr>
          <p:spPr>
            <a:xfrm>
              <a:off x="2400300" y="5490971"/>
              <a:ext cx="561340" cy="295910"/>
            </a:xfrm>
            <a:custGeom>
              <a:avLst/>
              <a:gdLst/>
              <a:ahLst/>
              <a:cxnLst/>
              <a:rect l="l" t="t" r="r" b="b"/>
              <a:pathLst>
                <a:path w="561339" h="295910">
                  <a:moveTo>
                    <a:pt x="0" y="49275"/>
                  </a:moveTo>
                  <a:lnTo>
                    <a:pt x="3877" y="30110"/>
                  </a:lnTo>
                  <a:lnTo>
                    <a:pt x="14446" y="14446"/>
                  </a:lnTo>
                  <a:lnTo>
                    <a:pt x="30110" y="3877"/>
                  </a:lnTo>
                  <a:lnTo>
                    <a:pt x="49275" y="0"/>
                  </a:lnTo>
                  <a:lnTo>
                    <a:pt x="511556" y="0"/>
                  </a:lnTo>
                  <a:lnTo>
                    <a:pt x="530721" y="3877"/>
                  </a:lnTo>
                  <a:lnTo>
                    <a:pt x="546385" y="14446"/>
                  </a:lnTo>
                  <a:lnTo>
                    <a:pt x="556954" y="30110"/>
                  </a:lnTo>
                  <a:lnTo>
                    <a:pt x="560832" y="49275"/>
                  </a:lnTo>
                  <a:lnTo>
                    <a:pt x="560832" y="246379"/>
                  </a:lnTo>
                  <a:lnTo>
                    <a:pt x="556954" y="265561"/>
                  </a:lnTo>
                  <a:lnTo>
                    <a:pt x="546385" y="281224"/>
                  </a:lnTo>
                  <a:lnTo>
                    <a:pt x="530721" y="291783"/>
                  </a:lnTo>
                  <a:lnTo>
                    <a:pt x="511556" y="295655"/>
                  </a:lnTo>
                  <a:lnTo>
                    <a:pt x="49275" y="295655"/>
                  </a:lnTo>
                  <a:lnTo>
                    <a:pt x="30110" y="291783"/>
                  </a:lnTo>
                  <a:lnTo>
                    <a:pt x="14446" y="281224"/>
                  </a:lnTo>
                  <a:lnTo>
                    <a:pt x="3877" y="265561"/>
                  </a:lnTo>
                  <a:lnTo>
                    <a:pt x="0" y="246379"/>
                  </a:lnTo>
                  <a:lnTo>
                    <a:pt x="0" y="49275"/>
                  </a:lnTo>
                  <a:close/>
                </a:path>
              </a:pathLst>
            </a:custGeom>
            <a:ln w="9144">
              <a:solidFill>
                <a:srgbClr val="EDCCAE"/>
              </a:solidFill>
            </a:ln>
          </p:spPr>
          <p:txBody>
            <a:bodyPr wrap="square" lIns="0" tIns="0" rIns="0" bIns="0" rtlCol="0"/>
            <a:lstStyle/>
            <a:p>
              <a:endParaRPr/>
            </a:p>
          </p:txBody>
        </p:sp>
      </p:grpSp>
      <p:sp>
        <p:nvSpPr>
          <p:cNvPr id="51" name="object 51"/>
          <p:cNvSpPr txBox="1"/>
          <p:nvPr/>
        </p:nvSpPr>
        <p:spPr>
          <a:xfrm>
            <a:off x="2546985" y="5541061"/>
            <a:ext cx="265430" cy="179070"/>
          </a:xfrm>
          <a:prstGeom prst="rect">
            <a:avLst/>
          </a:prstGeom>
        </p:spPr>
        <p:txBody>
          <a:bodyPr vert="horz" wrap="square" lIns="0" tIns="13335" rIns="0" bIns="0" rtlCol="0">
            <a:spAutoFit/>
          </a:bodyPr>
          <a:lstStyle/>
          <a:p>
            <a:pPr marL="12700">
              <a:lnSpc>
                <a:spcPct val="100000"/>
              </a:lnSpc>
              <a:spcBef>
                <a:spcPts val="105"/>
              </a:spcBef>
            </a:pPr>
            <a:r>
              <a:rPr sz="1000" b="1" spc="-10" dirty="0">
                <a:latin typeface="Corbel"/>
                <a:cs typeface="Corbel"/>
              </a:rPr>
              <a:t>8</a:t>
            </a:r>
            <a:r>
              <a:rPr sz="1000" b="1" spc="5" dirty="0">
                <a:latin typeface="Corbel"/>
                <a:cs typeface="Corbel"/>
              </a:rPr>
              <a:t>2%</a:t>
            </a:r>
            <a:endParaRPr sz="1000">
              <a:latin typeface="Corbel"/>
              <a:cs typeface="Corbel"/>
            </a:endParaRPr>
          </a:p>
        </p:txBody>
      </p:sp>
      <p:grpSp>
        <p:nvGrpSpPr>
          <p:cNvPr id="52" name="object 52"/>
          <p:cNvGrpSpPr/>
          <p:nvPr/>
        </p:nvGrpSpPr>
        <p:grpSpPr>
          <a:xfrm>
            <a:off x="1380553" y="5470969"/>
            <a:ext cx="573405" cy="308610"/>
            <a:chOff x="1380553" y="5470969"/>
            <a:chExt cx="573405" cy="308610"/>
          </a:xfrm>
        </p:grpSpPr>
        <p:pic>
          <p:nvPicPr>
            <p:cNvPr id="53" name="object 53"/>
            <p:cNvPicPr/>
            <p:nvPr/>
          </p:nvPicPr>
          <p:blipFill>
            <a:blip r:embed="rId13" cstate="print"/>
            <a:stretch>
              <a:fillRect/>
            </a:stretch>
          </p:blipFill>
          <p:spPr>
            <a:xfrm>
              <a:off x="1385316" y="5475732"/>
              <a:ext cx="563879" cy="298704"/>
            </a:xfrm>
            <a:prstGeom prst="rect">
              <a:avLst/>
            </a:prstGeom>
          </p:spPr>
        </p:pic>
        <p:sp>
          <p:nvSpPr>
            <p:cNvPr id="54" name="object 54"/>
            <p:cNvSpPr/>
            <p:nvPr/>
          </p:nvSpPr>
          <p:spPr>
            <a:xfrm>
              <a:off x="1385316" y="5475732"/>
              <a:ext cx="563880" cy="299085"/>
            </a:xfrm>
            <a:custGeom>
              <a:avLst/>
              <a:gdLst/>
              <a:ahLst/>
              <a:cxnLst/>
              <a:rect l="l" t="t" r="r" b="b"/>
              <a:pathLst>
                <a:path w="563880" h="299085">
                  <a:moveTo>
                    <a:pt x="0" y="49784"/>
                  </a:moveTo>
                  <a:lnTo>
                    <a:pt x="3921" y="30432"/>
                  </a:lnTo>
                  <a:lnTo>
                    <a:pt x="14605" y="14605"/>
                  </a:lnTo>
                  <a:lnTo>
                    <a:pt x="30432" y="3921"/>
                  </a:lnTo>
                  <a:lnTo>
                    <a:pt x="49784" y="0"/>
                  </a:lnTo>
                  <a:lnTo>
                    <a:pt x="514096" y="0"/>
                  </a:lnTo>
                  <a:lnTo>
                    <a:pt x="533447" y="3921"/>
                  </a:lnTo>
                  <a:lnTo>
                    <a:pt x="549275" y="14605"/>
                  </a:lnTo>
                  <a:lnTo>
                    <a:pt x="559958" y="30432"/>
                  </a:lnTo>
                  <a:lnTo>
                    <a:pt x="563879" y="49784"/>
                  </a:lnTo>
                  <a:lnTo>
                    <a:pt x="563879" y="248920"/>
                  </a:lnTo>
                  <a:lnTo>
                    <a:pt x="559958" y="268298"/>
                  </a:lnTo>
                  <a:lnTo>
                    <a:pt x="549274" y="284122"/>
                  </a:lnTo>
                  <a:lnTo>
                    <a:pt x="533447" y="294791"/>
                  </a:lnTo>
                  <a:lnTo>
                    <a:pt x="514096" y="298704"/>
                  </a:lnTo>
                  <a:lnTo>
                    <a:pt x="49784" y="298704"/>
                  </a:lnTo>
                  <a:lnTo>
                    <a:pt x="30432" y="294791"/>
                  </a:lnTo>
                  <a:lnTo>
                    <a:pt x="14605" y="284122"/>
                  </a:lnTo>
                  <a:lnTo>
                    <a:pt x="3921" y="268298"/>
                  </a:lnTo>
                  <a:lnTo>
                    <a:pt x="0" y="248920"/>
                  </a:lnTo>
                  <a:lnTo>
                    <a:pt x="0" y="49784"/>
                  </a:lnTo>
                  <a:close/>
                </a:path>
              </a:pathLst>
            </a:custGeom>
            <a:ln w="9144">
              <a:solidFill>
                <a:srgbClr val="EDCCAE"/>
              </a:solidFill>
            </a:ln>
          </p:spPr>
          <p:txBody>
            <a:bodyPr wrap="square" lIns="0" tIns="0" rIns="0" bIns="0" rtlCol="0"/>
            <a:lstStyle/>
            <a:p>
              <a:endParaRPr/>
            </a:p>
          </p:txBody>
        </p:sp>
      </p:grpSp>
      <p:sp>
        <p:nvSpPr>
          <p:cNvPr id="55" name="object 55"/>
          <p:cNvSpPr txBox="1"/>
          <p:nvPr/>
        </p:nvSpPr>
        <p:spPr>
          <a:xfrm>
            <a:off x="1532636" y="5528259"/>
            <a:ext cx="266065" cy="179705"/>
          </a:xfrm>
          <a:prstGeom prst="rect">
            <a:avLst/>
          </a:prstGeom>
        </p:spPr>
        <p:txBody>
          <a:bodyPr vert="horz" wrap="square" lIns="0" tIns="13970" rIns="0" bIns="0" rtlCol="0">
            <a:spAutoFit/>
          </a:bodyPr>
          <a:lstStyle/>
          <a:p>
            <a:pPr marL="12700">
              <a:lnSpc>
                <a:spcPct val="100000"/>
              </a:lnSpc>
              <a:spcBef>
                <a:spcPts val="110"/>
              </a:spcBef>
            </a:pPr>
            <a:r>
              <a:rPr sz="1000" b="1" spc="5" dirty="0">
                <a:latin typeface="Corbel"/>
                <a:cs typeface="Corbel"/>
              </a:rPr>
              <a:t>1</a:t>
            </a:r>
            <a:r>
              <a:rPr sz="1000" b="1" spc="-5" dirty="0">
                <a:latin typeface="Corbel"/>
                <a:cs typeface="Corbel"/>
              </a:rPr>
              <a:t>8</a:t>
            </a:r>
            <a:r>
              <a:rPr sz="1000" b="1" spc="5" dirty="0">
                <a:latin typeface="Corbel"/>
                <a:cs typeface="Corbel"/>
              </a:rPr>
              <a:t>%</a:t>
            </a:r>
            <a:endParaRPr sz="1000">
              <a:latin typeface="Corbel"/>
              <a:cs typeface="Corbel"/>
            </a:endParaRPr>
          </a:p>
        </p:txBody>
      </p:sp>
      <p:grpSp>
        <p:nvGrpSpPr>
          <p:cNvPr id="56" name="object 56"/>
          <p:cNvGrpSpPr/>
          <p:nvPr/>
        </p:nvGrpSpPr>
        <p:grpSpPr>
          <a:xfrm>
            <a:off x="1404937" y="4507801"/>
            <a:ext cx="570865" cy="305435"/>
            <a:chOff x="1404937" y="4507801"/>
            <a:chExt cx="570865" cy="305435"/>
          </a:xfrm>
        </p:grpSpPr>
        <p:pic>
          <p:nvPicPr>
            <p:cNvPr id="57" name="object 57"/>
            <p:cNvPicPr/>
            <p:nvPr/>
          </p:nvPicPr>
          <p:blipFill>
            <a:blip r:embed="rId14" cstate="print"/>
            <a:stretch>
              <a:fillRect/>
            </a:stretch>
          </p:blipFill>
          <p:spPr>
            <a:xfrm>
              <a:off x="1409700" y="4512564"/>
              <a:ext cx="560832" cy="295656"/>
            </a:xfrm>
            <a:prstGeom prst="rect">
              <a:avLst/>
            </a:prstGeom>
          </p:spPr>
        </p:pic>
        <p:sp>
          <p:nvSpPr>
            <p:cNvPr id="58" name="object 58"/>
            <p:cNvSpPr/>
            <p:nvPr/>
          </p:nvSpPr>
          <p:spPr>
            <a:xfrm>
              <a:off x="1409700" y="4512564"/>
              <a:ext cx="561340" cy="295910"/>
            </a:xfrm>
            <a:custGeom>
              <a:avLst/>
              <a:gdLst/>
              <a:ahLst/>
              <a:cxnLst/>
              <a:rect l="l" t="t" r="r" b="b"/>
              <a:pathLst>
                <a:path w="561339" h="295910">
                  <a:moveTo>
                    <a:pt x="0" y="49275"/>
                  </a:moveTo>
                  <a:lnTo>
                    <a:pt x="3877" y="30110"/>
                  </a:lnTo>
                  <a:lnTo>
                    <a:pt x="14446" y="14446"/>
                  </a:lnTo>
                  <a:lnTo>
                    <a:pt x="30110" y="3877"/>
                  </a:lnTo>
                  <a:lnTo>
                    <a:pt x="49275" y="0"/>
                  </a:lnTo>
                  <a:lnTo>
                    <a:pt x="511556" y="0"/>
                  </a:lnTo>
                  <a:lnTo>
                    <a:pt x="530721" y="3877"/>
                  </a:lnTo>
                  <a:lnTo>
                    <a:pt x="546385" y="14446"/>
                  </a:lnTo>
                  <a:lnTo>
                    <a:pt x="556954" y="30110"/>
                  </a:lnTo>
                  <a:lnTo>
                    <a:pt x="560832" y="49275"/>
                  </a:lnTo>
                  <a:lnTo>
                    <a:pt x="560832" y="246380"/>
                  </a:lnTo>
                  <a:lnTo>
                    <a:pt x="556954" y="265545"/>
                  </a:lnTo>
                  <a:lnTo>
                    <a:pt x="546385" y="281209"/>
                  </a:lnTo>
                  <a:lnTo>
                    <a:pt x="530721" y="291778"/>
                  </a:lnTo>
                  <a:lnTo>
                    <a:pt x="511556" y="295656"/>
                  </a:lnTo>
                  <a:lnTo>
                    <a:pt x="49275" y="295656"/>
                  </a:lnTo>
                  <a:lnTo>
                    <a:pt x="30110" y="291778"/>
                  </a:lnTo>
                  <a:lnTo>
                    <a:pt x="14446" y="281209"/>
                  </a:lnTo>
                  <a:lnTo>
                    <a:pt x="3877" y="265545"/>
                  </a:lnTo>
                  <a:lnTo>
                    <a:pt x="0" y="246380"/>
                  </a:lnTo>
                  <a:lnTo>
                    <a:pt x="0" y="49275"/>
                  </a:lnTo>
                  <a:close/>
                </a:path>
              </a:pathLst>
            </a:custGeom>
            <a:ln w="9144">
              <a:solidFill>
                <a:srgbClr val="D0B8ED"/>
              </a:solidFill>
            </a:ln>
          </p:spPr>
          <p:txBody>
            <a:bodyPr wrap="square" lIns="0" tIns="0" rIns="0" bIns="0" rtlCol="0"/>
            <a:lstStyle/>
            <a:p>
              <a:endParaRPr/>
            </a:p>
          </p:txBody>
        </p:sp>
      </p:grpSp>
      <p:sp>
        <p:nvSpPr>
          <p:cNvPr id="59" name="object 59"/>
          <p:cNvSpPr txBox="1"/>
          <p:nvPr/>
        </p:nvSpPr>
        <p:spPr>
          <a:xfrm>
            <a:off x="1556130" y="4563872"/>
            <a:ext cx="265430" cy="179070"/>
          </a:xfrm>
          <a:prstGeom prst="rect">
            <a:avLst/>
          </a:prstGeom>
        </p:spPr>
        <p:txBody>
          <a:bodyPr vert="horz" wrap="square" lIns="0" tIns="13335" rIns="0" bIns="0" rtlCol="0">
            <a:spAutoFit/>
          </a:bodyPr>
          <a:lstStyle/>
          <a:p>
            <a:pPr marL="12700">
              <a:lnSpc>
                <a:spcPct val="100000"/>
              </a:lnSpc>
              <a:spcBef>
                <a:spcPts val="105"/>
              </a:spcBef>
            </a:pPr>
            <a:r>
              <a:rPr sz="1000" b="1" spc="-5" dirty="0">
                <a:latin typeface="Corbel"/>
                <a:cs typeface="Corbel"/>
              </a:rPr>
              <a:t>6</a:t>
            </a:r>
            <a:r>
              <a:rPr sz="1000" b="1" spc="10" dirty="0">
                <a:latin typeface="Corbel"/>
                <a:cs typeface="Corbel"/>
              </a:rPr>
              <a:t>5</a:t>
            </a:r>
            <a:r>
              <a:rPr sz="1000" b="1" spc="5" dirty="0">
                <a:latin typeface="Corbel"/>
                <a:cs typeface="Corbel"/>
              </a:rPr>
              <a:t>%</a:t>
            </a:r>
            <a:endParaRPr sz="1000">
              <a:latin typeface="Corbel"/>
              <a:cs typeface="Corbel"/>
            </a:endParaRPr>
          </a:p>
        </p:txBody>
      </p:sp>
      <p:grpSp>
        <p:nvGrpSpPr>
          <p:cNvPr id="60" name="object 60"/>
          <p:cNvGrpSpPr/>
          <p:nvPr/>
        </p:nvGrpSpPr>
        <p:grpSpPr>
          <a:xfrm>
            <a:off x="2426017" y="4507801"/>
            <a:ext cx="570865" cy="305435"/>
            <a:chOff x="2426017" y="4507801"/>
            <a:chExt cx="570865" cy="305435"/>
          </a:xfrm>
        </p:grpSpPr>
        <p:pic>
          <p:nvPicPr>
            <p:cNvPr id="61" name="object 61"/>
            <p:cNvPicPr/>
            <p:nvPr/>
          </p:nvPicPr>
          <p:blipFill>
            <a:blip r:embed="rId14" cstate="print"/>
            <a:stretch>
              <a:fillRect/>
            </a:stretch>
          </p:blipFill>
          <p:spPr>
            <a:xfrm>
              <a:off x="2430779" y="4512564"/>
              <a:ext cx="560832" cy="295656"/>
            </a:xfrm>
            <a:prstGeom prst="rect">
              <a:avLst/>
            </a:prstGeom>
          </p:spPr>
        </p:pic>
        <p:sp>
          <p:nvSpPr>
            <p:cNvPr id="62" name="object 62"/>
            <p:cNvSpPr/>
            <p:nvPr/>
          </p:nvSpPr>
          <p:spPr>
            <a:xfrm>
              <a:off x="2430779" y="4512564"/>
              <a:ext cx="561340" cy="295910"/>
            </a:xfrm>
            <a:custGeom>
              <a:avLst/>
              <a:gdLst/>
              <a:ahLst/>
              <a:cxnLst/>
              <a:rect l="l" t="t" r="r" b="b"/>
              <a:pathLst>
                <a:path w="561339" h="295910">
                  <a:moveTo>
                    <a:pt x="0" y="49275"/>
                  </a:moveTo>
                  <a:lnTo>
                    <a:pt x="3877" y="30110"/>
                  </a:lnTo>
                  <a:lnTo>
                    <a:pt x="14446" y="14446"/>
                  </a:lnTo>
                  <a:lnTo>
                    <a:pt x="30110" y="3877"/>
                  </a:lnTo>
                  <a:lnTo>
                    <a:pt x="49275" y="0"/>
                  </a:lnTo>
                  <a:lnTo>
                    <a:pt x="511556" y="0"/>
                  </a:lnTo>
                  <a:lnTo>
                    <a:pt x="530721" y="3877"/>
                  </a:lnTo>
                  <a:lnTo>
                    <a:pt x="546385" y="14446"/>
                  </a:lnTo>
                  <a:lnTo>
                    <a:pt x="556954" y="30110"/>
                  </a:lnTo>
                  <a:lnTo>
                    <a:pt x="560832" y="49275"/>
                  </a:lnTo>
                  <a:lnTo>
                    <a:pt x="560832" y="246380"/>
                  </a:lnTo>
                  <a:lnTo>
                    <a:pt x="556954" y="265545"/>
                  </a:lnTo>
                  <a:lnTo>
                    <a:pt x="546385" y="281209"/>
                  </a:lnTo>
                  <a:lnTo>
                    <a:pt x="530721" y="291778"/>
                  </a:lnTo>
                  <a:lnTo>
                    <a:pt x="511556" y="295656"/>
                  </a:lnTo>
                  <a:lnTo>
                    <a:pt x="49275" y="295656"/>
                  </a:lnTo>
                  <a:lnTo>
                    <a:pt x="30110" y="291778"/>
                  </a:lnTo>
                  <a:lnTo>
                    <a:pt x="14446" y="281209"/>
                  </a:lnTo>
                  <a:lnTo>
                    <a:pt x="3877" y="265545"/>
                  </a:lnTo>
                  <a:lnTo>
                    <a:pt x="0" y="246380"/>
                  </a:lnTo>
                  <a:lnTo>
                    <a:pt x="0" y="49275"/>
                  </a:lnTo>
                  <a:close/>
                </a:path>
              </a:pathLst>
            </a:custGeom>
            <a:ln w="9144">
              <a:solidFill>
                <a:srgbClr val="D0B8ED"/>
              </a:solidFill>
            </a:ln>
          </p:spPr>
          <p:txBody>
            <a:bodyPr wrap="square" lIns="0" tIns="0" rIns="0" bIns="0" rtlCol="0"/>
            <a:lstStyle/>
            <a:p>
              <a:endParaRPr/>
            </a:p>
          </p:txBody>
        </p:sp>
      </p:grpSp>
      <p:sp>
        <p:nvSpPr>
          <p:cNvPr id="63" name="object 63"/>
          <p:cNvSpPr txBox="1"/>
          <p:nvPr/>
        </p:nvSpPr>
        <p:spPr>
          <a:xfrm>
            <a:off x="2579623" y="4563872"/>
            <a:ext cx="259715" cy="179070"/>
          </a:xfrm>
          <a:prstGeom prst="rect">
            <a:avLst/>
          </a:prstGeom>
        </p:spPr>
        <p:txBody>
          <a:bodyPr vert="horz" wrap="square" lIns="0" tIns="13335" rIns="0" bIns="0" rtlCol="0">
            <a:spAutoFit/>
          </a:bodyPr>
          <a:lstStyle/>
          <a:p>
            <a:pPr marL="12700">
              <a:lnSpc>
                <a:spcPct val="100000"/>
              </a:lnSpc>
              <a:spcBef>
                <a:spcPts val="105"/>
              </a:spcBef>
            </a:pPr>
            <a:r>
              <a:rPr sz="1000" b="1" dirty="0">
                <a:latin typeface="Corbel"/>
                <a:cs typeface="Corbel"/>
              </a:rPr>
              <a:t>2</a:t>
            </a:r>
            <a:r>
              <a:rPr sz="1000" b="1" spc="10" dirty="0">
                <a:latin typeface="Corbel"/>
                <a:cs typeface="Corbel"/>
              </a:rPr>
              <a:t>7</a:t>
            </a:r>
            <a:r>
              <a:rPr sz="1000" b="1" spc="5" dirty="0">
                <a:latin typeface="Corbel"/>
                <a:cs typeface="Corbel"/>
              </a:rPr>
              <a:t>%</a:t>
            </a:r>
            <a:endParaRPr sz="1000">
              <a:latin typeface="Corbel"/>
              <a:cs typeface="Corbel"/>
            </a:endParaRPr>
          </a:p>
        </p:txBody>
      </p:sp>
      <p:grpSp>
        <p:nvGrpSpPr>
          <p:cNvPr id="64" name="object 64"/>
          <p:cNvGrpSpPr/>
          <p:nvPr/>
        </p:nvGrpSpPr>
        <p:grpSpPr>
          <a:xfrm>
            <a:off x="3395471" y="1097241"/>
            <a:ext cx="2197100" cy="1761489"/>
            <a:chOff x="3395471" y="1097241"/>
            <a:chExt cx="2197100" cy="1761489"/>
          </a:xfrm>
        </p:grpSpPr>
        <p:pic>
          <p:nvPicPr>
            <p:cNvPr id="65" name="object 65"/>
            <p:cNvPicPr/>
            <p:nvPr/>
          </p:nvPicPr>
          <p:blipFill>
            <a:blip r:embed="rId15" cstate="print"/>
            <a:stretch>
              <a:fillRect/>
            </a:stretch>
          </p:blipFill>
          <p:spPr>
            <a:xfrm>
              <a:off x="3395471" y="1097241"/>
              <a:ext cx="2196846" cy="1105319"/>
            </a:xfrm>
            <a:prstGeom prst="rect">
              <a:avLst/>
            </a:prstGeom>
          </p:spPr>
        </p:pic>
        <p:pic>
          <p:nvPicPr>
            <p:cNvPr id="66" name="object 66"/>
            <p:cNvPicPr/>
            <p:nvPr/>
          </p:nvPicPr>
          <p:blipFill>
            <a:blip r:embed="rId16" cstate="print"/>
            <a:stretch>
              <a:fillRect/>
            </a:stretch>
          </p:blipFill>
          <p:spPr>
            <a:xfrm>
              <a:off x="3593591" y="1295400"/>
              <a:ext cx="1624584" cy="533400"/>
            </a:xfrm>
            <a:prstGeom prst="rect">
              <a:avLst/>
            </a:prstGeom>
          </p:spPr>
        </p:pic>
        <p:pic>
          <p:nvPicPr>
            <p:cNvPr id="67" name="object 67"/>
            <p:cNvPicPr/>
            <p:nvPr/>
          </p:nvPicPr>
          <p:blipFill>
            <a:blip r:embed="rId17" cstate="print"/>
            <a:stretch>
              <a:fillRect/>
            </a:stretch>
          </p:blipFill>
          <p:spPr>
            <a:xfrm>
              <a:off x="3395471" y="1828850"/>
              <a:ext cx="2196846" cy="1029792"/>
            </a:xfrm>
            <a:prstGeom prst="rect">
              <a:avLst/>
            </a:prstGeom>
          </p:spPr>
        </p:pic>
        <p:pic>
          <p:nvPicPr>
            <p:cNvPr id="68" name="object 68"/>
            <p:cNvPicPr/>
            <p:nvPr/>
          </p:nvPicPr>
          <p:blipFill>
            <a:blip r:embed="rId18" cstate="print"/>
            <a:stretch>
              <a:fillRect/>
            </a:stretch>
          </p:blipFill>
          <p:spPr>
            <a:xfrm>
              <a:off x="3593591" y="2026920"/>
              <a:ext cx="1624584" cy="457200"/>
            </a:xfrm>
            <a:prstGeom prst="rect">
              <a:avLst/>
            </a:prstGeom>
          </p:spPr>
        </p:pic>
      </p:grpSp>
      <p:pic>
        <p:nvPicPr>
          <p:cNvPr id="1028" name="Picture 4" descr="C:\Users\YoshDZ\Desktop\Capture d’écran 2023-01-27 155858.png"/>
          <p:cNvPicPr>
            <a:picLocks noChangeAspect="1" noChangeArrowheads="1"/>
          </p:cNvPicPr>
          <p:nvPr/>
        </p:nvPicPr>
        <p:blipFill>
          <a:blip r:embed="rId19"/>
          <a:srcRect/>
          <a:stretch>
            <a:fillRect/>
          </a:stretch>
        </p:blipFill>
        <p:spPr bwMode="auto">
          <a:xfrm>
            <a:off x="7239000" y="3810000"/>
            <a:ext cx="4577262" cy="2252663"/>
          </a:xfrm>
          <a:prstGeom prst="rect">
            <a:avLst/>
          </a:prstGeom>
          <a:noFill/>
        </p:spPr>
      </p:pic>
      <p:pic>
        <p:nvPicPr>
          <p:cNvPr id="3" name="Picture 2" descr="C:\Users\YoshDZ\Desktop\Capture d’écran 2023-02-01 205145.png"/>
          <p:cNvPicPr>
            <a:picLocks noChangeAspect="1" noChangeArrowheads="1"/>
          </p:cNvPicPr>
          <p:nvPr/>
        </p:nvPicPr>
        <p:blipFill>
          <a:blip r:embed="rId20"/>
          <a:srcRect/>
          <a:stretch>
            <a:fillRect/>
          </a:stretch>
        </p:blipFill>
        <p:spPr bwMode="auto">
          <a:xfrm>
            <a:off x="381000" y="1371600"/>
            <a:ext cx="3095625" cy="1186394"/>
          </a:xfrm>
          <a:prstGeom prst="rect">
            <a:avLst/>
          </a:prstGeom>
          <a:noFill/>
        </p:spPr>
      </p:pic>
      <p:pic>
        <p:nvPicPr>
          <p:cNvPr id="4" name="Picture 3" descr="C:\Users\YoshDZ\Desktop\Capture d’écran 2023-02-01 205600.png"/>
          <p:cNvPicPr>
            <a:picLocks noChangeAspect="1" noChangeArrowheads="1"/>
          </p:cNvPicPr>
          <p:nvPr/>
        </p:nvPicPr>
        <p:blipFill>
          <a:blip r:embed="rId21"/>
          <a:srcRect/>
          <a:stretch>
            <a:fillRect/>
          </a:stretch>
        </p:blipFill>
        <p:spPr bwMode="auto">
          <a:xfrm>
            <a:off x="6553200" y="457200"/>
            <a:ext cx="5638800" cy="2286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277" y="180797"/>
            <a:ext cx="5320030" cy="636905"/>
          </a:xfrm>
          <a:prstGeom prst="rect">
            <a:avLst/>
          </a:prstGeom>
        </p:spPr>
        <p:txBody>
          <a:bodyPr vert="horz" wrap="square" lIns="0" tIns="13970" rIns="0" bIns="0" rtlCol="0">
            <a:spAutoFit/>
          </a:bodyPr>
          <a:lstStyle/>
          <a:p>
            <a:pPr marL="12700">
              <a:lnSpc>
                <a:spcPct val="100000"/>
              </a:lnSpc>
              <a:spcBef>
                <a:spcPts val="110"/>
              </a:spcBef>
              <a:tabLst>
                <a:tab pos="430530" algn="l"/>
              </a:tabLst>
            </a:pPr>
            <a:r>
              <a:rPr b="1" u="sng" dirty="0">
                <a:uFill>
                  <a:solidFill>
                    <a:srgbClr val="E8B0C3"/>
                  </a:solidFill>
                </a:uFill>
                <a:latin typeface="Corbel"/>
                <a:cs typeface="Corbel"/>
              </a:rPr>
              <a:t> 	</a:t>
            </a:r>
            <a:r>
              <a:rPr b="1" u="sng" spc="-75" dirty="0">
                <a:uFill>
                  <a:solidFill>
                    <a:srgbClr val="E8B0C3"/>
                  </a:solidFill>
                </a:uFill>
                <a:latin typeface="Corbel"/>
                <a:cs typeface="Corbel"/>
              </a:rPr>
              <a:t>ANALYSE</a:t>
            </a:r>
            <a:r>
              <a:rPr b="1" u="sng" spc="-110" dirty="0">
                <a:uFill>
                  <a:solidFill>
                    <a:srgbClr val="E8B0C3"/>
                  </a:solidFill>
                </a:uFill>
                <a:latin typeface="Corbel"/>
                <a:cs typeface="Corbel"/>
              </a:rPr>
              <a:t> </a:t>
            </a:r>
            <a:r>
              <a:rPr b="1" u="sng" spc="-100" dirty="0">
                <a:uFill>
                  <a:solidFill>
                    <a:srgbClr val="E8B0C3"/>
                  </a:solidFill>
                </a:uFill>
                <a:latin typeface="Corbel"/>
                <a:cs typeface="Corbel"/>
              </a:rPr>
              <a:t>RESULTATS</a:t>
            </a:r>
          </a:p>
        </p:txBody>
      </p:sp>
      <p:pic>
        <p:nvPicPr>
          <p:cNvPr id="3" name="object 3"/>
          <p:cNvPicPr/>
          <p:nvPr/>
        </p:nvPicPr>
        <p:blipFill>
          <a:blip r:embed="rId2" cstate="print"/>
          <a:stretch>
            <a:fillRect/>
          </a:stretch>
        </p:blipFill>
        <p:spPr>
          <a:xfrm>
            <a:off x="152400" y="1066800"/>
            <a:ext cx="6019800" cy="2133600"/>
          </a:xfrm>
          <a:prstGeom prst="rect">
            <a:avLst/>
          </a:prstGeom>
        </p:spPr>
      </p:pic>
      <p:sp>
        <p:nvSpPr>
          <p:cNvPr id="4" name="object 4"/>
          <p:cNvSpPr txBox="1"/>
          <p:nvPr/>
        </p:nvSpPr>
        <p:spPr>
          <a:xfrm>
            <a:off x="228600" y="1143000"/>
            <a:ext cx="5943600" cy="936154"/>
          </a:xfrm>
          <a:prstGeom prst="rect">
            <a:avLst/>
          </a:prstGeom>
        </p:spPr>
        <p:txBody>
          <a:bodyPr vert="horz" wrap="square" lIns="0" tIns="12700" rIns="0" bIns="0" rtlCol="0">
            <a:spAutoFit/>
          </a:bodyPr>
          <a:lstStyle/>
          <a:p>
            <a:pPr marL="12700" algn="just">
              <a:lnSpc>
                <a:spcPct val="100000"/>
              </a:lnSpc>
              <a:spcBef>
                <a:spcPts val="100"/>
              </a:spcBef>
            </a:pPr>
            <a:r>
              <a:rPr lang="fr-FR" sz="1200" b="1" dirty="0" smtClean="0">
                <a:latin typeface="Corbel"/>
                <a:cs typeface="Corbel"/>
              </a:rPr>
              <a:t>SHAP:</a:t>
            </a:r>
            <a:endParaRPr sz="1200" dirty="0">
              <a:latin typeface="Corbel"/>
              <a:cs typeface="Corbel"/>
            </a:endParaRPr>
          </a:p>
          <a:p>
            <a:pPr>
              <a:lnSpc>
                <a:spcPct val="100000"/>
              </a:lnSpc>
              <a:spcBef>
                <a:spcPts val="35"/>
              </a:spcBef>
            </a:pPr>
            <a:r>
              <a:rPr lang="fr-FR" sz="1200" dirty="0" smtClean="0"/>
              <a:t>SHAP est une approche utilisée dans la théorie des jeux. Avec SHAP,  on peux expliquer le résultat de notre modèle d’apprentissage de la machine. Ce modèle relie l’explication locale de l’allocation optimale de crédits à l’aide des valeurs de Shapley. Cette approche est très efficace avec la théorie des jeux.</a:t>
            </a:r>
            <a:endParaRPr sz="1150" dirty="0">
              <a:latin typeface="Corbel"/>
              <a:cs typeface="Corbel"/>
            </a:endParaRPr>
          </a:p>
        </p:txBody>
      </p:sp>
      <p:sp>
        <p:nvSpPr>
          <p:cNvPr id="5" name="object 5"/>
          <p:cNvSpPr txBox="1"/>
          <p:nvPr/>
        </p:nvSpPr>
        <p:spPr>
          <a:xfrm>
            <a:off x="228600" y="2209800"/>
            <a:ext cx="5020310" cy="751488"/>
          </a:xfrm>
          <a:prstGeom prst="rect">
            <a:avLst/>
          </a:prstGeom>
        </p:spPr>
        <p:txBody>
          <a:bodyPr vert="horz" wrap="square" lIns="0" tIns="12700" rIns="0" bIns="0" rtlCol="0">
            <a:spAutoFit/>
          </a:bodyPr>
          <a:lstStyle/>
          <a:p>
            <a:pPr marL="12700">
              <a:lnSpc>
                <a:spcPct val="100000"/>
              </a:lnSpc>
              <a:spcBef>
                <a:spcPts val="100"/>
              </a:spcBef>
            </a:pPr>
            <a:r>
              <a:rPr lang="fr-FR" sz="1200" dirty="0" smtClean="0"/>
              <a:t>Il s’agit d’une méthode d’interprétabilité locale c’est à dire pour chaque client choisit on cherche à savoir les variable qui ont influencé le plus sur le score final n a utilisé shap ci-joint  on peut voir un exemple d’interprétabilité local pour une seule observation (un seul client):</a:t>
            </a:r>
            <a:endParaRPr sz="1200" dirty="0">
              <a:latin typeface="Corbel"/>
              <a:cs typeface="Corbel"/>
            </a:endParaRPr>
          </a:p>
        </p:txBody>
      </p:sp>
      <p:pic>
        <p:nvPicPr>
          <p:cNvPr id="1026" name="Picture 2" descr="C:\Users\YoshDZ\Desktop\Capture.PNG"/>
          <p:cNvPicPr>
            <a:picLocks noChangeAspect="1" noChangeArrowheads="1"/>
          </p:cNvPicPr>
          <p:nvPr/>
        </p:nvPicPr>
        <p:blipFill>
          <a:blip r:embed="rId3"/>
          <a:srcRect/>
          <a:stretch>
            <a:fillRect/>
          </a:stretch>
        </p:blipFill>
        <p:spPr bwMode="auto">
          <a:xfrm>
            <a:off x="0" y="3505200"/>
            <a:ext cx="6705600" cy="3124200"/>
          </a:xfrm>
          <a:prstGeom prst="rect">
            <a:avLst/>
          </a:prstGeom>
          <a:noFill/>
        </p:spPr>
      </p:pic>
      <p:pic>
        <p:nvPicPr>
          <p:cNvPr id="1027" name="Picture 3" descr="C:\Users\YoshDZ\Desktop\projet7ju\summary_plot3.png"/>
          <p:cNvPicPr>
            <a:picLocks noChangeAspect="1" noChangeArrowheads="1"/>
          </p:cNvPicPr>
          <p:nvPr/>
        </p:nvPicPr>
        <p:blipFill>
          <a:blip r:embed="rId4" cstate="print"/>
          <a:srcRect/>
          <a:stretch>
            <a:fillRect/>
          </a:stretch>
        </p:blipFill>
        <p:spPr bwMode="auto">
          <a:xfrm>
            <a:off x="6781800" y="533400"/>
            <a:ext cx="5199063" cy="57912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370578" y="3112719"/>
            <a:ext cx="3451860" cy="574675"/>
          </a:xfrm>
          <a:prstGeom prst="rect">
            <a:avLst/>
          </a:prstGeom>
        </p:spPr>
        <p:txBody>
          <a:bodyPr vert="horz" wrap="square" lIns="0" tIns="12700" rIns="0" bIns="0" rtlCol="0">
            <a:spAutoFit/>
          </a:bodyPr>
          <a:lstStyle/>
          <a:p>
            <a:pPr marL="12700">
              <a:lnSpc>
                <a:spcPct val="100000"/>
              </a:lnSpc>
              <a:spcBef>
                <a:spcPts val="100"/>
              </a:spcBef>
            </a:pPr>
            <a:r>
              <a:rPr sz="3600" dirty="0"/>
              <a:t>IV</a:t>
            </a:r>
            <a:r>
              <a:rPr sz="3600" spc="-40" dirty="0"/>
              <a:t> </a:t>
            </a:r>
            <a:r>
              <a:rPr sz="3600" dirty="0"/>
              <a:t>–</a:t>
            </a:r>
            <a:r>
              <a:rPr sz="3600" spc="-15" dirty="0"/>
              <a:t> </a:t>
            </a:r>
            <a:r>
              <a:rPr sz="3600" spc="-5" dirty="0"/>
              <a:t>DASHBOARD</a:t>
            </a:r>
            <a:endParaRP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69" y="180797"/>
            <a:ext cx="6834505" cy="636905"/>
          </a:xfrm>
          <a:prstGeom prst="rect">
            <a:avLst/>
          </a:prstGeom>
        </p:spPr>
        <p:txBody>
          <a:bodyPr vert="horz" wrap="square" lIns="0" tIns="13970" rIns="0" bIns="0" rtlCol="0">
            <a:spAutoFit/>
          </a:bodyPr>
          <a:lstStyle/>
          <a:p>
            <a:pPr marL="12700">
              <a:lnSpc>
                <a:spcPct val="100000"/>
              </a:lnSpc>
              <a:spcBef>
                <a:spcPts val="110"/>
              </a:spcBef>
            </a:pPr>
            <a:r>
              <a:rPr b="1" spc="-15" dirty="0">
                <a:latin typeface="Corbel"/>
                <a:cs typeface="Corbel"/>
              </a:rPr>
              <a:t>DEPLOIEMENT</a:t>
            </a:r>
            <a:r>
              <a:rPr b="1" spc="-180" dirty="0">
                <a:latin typeface="Corbel"/>
                <a:cs typeface="Corbel"/>
              </a:rPr>
              <a:t> </a:t>
            </a:r>
            <a:r>
              <a:rPr b="1" dirty="0">
                <a:latin typeface="Corbel"/>
                <a:cs typeface="Corbel"/>
              </a:rPr>
              <a:t>SUR</a:t>
            </a:r>
            <a:r>
              <a:rPr b="1" spc="-35" dirty="0">
                <a:latin typeface="Corbel"/>
                <a:cs typeface="Corbel"/>
              </a:rPr>
              <a:t> </a:t>
            </a:r>
            <a:r>
              <a:rPr b="1" spc="5" dirty="0">
                <a:latin typeface="Corbel"/>
                <a:cs typeface="Corbel"/>
              </a:rPr>
              <a:t>LE</a:t>
            </a:r>
            <a:r>
              <a:rPr b="1" spc="-185" dirty="0">
                <a:latin typeface="Corbel"/>
                <a:cs typeface="Corbel"/>
              </a:rPr>
              <a:t> </a:t>
            </a:r>
            <a:r>
              <a:rPr b="1" spc="-30" dirty="0">
                <a:latin typeface="Corbel"/>
                <a:cs typeface="Corbel"/>
              </a:rPr>
              <a:t>CLOUD</a:t>
            </a:r>
          </a:p>
        </p:txBody>
      </p:sp>
      <p:grpSp>
        <p:nvGrpSpPr>
          <p:cNvPr id="3" name="object 3"/>
          <p:cNvGrpSpPr/>
          <p:nvPr/>
        </p:nvGrpSpPr>
        <p:grpSpPr>
          <a:xfrm>
            <a:off x="3962400" y="4122456"/>
            <a:ext cx="1901457" cy="822244"/>
            <a:chOff x="3784092" y="3579875"/>
            <a:chExt cx="2121535" cy="490855"/>
          </a:xfrm>
        </p:grpSpPr>
        <p:pic>
          <p:nvPicPr>
            <p:cNvPr id="4" name="object 4"/>
            <p:cNvPicPr/>
            <p:nvPr/>
          </p:nvPicPr>
          <p:blipFill>
            <a:blip r:embed="rId2" cstate="print"/>
            <a:stretch>
              <a:fillRect/>
            </a:stretch>
          </p:blipFill>
          <p:spPr>
            <a:xfrm>
              <a:off x="3784092" y="3579875"/>
              <a:ext cx="2121535" cy="490728"/>
            </a:xfrm>
            <a:prstGeom prst="rect">
              <a:avLst/>
            </a:prstGeom>
          </p:spPr>
        </p:pic>
        <p:sp>
          <p:nvSpPr>
            <p:cNvPr id="5" name="object 5"/>
            <p:cNvSpPr/>
            <p:nvPr/>
          </p:nvSpPr>
          <p:spPr>
            <a:xfrm>
              <a:off x="3784092" y="3579875"/>
              <a:ext cx="2121535" cy="490855"/>
            </a:xfrm>
            <a:custGeom>
              <a:avLst/>
              <a:gdLst/>
              <a:ahLst/>
              <a:cxnLst/>
              <a:rect l="l" t="t" r="r" b="b"/>
              <a:pathLst>
                <a:path w="2121535" h="490854">
                  <a:moveTo>
                    <a:pt x="0" y="81787"/>
                  </a:moveTo>
                  <a:lnTo>
                    <a:pt x="6421" y="49934"/>
                  </a:lnTo>
                  <a:lnTo>
                    <a:pt x="23939" y="23939"/>
                  </a:lnTo>
                  <a:lnTo>
                    <a:pt x="49934" y="6421"/>
                  </a:lnTo>
                  <a:lnTo>
                    <a:pt x="81787" y="0"/>
                  </a:lnTo>
                  <a:lnTo>
                    <a:pt x="800100" y="0"/>
                  </a:lnTo>
                  <a:lnTo>
                    <a:pt x="1143000" y="0"/>
                  </a:lnTo>
                  <a:lnTo>
                    <a:pt x="1289812" y="0"/>
                  </a:lnTo>
                  <a:lnTo>
                    <a:pt x="1321665" y="6421"/>
                  </a:lnTo>
                  <a:lnTo>
                    <a:pt x="1347660" y="23939"/>
                  </a:lnTo>
                  <a:lnTo>
                    <a:pt x="1365178" y="49934"/>
                  </a:lnTo>
                  <a:lnTo>
                    <a:pt x="1371600" y="81787"/>
                  </a:lnTo>
                  <a:lnTo>
                    <a:pt x="1371600" y="286257"/>
                  </a:lnTo>
                  <a:lnTo>
                    <a:pt x="2121535" y="255905"/>
                  </a:lnTo>
                  <a:lnTo>
                    <a:pt x="1371600" y="408940"/>
                  </a:lnTo>
                  <a:lnTo>
                    <a:pt x="1365178" y="440793"/>
                  </a:lnTo>
                  <a:lnTo>
                    <a:pt x="1347660" y="466788"/>
                  </a:lnTo>
                  <a:lnTo>
                    <a:pt x="1321665" y="484306"/>
                  </a:lnTo>
                  <a:lnTo>
                    <a:pt x="1289812" y="490728"/>
                  </a:lnTo>
                  <a:lnTo>
                    <a:pt x="1143000" y="490728"/>
                  </a:lnTo>
                  <a:lnTo>
                    <a:pt x="800100" y="490728"/>
                  </a:lnTo>
                  <a:lnTo>
                    <a:pt x="81787" y="490728"/>
                  </a:lnTo>
                  <a:lnTo>
                    <a:pt x="49934" y="484306"/>
                  </a:lnTo>
                  <a:lnTo>
                    <a:pt x="23939" y="466788"/>
                  </a:lnTo>
                  <a:lnTo>
                    <a:pt x="6421" y="440793"/>
                  </a:lnTo>
                  <a:lnTo>
                    <a:pt x="0" y="408940"/>
                  </a:lnTo>
                  <a:lnTo>
                    <a:pt x="0" y="286257"/>
                  </a:lnTo>
                  <a:lnTo>
                    <a:pt x="0" y="81787"/>
                  </a:lnTo>
                  <a:close/>
                </a:path>
              </a:pathLst>
            </a:custGeom>
            <a:ln w="9144">
              <a:solidFill>
                <a:srgbClr val="000000"/>
              </a:solidFill>
            </a:ln>
          </p:spPr>
          <p:txBody>
            <a:bodyPr wrap="square" lIns="0" tIns="0" rIns="0" bIns="0" rtlCol="0"/>
            <a:lstStyle/>
            <a:p>
              <a:endParaRPr/>
            </a:p>
          </p:txBody>
        </p:sp>
      </p:grpSp>
      <p:sp>
        <p:nvSpPr>
          <p:cNvPr id="7" name="object 7"/>
          <p:cNvSpPr txBox="1"/>
          <p:nvPr/>
        </p:nvSpPr>
        <p:spPr>
          <a:xfrm>
            <a:off x="4114800" y="4419600"/>
            <a:ext cx="881380" cy="226985"/>
          </a:xfrm>
          <a:prstGeom prst="rect">
            <a:avLst/>
          </a:prstGeom>
        </p:spPr>
        <p:txBody>
          <a:bodyPr vert="horz" wrap="square" lIns="0" tIns="11430" rIns="0" bIns="0" rtlCol="0">
            <a:spAutoFit/>
          </a:bodyPr>
          <a:lstStyle/>
          <a:p>
            <a:pPr marL="12700" algn="ctr">
              <a:lnSpc>
                <a:spcPct val="100000"/>
              </a:lnSpc>
              <a:spcBef>
                <a:spcPts val="90"/>
              </a:spcBef>
            </a:pPr>
            <a:r>
              <a:rPr sz="1400" spc="-10" dirty="0" smtClean="0">
                <a:latin typeface="Corbel"/>
                <a:cs typeface="Corbel"/>
              </a:rPr>
              <a:t>D</a:t>
            </a:r>
            <a:r>
              <a:rPr lang="fr-FR" sz="1400" spc="-10" dirty="0" smtClean="0">
                <a:latin typeface="Corbel"/>
                <a:cs typeface="Corbel"/>
              </a:rPr>
              <a:t>ashboard</a:t>
            </a:r>
            <a:endParaRPr sz="1400" dirty="0">
              <a:latin typeface="Corbel"/>
              <a:cs typeface="Corbel"/>
            </a:endParaRPr>
          </a:p>
        </p:txBody>
      </p:sp>
      <p:grpSp>
        <p:nvGrpSpPr>
          <p:cNvPr id="8" name="object 8"/>
          <p:cNvGrpSpPr/>
          <p:nvPr/>
        </p:nvGrpSpPr>
        <p:grpSpPr>
          <a:xfrm>
            <a:off x="8610854" y="3118104"/>
            <a:ext cx="2484120" cy="500380"/>
            <a:chOff x="8610854" y="3118104"/>
            <a:chExt cx="2484120" cy="500380"/>
          </a:xfrm>
        </p:grpSpPr>
        <p:pic>
          <p:nvPicPr>
            <p:cNvPr id="9" name="object 9"/>
            <p:cNvPicPr/>
            <p:nvPr/>
          </p:nvPicPr>
          <p:blipFill>
            <a:blip r:embed="rId3" cstate="print"/>
            <a:stretch>
              <a:fillRect/>
            </a:stretch>
          </p:blipFill>
          <p:spPr>
            <a:xfrm>
              <a:off x="8615426" y="3122676"/>
              <a:ext cx="2474722" cy="490728"/>
            </a:xfrm>
            <a:prstGeom prst="rect">
              <a:avLst/>
            </a:prstGeom>
          </p:spPr>
        </p:pic>
        <p:sp>
          <p:nvSpPr>
            <p:cNvPr id="10" name="object 10"/>
            <p:cNvSpPr/>
            <p:nvPr/>
          </p:nvSpPr>
          <p:spPr>
            <a:xfrm>
              <a:off x="8615426" y="3122676"/>
              <a:ext cx="2475230" cy="490855"/>
            </a:xfrm>
            <a:custGeom>
              <a:avLst/>
              <a:gdLst/>
              <a:ahLst/>
              <a:cxnLst/>
              <a:rect l="l" t="t" r="r" b="b"/>
              <a:pathLst>
                <a:path w="2475229" h="490854">
                  <a:moveTo>
                    <a:pt x="703833" y="81787"/>
                  </a:moveTo>
                  <a:lnTo>
                    <a:pt x="710255" y="49934"/>
                  </a:lnTo>
                  <a:lnTo>
                    <a:pt x="727773" y="23939"/>
                  </a:lnTo>
                  <a:lnTo>
                    <a:pt x="753768" y="6421"/>
                  </a:lnTo>
                  <a:lnTo>
                    <a:pt x="785622" y="0"/>
                  </a:lnTo>
                  <a:lnTo>
                    <a:pt x="998981" y="0"/>
                  </a:lnTo>
                  <a:lnTo>
                    <a:pt x="1441703" y="0"/>
                  </a:lnTo>
                  <a:lnTo>
                    <a:pt x="2392933" y="0"/>
                  </a:lnTo>
                  <a:lnTo>
                    <a:pt x="2424787" y="6421"/>
                  </a:lnTo>
                  <a:lnTo>
                    <a:pt x="2450782" y="23939"/>
                  </a:lnTo>
                  <a:lnTo>
                    <a:pt x="2468300" y="49934"/>
                  </a:lnTo>
                  <a:lnTo>
                    <a:pt x="2474722" y="81787"/>
                  </a:lnTo>
                  <a:lnTo>
                    <a:pt x="2474722" y="204470"/>
                  </a:lnTo>
                  <a:lnTo>
                    <a:pt x="2474722" y="408939"/>
                  </a:lnTo>
                  <a:lnTo>
                    <a:pt x="2468300" y="440793"/>
                  </a:lnTo>
                  <a:lnTo>
                    <a:pt x="2450782" y="466788"/>
                  </a:lnTo>
                  <a:lnTo>
                    <a:pt x="2424787" y="484306"/>
                  </a:lnTo>
                  <a:lnTo>
                    <a:pt x="2392933" y="490728"/>
                  </a:lnTo>
                  <a:lnTo>
                    <a:pt x="1441703" y="490728"/>
                  </a:lnTo>
                  <a:lnTo>
                    <a:pt x="998981" y="490728"/>
                  </a:lnTo>
                  <a:lnTo>
                    <a:pt x="785622" y="490728"/>
                  </a:lnTo>
                  <a:lnTo>
                    <a:pt x="753768" y="484306"/>
                  </a:lnTo>
                  <a:lnTo>
                    <a:pt x="727773" y="466788"/>
                  </a:lnTo>
                  <a:lnTo>
                    <a:pt x="710255" y="440793"/>
                  </a:lnTo>
                  <a:lnTo>
                    <a:pt x="703833" y="408939"/>
                  </a:lnTo>
                  <a:lnTo>
                    <a:pt x="703833" y="204470"/>
                  </a:lnTo>
                  <a:lnTo>
                    <a:pt x="0" y="239013"/>
                  </a:lnTo>
                  <a:lnTo>
                    <a:pt x="703833" y="81787"/>
                  </a:lnTo>
                  <a:close/>
                </a:path>
              </a:pathLst>
            </a:custGeom>
            <a:ln w="9144">
              <a:solidFill>
                <a:srgbClr val="000000"/>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9683496" y="3200361"/>
              <a:ext cx="1052893" cy="406692"/>
            </a:xfrm>
            <a:prstGeom prst="rect">
              <a:avLst/>
            </a:prstGeom>
          </p:spPr>
        </p:pic>
      </p:grpSp>
      <p:sp>
        <p:nvSpPr>
          <p:cNvPr id="12" name="object 12"/>
          <p:cNvSpPr txBox="1"/>
          <p:nvPr/>
        </p:nvSpPr>
        <p:spPr>
          <a:xfrm>
            <a:off x="9789414" y="3240405"/>
            <a:ext cx="83375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Corbel"/>
                <a:cs typeface="Corbel"/>
              </a:rPr>
              <a:t>He</a:t>
            </a:r>
            <a:r>
              <a:rPr sz="1400" spc="-15" dirty="0">
                <a:latin typeface="Corbel"/>
                <a:cs typeface="Corbel"/>
              </a:rPr>
              <a:t>r</a:t>
            </a:r>
            <a:r>
              <a:rPr sz="1400" spc="-10" dirty="0">
                <a:latin typeface="Corbel"/>
                <a:cs typeface="Corbel"/>
              </a:rPr>
              <a:t>ok</a:t>
            </a:r>
            <a:r>
              <a:rPr sz="1400" spc="-5" dirty="0">
                <a:latin typeface="Corbel"/>
                <a:cs typeface="Corbel"/>
              </a:rPr>
              <a:t>u</a:t>
            </a:r>
            <a:r>
              <a:rPr sz="1400" spc="-25" dirty="0">
                <a:latin typeface="Corbel"/>
                <a:cs typeface="Corbel"/>
              </a:rPr>
              <a:t> </a:t>
            </a:r>
            <a:r>
              <a:rPr sz="1400" spc="-10" dirty="0">
                <a:latin typeface="Corbel"/>
                <a:cs typeface="Corbel"/>
              </a:rPr>
              <a:t>C</a:t>
            </a:r>
            <a:r>
              <a:rPr sz="1400" spc="-20" dirty="0">
                <a:latin typeface="Corbel"/>
                <a:cs typeface="Corbel"/>
              </a:rPr>
              <a:t>L</a:t>
            </a:r>
            <a:r>
              <a:rPr sz="1400" spc="-5" dirty="0">
                <a:latin typeface="Corbel"/>
                <a:cs typeface="Corbel"/>
              </a:rPr>
              <a:t>I</a:t>
            </a:r>
            <a:endParaRPr sz="1400">
              <a:latin typeface="Corbel"/>
              <a:cs typeface="Corbel"/>
            </a:endParaRPr>
          </a:p>
        </p:txBody>
      </p:sp>
      <p:grpSp>
        <p:nvGrpSpPr>
          <p:cNvPr id="41" name="object 41"/>
          <p:cNvGrpSpPr/>
          <p:nvPr/>
        </p:nvGrpSpPr>
        <p:grpSpPr>
          <a:xfrm>
            <a:off x="7543800" y="5791200"/>
            <a:ext cx="4511292" cy="911604"/>
            <a:chOff x="8756902" y="6208774"/>
            <a:chExt cx="3298190" cy="494030"/>
          </a:xfrm>
        </p:grpSpPr>
        <p:sp>
          <p:nvSpPr>
            <p:cNvPr id="42" name="object 42"/>
            <p:cNvSpPr/>
            <p:nvPr/>
          </p:nvSpPr>
          <p:spPr>
            <a:xfrm>
              <a:off x="8758428" y="6210300"/>
              <a:ext cx="3295015" cy="490855"/>
            </a:xfrm>
            <a:custGeom>
              <a:avLst/>
              <a:gdLst/>
              <a:ahLst/>
              <a:cxnLst/>
              <a:rect l="l" t="t" r="r" b="b"/>
              <a:pathLst>
                <a:path w="3295015" h="490854">
                  <a:moveTo>
                    <a:pt x="3273298" y="0"/>
                  </a:moveTo>
                  <a:lnTo>
                    <a:pt x="21590" y="0"/>
                  </a:lnTo>
                  <a:lnTo>
                    <a:pt x="13180" y="1698"/>
                  </a:lnTo>
                  <a:lnTo>
                    <a:pt x="6318" y="6329"/>
                  </a:lnTo>
                  <a:lnTo>
                    <a:pt x="1694" y="13196"/>
                  </a:lnTo>
                  <a:lnTo>
                    <a:pt x="0" y="21602"/>
                  </a:lnTo>
                  <a:lnTo>
                    <a:pt x="0" y="469125"/>
                  </a:lnTo>
                  <a:lnTo>
                    <a:pt x="1694" y="477531"/>
                  </a:lnTo>
                  <a:lnTo>
                    <a:pt x="6318" y="484398"/>
                  </a:lnTo>
                  <a:lnTo>
                    <a:pt x="13180" y="489029"/>
                  </a:lnTo>
                  <a:lnTo>
                    <a:pt x="21590" y="490728"/>
                  </a:lnTo>
                  <a:lnTo>
                    <a:pt x="3273298" y="490728"/>
                  </a:lnTo>
                  <a:lnTo>
                    <a:pt x="3281707" y="489029"/>
                  </a:lnTo>
                  <a:lnTo>
                    <a:pt x="3288569" y="484398"/>
                  </a:lnTo>
                  <a:lnTo>
                    <a:pt x="3293193" y="477531"/>
                  </a:lnTo>
                  <a:lnTo>
                    <a:pt x="3294888" y="469125"/>
                  </a:lnTo>
                  <a:lnTo>
                    <a:pt x="3294888" y="21602"/>
                  </a:lnTo>
                  <a:lnTo>
                    <a:pt x="3293193" y="13196"/>
                  </a:lnTo>
                  <a:lnTo>
                    <a:pt x="3288569" y="6329"/>
                  </a:lnTo>
                  <a:lnTo>
                    <a:pt x="3281707" y="1698"/>
                  </a:lnTo>
                  <a:lnTo>
                    <a:pt x="3273298" y="0"/>
                  </a:lnTo>
                  <a:close/>
                </a:path>
              </a:pathLst>
            </a:custGeom>
            <a:solidFill>
              <a:srgbClr val="D9D9D9"/>
            </a:solidFill>
          </p:spPr>
          <p:txBody>
            <a:bodyPr wrap="square" lIns="0" tIns="0" rIns="0" bIns="0" rtlCol="0"/>
            <a:lstStyle/>
            <a:p>
              <a:endParaRPr/>
            </a:p>
          </p:txBody>
        </p:sp>
        <p:sp>
          <p:nvSpPr>
            <p:cNvPr id="43" name="object 43"/>
            <p:cNvSpPr/>
            <p:nvPr/>
          </p:nvSpPr>
          <p:spPr>
            <a:xfrm>
              <a:off x="8758428" y="6210300"/>
              <a:ext cx="3295015" cy="490855"/>
            </a:xfrm>
            <a:custGeom>
              <a:avLst/>
              <a:gdLst/>
              <a:ahLst/>
              <a:cxnLst/>
              <a:rect l="l" t="t" r="r" b="b"/>
              <a:pathLst>
                <a:path w="3295015" h="490854">
                  <a:moveTo>
                    <a:pt x="0" y="21602"/>
                  </a:moveTo>
                  <a:lnTo>
                    <a:pt x="1694" y="13196"/>
                  </a:lnTo>
                  <a:lnTo>
                    <a:pt x="6318" y="6329"/>
                  </a:lnTo>
                  <a:lnTo>
                    <a:pt x="13180" y="1698"/>
                  </a:lnTo>
                  <a:lnTo>
                    <a:pt x="21590" y="0"/>
                  </a:lnTo>
                  <a:lnTo>
                    <a:pt x="3273298" y="0"/>
                  </a:lnTo>
                  <a:lnTo>
                    <a:pt x="3281707" y="1698"/>
                  </a:lnTo>
                  <a:lnTo>
                    <a:pt x="3288569" y="6329"/>
                  </a:lnTo>
                  <a:lnTo>
                    <a:pt x="3293193" y="13196"/>
                  </a:lnTo>
                  <a:lnTo>
                    <a:pt x="3294888" y="21602"/>
                  </a:lnTo>
                  <a:lnTo>
                    <a:pt x="3294888" y="469125"/>
                  </a:lnTo>
                  <a:lnTo>
                    <a:pt x="3293193" y="477531"/>
                  </a:lnTo>
                  <a:lnTo>
                    <a:pt x="3288569" y="484398"/>
                  </a:lnTo>
                  <a:lnTo>
                    <a:pt x="3281707" y="489029"/>
                  </a:lnTo>
                  <a:lnTo>
                    <a:pt x="3273298" y="490728"/>
                  </a:lnTo>
                  <a:lnTo>
                    <a:pt x="21590" y="490728"/>
                  </a:lnTo>
                  <a:lnTo>
                    <a:pt x="13180" y="489029"/>
                  </a:lnTo>
                  <a:lnTo>
                    <a:pt x="6318" y="484398"/>
                  </a:lnTo>
                  <a:lnTo>
                    <a:pt x="1694" y="477531"/>
                  </a:lnTo>
                  <a:lnTo>
                    <a:pt x="0" y="469125"/>
                  </a:lnTo>
                  <a:lnTo>
                    <a:pt x="0" y="21602"/>
                  </a:lnTo>
                  <a:close/>
                </a:path>
              </a:pathLst>
            </a:custGeom>
            <a:ln w="3175">
              <a:solidFill>
                <a:srgbClr val="000000"/>
              </a:solidFill>
            </a:ln>
          </p:spPr>
          <p:txBody>
            <a:bodyPr wrap="square" lIns="0" tIns="0" rIns="0" bIns="0" rtlCol="0"/>
            <a:lstStyle/>
            <a:p>
              <a:endParaRPr/>
            </a:p>
          </p:txBody>
        </p:sp>
      </p:grpSp>
      <p:sp>
        <p:nvSpPr>
          <p:cNvPr id="44" name="object 44"/>
          <p:cNvSpPr txBox="1"/>
          <p:nvPr/>
        </p:nvSpPr>
        <p:spPr>
          <a:xfrm>
            <a:off x="8077200" y="6096000"/>
            <a:ext cx="3657600" cy="382156"/>
          </a:xfrm>
          <a:prstGeom prst="rect">
            <a:avLst/>
          </a:prstGeom>
        </p:spPr>
        <p:txBody>
          <a:bodyPr vert="horz" wrap="square" lIns="0" tIns="12700" rIns="0" bIns="0" rtlCol="0">
            <a:spAutoFit/>
          </a:bodyPr>
          <a:lstStyle/>
          <a:p>
            <a:pPr algn="ctr">
              <a:lnSpc>
                <a:spcPct val="100000"/>
              </a:lnSpc>
              <a:spcBef>
                <a:spcPts val="100"/>
              </a:spcBef>
            </a:pPr>
            <a:r>
              <a:rPr sz="1200" b="1" spc="-5" dirty="0">
                <a:latin typeface="Corbel"/>
                <a:cs typeface="Corbel"/>
              </a:rPr>
              <a:t>URL </a:t>
            </a:r>
            <a:r>
              <a:rPr sz="1200" b="1" dirty="0">
                <a:latin typeface="Corbel"/>
                <a:cs typeface="Corbel"/>
              </a:rPr>
              <a:t>de</a:t>
            </a:r>
            <a:r>
              <a:rPr sz="1200" b="1" spc="-10" dirty="0">
                <a:latin typeface="Corbel"/>
                <a:cs typeface="Corbel"/>
              </a:rPr>
              <a:t> l’application</a:t>
            </a:r>
            <a:r>
              <a:rPr sz="1200" b="1" spc="-45" dirty="0">
                <a:latin typeface="Corbel"/>
                <a:cs typeface="Corbel"/>
              </a:rPr>
              <a:t> </a:t>
            </a:r>
            <a:r>
              <a:rPr sz="1200" b="1" dirty="0">
                <a:latin typeface="Corbel"/>
                <a:cs typeface="Corbel"/>
              </a:rPr>
              <a:t>:</a:t>
            </a:r>
            <a:endParaRPr sz="1200" dirty="0">
              <a:latin typeface="Corbel"/>
              <a:cs typeface="Corbel"/>
            </a:endParaRPr>
          </a:p>
          <a:p>
            <a:pPr algn="ctr">
              <a:lnSpc>
                <a:spcPct val="100000"/>
              </a:lnSpc>
            </a:pPr>
            <a:r>
              <a:rPr sz="1200" spc="-5" dirty="0">
                <a:latin typeface="Corbel"/>
                <a:cs typeface="Corbel"/>
              </a:rPr>
              <a:t>https://</a:t>
            </a:r>
            <a:r>
              <a:rPr sz="1200" spc="-5" dirty="0" smtClean="0">
                <a:latin typeface="Corbel"/>
                <a:cs typeface="Corbel"/>
              </a:rPr>
              <a:t>dash1</a:t>
            </a:r>
            <a:r>
              <a:rPr lang="fr-FR" sz="1200" spc="-5" dirty="0" smtClean="0">
                <a:latin typeface="Corbel"/>
                <a:cs typeface="Corbel"/>
              </a:rPr>
              <a:t>05</a:t>
            </a:r>
            <a:r>
              <a:rPr sz="1200" spc="-5" dirty="0" smtClean="0">
                <a:latin typeface="Corbel"/>
                <a:cs typeface="Corbel"/>
              </a:rPr>
              <a:t>.herokuapp.com</a:t>
            </a:r>
            <a:endParaRPr sz="1200" dirty="0">
              <a:latin typeface="Corbel"/>
              <a:cs typeface="Corbel"/>
            </a:endParaRPr>
          </a:p>
        </p:txBody>
      </p:sp>
      <p:pic>
        <p:nvPicPr>
          <p:cNvPr id="45" name="object 45"/>
          <p:cNvPicPr/>
          <p:nvPr/>
        </p:nvPicPr>
        <p:blipFill>
          <a:blip r:embed="rId5" cstate="print"/>
          <a:stretch>
            <a:fillRect/>
          </a:stretch>
        </p:blipFill>
        <p:spPr>
          <a:xfrm>
            <a:off x="6019800" y="2667000"/>
            <a:ext cx="2560320" cy="2179320"/>
          </a:xfrm>
          <a:prstGeom prst="rect">
            <a:avLst/>
          </a:prstGeom>
        </p:spPr>
      </p:pic>
      <p:pic>
        <p:nvPicPr>
          <p:cNvPr id="2051" name="Picture 3" descr="C:\Users\YoshDZ\Desktop\Capture d’écran 2023-02-01 211034.png"/>
          <p:cNvPicPr>
            <a:picLocks noChangeAspect="1" noChangeArrowheads="1"/>
          </p:cNvPicPr>
          <p:nvPr/>
        </p:nvPicPr>
        <p:blipFill>
          <a:blip r:embed="rId6"/>
          <a:srcRect/>
          <a:stretch>
            <a:fillRect/>
          </a:stretch>
        </p:blipFill>
        <p:spPr bwMode="auto">
          <a:xfrm>
            <a:off x="7010400" y="762001"/>
            <a:ext cx="5181600" cy="1828800"/>
          </a:xfrm>
          <a:prstGeom prst="rect">
            <a:avLst/>
          </a:prstGeom>
          <a:noFill/>
        </p:spPr>
      </p:pic>
      <p:grpSp>
        <p:nvGrpSpPr>
          <p:cNvPr id="50" name="object 3"/>
          <p:cNvGrpSpPr/>
          <p:nvPr/>
        </p:nvGrpSpPr>
        <p:grpSpPr>
          <a:xfrm>
            <a:off x="3581400" y="2895600"/>
            <a:ext cx="2272891" cy="789853"/>
            <a:chOff x="4348752" y="4006064"/>
            <a:chExt cx="2121535" cy="490855"/>
          </a:xfrm>
        </p:grpSpPr>
        <p:pic>
          <p:nvPicPr>
            <p:cNvPr id="51" name="object 4"/>
            <p:cNvPicPr/>
            <p:nvPr/>
          </p:nvPicPr>
          <p:blipFill>
            <a:blip r:embed="rId2" cstate="print"/>
            <a:stretch>
              <a:fillRect/>
            </a:stretch>
          </p:blipFill>
          <p:spPr>
            <a:xfrm>
              <a:off x="4348752" y="4006064"/>
              <a:ext cx="2121535" cy="490728"/>
            </a:xfrm>
            <a:prstGeom prst="rect">
              <a:avLst/>
            </a:prstGeom>
          </p:spPr>
        </p:pic>
        <p:sp>
          <p:nvSpPr>
            <p:cNvPr id="52" name="object 5"/>
            <p:cNvSpPr/>
            <p:nvPr/>
          </p:nvSpPr>
          <p:spPr>
            <a:xfrm>
              <a:off x="4419878" y="4006064"/>
              <a:ext cx="1926595" cy="490855"/>
            </a:xfrm>
            <a:custGeom>
              <a:avLst/>
              <a:gdLst/>
              <a:ahLst/>
              <a:cxnLst/>
              <a:rect l="l" t="t" r="r" b="b"/>
              <a:pathLst>
                <a:path w="2121535" h="490854">
                  <a:moveTo>
                    <a:pt x="0" y="81787"/>
                  </a:moveTo>
                  <a:lnTo>
                    <a:pt x="6421" y="49934"/>
                  </a:lnTo>
                  <a:lnTo>
                    <a:pt x="23939" y="23939"/>
                  </a:lnTo>
                  <a:lnTo>
                    <a:pt x="49934" y="6421"/>
                  </a:lnTo>
                  <a:lnTo>
                    <a:pt x="81787" y="0"/>
                  </a:lnTo>
                  <a:lnTo>
                    <a:pt x="800100" y="0"/>
                  </a:lnTo>
                  <a:lnTo>
                    <a:pt x="1143000" y="0"/>
                  </a:lnTo>
                  <a:lnTo>
                    <a:pt x="1289812" y="0"/>
                  </a:lnTo>
                  <a:lnTo>
                    <a:pt x="1321665" y="6421"/>
                  </a:lnTo>
                  <a:lnTo>
                    <a:pt x="1347660" y="23939"/>
                  </a:lnTo>
                  <a:lnTo>
                    <a:pt x="1365178" y="49934"/>
                  </a:lnTo>
                  <a:lnTo>
                    <a:pt x="1371600" y="81787"/>
                  </a:lnTo>
                  <a:lnTo>
                    <a:pt x="1371600" y="286257"/>
                  </a:lnTo>
                  <a:lnTo>
                    <a:pt x="2121535" y="255905"/>
                  </a:lnTo>
                  <a:lnTo>
                    <a:pt x="1371600" y="408940"/>
                  </a:lnTo>
                  <a:lnTo>
                    <a:pt x="1365178" y="440793"/>
                  </a:lnTo>
                  <a:lnTo>
                    <a:pt x="1347660" y="466788"/>
                  </a:lnTo>
                  <a:lnTo>
                    <a:pt x="1321665" y="484306"/>
                  </a:lnTo>
                  <a:lnTo>
                    <a:pt x="1289812" y="490728"/>
                  </a:lnTo>
                  <a:lnTo>
                    <a:pt x="1143000" y="490728"/>
                  </a:lnTo>
                  <a:lnTo>
                    <a:pt x="800100" y="490728"/>
                  </a:lnTo>
                  <a:lnTo>
                    <a:pt x="81787" y="490728"/>
                  </a:lnTo>
                  <a:lnTo>
                    <a:pt x="49934" y="484306"/>
                  </a:lnTo>
                  <a:lnTo>
                    <a:pt x="23939" y="466788"/>
                  </a:lnTo>
                  <a:lnTo>
                    <a:pt x="6421" y="440793"/>
                  </a:lnTo>
                  <a:lnTo>
                    <a:pt x="0" y="408940"/>
                  </a:lnTo>
                  <a:lnTo>
                    <a:pt x="0" y="286257"/>
                  </a:lnTo>
                  <a:lnTo>
                    <a:pt x="0" y="81787"/>
                  </a:lnTo>
                  <a:close/>
                </a:path>
              </a:pathLst>
            </a:custGeom>
            <a:ln w="9144">
              <a:solidFill>
                <a:srgbClr val="000000"/>
              </a:solidFill>
            </a:ln>
          </p:spPr>
          <p:txBody>
            <a:bodyPr wrap="square" lIns="0" tIns="0" rIns="0" bIns="0" rtlCol="0"/>
            <a:lstStyle/>
            <a:p>
              <a:endParaRPr/>
            </a:p>
          </p:txBody>
        </p:sp>
      </p:grpSp>
      <p:sp>
        <p:nvSpPr>
          <p:cNvPr id="56" name="object 7"/>
          <p:cNvSpPr txBox="1"/>
          <p:nvPr/>
        </p:nvSpPr>
        <p:spPr>
          <a:xfrm>
            <a:off x="3886200" y="3200400"/>
            <a:ext cx="881380" cy="226985"/>
          </a:xfrm>
          <a:prstGeom prst="rect">
            <a:avLst/>
          </a:prstGeom>
        </p:spPr>
        <p:txBody>
          <a:bodyPr vert="horz" wrap="square" lIns="0" tIns="11430" rIns="0" bIns="0" rtlCol="0">
            <a:spAutoFit/>
          </a:bodyPr>
          <a:lstStyle/>
          <a:p>
            <a:pPr marL="12700" algn="ctr">
              <a:lnSpc>
                <a:spcPct val="100000"/>
              </a:lnSpc>
              <a:spcBef>
                <a:spcPts val="90"/>
              </a:spcBef>
            </a:pPr>
            <a:r>
              <a:rPr lang="fr-FR" sz="1400" spc="-10" dirty="0" smtClean="0">
                <a:latin typeface="Corbel"/>
                <a:cs typeface="Corbel"/>
              </a:rPr>
              <a:t>API</a:t>
            </a:r>
            <a:endParaRPr sz="1400" dirty="0">
              <a:latin typeface="Corbel"/>
              <a:cs typeface="Corbel"/>
            </a:endParaRPr>
          </a:p>
        </p:txBody>
      </p:sp>
      <p:sp>
        <p:nvSpPr>
          <p:cNvPr id="2053" name="Oval 5"/>
          <p:cNvSpPr>
            <a:spLocks noChangeArrowheads="1"/>
          </p:cNvSpPr>
          <p:nvPr/>
        </p:nvSpPr>
        <p:spPr bwMode="auto">
          <a:xfrm>
            <a:off x="457200" y="3886200"/>
            <a:ext cx="2514600" cy="1981200"/>
          </a:xfrm>
          <a:prstGeom prst="ellipse">
            <a:avLst/>
          </a:prstGeom>
          <a:gradFill rotWithShape="1">
            <a:gsLst>
              <a:gs pos="0">
                <a:srgbClr val="FFFFFF">
                  <a:gamma/>
                  <a:shade val="46275"/>
                  <a:invGamma/>
                </a:srgbClr>
              </a:gs>
              <a:gs pos="100000">
                <a:srgbClr val="FFFFFF"/>
              </a:gs>
            </a:gsLst>
            <a:lin ang="5400000" scaled="1"/>
          </a:gradFill>
          <a:ln w="476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Fichier dashboard.py</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Fichier data.csv</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Fichier data_normalisée.csv </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Procfile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Requirements</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setup.sh</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Modele (JSON)</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4" name="Oval 6"/>
          <p:cNvSpPr>
            <a:spLocks noChangeArrowheads="1"/>
          </p:cNvSpPr>
          <p:nvPr/>
        </p:nvSpPr>
        <p:spPr bwMode="auto">
          <a:xfrm>
            <a:off x="1295400" y="1524000"/>
            <a:ext cx="1676400" cy="1676400"/>
          </a:xfrm>
          <a:prstGeom prst="ellipse">
            <a:avLst/>
          </a:prstGeom>
          <a:gradFill rotWithShape="1">
            <a:gsLst>
              <a:gs pos="0">
                <a:srgbClr val="FFFFFF"/>
              </a:gs>
              <a:gs pos="100000">
                <a:srgbClr val="FFFFFF">
                  <a:gamma/>
                  <a:shade val="46275"/>
                  <a:invGamma/>
                </a:srgbClr>
              </a:gs>
            </a:gsLst>
            <a:lin ang="5400000" scaled="1"/>
          </a:gradFill>
          <a:ln w="476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100" b="1" i="0" u="none" strike="noStrike" cap="none" normalizeH="0" baseline="0" dirty="0" smtClean="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Fichier api.py</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Fichier wsgi.py</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Procfile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tx1"/>
                </a:solidFill>
                <a:effectLst/>
                <a:latin typeface="Calibri" pitchFamily="34" charset="0"/>
                <a:cs typeface="Arial" pitchFamily="34" charset="0"/>
              </a:rPr>
              <a:t>Requirements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0" name="Connecteur droit avec flèche 59"/>
          <p:cNvCxnSpPr/>
          <p:nvPr/>
        </p:nvCxnSpPr>
        <p:spPr>
          <a:xfrm>
            <a:off x="2971800" y="2819400"/>
            <a:ext cx="609600" cy="228600"/>
          </a:xfrm>
          <a:prstGeom prst="straightConnector1">
            <a:avLst/>
          </a:prstGeom>
          <a:ln w="4762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flipV="1">
            <a:off x="3048000" y="4572000"/>
            <a:ext cx="762000" cy="228600"/>
          </a:xfrm>
          <a:prstGeom prst="straightConnector1">
            <a:avLst/>
          </a:prstGeom>
          <a:ln w="41275">
            <a:solidFill>
              <a:srgbClr val="7030A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YoshDZ\Desktop\Capture d’écran 2023-02-01 122626.png"/>
          <p:cNvPicPr>
            <a:picLocks noChangeAspect="1" noChangeArrowheads="1"/>
          </p:cNvPicPr>
          <p:nvPr/>
        </p:nvPicPr>
        <p:blipFill>
          <a:blip r:embed="rId7"/>
          <a:srcRect/>
          <a:stretch>
            <a:fillRect/>
          </a:stretch>
        </p:blipFill>
        <p:spPr bwMode="auto">
          <a:xfrm>
            <a:off x="4953000" y="4953000"/>
            <a:ext cx="6964363" cy="8286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3970" rIns="0" bIns="0" rtlCol="0">
            <a:spAutoFit/>
          </a:bodyPr>
          <a:lstStyle/>
          <a:p>
            <a:pPr marL="14604">
              <a:lnSpc>
                <a:spcPct val="100000"/>
              </a:lnSpc>
              <a:spcBef>
                <a:spcPts val="110"/>
              </a:spcBef>
            </a:pPr>
            <a:r>
              <a:rPr spc="5" dirty="0"/>
              <a:t>V</a:t>
            </a:r>
            <a:r>
              <a:rPr spc="-20" dirty="0"/>
              <a:t> </a:t>
            </a:r>
            <a:r>
              <a:rPr spc="5" dirty="0"/>
              <a:t>–</a:t>
            </a:r>
            <a:r>
              <a:rPr spc="-170" dirty="0"/>
              <a:t> </a:t>
            </a:r>
            <a:r>
              <a:rPr dirty="0"/>
              <a:t>CO</a:t>
            </a:r>
            <a:r>
              <a:rPr spc="-15" dirty="0"/>
              <a:t>N</a:t>
            </a:r>
            <a:r>
              <a:rPr dirty="0"/>
              <a:t>CL</a:t>
            </a:r>
            <a:r>
              <a:rPr spc="-15" dirty="0"/>
              <a:t>U</a:t>
            </a:r>
            <a:r>
              <a:rPr spc="5" dirty="0"/>
              <a:t>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9352" y="0"/>
            <a:ext cx="5767070" cy="6858000"/>
            <a:chOff x="149352" y="0"/>
            <a:chExt cx="5767070" cy="6858000"/>
          </a:xfrm>
        </p:grpSpPr>
        <p:pic>
          <p:nvPicPr>
            <p:cNvPr id="3" name="object 3"/>
            <p:cNvPicPr/>
            <p:nvPr/>
          </p:nvPicPr>
          <p:blipFill>
            <a:blip r:embed="rId2" cstate="print"/>
            <a:stretch>
              <a:fillRect/>
            </a:stretch>
          </p:blipFill>
          <p:spPr>
            <a:xfrm>
              <a:off x="422147" y="827532"/>
              <a:ext cx="5489448" cy="2221991"/>
            </a:xfrm>
            <a:prstGeom prst="rect">
              <a:avLst/>
            </a:prstGeom>
          </p:spPr>
        </p:pic>
        <p:sp>
          <p:nvSpPr>
            <p:cNvPr id="4" name="object 4"/>
            <p:cNvSpPr/>
            <p:nvPr/>
          </p:nvSpPr>
          <p:spPr>
            <a:xfrm>
              <a:off x="422147" y="827532"/>
              <a:ext cx="5489575" cy="2222500"/>
            </a:xfrm>
            <a:custGeom>
              <a:avLst/>
              <a:gdLst/>
              <a:ahLst/>
              <a:cxnLst/>
              <a:rect l="l" t="t" r="r" b="b"/>
              <a:pathLst>
                <a:path w="5489575" h="2222500">
                  <a:moveTo>
                    <a:pt x="0" y="183006"/>
                  </a:moveTo>
                  <a:lnTo>
                    <a:pt x="6535" y="134349"/>
                  </a:lnTo>
                  <a:lnTo>
                    <a:pt x="24979" y="90630"/>
                  </a:lnTo>
                  <a:lnTo>
                    <a:pt x="53587" y="53593"/>
                  </a:lnTo>
                  <a:lnTo>
                    <a:pt x="90615" y="24981"/>
                  </a:lnTo>
                  <a:lnTo>
                    <a:pt x="134320" y="6535"/>
                  </a:lnTo>
                  <a:lnTo>
                    <a:pt x="182956" y="0"/>
                  </a:lnTo>
                  <a:lnTo>
                    <a:pt x="5306441" y="0"/>
                  </a:lnTo>
                  <a:lnTo>
                    <a:pt x="5355098" y="6535"/>
                  </a:lnTo>
                  <a:lnTo>
                    <a:pt x="5398817" y="24981"/>
                  </a:lnTo>
                  <a:lnTo>
                    <a:pt x="5435854" y="53593"/>
                  </a:lnTo>
                  <a:lnTo>
                    <a:pt x="5464466" y="90630"/>
                  </a:lnTo>
                  <a:lnTo>
                    <a:pt x="5482912" y="134349"/>
                  </a:lnTo>
                  <a:lnTo>
                    <a:pt x="5489448" y="183006"/>
                  </a:lnTo>
                  <a:lnTo>
                    <a:pt x="5489448" y="2038984"/>
                  </a:lnTo>
                  <a:lnTo>
                    <a:pt x="5482912" y="2087642"/>
                  </a:lnTo>
                  <a:lnTo>
                    <a:pt x="5464466" y="2131361"/>
                  </a:lnTo>
                  <a:lnTo>
                    <a:pt x="5435854" y="2168398"/>
                  </a:lnTo>
                  <a:lnTo>
                    <a:pt x="5398817" y="2197010"/>
                  </a:lnTo>
                  <a:lnTo>
                    <a:pt x="5355098" y="2215456"/>
                  </a:lnTo>
                  <a:lnTo>
                    <a:pt x="5306441" y="2221991"/>
                  </a:lnTo>
                  <a:lnTo>
                    <a:pt x="182956" y="2221991"/>
                  </a:lnTo>
                  <a:lnTo>
                    <a:pt x="134320" y="2215456"/>
                  </a:lnTo>
                  <a:lnTo>
                    <a:pt x="90615" y="2197010"/>
                  </a:lnTo>
                  <a:lnTo>
                    <a:pt x="53587" y="2168398"/>
                  </a:lnTo>
                  <a:lnTo>
                    <a:pt x="24979" y="2131361"/>
                  </a:lnTo>
                  <a:lnTo>
                    <a:pt x="6535" y="2087642"/>
                  </a:lnTo>
                  <a:lnTo>
                    <a:pt x="0" y="2038984"/>
                  </a:lnTo>
                  <a:lnTo>
                    <a:pt x="0" y="183006"/>
                  </a:lnTo>
                  <a:close/>
                </a:path>
              </a:pathLst>
            </a:custGeom>
            <a:ln w="9144">
              <a:solidFill>
                <a:srgbClr val="AAAAAA"/>
              </a:solidFill>
            </a:ln>
          </p:spPr>
          <p:txBody>
            <a:bodyPr wrap="square" lIns="0" tIns="0" rIns="0" bIns="0" rtlCol="0"/>
            <a:lstStyle/>
            <a:p>
              <a:endParaRPr/>
            </a:p>
          </p:txBody>
        </p:sp>
      </p:grpSp>
      <p:sp>
        <p:nvSpPr>
          <p:cNvPr id="5" name="object 5"/>
          <p:cNvSpPr txBox="1"/>
          <p:nvPr/>
        </p:nvSpPr>
        <p:spPr>
          <a:xfrm>
            <a:off x="553313" y="1245565"/>
            <a:ext cx="1349375" cy="238125"/>
          </a:xfrm>
          <a:prstGeom prst="rect">
            <a:avLst/>
          </a:prstGeom>
        </p:spPr>
        <p:txBody>
          <a:bodyPr vert="horz" wrap="square" lIns="0" tIns="12065" rIns="0" bIns="0" rtlCol="0">
            <a:spAutoFit/>
          </a:bodyPr>
          <a:lstStyle/>
          <a:p>
            <a:pPr marL="12700">
              <a:lnSpc>
                <a:spcPct val="100000"/>
              </a:lnSpc>
              <a:spcBef>
                <a:spcPts val="95"/>
              </a:spcBef>
            </a:pPr>
            <a:r>
              <a:rPr sz="1400" b="1" u="sng" spc="-15" dirty="0">
                <a:uFill>
                  <a:solidFill>
                    <a:srgbClr val="000000"/>
                  </a:solidFill>
                </a:uFill>
                <a:latin typeface="Corbel"/>
                <a:cs typeface="Corbel"/>
              </a:rPr>
              <a:t>CLASSIFICATION</a:t>
            </a:r>
            <a:endParaRPr sz="1400">
              <a:latin typeface="Corbel"/>
              <a:cs typeface="Corbel"/>
            </a:endParaRPr>
          </a:p>
        </p:txBody>
      </p:sp>
      <p:sp>
        <p:nvSpPr>
          <p:cNvPr id="6" name="object 6"/>
          <p:cNvSpPr txBox="1"/>
          <p:nvPr/>
        </p:nvSpPr>
        <p:spPr>
          <a:xfrm>
            <a:off x="553313" y="1672844"/>
            <a:ext cx="4838700" cy="39116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200" spc="-5" dirty="0">
                <a:latin typeface="Corbel"/>
                <a:cs typeface="Corbel"/>
              </a:rPr>
              <a:t>Construction </a:t>
            </a:r>
            <a:r>
              <a:rPr sz="1200" dirty="0">
                <a:latin typeface="Corbel"/>
                <a:cs typeface="Corbel"/>
              </a:rPr>
              <a:t>d’un modèle de </a:t>
            </a:r>
            <a:r>
              <a:rPr sz="1200" spc="-5" dirty="0">
                <a:latin typeface="Corbel"/>
                <a:cs typeface="Corbel"/>
              </a:rPr>
              <a:t>classification binaire </a:t>
            </a:r>
            <a:r>
              <a:rPr sz="1200" dirty="0">
                <a:latin typeface="Corbel"/>
                <a:cs typeface="Corbel"/>
              </a:rPr>
              <a:t>à </a:t>
            </a:r>
            <a:r>
              <a:rPr sz="1200" spc="-5" dirty="0">
                <a:latin typeface="Corbel"/>
                <a:cs typeface="Corbel"/>
              </a:rPr>
              <a:t>partir </a:t>
            </a:r>
            <a:r>
              <a:rPr sz="1200" spc="5" dirty="0">
                <a:latin typeface="Corbel"/>
                <a:cs typeface="Corbel"/>
              </a:rPr>
              <a:t>d’un </a:t>
            </a:r>
            <a:r>
              <a:rPr sz="1200" spc="-10" dirty="0">
                <a:latin typeface="Corbel"/>
                <a:cs typeface="Corbel"/>
              </a:rPr>
              <a:t>Kernel </a:t>
            </a:r>
            <a:r>
              <a:rPr sz="1200" dirty="0">
                <a:latin typeface="Corbel"/>
                <a:cs typeface="Corbel"/>
              </a:rPr>
              <a:t>de </a:t>
            </a:r>
            <a:r>
              <a:rPr sz="1200" spc="-229" dirty="0">
                <a:latin typeface="Corbel"/>
                <a:cs typeface="Corbel"/>
              </a:rPr>
              <a:t> </a:t>
            </a:r>
            <a:r>
              <a:rPr sz="1200" spc="-5" dirty="0">
                <a:latin typeface="Corbel"/>
                <a:cs typeface="Corbel"/>
              </a:rPr>
              <a:t>départ</a:t>
            </a:r>
            <a:r>
              <a:rPr sz="1200" spc="-35" dirty="0">
                <a:latin typeface="Corbel"/>
                <a:cs typeface="Corbel"/>
              </a:rPr>
              <a:t> </a:t>
            </a:r>
            <a:r>
              <a:rPr sz="1200" spc="-5" dirty="0">
                <a:latin typeface="Corbel"/>
                <a:cs typeface="Corbel"/>
              </a:rPr>
              <a:t>téléchargé</a:t>
            </a:r>
            <a:r>
              <a:rPr sz="1200" spc="-25" dirty="0">
                <a:latin typeface="Corbel"/>
                <a:cs typeface="Corbel"/>
              </a:rPr>
              <a:t> </a:t>
            </a:r>
            <a:r>
              <a:rPr sz="1200" spc="-5" dirty="0">
                <a:latin typeface="Corbel"/>
                <a:cs typeface="Corbel"/>
              </a:rPr>
              <a:t>sur</a:t>
            </a:r>
            <a:r>
              <a:rPr sz="1200" spc="5" dirty="0">
                <a:latin typeface="Corbel"/>
                <a:cs typeface="Corbel"/>
              </a:rPr>
              <a:t> </a:t>
            </a:r>
            <a:r>
              <a:rPr sz="1200" spc="-5" dirty="0">
                <a:latin typeface="Corbel"/>
                <a:cs typeface="Corbel"/>
              </a:rPr>
              <a:t>Kaggle.</a:t>
            </a:r>
            <a:endParaRPr sz="1200" dirty="0">
              <a:latin typeface="Corbel"/>
              <a:cs typeface="Corbel"/>
            </a:endParaRPr>
          </a:p>
        </p:txBody>
      </p:sp>
      <p:sp>
        <p:nvSpPr>
          <p:cNvPr id="7" name="object 7"/>
          <p:cNvSpPr txBox="1"/>
          <p:nvPr/>
        </p:nvSpPr>
        <p:spPr>
          <a:xfrm>
            <a:off x="553313" y="2221738"/>
            <a:ext cx="3488690" cy="208279"/>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200" spc="5" dirty="0">
                <a:latin typeface="Corbel"/>
                <a:cs typeface="Corbel"/>
              </a:rPr>
              <a:t>U</a:t>
            </a:r>
            <a:r>
              <a:rPr sz="1200" spc="-10" dirty="0">
                <a:latin typeface="Corbel"/>
                <a:cs typeface="Corbel"/>
              </a:rPr>
              <a:t>n</a:t>
            </a:r>
            <a:r>
              <a:rPr sz="1200" dirty="0">
                <a:latin typeface="Corbel"/>
                <a:cs typeface="Corbel"/>
              </a:rPr>
              <a:t>e </a:t>
            </a:r>
            <a:r>
              <a:rPr sz="1200" spc="10" dirty="0">
                <a:latin typeface="Corbel"/>
                <a:cs typeface="Corbel"/>
              </a:rPr>
              <a:t>p</a:t>
            </a:r>
            <a:r>
              <a:rPr sz="1200" spc="5" dirty="0">
                <a:latin typeface="Corbel"/>
                <a:cs typeface="Corbel"/>
              </a:rPr>
              <a:t>op</a:t>
            </a:r>
            <a:r>
              <a:rPr sz="1200" dirty="0">
                <a:latin typeface="Corbel"/>
                <a:cs typeface="Corbel"/>
              </a:rPr>
              <a:t>u</a:t>
            </a:r>
            <a:r>
              <a:rPr sz="1200" spc="10" dirty="0">
                <a:latin typeface="Corbel"/>
                <a:cs typeface="Corbel"/>
              </a:rPr>
              <a:t>l</a:t>
            </a:r>
            <a:r>
              <a:rPr sz="1200" spc="-15" dirty="0">
                <a:latin typeface="Corbel"/>
                <a:cs typeface="Corbel"/>
              </a:rPr>
              <a:t>a</a:t>
            </a:r>
            <a:r>
              <a:rPr sz="1200" spc="-10" dirty="0">
                <a:latin typeface="Corbel"/>
                <a:cs typeface="Corbel"/>
              </a:rPr>
              <a:t>t</a:t>
            </a:r>
            <a:r>
              <a:rPr sz="1200" spc="5" dirty="0">
                <a:latin typeface="Corbel"/>
                <a:cs typeface="Corbel"/>
              </a:rPr>
              <a:t>io</a:t>
            </a:r>
            <a:r>
              <a:rPr sz="1200" dirty="0">
                <a:latin typeface="Corbel"/>
                <a:cs typeface="Corbel"/>
              </a:rPr>
              <a:t>n</a:t>
            </a:r>
            <a:r>
              <a:rPr sz="1200" spc="-60" dirty="0">
                <a:latin typeface="Corbel"/>
                <a:cs typeface="Corbel"/>
              </a:rPr>
              <a:t> </a:t>
            </a:r>
            <a:r>
              <a:rPr sz="1200" dirty="0">
                <a:latin typeface="Corbel"/>
                <a:cs typeface="Corbel"/>
              </a:rPr>
              <a:t>f</a:t>
            </a:r>
            <a:r>
              <a:rPr sz="1200" spc="5" dirty="0">
                <a:latin typeface="Corbel"/>
                <a:cs typeface="Corbel"/>
              </a:rPr>
              <a:t>o</a:t>
            </a:r>
            <a:r>
              <a:rPr sz="1200" dirty="0">
                <a:latin typeface="Corbel"/>
                <a:cs typeface="Corbel"/>
              </a:rPr>
              <a:t>r</a:t>
            </a:r>
            <a:r>
              <a:rPr sz="1200" spc="-10" dirty="0">
                <a:latin typeface="Corbel"/>
                <a:cs typeface="Corbel"/>
              </a:rPr>
              <a:t>t</a:t>
            </a:r>
            <a:r>
              <a:rPr sz="1200" dirty="0">
                <a:latin typeface="Corbel"/>
                <a:cs typeface="Corbel"/>
              </a:rPr>
              <a:t>e</a:t>
            </a:r>
            <a:r>
              <a:rPr sz="1200" spc="-10" dirty="0">
                <a:latin typeface="Corbel"/>
                <a:cs typeface="Corbel"/>
              </a:rPr>
              <a:t>m</a:t>
            </a:r>
            <a:r>
              <a:rPr sz="1200" dirty="0">
                <a:latin typeface="Corbel"/>
                <a:cs typeface="Corbel"/>
              </a:rPr>
              <a:t>e</a:t>
            </a:r>
            <a:r>
              <a:rPr sz="1200" spc="-10" dirty="0">
                <a:latin typeface="Corbel"/>
                <a:cs typeface="Corbel"/>
              </a:rPr>
              <a:t>n</a:t>
            </a:r>
            <a:r>
              <a:rPr sz="1200" dirty="0">
                <a:latin typeface="Corbel"/>
                <a:cs typeface="Corbel"/>
              </a:rPr>
              <a:t>t</a:t>
            </a:r>
            <a:r>
              <a:rPr sz="1200" spc="10" dirty="0">
                <a:latin typeface="Corbel"/>
                <a:cs typeface="Corbel"/>
              </a:rPr>
              <a:t> </a:t>
            </a:r>
            <a:r>
              <a:rPr sz="1200" spc="-15" dirty="0">
                <a:latin typeface="Corbel"/>
                <a:cs typeface="Corbel"/>
              </a:rPr>
              <a:t>a</a:t>
            </a:r>
            <a:r>
              <a:rPr sz="1200" spc="-10" dirty="0">
                <a:latin typeface="Corbel"/>
                <a:cs typeface="Corbel"/>
              </a:rPr>
              <a:t>s</a:t>
            </a:r>
            <a:r>
              <a:rPr sz="1200" dirty="0">
                <a:latin typeface="Corbel"/>
                <a:cs typeface="Corbel"/>
              </a:rPr>
              <a:t>y</a:t>
            </a:r>
            <a:r>
              <a:rPr sz="1200" spc="-10" dirty="0">
                <a:latin typeface="Corbel"/>
                <a:cs typeface="Corbel"/>
              </a:rPr>
              <a:t>m</a:t>
            </a:r>
            <a:r>
              <a:rPr sz="1200" dirty="0">
                <a:latin typeface="Corbel"/>
                <a:cs typeface="Corbel"/>
              </a:rPr>
              <a:t>é</a:t>
            </a:r>
            <a:r>
              <a:rPr sz="1200" spc="-10" dirty="0">
                <a:latin typeface="Corbel"/>
                <a:cs typeface="Corbel"/>
              </a:rPr>
              <a:t>t</a:t>
            </a:r>
            <a:r>
              <a:rPr sz="1200" dirty="0">
                <a:latin typeface="Corbel"/>
                <a:cs typeface="Corbel"/>
              </a:rPr>
              <a:t>r</a:t>
            </a:r>
            <a:r>
              <a:rPr sz="1200" spc="5" dirty="0">
                <a:latin typeface="Corbel"/>
                <a:cs typeface="Corbel"/>
              </a:rPr>
              <a:t>i</a:t>
            </a:r>
            <a:r>
              <a:rPr sz="1200" spc="-5" dirty="0">
                <a:latin typeface="Corbel"/>
                <a:cs typeface="Corbel"/>
              </a:rPr>
              <a:t>q</a:t>
            </a:r>
            <a:r>
              <a:rPr sz="1200" dirty="0">
                <a:latin typeface="Corbel"/>
                <a:cs typeface="Corbel"/>
              </a:rPr>
              <a:t>ue</a:t>
            </a:r>
            <a:r>
              <a:rPr sz="1200" spc="25" dirty="0">
                <a:latin typeface="Corbel"/>
                <a:cs typeface="Corbel"/>
              </a:rPr>
              <a:t> </a:t>
            </a:r>
            <a:r>
              <a:rPr sz="1200" spc="10" dirty="0">
                <a:latin typeface="Corbel"/>
                <a:cs typeface="Corbel"/>
              </a:rPr>
              <a:t>(</a:t>
            </a:r>
            <a:r>
              <a:rPr sz="1200" spc="-10" dirty="0">
                <a:latin typeface="Corbel"/>
                <a:cs typeface="Corbel"/>
              </a:rPr>
              <a:t>9</a:t>
            </a:r>
            <a:r>
              <a:rPr sz="1200" spc="10" dirty="0">
                <a:latin typeface="Corbel"/>
                <a:cs typeface="Corbel"/>
              </a:rPr>
              <a:t>2</a:t>
            </a:r>
            <a:r>
              <a:rPr sz="1200" dirty="0">
                <a:latin typeface="Corbel"/>
                <a:cs typeface="Corbel"/>
              </a:rPr>
              <a:t>%</a:t>
            </a:r>
            <a:r>
              <a:rPr sz="1200" spc="-30" dirty="0">
                <a:latin typeface="Corbel"/>
                <a:cs typeface="Corbel"/>
              </a:rPr>
              <a:t> </a:t>
            </a:r>
            <a:r>
              <a:rPr sz="1200" dirty="0">
                <a:latin typeface="Corbel"/>
                <a:cs typeface="Corbel"/>
              </a:rPr>
              <a:t>-</a:t>
            </a:r>
            <a:r>
              <a:rPr sz="1200" spc="5" dirty="0">
                <a:latin typeface="Corbel"/>
                <a:cs typeface="Corbel"/>
              </a:rPr>
              <a:t> 8</a:t>
            </a:r>
            <a:r>
              <a:rPr sz="1200" spc="-10" dirty="0">
                <a:latin typeface="Corbel"/>
                <a:cs typeface="Corbel"/>
              </a:rPr>
              <a:t>%)</a:t>
            </a:r>
            <a:endParaRPr sz="1200">
              <a:latin typeface="Corbel"/>
              <a:cs typeface="Corbel"/>
            </a:endParaRPr>
          </a:p>
        </p:txBody>
      </p:sp>
      <p:sp>
        <p:nvSpPr>
          <p:cNvPr id="8" name="object 8"/>
          <p:cNvSpPr txBox="1">
            <a:spLocks noGrp="1"/>
          </p:cNvSpPr>
          <p:nvPr>
            <p:ph type="title"/>
          </p:nvPr>
        </p:nvSpPr>
        <p:spPr>
          <a:xfrm>
            <a:off x="1563369" y="180797"/>
            <a:ext cx="1995805" cy="636905"/>
          </a:xfrm>
          <a:prstGeom prst="rect">
            <a:avLst/>
          </a:prstGeom>
        </p:spPr>
        <p:txBody>
          <a:bodyPr vert="horz" wrap="square" lIns="0" tIns="13970" rIns="0" bIns="0" rtlCol="0">
            <a:spAutoFit/>
          </a:bodyPr>
          <a:lstStyle/>
          <a:p>
            <a:pPr marL="12700">
              <a:lnSpc>
                <a:spcPct val="100000"/>
              </a:lnSpc>
              <a:spcBef>
                <a:spcPts val="110"/>
              </a:spcBef>
            </a:pPr>
            <a:r>
              <a:rPr b="1" spc="5" dirty="0">
                <a:latin typeface="Corbel"/>
                <a:cs typeface="Corbel"/>
              </a:rPr>
              <a:t>RESUME</a:t>
            </a:r>
          </a:p>
        </p:txBody>
      </p:sp>
      <p:grpSp>
        <p:nvGrpSpPr>
          <p:cNvPr id="9" name="object 9"/>
          <p:cNvGrpSpPr/>
          <p:nvPr/>
        </p:nvGrpSpPr>
        <p:grpSpPr>
          <a:xfrm>
            <a:off x="417385" y="5586793"/>
            <a:ext cx="11360785" cy="1219835"/>
            <a:chOff x="417385" y="5586793"/>
            <a:chExt cx="11360785" cy="1219835"/>
          </a:xfrm>
        </p:grpSpPr>
        <p:pic>
          <p:nvPicPr>
            <p:cNvPr id="10" name="object 10"/>
            <p:cNvPicPr/>
            <p:nvPr/>
          </p:nvPicPr>
          <p:blipFill>
            <a:blip r:embed="rId3" cstate="print"/>
            <a:stretch>
              <a:fillRect/>
            </a:stretch>
          </p:blipFill>
          <p:spPr>
            <a:xfrm>
              <a:off x="422148" y="5591555"/>
              <a:ext cx="11350752" cy="1210054"/>
            </a:xfrm>
            <a:prstGeom prst="rect">
              <a:avLst/>
            </a:prstGeom>
          </p:spPr>
        </p:pic>
        <p:sp>
          <p:nvSpPr>
            <p:cNvPr id="11" name="object 11"/>
            <p:cNvSpPr/>
            <p:nvPr/>
          </p:nvSpPr>
          <p:spPr>
            <a:xfrm>
              <a:off x="422148" y="5591555"/>
              <a:ext cx="11351260" cy="1210310"/>
            </a:xfrm>
            <a:custGeom>
              <a:avLst/>
              <a:gdLst/>
              <a:ahLst/>
              <a:cxnLst/>
              <a:rect l="l" t="t" r="r" b="b"/>
              <a:pathLst>
                <a:path w="11351260" h="1210309">
                  <a:moveTo>
                    <a:pt x="0" y="155498"/>
                  </a:moveTo>
                  <a:lnTo>
                    <a:pt x="7927" y="106350"/>
                  </a:lnTo>
                  <a:lnTo>
                    <a:pt x="30002" y="63664"/>
                  </a:lnTo>
                  <a:lnTo>
                    <a:pt x="63664" y="30002"/>
                  </a:lnTo>
                  <a:lnTo>
                    <a:pt x="106350" y="7927"/>
                  </a:lnTo>
                  <a:lnTo>
                    <a:pt x="155498" y="0"/>
                  </a:lnTo>
                  <a:lnTo>
                    <a:pt x="11195304" y="0"/>
                  </a:lnTo>
                  <a:lnTo>
                    <a:pt x="11244437" y="7927"/>
                  </a:lnTo>
                  <a:lnTo>
                    <a:pt x="11287109" y="30002"/>
                  </a:lnTo>
                  <a:lnTo>
                    <a:pt x="11320759" y="63664"/>
                  </a:lnTo>
                  <a:lnTo>
                    <a:pt x="11342827" y="106350"/>
                  </a:lnTo>
                  <a:lnTo>
                    <a:pt x="11350752" y="155498"/>
                  </a:lnTo>
                  <a:lnTo>
                    <a:pt x="11350752" y="1054557"/>
                  </a:lnTo>
                  <a:lnTo>
                    <a:pt x="11342827" y="1103705"/>
                  </a:lnTo>
                  <a:lnTo>
                    <a:pt x="11320759" y="1146391"/>
                  </a:lnTo>
                  <a:lnTo>
                    <a:pt x="11287109" y="1180052"/>
                  </a:lnTo>
                  <a:lnTo>
                    <a:pt x="11244437" y="1202127"/>
                  </a:lnTo>
                  <a:lnTo>
                    <a:pt x="11195304" y="1210054"/>
                  </a:lnTo>
                  <a:lnTo>
                    <a:pt x="155498" y="1210054"/>
                  </a:lnTo>
                  <a:lnTo>
                    <a:pt x="106350" y="1202127"/>
                  </a:lnTo>
                  <a:lnTo>
                    <a:pt x="63664" y="1180052"/>
                  </a:lnTo>
                  <a:lnTo>
                    <a:pt x="30002" y="1146391"/>
                  </a:lnTo>
                  <a:lnTo>
                    <a:pt x="7927" y="1103705"/>
                  </a:lnTo>
                  <a:lnTo>
                    <a:pt x="0" y="1054557"/>
                  </a:lnTo>
                  <a:lnTo>
                    <a:pt x="0" y="155498"/>
                  </a:lnTo>
                  <a:close/>
                </a:path>
              </a:pathLst>
            </a:custGeom>
            <a:ln w="9144">
              <a:solidFill>
                <a:srgbClr val="C0DEB1"/>
              </a:solidFill>
            </a:ln>
          </p:spPr>
          <p:txBody>
            <a:bodyPr wrap="square" lIns="0" tIns="0" rIns="0" bIns="0" rtlCol="0"/>
            <a:lstStyle/>
            <a:p>
              <a:endParaRPr/>
            </a:p>
          </p:txBody>
        </p:sp>
      </p:grpSp>
      <p:sp>
        <p:nvSpPr>
          <p:cNvPr id="12" name="object 12"/>
          <p:cNvSpPr txBox="1"/>
          <p:nvPr/>
        </p:nvSpPr>
        <p:spPr>
          <a:xfrm>
            <a:off x="545388" y="5717540"/>
            <a:ext cx="102743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orbel"/>
                <a:cs typeface="Corbel"/>
              </a:rPr>
              <a:t>P</a:t>
            </a:r>
            <a:r>
              <a:rPr sz="1200" b="1" spc="-15" dirty="0">
                <a:latin typeface="Corbel"/>
                <a:cs typeface="Corbel"/>
              </a:rPr>
              <a:t>R</a:t>
            </a:r>
            <a:r>
              <a:rPr sz="1200" b="1" spc="5" dirty="0">
                <a:latin typeface="Corbel"/>
                <a:cs typeface="Corbel"/>
              </a:rPr>
              <a:t>O</a:t>
            </a:r>
            <a:r>
              <a:rPr sz="1200" b="1" dirty="0">
                <a:latin typeface="Corbel"/>
                <a:cs typeface="Corbel"/>
              </a:rPr>
              <a:t>FIL</a:t>
            </a:r>
            <a:r>
              <a:rPr sz="1200" b="1" spc="-30" dirty="0">
                <a:latin typeface="Corbel"/>
                <a:cs typeface="Corbel"/>
              </a:rPr>
              <a:t> </a:t>
            </a:r>
            <a:r>
              <a:rPr sz="1200" b="1" spc="5" dirty="0">
                <a:latin typeface="Corbel"/>
                <a:cs typeface="Corbel"/>
              </a:rPr>
              <a:t>G</a:t>
            </a:r>
            <a:r>
              <a:rPr sz="1200" b="1" spc="-15" dirty="0">
                <a:latin typeface="Corbel"/>
                <a:cs typeface="Corbel"/>
              </a:rPr>
              <a:t>i</a:t>
            </a:r>
            <a:r>
              <a:rPr sz="1200" b="1" spc="-5" dirty="0">
                <a:latin typeface="Corbel"/>
                <a:cs typeface="Corbel"/>
              </a:rPr>
              <a:t>tHub</a:t>
            </a:r>
            <a:endParaRPr sz="1200">
              <a:latin typeface="Corbel"/>
              <a:cs typeface="Corbel"/>
            </a:endParaRPr>
          </a:p>
        </p:txBody>
      </p:sp>
      <p:sp>
        <p:nvSpPr>
          <p:cNvPr id="13" name="object 13"/>
          <p:cNvSpPr txBox="1"/>
          <p:nvPr/>
        </p:nvSpPr>
        <p:spPr>
          <a:xfrm>
            <a:off x="545388" y="6083604"/>
            <a:ext cx="4818380" cy="382156"/>
          </a:xfrm>
          <a:prstGeom prst="rect">
            <a:avLst/>
          </a:prstGeom>
        </p:spPr>
        <p:txBody>
          <a:bodyPr vert="horz" wrap="square" lIns="0" tIns="12700" rIns="0" bIns="0" rtlCol="0">
            <a:spAutoFit/>
          </a:bodyPr>
          <a:lstStyle/>
          <a:p>
            <a:pPr marL="12700" marR="5080">
              <a:lnSpc>
                <a:spcPct val="100000"/>
              </a:lnSpc>
              <a:spcBef>
                <a:spcPts val="100"/>
              </a:spcBef>
            </a:pPr>
            <a:r>
              <a:rPr sz="1200" spc="-20" dirty="0">
                <a:latin typeface="Corbel"/>
                <a:cs typeface="Corbel"/>
              </a:rPr>
              <a:t>L’ensemble </a:t>
            </a:r>
            <a:r>
              <a:rPr sz="1200" dirty="0">
                <a:latin typeface="Corbel"/>
                <a:cs typeface="Corbel"/>
              </a:rPr>
              <a:t>des fichiers de ce projet </a:t>
            </a:r>
            <a:r>
              <a:rPr sz="1200" spc="-5" dirty="0">
                <a:latin typeface="Corbel"/>
                <a:cs typeface="Corbel"/>
              </a:rPr>
              <a:t>ont été </a:t>
            </a:r>
            <a:r>
              <a:rPr sz="1200" spc="-10" dirty="0">
                <a:latin typeface="Corbel"/>
                <a:cs typeface="Corbel"/>
              </a:rPr>
              <a:t>stockés </a:t>
            </a:r>
            <a:r>
              <a:rPr sz="1200" spc="-5" dirty="0">
                <a:latin typeface="Corbel"/>
                <a:cs typeface="Corbel"/>
              </a:rPr>
              <a:t>sur mon compte GitHub </a:t>
            </a:r>
            <a:r>
              <a:rPr sz="1200" dirty="0">
                <a:latin typeface="Corbel"/>
                <a:cs typeface="Corbel"/>
              </a:rPr>
              <a:t>: </a:t>
            </a:r>
            <a:r>
              <a:rPr lang="fr-FR" sz="1200" dirty="0" smtClean="0">
                <a:hlinkClick r:id="rId4"/>
              </a:rPr>
              <a:t>https://</a:t>
            </a:r>
            <a:r>
              <a:rPr lang="fr-FR" sz="1200" dirty="0" smtClean="0">
                <a:hlinkClick r:id="rId4"/>
              </a:rPr>
              <a:t>github.com/yaszaa/Projet7_dash</a:t>
            </a:r>
            <a:r>
              <a:rPr lang="fr-FR" sz="1200" dirty="0" smtClean="0"/>
              <a:t> </a:t>
            </a:r>
            <a:endParaRPr sz="1200" dirty="0">
              <a:latin typeface="Corbel"/>
              <a:cs typeface="Corbel"/>
            </a:endParaRPr>
          </a:p>
        </p:txBody>
      </p:sp>
      <p:grpSp>
        <p:nvGrpSpPr>
          <p:cNvPr id="14" name="object 14"/>
          <p:cNvGrpSpPr/>
          <p:nvPr/>
        </p:nvGrpSpPr>
        <p:grpSpPr>
          <a:xfrm>
            <a:off x="6278689" y="822769"/>
            <a:ext cx="5499100" cy="4411345"/>
            <a:chOff x="6278689" y="822769"/>
            <a:chExt cx="5499100" cy="4411345"/>
          </a:xfrm>
        </p:grpSpPr>
        <p:pic>
          <p:nvPicPr>
            <p:cNvPr id="15" name="object 15"/>
            <p:cNvPicPr/>
            <p:nvPr/>
          </p:nvPicPr>
          <p:blipFill>
            <a:blip r:embed="rId5" cstate="print"/>
            <a:stretch>
              <a:fillRect/>
            </a:stretch>
          </p:blipFill>
          <p:spPr>
            <a:xfrm>
              <a:off x="6283452" y="827532"/>
              <a:ext cx="5489448" cy="4401311"/>
            </a:xfrm>
            <a:prstGeom prst="rect">
              <a:avLst/>
            </a:prstGeom>
          </p:spPr>
        </p:pic>
        <p:sp>
          <p:nvSpPr>
            <p:cNvPr id="16" name="object 16"/>
            <p:cNvSpPr/>
            <p:nvPr/>
          </p:nvSpPr>
          <p:spPr>
            <a:xfrm>
              <a:off x="6283452" y="827532"/>
              <a:ext cx="5489575" cy="4401820"/>
            </a:xfrm>
            <a:custGeom>
              <a:avLst/>
              <a:gdLst/>
              <a:ahLst/>
              <a:cxnLst/>
              <a:rect l="l" t="t" r="r" b="b"/>
              <a:pathLst>
                <a:path w="5489575" h="4401820">
                  <a:moveTo>
                    <a:pt x="0" y="144271"/>
                  </a:moveTo>
                  <a:lnTo>
                    <a:pt x="7359" y="98690"/>
                  </a:lnTo>
                  <a:lnTo>
                    <a:pt x="27850" y="59088"/>
                  </a:lnTo>
                  <a:lnTo>
                    <a:pt x="59088" y="27850"/>
                  </a:lnTo>
                  <a:lnTo>
                    <a:pt x="98690" y="7359"/>
                  </a:lnTo>
                  <a:lnTo>
                    <a:pt x="144272" y="0"/>
                  </a:lnTo>
                  <a:lnTo>
                    <a:pt x="5345176" y="0"/>
                  </a:lnTo>
                  <a:lnTo>
                    <a:pt x="5390757" y="7359"/>
                  </a:lnTo>
                  <a:lnTo>
                    <a:pt x="5430359" y="27850"/>
                  </a:lnTo>
                  <a:lnTo>
                    <a:pt x="5461597" y="59088"/>
                  </a:lnTo>
                  <a:lnTo>
                    <a:pt x="5482088" y="98690"/>
                  </a:lnTo>
                  <a:lnTo>
                    <a:pt x="5489448" y="144271"/>
                  </a:lnTo>
                  <a:lnTo>
                    <a:pt x="5489448" y="4257040"/>
                  </a:lnTo>
                  <a:lnTo>
                    <a:pt x="5482088" y="4302621"/>
                  </a:lnTo>
                  <a:lnTo>
                    <a:pt x="5461597" y="4342223"/>
                  </a:lnTo>
                  <a:lnTo>
                    <a:pt x="5430359" y="4373461"/>
                  </a:lnTo>
                  <a:lnTo>
                    <a:pt x="5390757" y="4393952"/>
                  </a:lnTo>
                  <a:lnTo>
                    <a:pt x="5345176" y="4401311"/>
                  </a:lnTo>
                  <a:lnTo>
                    <a:pt x="144272" y="4401311"/>
                  </a:lnTo>
                  <a:lnTo>
                    <a:pt x="98690" y="4393952"/>
                  </a:lnTo>
                  <a:lnTo>
                    <a:pt x="59088" y="4373461"/>
                  </a:lnTo>
                  <a:lnTo>
                    <a:pt x="27850" y="4342223"/>
                  </a:lnTo>
                  <a:lnTo>
                    <a:pt x="7359" y="4302621"/>
                  </a:lnTo>
                  <a:lnTo>
                    <a:pt x="0" y="4257040"/>
                  </a:lnTo>
                  <a:lnTo>
                    <a:pt x="0" y="144271"/>
                  </a:lnTo>
                  <a:close/>
                </a:path>
              </a:pathLst>
            </a:custGeom>
            <a:ln w="9144">
              <a:solidFill>
                <a:srgbClr val="E8B0C3"/>
              </a:solidFill>
            </a:ln>
          </p:spPr>
          <p:txBody>
            <a:bodyPr wrap="square" lIns="0" tIns="0" rIns="0" bIns="0" rtlCol="0"/>
            <a:lstStyle/>
            <a:p>
              <a:endParaRPr/>
            </a:p>
          </p:txBody>
        </p:sp>
      </p:grpSp>
      <p:sp>
        <p:nvSpPr>
          <p:cNvPr id="17" name="object 17"/>
          <p:cNvSpPr txBox="1"/>
          <p:nvPr/>
        </p:nvSpPr>
        <p:spPr>
          <a:xfrm>
            <a:off x="6404864" y="1071118"/>
            <a:ext cx="1912620" cy="238125"/>
          </a:xfrm>
          <a:prstGeom prst="rect">
            <a:avLst/>
          </a:prstGeom>
        </p:spPr>
        <p:txBody>
          <a:bodyPr vert="horz" wrap="square" lIns="0" tIns="11430" rIns="0" bIns="0" rtlCol="0">
            <a:spAutoFit/>
          </a:bodyPr>
          <a:lstStyle/>
          <a:p>
            <a:pPr marL="12700">
              <a:lnSpc>
                <a:spcPct val="100000"/>
              </a:lnSpc>
              <a:spcBef>
                <a:spcPts val="90"/>
              </a:spcBef>
            </a:pPr>
            <a:r>
              <a:rPr sz="1400" b="1" u="sng" spc="-10" dirty="0">
                <a:uFill>
                  <a:solidFill>
                    <a:srgbClr val="000000"/>
                  </a:solidFill>
                </a:uFill>
                <a:latin typeface="Corbel"/>
                <a:cs typeface="Corbel"/>
              </a:rPr>
              <a:t>AXES</a:t>
            </a:r>
            <a:r>
              <a:rPr sz="1400" b="1" u="sng" spc="-20" dirty="0">
                <a:uFill>
                  <a:solidFill>
                    <a:srgbClr val="000000"/>
                  </a:solidFill>
                </a:uFill>
                <a:latin typeface="Corbel"/>
                <a:cs typeface="Corbel"/>
              </a:rPr>
              <a:t> D’AMELIORATION</a:t>
            </a:r>
            <a:endParaRPr sz="1400">
              <a:latin typeface="Corbel"/>
              <a:cs typeface="Corbel"/>
            </a:endParaRPr>
          </a:p>
        </p:txBody>
      </p:sp>
      <p:sp>
        <p:nvSpPr>
          <p:cNvPr id="18" name="object 18"/>
          <p:cNvSpPr txBox="1"/>
          <p:nvPr/>
        </p:nvSpPr>
        <p:spPr>
          <a:xfrm>
            <a:off x="6404864" y="1467739"/>
            <a:ext cx="971550" cy="208279"/>
          </a:xfrm>
          <a:prstGeom prst="rect">
            <a:avLst/>
          </a:prstGeom>
        </p:spPr>
        <p:txBody>
          <a:bodyPr vert="horz" wrap="square" lIns="0" tIns="12700" rIns="0" bIns="0" rtlCol="0">
            <a:spAutoFit/>
          </a:bodyPr>
          <a:lstStyle/>
          <a:p>
            <a:pPr marL="12700">
              <a:lnSpc>
                <a:spcPct val="100000"/>
              </a:lnSpc>
              <a:spcBef>
                <a:spcPts val="100"/>
              </a:spcBef>
            </a:pPr>
            <a:r>
              <a:rPr sz="1200" b="1" u="sng" spc="-5" dirty="0">
                <a:uFill>
                  <a:solidFill>
                    <a:srgbClr val="000000"/>
                  </a:solidFill>
                </a:uFill>
                <a:latin typeface="Corbel"/>
                <a:cs typeface="Corbel"/>
              </a:rPr>
              <a:t>Classification</a:t>
            </a:r>
            <a:r>
              <a:rPr sz="1200" b="1" u="sng" spc="-45" dirty="0">
                <a:uFill>
                  <a:solidFill>
                    <a:srgbClr val="000000"/>
                  </a:solidFill>
                </a:uFill>
                <a:latin typeface="Corbel"/>
                <a:cs typeface="Corbel"/>
              </a:rPr>
              <a:t> </a:t>
            </a:r>
            <a:r>
              <a:rPr sz="1200" b="1" u="sng" dirty="0">
                <a:uFill>
                  <a:solidFill>
                    <a:srgbClr val="000000"/>
                  </a:solidFill>
                </a:uFill>
                <a:latin typeface="Corbel"/>
                <a:cs typeface="Corbel"/>
              </a:rPr>
              <a:t>:</a:t>
            </a:r>
            <a:endParaRPr sz="1200">
              <a:latin typeface="Corbel"/>
              <a:cs typeface="Corbel"/>
            </a:endParaRPr>
          </a:p>
        </p:txBody>
      </p:sp>
      <p:sp>
        <p:nvSpPr>
          <p:cNvPr id="19" name="object 19"/>
          <p:cNvSpPr txBox="1"/>
          <p:nvPr/>
        </p:nvSpPr>
        <p:spPr>
          <a:xfrm>
            <a:off x="6404864" y="1650619"/>
            <a:ext cx="5140325" cy="757555"/>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200" dirty="0">
                <a:latin typeface="Corbel"/>
                <a:cs typeface="Corbel"/>
              </a:rPr>
              <a:t>Le </a:t>
            </a:r>
            <a:r>
              <a:rPr sz="1200" spc="-5" dirty="0">
                <a:latin typeface="Corbel"/>
                <a:cs typeface="Corbel"/>
              </a:rPr>
              <a:t>feature</a:t>
            </a:r>
            <a:r>
              <a:rPr sz="1200" dirty="0">
                <a:latin typeface="Corbel"/>
                <a:cs typeface="Corbel"/>
              </a:rPr>
              <a:t> </a:t>
            </a:r>
            <a:r>
              <a:rPr sz="1200" spc="-5" dirty="0">
                <a:latin typeface="Corbel"/>
                <a:cs typeface="Corbel"/>
              </a:rPr>
              <a:t>engineering</a:t>
            </a:r>
            <a:r>
              <a:rPr sz="1200" spc="10" dirty="0">
                <a:latin typeface="Corbel"/>
                <a:cs typeface="Corbel"/>
              </a:rPr>
              <a:t> </a:t>
            </a:r>
            <a:r>
              <a:rPr sz="1200" spc="-5" dirty="0">
                <a:latin typeface="Corbel"/>
                <a:cs typeface="Corbel"/>
              </a:rPr>
              <a:t>ne</a:t>
            </a:r>
            <a:r>
              <a:rPr sz="1200" dirty="0">
                <a:latin typeface="Corbel"/>
                <a:cs typeface="Corbel"/>
              </a:rPr>
              <a:t> </a:t>
            </a:r>
            <a:r>
              <a:rPr sz="1200" spc="-5" dirty="0">
                <a:latin typeface="Corbel"/>
                <a:cs typeface="Corbel"/>
              </a:rPr>
              <a:t>tient</a:t>
            </a:r>
            <a:r>
              <a:rPr sz="1200" spc="-10" dirty="0">
                <a:latin typeface="Corbel"/>
                <a:cs typeface="Corbel"/>
              </a:rPr>
              <a:t> </a:t>
            </a:r>
            <a:r>
              <a:rPr sz="1200" spc="-5" dirty="0">
                <a:latin typeface="Corbel"/>
                <a:cs typeface="Corbel"/>
              </a:rPr>
              <a:t>compte</a:t>
            </a:r>
            <a:r>
              <a:rPr sz="1200" spc="5" dirty="0">
                <a:latin typeface="Corbel"/>
                <a:cs typeface="Corbel"/>
              </a:rPr>
              <a:t> </a:t>
            </a:r>
            <a:r>
              <a:rPr sz="1200" spc="-5" dirty="0">
                <a:latin typeface="Corbel"/>
                <a:cs typeface="Corbel"/>
              </a:rPr>
              <a:t>que</a:t>
            </a:r>
            <a:r>
              <a:rPr sz="1200" dirty="0">
                <a:latin typeface="Corbel"/>
                <a:cs typeface="Corbel"/>
              </a:rPr>
              <a:t> </a:t>
            </a:r>
            <a:r>
              <a:rPr sz="1200" spc="5" dirty="0">
                <a:latin typeface="Corbel"/>
                <a:cs typeface="Corbel"/>
              </a:rPr>
              <a:t>d’un</a:t>
            </a:r>
            <a:r>
              <a:rPr sz="1200" spc="-10" dirty="0">
                <a:latin typeface="Corbel"/>
                <a:cs typeface="Corbel"/>
              </a:rPr>
              <a:t> </a:t>
            </a:r>
            <a:r>
              <a:rPr sz="1200" spc="-5" dirty="0">
                <a:latin typeface="Corbel"/>
                <a:cs typeface="Corbel"/>
              </a:rPr>
              <a:t>seul</a:t>
            </a:r>
            <a:r>
              <a:rPr sz="1200" spc="10" dirty="0">
                <a:latin typeface="Corbel"/>
                <a:cs typeface="Corbel"/>
              </a:rPr>
              <a:t> </a:t>
            </a:r>
            <a:r>
              <a:rPr sz="1200" spc="-10" dirty="0">
                <a:latin typeface="Corbel"/>
                <a:cs typeface="Corbel"/>
              </a:rPr>
              <a:t>dataset</a:t>
            </a:r>
            <a:r>
              <a:rPr sz="1200" spc="15" dirty="0">
                <a:latin typeface="Corbel"/>
                <a:cs typeface="Corbel"/>
              </a:rPr>
              <a:t> </a:t>
            </a:r>
            <a:r>
              <a:rPr sz="1200" spc="-5" dirty="0">
                <a:latin typeface="Corbel"/>
                <a:cs typeface="Corbel"/>
              </a:rPr>
              <a:t>sur</a:t>
            </a:r>
            <a:r>
              <a:rPr sz="1200" spc="5" dirty="0">
                <a:latin typeface="Corbel"/>
                <a:cs typeface="Corbel"/>
              </a:rPr>
              <a:t> </a:t>
            </a:r>
            <a:r>
              <a:rPr sz="1200" dirty="0">
                <a:latin typeface="Corbel"/>
                <a:cs typeface="Corbel"/>
              </a:rPr>
              <a:t>les</a:t>
            </a:r>
            <a:r>
              <a:rPr sz="1200" spc="5" dirty="0">
                <a:latin typeface="Corbel"/>
                <a:cs typeface="Corbel"/>
              </a:rPr>
              <a:t> </a:t>
            </a:r>
            <a:r>
              <a:rPr lang="fr-FR" sz="1200" spc="5" dirty="0" smtClean="0">
                <a:latin typeface="Corbel"/>
                <a:cs typeface="Corbel"/>
              </a:rPr>
              <a:t>dix</a:t>
            </a:r>
            <a:r>
              <a:rPr sz="1200" spc="5" dirty="0" smtClean="0">
                <a:latin typeface="Corbel"/>
                <a:cs typeface="Corbel"/>
              </a:rPr>
              <a:t> </a:t>
            </a:r>
            <a:r>
              <a:rPr sz="1200" dirty="0">
                <a:latin typeface="Corbel"/>
                <a:cs typeface="Corbel"/>
              </a:rPr>
              <a:t>disponibles.</a:t>
            </a:r>
            <a:r>
              <a:rPr sz="1200" spc="-105" dirty="0">
                <a:latin typeface="Corbel"/>
                <a:cs typeface="Corbel"/>
              </a:rPr>
              <a:t> </a:t>
            </a:r>
            <a:r>
              <a:rPr sz="1200" dirty="0">
                <a:latin typeface="Corbel"/>
                <a:cs typeface="Corbel"/>
              </a:rPr>
              <a:t>Un </a:t>
            </a:r>
            <a:r>
              <a:rPr sz="1200" spc="-10" dirty="0">
                <a:latin typeface="Corbel"/>
                <a:cs typeface="Corbel"/>
              </a:rPr>
              <a:t>Kernel</a:t>
            </a:r>
            <a:r>
              <a:rPr sz="1200" spc="20" dirty="0">
                <a:latin typeface="Corbel"/>
                <a:cs typeface="Corbel"/>
              </a:rPr>
              <a:t> </a:t>
            </a:r>
            <a:r>
              <a:rPr sz="1200" dirty="0">
                <a:latin typeface="Corbel"/>
                <a:cs typeface="Corbel"/>
              </a:rPr>
              <a:t>de</a:t>
            </a:r>
            <a:r>
              <a:rPr sz="1200" spc="-10" dirty="0">
                <a:latin typeface="Corbel"/>
                <a:cs typeface="Corbel"/>
              </a:rPr>
              <a:t> </a:t>
            </a:r>
            <a:r>
              <a:rPr sz="1200" spc="-5" dirty="0">
                <a:latin typeface="Corbel"/>
                <a:cs typeface="Corbel"/>
              </a:rPr>
              <a:t>départ </a:t>
            </a:r>
            <a:r>
              <a:rPr sz="1200" dirty="0">
                <a:latin typeface="Corbel"/>
                <a:cs typeface="Corbel"/>
              </a:rPr>
              <a:t>plus</a:t>
            </a:r>
            <a:r>
              <a:rPr sz="1200" spc="-20" dirty="0">
                <a:latin typeface="Corbel"/>
                <a:cs typeface="Corbel"/>
              </a:rPr>
              <a:t> </a:t>
            </a:r>
            <a:r>
              <a:rPr sz="1200" dirty="0">
                <a:latin typeface="Corbel"/>
                <a:cs typeface="Corbel"/>
              </a:rPr>
              <a:t>approprié</a:t>
            </a:r>
            <a:r>
              <a:rPr sz="1200" spc="-65" dirty="0">
                <a:latin typeface="Corbel"/>
                <a:cs typeface="Corbel"/>
              </a:rPr>
              <a:t> </a:t>
            </a:r>
            <a:r>
              <a:rPr sz="1200" dirty="0">
                <a:latin typeface="Corbel"/>
                <a:cs typeface="Corbel"/>
              </a:rPr>
              <a:t>à</a:t>
            </a:r>
            <a:r>
              <a:rPr sz="1200" spc="20" dirty="0">
                <a:latin typeface="Corbel"/>
                <a:cs typeface="Corbel"/>
              </a:rPr>
              <a:t> </a:t>
            </a:r>
            <a:r>
              <a:rPr sz="1200" spc="-5" dirty="0">
                <a:latin typeface="Corbel"/>
                <a:cs typeface="Corbel"/>
              </a:rPr>
              <a:t>notre</a:t>
            </a:r>
            <a:r>
              <a:rPr sz="1200" spc="5" dirty="0">
                <a:latin typeface="Corbel"/>
                <a:cs typeface="Corbel"/>
              </a:rPr>
              <a:t> </a:t>
            </a:r>
            <a:r>
              <a:rPr sz="1200" dirty="0">
                <a:latin typeface="Corbel"/>
                <a:cs typeface="Corbel"/>
              </a:rPr>
              <a:t>problème</a:t>
            </a:r>
            <a:r>
              <a:rPr sz="1200" spc="-40" dirty="0">
                <a:latin typeface="Corbel"/>
                <a:cs typeface="Corbel"/>
              </a:rPr>
              <a:t> </a:t>
            </a:r>
            <a:r>
              <a:rPr sz="1200" spc="-5" dirty="0">
                <a:latin typeface="Corbel"/>
                <a:cs typeface="Corbel"/>
              </a:rPr>
              <a:t>permettrait </a:t>
            </a:r>
            <a:r>
              <a:rPr sz="1200" spc="-225" dirty="0">
                <a:latin typeface="Corbel"/>
                <a:cs typeface="Corbel"/>
              </a:rPr>
              <a:t> </a:t>
            </a:r>
            <a:r>
              <a:rPr sz="1200" spc="-5" dirty="0">
                <a:latin typeface="Corbel"/>
                <a:cs typeface="Corbel"/>
              </a:rPr>
              <a:t>surement</a:t>
            </a:r>
            <a:r>
              <a:rPr sz="1200" spc="10" dirty="0">
                <a:latin typeface="Corbel"/>
                <a:cs typeface="Corbel"/>
              </a:rPr>
              <a:t> </a:t>
            </a:r>
            <a:r>
              <a:rPr sz="1200" spc="-5" dirty="0">
                <a:latin typeface="Corbel"/>
                <a:cs typeface="Corbel"/>
              </a:rPr>
              <a:t>d’améliorer</a:t>
            </a:r>
            <a:r>
              <a:rPr sz="1200" spc="-20" dirty="0">
                <a:latin typeface="Corbel"/>
                <a:cs typeface="Corbel"/>
              </a:rPr>
              <a:t> </a:t>
            </a:r>
            <a:r>
              <a:rPr sz="1200" dirty="0">
                <a:latin typeface="Corbel"/>
                <a:cs typeface="Corbel"/>
              </a:rPr>
              <a:t>les </a:t>
            </a:r>
            <a:r>
              <a:rPr sz="1200" spc="-5" dirty="0">
                <a:latin typeface="Corbel"/>
                <a:cs typeface="Corbel"/>
              </a:rPr>
              <a:t>scores.</a:t>
            </a:r>
            <a:r>
              <a:rPr sz="1200" spc="-35" dirty="0">
                <a:latin typeface="Corbel"/>
                <a:cs typeface="Corbel"/>
              </a:rPr>
              <a:t> </a:t>
            </a:r>
            <a:r>
              <a:rPr sz="1200" spc="-5" dirty="0">
                <a:latin typeface="Corbel"/>
                <a:cs typeface="Corbel"/>
              </a:rPr>
              <a:t>Idéalement,</a:t>
            </a:r>
            <a:r>
              <a:rPr sz="1200" spc="45" dirty="0">
                <a:latin typeface="Corbel"/>
                <a:cs typeface="Corbel"/>
              </a:rPr>
              <a:t> </a:t>
            </a:r>
            <a:r>
              <a:rPr sz="1200" spc="-5" dirty="0">
                <a:latin typeface="Corbel"/>
                <a:cs typeface="Corbel"/>
              </a:rPr>
              <a:t>une</a:t>
            </a:r>
            <a:r>
              <a:rPr sz="1200" dirty="0">
                <a:latin typeface="Corbel"/>
                <a:cs typeface="Corbel"/>
              </a:rPr>
              <a:t> </a:t>
            </a:r>
            <a:r>
              <a:rPr sz="1200" spc="-5" dirty="0">
                <a:latin typeface="Corbel"/>
                <a:cs typeface="Corbel"/>
              </a:rPr>
              <a:t>étude</a:t>
            </a:r>
            <a:r>
              <a:rPr sz="1200" dirty="0">
                <a:latin typeface="Corbel"/>
                <a:cs typeface="Corbel"/>
              </a:rPr>
              <a:t> </a:t>
            </a:r>
            <a:r>
              <a:rPr sz="1200" spc="-5" dirty="0">
                <a:latin typeface="Corbel"/>
                <a:cs typeface="Corbel"/>
              </a:rPr>
              <a:t>personnalisée</a:t>
            </a:r>
            <a:r>
              <a:rPr sz="1200" spc="5" dirty="0">
                <a:latin typeface="Corbel"/>
                <a:cs typeface="Corbel"/>
              </a:rPr>
              <a:t> </a:t>
            </a:r>
            <a:r>
              <a:rPr sz="1200" dirty="0">
                <a:latin typeface="Corbel"/>
                <a:cs typeface="Corbel"/>
              </a:rPr>
              <a:t>des </a:t>
            </a:r>
            <a:r>
              <a:rPr sz="1200" spc="5" dirty="0">
                <a:latin typeface="Corbel"/>
                <a:cs typeface="Corbel"/>
              </a:rPr>
              <a:t> </a:t>
            </a:r>
            <a:r>
              <a:rPr sz="1200" spc="-5" dirty="0">
                <a:latin typeface="Corbel"/>
                <a:cs typeface="Corbel"/>
              </a:rPr>
              <a:t>données.</a:t>
            </a:r>
            <a:endParaRPr sz="1200" dirty="0">
              <a:latin typeface="Corbel"/>
              <a:cs typeface="Corbel"/>
            </a:endParaRPr>
          </a:p>
        </p:txBody>
      </p:sp>
      <p:sp>
        <p:nvSpPr>
          <p:cNvPr id="20" name="object 20"/>
          <p:cNvSpPr txBox="1"/>
          <p:nvPr/>
        </p:nvSpPr>
        <p:spPr>
          <a:xfrm>
            <a:off x="6404864" y="2564968"/>
            <a:ext cx="5135880" cy="1123950"/>
          </a:xfrm>
          <a:prstGeom prst="rect">
            <a:avLst/>
          </a:prstGeom>
        </p:spPr>
        <p:txBody>
          <a:bodyPr vert="horz" wrap="square" lIns="0" tIns="12700" rIns="0" bIns="0" rtlCol="0">
            <a:spAutoFit/>
          </a:bodyPr>
          <a:lstStyle/>
          <a:p>
            <a:pPr marL="299085" marR="22225" indent="-287020">
              <a:lnSpc>
                <a:spcPct val="100000"/>
              </a:lnSpc>
              <a:spcBef>
                <a:spcPts val="100"/>
              </a:spcBef>
              <a:buFont typeface="Arial MT"/>
              <a:buChar char="•"/>
              <a:tabLst>
                <a:tab pos="299085" algn="l"/>
                <a:tab pos="299720" algn="l"/>
              </a:tabLst>
            </a:pPr>
            <a:r>
              <a:rPr sz="1200" dirty="0">
                <a:latin typeface="Corbel"/>
                <a:cs typeface="Corbel"/>
              </a:rPr>
              <a:t>La </a:t>
            </a:r>
            <a:r>
              <a:rPr sz="1200" spc="-5" dirty="0">
                <a:latin typeface="Corbel"/>
                <a:cs typeface="Corbel"/>
              </a:rPr>
              <a:t>méthode SMOTE </a:t>
            </a:r>
            <a:r>
              <a:rPr sz="1200" dirty="0">
                <a:latin typeface="Corbel"/>
                <a:cs typeface="Corbel"/>
              </a:rPr>
              <a:t>pour </a:t>
            </a:r>
            <a:r>
              <a:rPr sz="1200" spc="-5" dirty="0">
                <a:latin typeface="Corbel"/>
                <a:cs typeface="Corbel"/>
              </a:rPr>
              <a:t>l’équilibrage </a:t>
            </a:r>
            <a:r>
              <a:rPr sz="1200" dirty="0">
                <a:latin typeface="Corbel"/>
                <a:cs typeface="Corbel"/>
              </a:rPr>
              <a:t>des </a:t>
            </a:r>
            <a:r>
              <a:rPr sz="1200" spc="-5" dirty="0">
                <a:latin typeface="Corbel"/>
                <a:cs typeface="Corbel"/>
              </a:rPr>
              <a:t>données est </a:t>
            </a:r>
            <a:r>
              <a:rPr sz="1200" dirty="0">
                <a:latin typeface="Corbel"/>
                <a:cs typeface="Corbel"/>
              </a:rPr>
              <a:t>plus </a:t>
            </a:r>
            <a:r>
              <a:rPr sz="1200" spc="-5" dirty="0">
                <a:latin typeface="Corbel"/>
                <a:cs typeface="Corbel"/>
              </a:rPr>
              <a:t>performante que </a:t>
            </a:r>
            <a:r>
              <a:rPr sz="1200" spc="-229" dirty="0">
                <a:latin typeface="Corbel"/>
                <a:cs typeface="Corbel"/>
              </a:rPr>
              <a:t> </a:t>
            </a:r>
            <a:r>
              <a:rPr sz="1200" dirty="0">
                <a:latin typeface="Corbel"/>
                <a:cs typeface="Corbel"/>
                <a:hlinkClick r:id="rId6"/>
              </a:rPr>
              <a:t>celle </a:t>
            </a:r>
            <a:r>
              <a:rPr sz="1200" spc="-5" dirty="0">
                <a:latin typeface="Corbel"/>
                <a:cs typeface="Corbel"/>
                <a:hlinkClick r:id="rId6"/>
              </a:rPr>
              <a:t>utilisée </a:t>
            </a:r>
            <a:r>
              <a:rPr sz="1200" spc="-10" dirty="0">
                <a:latin typeface="Corbel"/>
                <a:cs typeface="Corbel"/>
                <a:hlinkClick r:id="rId6"/>
              </a:rPr>
              <a:t>dans </a:t>
            </a:r>
            <a:r>
              <a:rPr sz="1200" spc="-5" dirty="0">
                <a:latin typeface="Corbel"/>
                <a:cs typeface="Corbel"/>
                <a:hlinkClick r:id="rId6"/>
              </a:rPr>
              <a:t>ce projet, </a:t>
            </a:r>
            <a:r>
              <a:rPr sz="1200" spc="-10" dirty="0">
                <a:latin typeface="Corbel"/>
                <a:cs typeface="Corbel"/>
                <a:hlinkClick r:id="rId6"/>
              </a:rPr>
              <a:t>mais </a:t>
            </a:r>
            <a:r>
              <a:rPr sz="1200" spc="-5" dirty="0">
                <a:latin typeface="Corbel"/>
                <a:cs typeface="Corbel"/>
                <a:hlinkClick r:id="rId6"/>
              </a:rPr>
              <a:t>beaucoup </a:t>
            </a:r>
            <a:r>
              <a:rPr sz="1200" dirty="0">
                <a:latin typeface="Corbel"/>
                <a:cs typeface="Corbel"/>
                <a:hlinkClick r:id="rId6"/>
              </a:rPr>
              <a:t>plus longue en </a:t>
            </a:r>
            <a:r>
              <a:rPr sz="1200" spc="-10" dirty="0">
                <a:latin typeface="Corbel"/>
                <a:cs typeface="Corbel"/>
                <a:hlinkClick r:id="rId6"/>
              </a:rPr>
              <a:t>traitement.</a:t>
            </a:r>
            <a:r>
              <a:rPr sz="1200" spc="-5" dirty="0">
                <a:solidFill>
                  <a:srgbClr val="2F85EC"/>
                </a:solidFill>
                <a:latin typeface="Corbel"/>
                <a:cs typeface="Corbel"/>
                <a:hlinkClick r:id="rId6"/>
              </a:rPr>
              <a:t> </a:t>
            </a:r>
            <a:r>
              <a:rPr sz="1200" u="sng" dirty="0">
                <a:solidFill>
                  <a:srgbClr val="2F85EC"/>
                </a:solidFill>
                <a:uFill>
                  <a:solidFill>
                    <a:srgbClr val="2F85EC"/>
                  </a:solidFill>
                </a:uFill>
                <a:latin typeface="Corbel"/>
                <a:cs typeface="Corbel"/>
                <a:hlinkClick r:id="rId6"/>
              </a:rPr>
              <a:t>Lien </a:t>
            </a:r>
            <a:r>
              <a:rPr sz="1200" spc="5" dirty="0">
                <a:solidFill>
                  <a:srgbClr val="2F85EC"/>
                </a:solidFill>
                <a:latin typeface="Corbel"/>
                <a:cs typeface="Corbel"/>
                <a:hlinkClick r:id="rId6"/>
              </a:rPr>
              <a:t> </a:t>
            </a:r>
            <a:r>
              <a:rPr sz="1200" u="sng" dirty="0">
                <a:solidFill>
                  <a:srgbClr val="2F85EC"/>
                </a:solidFill>
                <a:uFill>
                  <a:solidFill>
                    <a:srgbClr val="2F85EC"/>
                  </a:solidFill>
                </a:uFill>
                <a:latin typeface="Corbel"/>
                <a:cs typeface="Corbel"/>
                <a:hlinkClick r:id="rId6"/>
              </a:rPr>
              <a:t>utile</a:t>
            </a:r>
            <a:r>
              <a:rPr sz="1200" u="sng" spc="-25" dirty="0">
                <a:solidFill>
                  <a:srgbClr val="2F85EC"/>
                </a:solidFill>
                <a:uFill>
                  <a:solidFill>
                    <a:srgbClr val="2F85EC"/>
                  </a:solidFill>
                </a:uFill>
                <a:latin typeface="Corbel"/>
                <a:cs typeface="Corbel"/>
                <a:hlinkClick r:id="rId6"/>
              </a:rPr>
              <a:t> </a:t>
            </a:r>
            <a:r>
              <a:rPr sz="1200" u="sng" spc="-5" dirty="0">
                <a:solidFill>
                  <a:srgbClr val="2F85EC"/>
                </a:solidFill>
                <a:uFill>
                  <a:solidFill>
                    <a:srgbClr val="2F85EC"/>
                  </a:solidFill>
                </a:uFill>
                <a:latin typeface="Corbel"/>
                <a:cs typeface="Corbel"/>
                <a:hlinkClick r:id="rId6"/>
              </a:rPr>
              <a:t>avec</a:t>
            </a:r>
            <a:r>
              <a:rPr sz="1200" u="sng" dirty="0">
                <a:solidFill>
                  <a:srgbClr val="2F85EC"/>
                </a:solidFill>
                <a:uFill>
                  <a:solidFill>
                    <a:srgbClr val="2F85EC"/>
                  </a:solidFill>
                </a:uFill>
                <a:latin typeface="Corbel"/>
                <a:cs typeface="Corbel"/>
                <a:hlinkClick r:id="rId6"/>
              </a:rPr>
              <a:t> les </a:t>
            </a:r>
            <a:r>
              <a:rPr sz="1200" u="sng" spc="-5" dirty="0">
                <a:solidFill>
                  <a:srgbClr val="2F85EC"/>
                </a:solidFill>
                <a:uFill>
                  <a:solidFill>
                    <a:srgbClr val="2F85EC"/>
                  </a:solidFill>
                </a:uFill>
                <a:latin typeface="Corbel"/>
                <a:cs typeface="Corbel"/>
                <a:hlinkClick r:id="rId6"/>
              </a:rPr>
              <a:t>différentes</a:t>
            </a:r>
            <a:r>
              <a:rPr sz="1200" u="sng" dirty="0">
                <a:solidFill>
                  <a:srgbClr val="2F85EC"/>
                </a:solidFill>
                <a:uFill>
                  <a:solidFill>
                    <a:srgbClr val="2F85EC"/>
                  </a:solidFill>
                </a:uFill>
                <a:latin typeface="Corbel"/>
                <a:cs typeface="Corbel"/>
                <a:hlinkClick r:id="rId6"/>
              </a:rPr>
              <a:t> </a:t>
            </a:r>
            <a:r>
              <a:rPr sz="1200" u="sng" spc="-5" dirty="0">
                <a:solidFill>
                  <a:srgbClr val="2F85EC"/>
                </a:solidFill>
                <a:uFill>
                  <a:solidFill>
                    <a:srgbClr val="2F85EC"/>
                  </a:solidFill>
                </a:uFill>
                <a:latin typeface="Corbel"/>
                <a:cs typeface="Corbel"/>
                <a:hlinkClick r:id="rId6"/>
              </a:rPr>
              <a:t>stratégies</a:t>
            </a:r>
            <a:r>
              <a:rPr sz="1200" u="sng" dirty="0">
                <a:solidFill>
                  <a:srgbClr val="2F85EC"/>
                </a:solidFill>
                <a:uFill>
                  <a:solidFill>
                    <a:srgbClr val="2F85EC"/>
                  </a:solidFill>
                </a:uFill>
                <a:latin typeface="Corbel"/>
                <a:cs typeface="Corbel"/>
                <a:hlinkClick r:id="rId6"/>
              </a:rPr>
              <a:t> de</a:t>
            </a:r>
            <a:r>
              <a:rPr sz="1200" u="sng" spc="-25" dirty="0">
                <a:solidFill>
                  <a:srgbClr val="2F85EC"/>
                </a:solidFill>
                <a:uFill>
                  <a:solidFill>
                    <a:srgbClr val="2F85EC"/>
                  </a:solidFill>
                </a:uFill>
                <a:latin typeface="Corbel"/>
                <a:cs typeface="Corbel"/>
                <a:hlinkClick r:id="rId6"/>
              </a:rPr>
              <a:t> </a:t>
            </a:r>
            <a:r>
              <a:rPr sz="1200" u="sng" spc="-5" dirty="0">
                <a:solidFill>
                  <a:srgbClr val="2F85EC"/>
                </a:solidFill>
                <a:uFill>
                  <a:solidFill>
                    <a:srgbClr val="2F85EC"/>
                  </a:solidFill>
                </a:uFill>
                <a:latin typeface="Corbel"/>
                <a:cs typeface="Corbel"/>
                <a:hlinkClick r:id="rId6"/>
              </a:rPr>
              <a:t>resampling.</a:t>
            </a:r>
            <a:endParaRPr sz="1200" dirty="0">
              <a:latin typeface="Corbel"/>
              <a:cs typeface="Corbel"/>
            </a:endParaRPr>
          </a:p>
          <a:p>
            <a:pPr>
              <a:lnSpc>
                <a:spcPct val="100000"/>
              </a:lnSpc>
              <a:spcBef>
                <a:spcPts val="40"/>
              </a:spcBef>
              <a:buFont typeface="Arial MT"/>
              <a:buChar char="•"/>
            </a:pPr>
            <a:endParaRPr sz="1150" dirty="0">
              <a:latin typeface="Corbel"/>
              <a:cs typeface="Corbel"/>
            </a:endParaRPr>
          </a:p>
          <a:p>
            <a:pPr marL="299085" marR="5080" indent="-287020">
              <a:lnSpc>
                <a:spcPct val="100000"/>
              </a:lnSpc>
              <a:buFont typeface="Arial MT"/>
              <a:buChar char="•"/>
              <a:tabLst>
                <a:tab pos="299085" algn="l"/>
                <a:tab pos="299720" algn="l"/>
              </a:tabLst>
            </a:pPr>
            <a:r>
              <a:rPr sz="1200" spc="-5" dirty="0">
                <a:latin typeface="Corbel"/>
                <a:cs typeface="Corbel"/>
              </a:rPr>
              <a:t>Une</a:t>
            </a:r>
            <a:r>
              <a:rPr sz="1200" dirty="0">
                <a:latin typeface="Corbel"/>
                <a:cs typeface="Corbel"/>
              </a:rPr>
              <a:t> recherche</a:t>
            </a:r>
            <a:r>
              <a:rPr sz="1200" spc="-45" dirty="0">
                <a:latin typeface="Corbel"/>
                <a:cs typeface="Corbel"/>
              </a:rPr>
              <a:t> </a:t>
            </a:r>
            <a:r>
              <a:rPr sz="1200" dirty="0">
                <a:latin typeface="Corbel"/>
                <a:cs typeface="Corbel"/>
              </a:rPr>
              <a:t>de</a:t>
            </a:r>
            <a:r>
              <a:rPr sz="1200" spc="-25" dirty="0">
                <a:latin typeface="Corbel"/>
                <a:cs typeface="Corbel"/>
              </a:rPr>
              <a:t> </a:t>
            </a:r>
            <a:r>
              <a:rPr sz="1200" spc="-5" dirty="0">
                <a:latin typeface="Corbel"/>
                <a:cs typeface="Corbel"/>
              </a:rPr>
              <a:t>performances</a:t>
            </a:r>
            <a:r>
              <a:rPr sz="1200" spc="15" dirty="0">
                <a:latin typeface="Corbel"/>
                <a:cs typeface="Corbel"/>
              </a:rPr>
              <a:t> </a:t>
            </a:r>
            <a:r>
              <a:rPr sz="1200" dirty="0">
                <a:latin typeface="Corbel"/>
                <a:cs typeface="Corbel"/>
              </a:rPr>
              <a:t>de</a:t>
            </a:r>
            <a:r>
              <a:rPr sz="1200" spc="-20" dirty="0">
                <a:latin typeface="Corbel"/>
                <a:cs typeface="Corbel"/>
              </a:rPr>
              <a:t> </a:t>
            </a:r>
            <a:r>
              <a:rPr sz="1200" dirty="0">
                <a:latin typeface="Corbel"/>
                <a:cs typeface="Corbel"/>
              </a:rPr>
              <a:t>prédiction</a:t>
            </a:r>
            <a:r>
              <a:rPr sz="1200" spc="-60" dirty="0">
                <a:latin typeface="Corbel"/>
                <a:cs typeface="Corbel"/>
              </a:rPr>
              <a:t> </a:t>
            </a:r>
            <a:r>
              <a:rPr sz="1200" dirty="0">
                <a:latin typeface="Corbel"/>
                <a:cs typeface="Corbel"/>
              </a:rPr>
              <a:t>plus</a:t>
            </a:r>
            <a:r>
              <a:rPr sz="1200" spc="-30" dirty="0">
                <a:latin typeface="Corbel"/>
                <a:cs typeface="Corbel"/>
              </a:rPr>
              <a:t> </a:t>
            </a:r>
            <a:r>
              <a:rPr sz="1200" dirty="0">
                <a:latin typeface="Corbel"/>
                <a:cs typeface="Corbel"/>
              </a:rPr>
              <a:t>approfondie,</a:t>
            </a:r>
            <a:r>
              <a:rPr sz="1200" spc="-50" dirty="0">
                <a:latin typeface="Corbel"/>
                <a:cs typeface="Corbel"/>
              </a:rPr>
              <a:t> </a:t>
            </a:r>
            <a:r>
              <a:rPr sz="1200" spc="-5" dirty="0">
                <a:latin typeface="Corbel"/>
                <a:cs typeface="Corbel"/>
              </a:rPr>
              <a:t>avec</a:t>
            </a:r>
            <a:r>
              <a:rPr sz="1200" dirty="0">
                <a:latin typeface="Corbel"/>
                <a:cs typeface="Corbel"/>
              </a:rPr>
              <a:t> </a:t>
            </a:r>
            <a:r>
              <a:rPr sz="1200" spc="-5" dirty="0">
                <a:latin typeface="Corbel"/>
                <a:cs typeface="Corbel"/>
              </a:rPr>
              <a:t>réseaux </a:t>
            </a:r>
            <a:r>
              <a:rPr sz="1200" spc="-225" dirty="0">
                <a:latin typeface="Corbel"/>
                <a:cs typeface="Corbel"/>
              </a:rPr>
              <a:t> </a:t>
            </a:r>
            <a:r>
              <a:rPr sz="1200" dirty="0">
                <a:latin typeface="Corbel"/>
                <a:cs typeface="Corbel"/>
              </a:rPr>
              <a:t>de</a:t>
            </a:r>
            <a:r>
              <a:rPr sz="1200" spc="-30" dirty="0">
                <a:latin typeface="Corbel"/>
                <a:cs typeface="Corbel"/>
              </a:rPr>
              <a:t> </a:t>
            </a:r>
            <a:r>
              <a:rPr sz="1200" spc="-5" dirty="0">
                <a:latin typeface="Corbel"/>
                <a:cs typeface="Corbel"/>
              </a:rPr>
              <a:t>neurones</a:t>
            </a:r>
            <a:r>
              <a:rPr sz="1200" spc="20" dirty="0">
                <a:latin typeface="Corbel"/>
                <a:cs typeface="Corbel"/>
              </a:rPr>
              <a:t> </a:t>
            </a:r>
            <a:r>
              <a:rPr sz="1200" spc="-5" dirty="0">
                <a:latin typeface="Corbel"/>
                <a:cs typeface="Corbel"/>
              </a:rPr>
              <a:t>par</a:t>
            </a:r>
            <a:r>
              <a:rPr sz="1200" dirty="0">
                <a:latin typeface="Corbel"/>
                <a:cs typeface="Corbel"/>
              </a:rPr>
              <a:t> exemple.</a:t>
            </a:r>
          </a:p>
        </p:txBody>
      </p:sp>
      <p:sp>
        <p:nvSpPr>
          <p:cNvPr id="21" name="object 21"/>
          <p:cNvSpPr txBox="1"/>
          <p:nvPr/>
        </p:nvSpPr>
        <p:spPr>
          <a:xfrm>
            <a:off x="6404864" y="4577537"/>
            <a:ext cx="2034539" cy="20891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200" spc="-5" dirty="0">
                <a:latin typeface="Corbel"/>
                <a:cs typeface="Corbel"/>
              </a:rPr>
              <a:t>Dommage</a:t>
            </a:r>
            <a:r>
              <a:rPr sz="1200" spc="-15" dirty="0">
                <a:latin typeface="Corbel"/>
                <a:cs typeface="Corbel"/>
              </a:rPr>
              <a:t> </a:t>
            </a:r>
            <a:r>
              <a:rPr sz="1200" dirty="0">
                <a:latin typeface="Corbel"/>
                <a:cs typeface="Corbel"/>
              </a:rPr>
              <a:t>qu’il</a:t>
            </a:r>
            <a:r>
              <a:rPr sz="1200" spc="-30" dirty="0">
                <a:latin typeface="Corbel"/>
                <a:cs typeface="Corbel"/>
              </a:rPr>
              <a:t> </a:t>
            </a:r>
            <a:r>
              <a:rPr sz="1200" dirty="0">
                <a:latin typeface="Corbel"/>
                <a:cs typeface="Corbel"/>
              </a:rPr>
              <a:t>soit</a:t>
            </a:r>
            <a:r>
              <a:rPr sz="1200" spc="-45" dirty="0">
                <a:latin typeface="Corbel"/>
                <a:cs typeface="Corbel"/>
              </a:rPr>
              <a:t> </a:t>
            </a:r>
            <a:r>
              <a:rPr sz="1200" spc="-10" dirty="0">
                <a:latin typeface="Corbel"/>
                <a:cs typeface="Corbel"/>
              </a:rPr>
              <a:t>payant.</a:t>
            </a:r>
            <a:endParaRPr sz="1200">
              <a:latin typeface="Corbel"/>
              <a:cs typeface="Corbel"/>
            </a:endParaRPr>
          </a:p>
        </p:txBody>
      </p:sp>
      <p:grpSp>
        <p:nvGrpSpPr>
          <p:cNvPr id="22" name="object 22"/>
          <p:cNvGrpSpPr/>
          <p:nvPr/>
        </p:nvGrpSpPr>
        <p:grpSpPr>
          <a:xfrm>
            <a:off x="417385" y="3206305"/>
            <a:ext cx="5499100" cy="2027555"/>
            <a:chOff x="417385" y="3206305"/>
            <a:chExt cx="5499100" cy="2027555"/>
          </a:xfrm>
        </p:grpSpPr>
        <p:pic>
          <p:nvPicPr>
            <p:cNvPr id="23" name="object 23"/>
            <p:cNvPicPr/>
            <p:nvPr/>
          </p:nvPicPr>
          <p:blipFill>
            <a:blip r:embed="rId7" cstate="print"/>
            <a:stretch>
              <a:fillRect/>
            </a:stretch>
          </p:blipFill>
          <p:spPr>
            <a:xfrm>
              <a:off x="422148" y="3211067"/>
              <a:ext cx="5489448" cy="2017776"/>
            </a:xfrm>
            <a:prstGeom prst="rect">
              <a:avLst/>
            </a:prstGeom>
          </p:spPr>
        </p:pic>
        <p:sp>
          <p:nvSpPr>
            <p:cNvPr id="24" name="object 24"/>
            <p:cNvSpPr/>
            <p:nvPr/>
          </p:nvSpPr>
          <p:spPr>
            <a:xfrm>
              <a:off x="422148" y="3211067"/>
              <a:ext cx="5489575" cy="2018030"/>
            </a:xfrm>
            <a:custGeom>
              <a:avLst/>
              <a:gdLst/>
              <a:ahLst/>
              <a:cxnLst/>
              <a:rect l="l" t="t" r="r" b="b"/>
              <a:pathLst>
                <a:path w="5489575" h="2018029">
                  <a:moveTo>
                    <a:pt x="0" y="166116"/>
                  </a:moveTo>
                  <a:lnTo>
                    <a:pt x="5934" y="121972"/>
                  </a:lnTo>
                  <a:lnTo>
                    <a:pt x="22683" y="82296"/>
                  </a:lnTo>
                  <a:lnTo>
                    <a:pt x="48661" y="48672"/>
                  </a:lnTo>
                  <a:lnTo>
                    <a:pt x="82286" y="22690"/>
                  </a:lnTo>
                  <a:lnTo>
                    <a:pt x="121974" y="5937"/>
                  </a:lnTo>
                  <a:lnTo>
                    <a:pt x="166141" y="0"/>
                  </a:lnTo>
                  <a:lnTo>
                    <a:pt x="5323332" y="0"/>
                  </a:lnTo>
                  <a:lnTo>
                    <a:pt x="5367475" y="5937"/>
                  </a:lnTo>
                  <a:lnTo>
                    <a:pt x="5407152" y="22690"/>
                  </a:lnTo>
                  <a:lnTo>
                    <a:pt x="5440775" y="48672"/>
                  </a:lnTo>
                  <a:lnTo>
                    <a:pt x="5466757" y="82296"/>
                  </a:lnTo>
                  <a:lnTo>
                    <a:pt x="5483510" y="121972"/>
                  </a:lnTo>
                  <a:lnTo>
                    <a:pt x="5489448" y="166116"/>
                  </a:lnTo>
                  <a:lnTo>
                    <a:pt x="5489448" y="1851660"/>
                  </a:lnTo>
                  <a:lnTo>
                    <a:pt x="5483510" y="1895803"/>
                  </a:lnTo>
                  <a:lnTo>
                    <a:pt x="5466757" y="1935480"/>
                  </a:lnTo>
                  <a:lnTo>
                    <a:pt x="5440775" y="1969103"/>
                  </a:lnTo>
                  <a:lnTo>
                    <a:pt x="5407152" y="1995085"/>
                  </a:lnTo>
                  <a:lnTo>
                    <a:pt x="5367475" y="2011838"/>
                  </a:lnTo>
                  <a:lnTo>
                    <a:pt x="5323332" y="2017776"/>
                  </a:lnTo>
                  <a:lnTo>
                    <a:pt x="166141" y="2017776"/>
                  </a:lnTo>
                  <a:lnTo>
                    <a:pt x="121974" y="2011838"/>
                  </a:lnTo>
                  <a:lnTo>
                    <a:pt x="82286" y="1995085"/>
                  </a:lnTo>
                  <a:lnTo>
                    <a:pt x="48661" y="1969103"/>
                  </a:lnTo>
                  <a:lnTo>
                    <a:pt x="22683" y="1935480"/>
                  </a:lnTo>
                  <a:lnTo>
                    <a:pt x="5934" y="1895803"/>
                  </a:lnTo>
                  <a:lnTo>
                    <a:pt x="0" y="1851660"/>
                  </a:lnTo>
                  <a:lnTo>
                    <a:pt x="0" y="166116"/>
                  </a:lnTo>
                  <a:close/>
                </a:path>
              </a:pathLst>
            </a:custGeom>
            <a:ln w="9143">
              <a:solidFill>
                <a:srgbClr val="AAAAAA"/>
              </a:solidFill>
            </a:ln>
          </p:spPr>
          <p:txBody>
            <a:bodyPr wrap="square" lIns="0" tIns="0" rIns="0" bIns="0" rtlCol="0"/>
            <a:lstStyle/>
            <a:p>
              <a:endParaRPr/>
            </a:p>
          </p:txBody>
        </p:sp>
      </p:grpSp>
      <p:sp>
        <p:nvSpPr>
          <p:cNvPr id="25" name="object 25"/>
          <p:cNvSpPr txBox="1"/>
          <p:nvPr/>
        </p:nvSpPr>
        <p:spPr>
          <a:xfrm>
            <a:off x="548436" y="3619245"/>
            <a:ext cx="1473200" cy="238125"/>
          </a:xfrm>
          <a:prstGeom prst="rect">
            <a:avLst/>
          </a:prstGeom>
        </p:spPr>
        <p:txBody>
          <a:bodyPr vert="horz" wrap="square" lIns="0" tIns="11430" rIns="0" bIns="0" rtlCol="0">
            <a:spAutoFit/>
          </a:bodyPr>
          <a:lstStyle/>
          <a:p>
            <a:pPr marL="12700">
              <a:lnSpc>
                <a:spcPct val="100000"/>
              </a:lnSpc>
              <a:spcBef>
                <a:spcPts val="90"/>
              </a:spcBef>
            </a:pPr>
            <a:r>
              <a:rPr sz="1400" b="1" u="sng" spc="-10" dirty="0">
                <a:uFill>
                  <a:solidFill>
                    <a:srgbClr val="000000"/>
                  </a:solidFill>
                </a:uFill>
                <a:latin typeface="Corbel"/>
                <a:cs typeface="Corbel"/>
              </a:rPr>
              <a:t>API</a:t>
            </a:r>
            <a:r>
              <a:rPr sz="1400" b="1" u="sng" spc="-5" dirty="0">
                <a:uFill>
                  <a:solidFill>
                    <a:srgbClr val="000000"/>
                  </a:solidFill>
                </a:uFill>
                <a:latin typeface="Corbel"/>
                <a:cs typeface="Corbel"/>
              </a:rPr>
              <a:t> /</a:t>
            </a:r>
            <a:r>
              <a:rPr sz="1400" b="1" u="sng" spc="-25" dirty="0">
                <a:uFill>
                  <a:solidFill>
                    <a:srgbClr val="000000"/>
                  </a:solidFill>
                </a:uFill>
                <a:latin typeface="Corbel"/>
                <a:cs typeface="Corbel"/>
              </a:rPr>
              <a:t> </a:t>
            </a:r>
            <a:r>
              <a:rPr sz="1400" b="1" u="sng" spc="-15" dirty="0">
                <a:uFill>
                  <a:solidFill>
                    <a:srgbClr val="000000"/>
                  </a:solidFill>
                </a:uFill>
                <a:latin typeface="Corbel"/>
                <a:cs typeface="Corbel"/>
              </a:rPr>
              <a:t>DASHBOARD</a:t>
            </a:r>
            <a:endParaRPr sz="1400">
              <a:latin typeface="Corbel"/>
              <a:cs typeface="Corbel"/>
            </a:endParaRPr>
          </a:p>
        </p:txBody>
      </p:sp>
      <p:sp>
        <p:nvSpPr>
          <p:cNvPr id="26" name="object 26"/>
          <p:cNvSpPr txBox="1"/>
          <p:nvPr/>
        </p:nvSpPr>
        <p:spPr>
          <a:xfrm>
            <a:off x="548436" y="3828772"/>
            <a:ext cx="11064875" cy="774700"/>
          </a:xfrm>
          <a:prstGeom prst="rect">
            <a:avLst/>
          </a:prstGeom>
        </p:spPr>
        <p:txBody>
          <a:bodyPr vert="horz" wrap="square" lIns="0" tIns="29845" rIns="0" bIns="0" rtlCol="0">
            <a:spAutoFit/>
          </a:bodyPr>
          <a:lstStyle/>
          <a:p>
            <a:pPr marL="6155055" indent="-287020">
              <a:lnSpc>
                <a:spcPct val="100000"/>
              </a:lnSpc>
              <a:spcBef>
                <a:spcPts val="235"/>
              </a:spcBef>
              <a:buFont typeface="Arial MT"/>
              <a:buChar char="•"/>
              <a:tabLst>
                <a:tab pos="6155055" algn="l"/>
                <a:tab pos="6155690" algn="l"/>
              </a:tabLst>
            </a:pPr>
            <a:r>
              <a:rPr sz="1200" spc="-5" dirty="0">
                <a:latin typeface="Corbel"/>
                <a:cs typeface="Corbel"/>
              </a:rPr>
              <a:t>Une</a:t>
            </a:r>
            <a:r>
              <a:rPr sz="1200" spc="10" dirty="0">
                <a:latin typeface="Corbel"/>
                <a:cs typeface="Corbel"/>
              </a:rPr>
              <a:t> </a:t>
            </a:r>
            <a:r>
              <a:rPr sz="1200" spc="-5" dirty="0">
                <a:latin typeface="Corbel"/>
                <a:cs typeface="Corbel"/>
              </a:rPr>
              <a:t>optimisation</a:t>
            </a:r>
            <a:r>
              <a:rPr sz="1200" spc="-25" dirty="0">
                <a:latin typeface="Corbel"/>
                <a:cs typeface="Corbel"/>
              </a:rPr>
              <a:t> </a:t>
            </a:r>
            <a:r>
              <a:rPr sz="1200" dirty="0">
                <a:latin typeface="Corbel"/>
                <a:cs typeface="Corbel"/>
              </a:rPr>
              <a:t>plus</a:t>
            </a:r>
            <a:r>
              <a:rPr sz="1200" spc="-20" dirty="0">
                <a:latin typeface="Corbel"/>
                <a:cs typeface="Corbel"/>
              </a:rPr>
              <a:t> </a:t>
            </a:r>
            <a:r>
              <a:rPr sz="1200" spc="-5" dirty="0">
                <a:latin typeface="Corbel"/>
                <a:cs typeface="Corbel"/>
              </a:rPr>
              <a:t>fine</a:t>
            </a:r>
            <a:r>
              <a:rPr sz="1200" spc="10" dirty="0">
                <a:latin typeface="Corbel"/>
                <a:cs typeface="Corbel"/>
              </a:rPr>
              <a:t> </a:t>
            </a:r>
            <a:r>
              <a:rPr sz="1200" dirty="0">
                <a:latin typeface="Corbel"/>
                <a:cs typeface="Corbel"/>
              </a:rPr>
              <a:t>en</a:t>
            </a:r>
            <a:r>
              <a:rPr sz="1200" spc="30" dirty="0">
                <a:latin typeface="Corbel"/>
                <a:cs typeface="Corbel"/>
              </a:rPr>
              <a:t> </a:t>
            </a:r>
            <a:r>
              <a:rPr sz="1200" spc="-5" dirty="0">
                <a:latin typeface="Corbel"/>
                <a:cs typeface="Corbel"/>
              </a:rPr>
              <a:t>étudiant</a:t>
            </a:r>
            <a:r>
              <a:rPr sz="1200" dirty="0">
                <a:latin typeface="Corbel"/>
                <a:cs typeface="Corbel"/>
              </a:rPr>
              <a:t> plus</a:t>
            </a:r>
            <a:r>
              <a:rPr sz="1200" spc="5" dirty="0">
                <a:latin typeface="Corbel"/>
                <a:cs typeface="Corbel"/>
              </a:rPr>
              <a:t> </a:t>
            </a:r>
            <a:r>
              <a:rPr sz="1200" dirty="0">
                <a:latin typeface="Corbel"/>
                <a:cs typeface="Corbel"/>
              </a:rPr>
              <a:t>en </a:t>
            </a:r>
            <a:r>
              <a:rPr sz="1200" spc="-5" dirty="0">
                <a:latin typeface="Corbel"/>
                <a:cs typeface="Corbel"/>
              </a:rPr>
              <a:t>détails</a:t>
            </a:r>
            <a:r>
              <a:rPr sz="1200" spc="-25" dirty="0">
                <a:latin typeface="Corbel"/>
                <a:cs typeface="Corbel"/>
              </a:rPr>
              <a:t> </a:t>
            </a:r>
            <a:r>
              <a:rPr sz="1200" spc="-5" dirty="0">
                <a:latin typeface="Corbel"/>
                <a:cs typeface="Corbel"/>
              </a:rPr>
              <a:t>chaque</a:t>
            </a:r>
            <a:r>
              <a:rPr sz="1200" spc="15" dirty="0">
                <a:latin typeface="Corbel"/>
                <a:cs typeface="Corbel"/>
              </a:rPr>
              <a:t> </a:t>
            </a:r>
            <a:r>
              <a:rPr sz="1200" spc="-5" dirty="0">
                <a:latin typeface="Corbel"/>
                <a:cs typeface="Corbel"/>
              </a:rPr>
              <a:t>hyperparamètre.</a:t>
            </a:r>
            <a:endParaRPr sz="1200" dirty="0">
              <a:latin typeface="Corbel"/>
              <a:cs typeface="Corbel"/>
            </a:endParaRPr>
          </a:p>
          <a:p>
            <a:pPr marL="182880" marR="5901690" indent="-170815">
              <a:lnSpc>
                <a:spcPct val="100000"/>
              </a:lnSpc>
              <a:spcBef>
                <a:spcPts val="135"/>
              </a:spcBef>
              <a:buFont typeface="Arial MT"/>
              <a:buChar char="•"/>
              <a:tabLst>
                <a:tab pos="183515" algn="l"/>
              </a:tabLst>
            </a:pPr>
            <a:r>
              <a:rPr sz="1200" spc="-5" dirty="0">
                <a:latin typeface="Corbel"/>
                <a:cs typeface="Corbel"/>
              </a:rPr>
              <a:t>Création d’une </a:t>
            </a:r>
            <a:r>
              <a:rPr sz="1200" dirty="0">
                <a:latin typeface="Corbel"/>
                <a:cs typeface="Corbel"/>
              </a:rPr>
              <a:t>API web </a:t>
            </a:r>
            <a:r>
              <a:rPr sz="1200" spc="-5" dirty="0">
                <a:latin typeface="Corbel"/>
                <a:cs typeface="Corbel"/>
              </a:rPr>
              <a:t>avec Flask </a:t>
            </a:r>
            <a:r>
              <a:rPr sz="1200" dirty="0">
                <a:latin typeface="Corbel"/>
                <a:cs typeface="Corbel"/>
              </a:rPr>
              <a:t>pour le </a:t>
            </a:r>
            <a:r>
              <a:rPr sz="1200" spc="-5" dirty="0">
                <a:latin typeface="Corbel"/>
                <a:cs typeface="Corbel"/>
              </a:rPr>
              <a:t>côté </a:t>
            </a:r>
            <a:r>
              <a:rPr sz="1200" spc="-10" dirty="0">
                <a:latin typeface="Corbel"/>
                <a:cs typeface="Corbel"/>
              </a:rPr>
              <a:t>serveur, </a:t>
            </a:r>
            <a:r>
              <a:rPr sz="1200" dirty="0">
                <a:latin typeface="Corbel"/>
                <a:cs typeface="Corbel"/>
              </a:rPr>
              <a:t>et </a:t>
            </a:r>
            <a:r>
              <a:rPr sz="1200" spc="-5" dirty="0">
                <a:latin typeface="Corbel"/>
                <a:cs typeface="Corbel"/>
              </a:rPr>
              <a:t>Streamlit </a:t>
            </a:r>
            <a:r>
              <a:rPr sz="1200" dirty="0">
                <a:latin typeface="Corbel"/>
                <a:cs typeface="Corbel"/>
              </a:rPr>
              <a:t>pour le </a:t>
            </a:r>
            <a:r>
              <a:rPr sz="1200" spc="-5" dirty="0">
                <a:latin typeface="Corbel"/>
                <a:cs typeface="Corbel"/>
              </a:rPr>
              <a:t>côté </a:t>
            </a:r>
            <a:r>
              <a:rPr sz="1200" spc="-229" dirty="0">
                <a:latin typeface="Corbel"/>
                <a:cs typeface="Corbel"/>
              </a:rPr>
              <a:t> </a:t>
            </a:r>
            <a:r>
              <a:rPr sz="1200" dirty="0">
                <a:latin typeface="Corbel"/>
                <a:cs typeface="Corbel"/>
              </a:rPr>
              <a:t>dashboard.</a:t>
            </a:r>
          </a:p>
          <a:p>
            <a:pPr marL="5868670">
              <a:lnSpc>
                <a:spcPts val="1310"/>
              </a:lnSpc>
            </a:pPr>
            <a:r>
              <a:rPr sz="1200" b="1" u="sng" spc="-5" dirty="0">
                <a:uFill>
                  <a:solidFill>
                    <a:srgbClr val="000000"/>
                  </a:solidFill>
                </a:uFill>
                <a:latin typeface="Corbel"/>
                <a:cs typeface="Corbel"/>
              </a:rPr>
              <a:t>Déploiement</a:t>
            </a:r>
            <a:r>
              <a:rPr sz="1200" b="1" u="sng" spc="-55" dirty="0">
                <a:uFill>
                  <a:solidFill>
                    <a:srgbClr val="000000"/>
                  </a:solidFill>
                </a:uFill>
                <a:latin typeface="Corbel"/>
                <a:cs typeface="Corbel"/>
              </a:rPr>
              <a:t> </a:t>
            </a:r>
            <a:r>
              <a:rPr sz="1200" b="1" u="sng" dirty="0">
                <a:uFill>
                  <a:solidFill>
                    <a:srgbClr val="000000"/>
                  </a:solidFill>
                </a:uFill>
                <a:latin typeface="Corbel"/>
                <a:cs typeface="Corbel"/>
              </a:rPr>
              <a:t>:</a:t>
            </a:r>
            <a:endParaRPr sz="1200" dirty="0">
              <a:latin typeface="Corbel"/>
              <a:cs typeface="Corbel"/>
            </a:endParaRPr>
          </a:p>
        </p:txBody>
      </p:sp>
      <p:sp>
        <p:nvSpPr>
          <p:cNvPr id="27" name="object 27"/>
          <p:cNvSpPr txBox="1"/>
          <p:nvPr/>
        </p:nvSpPr>
        <p:spPr>
          <a:xfrm>
            <a:off x="548436" y="4594986"/>
            <a:ext cx="3072765" cy="208279"/>
          </a:xfrm>
          <a:prstGeom prst="rect">
            <a:avLst/>
          </a:prstGeom>
        </p:spPr>
        <p:txBody>
          <a:bodyPr vert="horz" wrap="square" lIns="0" tIns="12700" rIns="0" bIns="0" rtlCol="0">
            <a:spAutoFit/>
          </a:bodyPr>
          <a:lstStyle/>
          <a:p>
            <a:pPr marL="182880" indent="-170815">
              <a:lnSpc>
                <a:spcPct val="100000"/>
              </a:lnSpc>
              <a:spcBef>
                <a:spcPts val="100"/>
              </a:spcBef>
              <a:buFont typeface="Arial MT"/>
              <a:buChar char="•"/>
              <a:tabLst>
                <a:tab pos="183515" algn="l"/>
              </a:tabLst>
            </a:pPr>
            <a:r>
              <a:rPr sz="1200" spc="-5" dirty="0">
                <a:latin typeface="Corbel"/>
                <a:cs typeface="Corbel"/>
              </a:rPr>
              <a:t>Construction</a:t>
            </a:r>
            <a:r>
              <a:rPr sz="1200" dirty="0">
                <a:latin typeface="Corbel"/>
                <a:cs typeface="Corbel"/>
              </a:rPr>
              <a:t> du</a:t>
            </a:r>
            <a:r>
              <a:rPr sz="1200" spc="-25" dirty="0">
                <a:latin typeface="Corbel"/>
                <a:cs typeface="Corbel"/>
              </a:rPr>
              <a:t> </a:t>
            </a:r>
            <a:r>
              <a:rPr sz="1200" spc="-5" dirty="0">
                <a:latin typeface="Corbel"/>
                <a:cs typeface="Corbel"/>
              </a:rPr>
              <a:t>dossier</a:t>
            </a:r>
            <a:r>
              <a:rPr sz="1200" spc="-20" dirty="0">
                <a:latin typeface="Corbel"/>
                <a:cs typeface="Corbel"/>
              </a:rPr>
              <a:t> </a:t>
            </a:r>
            <a:r>
              <a:rPr sz="1200" dirty="0">
                <a:latin typeface="Corbel"/>
                <a:cs typeface="Corbel"/>
              </a:rPr>
              <a:t>déployée</a:t>
            </a:r>
            <a:r>
              <a:rPr sz="1200" spc="200" dirty="0">
                <a:latin typeface="Corbel"/>
                <a:cs typeface="Corbel"/>
              </a:rPr>
              <a:t> </a:t>
            </a:r>
            <a:r>
              <a:rPr sz="1200" spc="-5" dirty="0">
                <a:latin typeface="Corbel"/>
                <a:cs typeface="Corbel"/>
              </a:rPr>
              <a:t>sur</a:t>
            </a:r>
            <a:r>
              <a:rPr sz="1200" spc="5" dirty="0">
                <a:latin typeface="Corbel"/>
                <a:cs typeface="Corbel"/>
              </a:rPr>
              <a:t> </a:t>
            </a:r>
            <a:r>
              <a:rPr sz="1200" spc="-5" dirty="0">
                <a:latin typeface="Corbel"/>
                <a:cs typeface="Corbel"/>
              </a:rPr>
              <a:t>Heroku.</a:t>
            </a:r>
            <a:endParaRPr sz="1200">
              <a:latin typeface="Corbel"/>
              <a:cs typeface="Corbel"/>
            </a:endParaRPr>
          </a:p>
        </p:txBody>
      </p:sp>
      <p:grpSp>
        <p:nvGrpSpPr>
          <p:cNvPr id="28" name="object 28"/>
          <p:cNvGrpSpPr/>
          <p:nvPr/>
        </p:nvGrpSpPr>
        <p:grpSpPr>
          <a:xfrm>
            <a:off x="6412801" y="5644705"/>
            <a:ext cx="5231130" cy="1104265"/>
            <a:chOff x="6412801" y="5644705"/>
            <a:chExt cx="5231130" cy="1104265"/>
          </a:xfrm>
        </p:grpSpPr>
        <p:pic>
          <p:nvPicPr>
            <p:cNvPr id="29" name="object 29"/>
            <p:cNvPicPr/>
            <p:nvPr/>
          </p:nvPicPr>
          <p:blipFill>
            <a:blip r:embed="rId8" cstate="print"/>
            <a:stretch>
              <a:fillRect/>
            </a:stretch>
          </p:blipFill>
          <p:spPr>
            <a:xfrm>
              <a:off x="6417564" y="5649467"/>
              <a:ext cx="5221224" cy="1094230"/>
            </a:xfrm>
            <a:prstGeom prst="rect">
              <a:avLst/>
            </a:prstGeom>
          </p:spPr>
        </p:pic>
        <p:sp>
          <p:nvSpPr>
            <p:cNvPr id="30" name="object 30"/>
            <p:cNvSpPr/>
            <p:nvPr/>
          </p:nvSpPr>
          <p:spPr>
            <a:xfrm>
              <a:off x="6417564" y="5649467"/>
              <a:ext cx="5221605" cy="1094740"/>
            </a:xfrm>
            <a:custGeom>
              <a:avLst/>
              <a:gdLst/>
              <a:ahLst/>
              <a:cxnLst/>
              <a:rect l="l" t="t" r="r" b="b"/>
              <a:pathLst>
                <a:path w="5221605" h="1094740">
                  <a:moveTo>
                    <a:pt x="0" y="90093"/>
                  </a:moveTo>
                  <a:lnTo>
                    <a:pt x="7086" y="55024"/>
                  </a:lnTo>
                  <a:lnTo>
                    <a:pt x="26400" y="26387"/>
                  </a:lnTo>
                  <a:lnTo>
                    <a:pt x="55024" y="7079"/>
                  </a:lnTo>
                  <a:lnTo>
                    <a:pt x="90042" y="0"/>
                  </a:lnTo>
                  <a:lnTo>
                    <a:pt x="5131181" y="0"/>
                  </a:lnTo>
                  <a:lnTo>
                    <a:pt x="5166199" y="7079"/>
                  </a:lnTo>
                  <a:lnTo>
                    <a:pt x="5194823" y="26387"/>
                  </a:lnTo>
                  <a:lnTo>
                    <a:pt x="5214137" y="55024"/>
                  </a:lnTo>
                  <a:lnTo>
                    <a:pt x="5221224" y="90093"/>
                  </a:lnTo>
                  <a:lnTo>
                    <a:pt x="5221224" y="1004138"/>
                  </a:lnTo>
                  <a:lnTo>
                    <a:pt x="5214137" y="1039207"/>
                  </a:lnTo>
                  <a:lnTo>
                    <a:pt x="5194823" y="1067843"/>
                  </a:lnTo>
                  <a:lnTo>
                    <a:pt x="5166199" y="1087151"/>
                  </a:lnTo>
                  <a:lnTo>
                    <a:pt x="5131181" y="1094230"/>
                  </a:lnTo>
                  <a:lnTo>
                    <a:pt x="90042" y="1094230"/>
                  </a:lnTo>
                  <a:lnTo>
                    <a:pt x="55024" y="1087151"/>
                  </a:lnTo>
                  <a:lnTo>
                    <a:pt x="26400" y="1067843"/>
                  </a:lnTo>
                  <a:lnTo>
                    <a:pt x="7086" y="1039207"/>
                  </a:lnTo>
                  <a:lnTo>
                    <a:pt x="0" y="1004138"/>
                  </a:lnTo>
                  <a:lnTo>
                    <a:pt x="0" y="90093"/>
                  </a:lnTo>
                  <a:close/>
                </a:path>
              </a:pathLst>
            </a:custGeom>
            <a:ln w="9143">
              <a:solidFill>
                <a:srgbClr val="AAAAAA"/>
              </a:solidFill>
            </a:ln>
          </p:spPr>
          <p:txBody>
            <a:bodyPr wrap="square" lIns="0" tIns="0" rIns="0" bIns="0" rtlCol="0"/>
            <a:lstStyle/>
            <a:p>
              <a:endParaRPr/>
            </a:p>
          </p:txBody>
        </p:sp>
      </p:grpSp>
      <p:sp>
        <p:nvSpPr>
          <p:cNvPr id="31" name="object 31"/>
          <p:cNvSpPr txBox="1"/>
          <p:nvPr/>
        </p:nvSpPr>
        <p:spPr>
          <a:xfrm>
            <a:off x="6523101" y="5717540"/>
            <a:ext cx="3217545" cy="941705"/>
          </a:xfrm>
          <a:prstGeom prst="rect">
            <a:avLst/>
          </a:prstGeom>
        </p:spPr>
        <p:txBody>
          <a:bodyPr vert="horz" wrap="square" lIns="0" tIns="13335" rIns="0" bIns="0" rtlCol="0">
            <a:spAutoFit/>
          </a:bodyPr>
          <a:lstStyle/>
          <a:p>
            <a:pPr marL="12700">
              <a:lnSpc>
                <a:spcPct val="100000"/>
              </a:lnSpc>
              <a:spcBef>
                <a:spcPts val="105"/>
              </a:spcBef>
            </a:pPr>
            <a:r>
              <a:rPr sz="1000" b="1" u="sng" dirty="0">
                <a:uFill>
                  <a:solidFill>
                    <a:srgbClr val="000000"/>
                  </a:solidFill>
                </a:uFill>
                <a:latin typeface="Corbel"/>
                <a:cs typeface="Corbel"/>
              </a:rPr>
              <a:t>Lignes</a:t>
            </a:r>
            <a:r>
              <a:rPr sz="1000" b="1" u="sng" spc="-35" dirty="0">
                <a:uFill>
                  <a:solidFill>
                    <a:srgbClr val="000000"/>
                  </a:solidFill>
                </a:uFill>
                <a:latin typeface="Corbel"/>
                <a:cs typeface="Corbel"/>
              </a:rPr>
              <a:t> </a:t>
            </a:r>
            <a:r>
              <a:rPr sz="1000" b="1" u="sng" spc="-5" dirty="0">
                <a:uFill>
                  <a:solidFill>
                    <a:srgbClr val="000000"/>
                  </a:solidFill>
                </a:uFill>
                <a:latin typeface="Corbel"/>
                <a:cs typeface="Corbel"/>
              </a:rPr>
              <a:t>de </a:t>
            </a:r>
            <a:r>
              <a:rPr sz="1000" b="1" u="sng" dirty="0">
                <a:uFill>
                  <a:solidFill>
                    <a:srgbClr val="000000"/>
                  </a:solidFill>
                </a:uFill>
                <a:latin typeface="Corbel"/>
                <a:cs typeface="Corbel"/>
              </a:rPr>
              <a:t>commandes</a:t>
            </a:r>
            <a:r>
              <a:rPr sz="1000" b="1" u="sng" spc="-85" dirty="0">
                <a:uFill>
                  <a:solidFill>
                    <a:srgbClr val="000000"/>
                  </a:solidFill>
                </a:uFill>
                <a:latin typeface="Corbel"/>
                <a:cs typeface="Corbel"/>
              </a:rPr>
              <a:t> </a:t>
            </a:r>
            <a:r>
              <a:rPr sz="1000" b="1" u="sng" dirty="0">
                <a:uFill>
                  <a:solidFill>
                    <a:srgbClr val="000000"/>
                  </a:solidFill>
                </a:uFill>
                <a:latin typeface="Corbel"/>
                <a:cs typeface="Corbel"/>
              </a:rPr>
              <a:t>dans</a:t>
            </a:r>
            <a:r>
              <a:rPr sz="1000" b="1" u="sng" spc="-10" dirty="0">
                <a:uFill>
                  <a:solidFill>
                    <a:srgbClr val="000000"/>
                  </a:solidFill>
                </a:uFill>
                <a:latin typeface="Corbel"/>
                <a:cs typeface="Corbel"/>
              </a:rPr>
              <a:t> </a:t>
            </a:r>
            <a:r>
              <a:rPr sz="1000" b="1" u="sng" spc="5" dirty="0">
                <a:uFill>
                  <a:solidFill>
                    <a:srgbClr val="000000"/>
                  </a:solidFill>
                </a:uFill>
                <a:latin typeface="Corbel"/>
                <a:cs typeface="Corbel"/>
              </a:rPr>
              <a:t>le</a:t>
            </a:r>
            <a:r>
              <a:rPr sz="1000" b="1" u="sng" spc="-30" dirty="0">
                <a:uFill>
                  <a:solidFill>
                    <a:srgbClr val="000000"/>
                  </a:solidFill>
                </a:uFill>
                <a:latin typeface="Corbel"/>
                <a:cs typeface="Corbel"/>
              </a:rPr>
              <a:t> </a:t>
            </a:r>
            <a:r>
              <a:rPr sz="1000" b="1" u="sng" dirty="0">
                <a:uFill>
                  <a:solidFill>
                    <a:srgbClr val="000000"/>
                  </a:solidFill>
                </a:uFill>
                <a:latin typeface="Corbel"/>
                <a:cs typeface="Corbel"/>
              </a:rPr>
              <a:t>dépôt</a:t>
            </a:r>
            <a:r>
              <a:rPr sz="1000" b="1" u="sng" spc="-15" dirty="0">
                <a:uFill>
                  <a:solidFill>
                    <a:srgbClr val="000000"/>
                  </a:solidFill>
                </a:uFill>
                <a:latin typeface="Corbel"/>
                <a:cs typeface="Corbel"/>
              </a:rPr>
              <a:t> </a:t>
            </a:r>
            <a:r>
              <a:rPr sz="1000" b="1" u="sng" spc="5" dirty="0">
                <a:uFill>
                  <a:solidFill>
                    <a:srgbClr val="000000"/>
                  </a:solidFill>
                </a:uFill>
                <a:latin typeface="Corbel"/>
                <a:cs typeface="Corbel"/>
              </a:rPr>
              <a:t>local</a:t>
            </a:r>
            <a:r>
              <a:rPr sz="1000" b="1" u="sng" spc="-80" dirty="0">
                <a:uFill>
                  <a:solidFill>
                    <a:srgbClr val="000000"/>
                  </a:solidFill>
                </a:uFill>
                <a:latin typeface="Corbel"/>
                <a:cs typeface="Corbel"/>
              </a:rPr>
              <a:t> </a:t>
            </a:r>
            <a:r>
              <a:rPr sz="1000" b="1" u="sng" dirty="0">
                <a:uFill>
                  <a:solidFill>
                    <a:srgbClr val="000000"/>
                  </a:solidFill>
                </a:uFill>
                <a:latin typeface="Corbel"/>
                <a:cs typeface="Corbel"/>
              </a:rPr>
              <a:t>sur</a:t>
            </a:r>
            <a:r>
              <a:rPr sz="1000" b="1" u="sng" spc="-5" dirty="0">
                <a:uFill>
                  <a:solidFill>
                    <a:srgbClr val="000000"/>
                  </a:solidFill>
                </a:uFill>
                <a:latin typeface="Corbel"/>
                <a:cs typeface="Corbel"/>
              </a:rPr>
              <a:t> </a:t>
            </a:r>
            <a:r>
              <a:rPr sz="1000" b="1" u="sng" spc="5" dirty="0">
                <a:uFill>
                  <a:solidFill>
                    <a:srgbClr val="000000"/>
                  </a:solidFill>
                </a:uFill>
                <a:latin typeface="Corbel"/>
                <a:cs typeface="Corbel"/>
              </a:rPr>
              <a:t>ma</a:t>
            </a:r>
            <a:r>
              <a:rPr sz="1000" b="1" u="sng" spc="-30" dirty="0">
                <a:uFill>
                  <a:solidFill>
                    <a:srgbClr val="000000"/>
                  </a:solidFill>
                </a:uFill>
                <a:latin typeface="Corbel"/>
                <a:cs typeface="Corbel"/>
              </a:rPr>
              <a:t> </a:t>
            </a:r>
            <a:r>
              <a:rPr sz="1000" b="1" u="sng" dirty="0">
                <a:uFill>
                  <a:solidFill>
                    <a:srgbClr val="000000"/>
                  </a:solidFill>
                </a:uFill>
                <a:latin typeface="Corbel"/>
                <a:cs typeface="Corbel"/>
              </a:rPr>
              <a:t>machine</a:t>
            </a:r>
            <a:r>
              <a:rPr sz="1000" b="1" u="sng" spc="-80" dirty="0">
                <a:uFill>
                  <a:solidFill>
                    <a:srgbClr val="000000"/>
                  </a:solidFill>
                </a:uFill>
                <a:latin typeface="Corbel"/>
                <a:cs typeface="Corbel"/>
              </a:rPr>
              <a:t> </a:t>
            </a:r>
            <a:r>
              <a:rPr sz="1000" b="1" u="sng" dirty="0">
                <a:uFill>
                  <a:solidFill>
                    <a:srgbClr val="000000"/>
                  </a:solidFill>
                </a:uFill>
                <a:latin typeface="Corbel"/>
                <a:cs typeface="Corbel"/>
              </a:rPr>
              <a:t>:</a:t>
            </a:r>
            <a:endParaRPr sz="1000">
              <a:latin typeface="Corbel"/>
              <a:cs typeface="Corbel"/>
            </a:endParaRPr>
          </a:p>
          <a:p>
            <a:pPr marL="12700">
              <a:lnSpc>
                <a:spcPct val="100000"/>
              </a:lnSpc>
            </a:pPr>
            <a:r>
              <a:rPr sz="1000" dirty="0">
                <a:latin typeface="Corbel"/>
                <a:cs typeface="Corbel"/>
              </a:rPr>
              <a:t>Git</a:t>
            </a:r>
            <a:r>
              <a:rPr sz="1000" spc="-25" dirty="0">
                <a:latin typeface="Corbel"/>
                <a:cs typeface="Corbel"/>
              </a:rPr>
              <a:t> </a:t>
            </a:r>
            <a:r>
              <a:rPr sz="1000" spc="5" dirty="0">
                <a:latin typeface="Corbel"/>
                <a:cs typeface="Corbel"/>
              </a:rPr>
              <a:t>i</a:t>
            </a:r>
            <a:r>
              <a:rPr sz="1000" spc="-5" dirty="0">
                <a:latin typeface="Corbel"/>
                <a:cs typeface="Corbel"/>
              </a:rPr>
              <a:t>n</a:t>
            </a:r>
            <a:r>
              <a:rPr sz="1000" spc="5" dirty="0">
                <a:latin typeface="Corbel"/>
                <a:cs typeface="Corbel"/>
              </a:rPr>
              <a:t>i</a:t>
            </a:r>
            <a:r>
              <a:rPr sz="1000" dirty="0">
                <a:latin typeface="Corbel"/>
                <a:cs typeface="Corbel"/>
              </a:rPr>
              <a:t>t</a:t>
            </a:r>
            <a:endParaRPr sz="1000">
              <a:latin typeface="Corbel"/>
              <a:cs typeface="Corbel"/>
            </a:endParaRPr>
          </a:p>
          <a:p>
            <a:pPr marL="12700">
              <a:lnSpc>
                <a:spcPct val="100000"/>
              </a:lnSpc>
            </a:pPr>
            <a:r>
              <a:rPr sz="1000" dirty="0">
                <a:latin typeface="Corbel"/>
                <a:cs typeface="Corbel"/>
              </a:rPr>
              <a:t>Git</a:t>
            </a:r>
            <a:r>
              <a:rPr sz="1000" spc="-45" dirty="0">
                <a:latin typeface="Corbel"/>
                <a:cs typeface="Corbel"/>
              </a:rPr>
              <a:t> </a:t>
            </a:r>
            <a:r>
              <a:rPr sz="1000" spc="5" dirty="0">
                <a:latin typeface="Corbel"/>
                <a:cs typeface="Corbel"/>
              </a:rPr>
              <a:t>add</a:t>
            </a:r>
            <a:r>
              <a:rPr sz="1000" spc="-40" dirty="0">
                <a:latin typeface="Corbel"/>
                <a:cs typeface="Corbel"/>
              </a:rPr>
              <a:t> </a:t>
            </a:r>
            <a:r>
              <a:rPr sz="1000" dirty="0">
                <a:latin typeface="Corbel"/>
                <a:cs typeface="Corbel"/>
              </a:rPr>
              <a:t>.</a:t>
            </a:r>
            <a:endParaRPr sz="1000">
              <a:latin typeface="Corbel"/>
              <a:cs typeface="Corbel"/>
            </a:endParaRPr>
          </a:p>
          <a:p>
            <a:pPr marL="12700" marR="1546225">
              <a:lnSpc>
                <a:spcPct val="100000"/>
              </a:lnSpc>
              <a:spcBef>
                <a:spcPts val="5"/>
              </a:spcBef>
            </a:pPr>
            <a:r>
              <a:rPr sz="1000" dirty="0">
                <a:latin typeface="Corbel"/>
                <a:cs typeface="Corbel"/>
              </a:rPr>
              <a:t>Git commit « Name commit » </a:t>
            </a:r>
            <a:r>
              <a:rPr sz="1000" spc="5" dirty="0">
                <a:latin typeface="Corbel"/>
                <a:cs typeface="Corbel"/>
              </a:rPr>
              <a:t> </a:t>
            </a:r>
            <a:r>
              <a:rPr sz="1000" dirty="0">
                <a:latin typeface="Corbel"/>
                <a:cs typeface="Corbel"/>
              </a:rPr>
              <a:t>Git</a:t>
            </a:r>
            <a:r>
              <a:rPr sz="1000" spc="-30" dirty="0">
                <a:latin typeface="Corbel"/>
                <a:cs typeface="Corbel"/>
              </a:rPr>
              <a:t> </a:t>
            </a:r>
            <a:r>
              <a:rPr sz="1000" dirty="0">
                <a:latin typeface="Corbel"/>
                <a:cs typeface="Corbel"/>
              </a:rPr>
              <a:t>remote</a:t>
            </a:r>
            <a:r>
              <a:rPr sz="1000" spc="-10" dirty="0">
                <a:latin typeface="Corbel"/>
                <a:cs typeface="Corbel"/>
              </a:rPr>
              <a:t> </a:t>
            </a:r>
            <a:r>
              <a:rPr sz="1000" dirty="0">
                <a:latin typeface="Corbel"/>
                <a:cs typeface="Corbel"/>
              </a:rPr>
              <a:t>«</a:t>
            </a:r>
            <a:r>
              <a:rPr sz="1000" spc="-20" dirty="0">
                <a:latin typeface="Corbel"/>
                <a:cs typeface="Corbel"/>
              </a:rPr>
              <a:t> </a:t>
            </a:r>
            <a:r>
              <a:rPr sz="1000" dirty="0">
                <a:latin typeface="Corbel"/>
                <a:cs typeface="Corbel"/>
              </a:rPr>
              <a:t>Link Github</a:t>
            </a:r>
            <a:r>
              <a:rPr sz="1000" spc="-50" dirty="0">
                <a:latin typeface="Corbel"/>
                <a:cs typeface="Corbel"/>
              </a:rPr>
              <a:t> </a:t>
            </a:r>
            <a:r>
              <a:rPr sz="1000" dirty="0">
                <a:latin typeface="Corbel"/>
                <a:cs typeface="Corbel"/>
              </a:rPr>
              <a:t>repo</a:t>
            </a:r>
            <a:r>
              <a:rPr sz="1000" spc="5" dirty="0">
                <a:latin typeface="Corbel"/>
                <a:cs typeface="Corbel"/>
              </a:rPr>
              <a:t> </a:t>
            </a:r>
            <a:r>
              <a:rPr sz="1000" dirty="0">
                <a:latin typeface="Corbel"/>
                <a:cs typeface="Corbel"/>
              </a:rPr>
              <a:t>» </a:t>
            </a:r>
            <a:r>
              <a:rPr sz="1000" spc="-190" dirty="0">
                <a:latin typeface="Corbel"/>
                <a:cs typeface="Corbel"/>
              </a:rPr>
              <a:t> </a:t>
            </a:r>
            <a:r>
              <a:rPr sz="1000" dirty="0">
                <a:latin typeface="Corbel"/>
                <a:cs typeface="Corbel"/>
              </a:rPr>
              <a:t>Git</a:t>
            </a:r>
            <a:r>
              <a:rPr sz="1000" spc="-30" dirty="0">
                <a:latin typeface="Corbel"/>
                <a:cs typeface="Corbel"/>
              </a:rPr>
              <a:t> </a:t>
            </a:r>
            <a:r>
              <a:rPr sz="1000" dirty="0">
                <a:latin typeface="Corbel"/>
                <a:cs typeface="Corbel"/>
              </a:rPr>
              <a:t>push</a:t>
            </a:r>
            <a:r>
              <a:rPr sz="1000" spc="-15" dirty="0">
                <a:latin typeface="Corbel"/>
                <a:cs typeface="Corbel"/>
              </a:rPr>
              <a:t> </a:t>
            </a:r>
            <a:r>
              <a:rPr sz="1000" spc="5" dirty="0">
                <a:latin typeface="Corbel"/>
                <a:cs typeface="Corbel"/>
              </a:rPr>
              <a:t>–u</a:t>
            </a:r>
            <a:r>
              <a:rPr sz="1000" spc="-35" dirty="0">
                <a:latin typeface="Corbel"/>
                <a:cs typeface="Corbel"/>
              </a:rPr>
              <a:t> </a:t>
            </a:r>
            <a:r>
              <a:rPr sz="1000" dirty="0">
                <a:latin typeface="Corbel"/>
                <a:cs typeface="Corbel"/>
              </a:rPr>
              <a:t>origin</a:t>
            </a:r>
            <a:r>
              <a:rPr sz="1000" spc="-10" dirty="0">
                <a:latin typeface="Corbel"/>
                <a:cs typeface="Corbel"/>
              </a:rPr>
              <a:t> </a:t>
            </a:r>
            <a:r>
              <a:rPr sz="1000" dirty="0">
                <a:latin typeface="Corbel"/>
                <a:cs typeface="Corbel"/>
              </a:rPr>
              <a:t>master</a:t>
            </a:r>
            <a:endParaRPr sz="1000">
              <a:latin typeface="Corbel"/>
              <a:cs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6190" y="2559812"/>
            <a:ext cx="5325745" cy="636270"/>
          </a:xfrm>
          <a:prstGeom prst="rect">
            <a:avLst/>
          </a:prstGeom>
        </p:spPr>
        <p:txBody>
          <a:bodyPr vert="horz" wrap="square" lIns="0" tIns="13335" rIns="0" bIns="0" rtlCol="0">
            <a:spAutoFit/>
          </a:bodyPr>
          <a:lstStyle/>
          <a:p>
            <a:pPr marL="12700">
              <a:lnSpc>
                <a:spcPct val="100000"/>
              </a:lnSpc>
              <a:spcBef>
                <a:spcPts val="105"/>
              </a:spcBef>
            </a:pPr>
            <a:r>
              <a:rPr b="1" spc="-5" dirty="0">
                <a:latin typeface="Corbel"/>
                <a:cs typeface="Corbel"/>
              </a:rPr>
              <a:t>Merci</a:t>
            </a:r>
            <a:r>
              <a:rPr b="1" spc="-35" dirty="0">
                <a:latin typeface="Corbel"/>
                <a:cs typeface="Corbel"/>
              </a:rPr>
              <a:t> </a:t>
            </a:r>
            <a:r>
              <a:rPr b="1" dirty="0">
                <a:latin typeface="Corbel"/>
                <a:cs typeface="Corbel"/>
              </a:rPr>
              <a:t>de</a:t>
            </a:r>
            <a:r>
              <a:rPr b="1" spc="-40" dirty="0">
                <a:latin typeface="Corbel"/>
                <a:cs typeface="Corbel"/>
              </a:rPr>
              <a:t> </a:t>
            </a:r>
            <a:r>
              <a:rPr b="1" spc="-5" dirty="0">
                <a:latin typeface="Corbel"/>
                <a:cs typeface="Corbel"/>
              </a:rPr>
              <a:t>votre</a:t>
            </a:r>
            <a:r>
              <a:rPr b="1" spc="-25" dirty="0">
                <a:latin typeface="Corbel"/>
                <a:cs typeface="Corbel"/>
              </a:rPr>
              <a:t> </a:t>
            </a:r>
            <a:r>
              <a:rPr b="1" dirty="0">
                <a:latin typeface="Corbel"/>
                <a:cs typeface="Corbel"/>
              </a:rPr>
              <a:t>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9352" y="0"/>
            <a:ext cx="11015980" cy="6858000"/>
            <a:chOff x="149352" y="0"/>
            <a:chExt cx="11015980" cy="6858000"/>
          </a:xfrm>
        </p:grpSpPr>
        <p:sp>
          <p:nvSpPr>
            <p:cNvPr id="3" name="object 3"/>
            <p:cNvSpPr/>
            <p:nvPr/>
          </p:nvSpPr>
          <p:spPr>
            <a:xfrm>
              <a:off x="2631947" y="1199388"/>
              <a:ext cx="8528685" cy="859790"/>
            </a:xfrm>
            <a:custGeom>
              <a:avLst/>
              <a:gdLst/>
              <a:ahLst/>
              <a:cxnLst/>
              <a:rect l="l" t="t" r="r" b="b"/>
              <a:pathLst>
                <a:path w="8528685" h="859789">
                  <a:moveTo>
                    <a:pt x="8528304" y="0"/>
                  </a:moveTo>
                  <a:lnTo>
                    <a:pt x="0" y="0"/>
                  </a:lnTo>
                  <a:lnTo>
                    <a:pt x="0" y="859536"/>
                  </a:lnTo>
                  <a:lnTo>
                    <a:pt x="8528304" y="859536"/>
                  </a:lnTo>
                  <a:lnTo>
                    <a:pt x="8528304" y="0"/>
                  </a:lnTo>
                  <a:close/>
                </a:path>
              </a:pathLst>
            </a:custGeom>
            <a:solidFill>
              <a:srgbClr val="FFFFFF">
                <a:alpha val="90194"/>
              </a:srgbClr>
            </a:solidFill>
          </p:spPr>
          <p:txBody>
            <a:bodyPr wrap="square" lIns="0" tIns="0" rIns="0" bIns="0" rtlCol="0"/>
            <a:lstStyle/>
            <a:p>
              <a:endParaRPr/>
            </a:p>
          </p:txBody>
        </p:sp>
        <p:sp>
          <p:nvSpPr>
            <p:cNvPr id="4" name="object 4"/>
            <p:cNvSpPr/>
            <p:nvPr/>
          </p:nvSpPr>
          <p:spPr>
            <a:xfrm>
              <a:off x="2631947" y="1199388"/>
              <a:ext cx="8528685" cy="859790"/>
            </a:xfrm>
            <a:custGeom>
              <a:avLst/>
              <a:gdLst/>
              <a:ahLst/>
              <a:cxnLst/>
              <a:rect l="l" t="t" r="r" b="b"/>
              <a:pathLst>
                <a:path w="8528685" h="859789">
                  <a:moveTo>
                    <a:pt x="0" y="859536"/>
                  </a:moveTo>
                  <a:lnTo>
                    <a:pt x="8528304" y="859536"/>
                  </a:lnTo>
                  <a:lnTo>
                    <a:pt x="8528304" y="0"/>
                  </a:lnTo>
                  <a:lnTo>
                    <a:pt x="0" y="0"/>
                  </a:lnTo>
                  <a:lnTo>
                    <a:pt x="0" y="859536"/>
                  </a:lnTo>
                  <a:close/>
                </a:path>
              </a:pathLst>
            </a:custGeom>
            <a:ln w="9144">
              <a:solidFill>
                <a:srgbClr val="80C34F"/>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048000" y="984503"/>
              <a:ext cx="5984748" cy="425196"/>
            </a:xfrm>
            <a:prstGeom prst="rect">
              <a:avLst/>
            </a:prstGeom>
          </p:spPr>
        </p:pic>
        <p:sp>
          <p:nvSpPr>
            <p:cNvPr id="6" name="object 6"/>
            <p:cNvSpPr/>
            <p:nvPr/>
          </p:nvSpPr>
          <p:spPr>
            <a:xfrm>
              <a:off x="2631947" y="2342388"/>
              <a:ext cx="8528685" cy="859790"/>
            </a:xfrm>
            <a:custGeom>
              <a:avLst/>
              <a:gdLst/>
              <a:ahLst/>
              <a:cxnLst/>
              <a:rect l="l" t="t" r="r" b="b"/>
              <a:pathLst>
                <a:path w="8528685" h="859789">
                  <a:moveTo>
                    <a:pt x="8528304" y="0"/>
                  </a:moveTo>
                  <a:lnTo>
                    <a:pt x="0" y="0"/>
                  </a:lnTo>
                  <a:lnTo>
                    <a:pt x="0" y="859536"/>
                  </a:lnTo>
                  <a:lnTo>
                    <a:pt x="8528304" y="859536"/>
                  </a:lnTo>
                  <a:lnTo>
                    <a:pt x="8528304" y="0"/>
                  </a:lnTo>
                  <a:close/>
                </a:path>
              </a:pathLst>
            </a:custGeom>
            <a:solidFill>
              <a:srgbClr val="FFFFFF">
                <a:alpha val="90194"/>
              </a:srgbClr>
            </a:solidFill>
          </p:spPr>
          <p:txBody>
            <a:bodyPr wrap="square" lIns="0" tIns="0" rIns="0" bIns="0" rtlCol="0"/>
            <a:lstStyle/>
            <a:p>
              <a:endParaRPr/>
            </a:p>
          </p:txBody>
        </p:sp>
        <p:sp>
          <p:nvSpPr>
            <p:cNvPr id="7" name="object 7"/>
            <p:cNvSpPr/>
            <p:nvPr/>
          </p:nvSpPr>
          <p:spPr>
            <a:xfrm>
              <a:off x="2631947" y="2342388"/>
              <a:ext cx="8528685" cy="859790"/>
            </a:xfrm>
            <a:custGeom>
              <a:avLst/>
              <a:gdLst/>
              <a:ahLst/>
              <a:cxnLst/>
              <a:rect l="l" t="t" r="r" b="b"/>
              <a:pathLst>
                <a:path w="8528685" h="859789">
                  <a:moveTo>
                    <a:pt x="0" y="859536"/>
                  </a:moveTo>
                  <a:lnTo>
                    <a:pt x="8528304" y="859536"/>
                  </a:lnTo>
                  <a:lnTo>
                    <a:pt x="8528304" y="0"/>
                  </a:lnTo>
                  <a:lnTo>
                    <a:pt x="0" y="0"/>
                  </a:lnTo>
                  <a:lnTo>
                    <a:pt x="0" y="859536"/>
                  </a:lnTo>
                  <a:close/>
                </a:path>
              </a:pathLst>
            </a:custGeom>
            <a:ln w="9144">
              <a:solidFill>
                <a:srgbClr val="E19D3D"/>
              </a:solidFill>
            </a:ln>
          </p:spPr>
          <p:txBody>
            <a:bodyPr wrap="square" lIns="0" tIns="0" rIns="0" bIns="0" rtlCol="0"/>
            <a:lstStyle/>
            <a:p>
              <a:endParaRPr/>
            </a:p>
          </p:txBody>
        </p:sp>
        <p:pic>
          <p:nvPicPr>
            <p:cNvPr id="8" name="object 8"/>
            <p:cNvPicPr/>
            <p:nvPr/>
          </p:nvPicPr>
          <p:blipFill>
            <a:blip r:embed="rId3" cstate="print"/>
            <a:stretch>
              <a:fillRect/>
            </a:stretch>
          </p:blipFill>
          <p:spPr>
            <a:xfrm>
              <a:off x="3048000" y="2127504"/>
              <a:ext cx="5984748" cy="425196"/>
            </a:xfrm>
            <a:prstGeom prst="rect">
              <a:avLst/>
            </a:prstGeom>
          </p:spPr>
        </p:pic>
      </p:grpSp>
      <p:sp>
        <p:nvSpPr>
          <p:cNvPr id="9" name="object 9"/>
          <p:cNvSpPr txBox="1"/>
          <p:nvPr/>
        </p:nvSpPr>
        <p:spPr>
          <a:xfrm>
            <a:off x="3278885" y="1058037"/>
            <a:ext cx="2626995" cy="2041525"/>
          </a:xfrm>
          <a:prstGeom prst="rect">
            <a:avLst/>
          </a:prstGeom>
        </p:spPr>
        <p:txBody>
          <a:bodyPr vert="horz" wrap="square" lIns="0" tIns="11430" rIns="0" bIns="0" rtlCol="0">
            <a:spAutoFit/>
          </a:bodyPr>
          <a:lstStyle/>
          <a:p>
            <a:pPr marL="22860">
              <a:lnSpc>
                <a:spcPct val="100000"/>
              </a:lnSpc>
              <a:spcBef>
                <a:spcPts val="90"/>
              </a:spcBef>
            </a:pPr>
            <a:r>
              <a:rPr sz="1400" b="1" spc="-5" dirty="0">
                <a:latin typeface="Corbel"/>
                <a:cs typeface="Corbel"/>
              </a:rPr>
              <a:t>I</a:t>
            </a:r>
            <a:r>
              <a:rPr sz="1400" b="1" spc="-30" dirty="0">
                <a:latin typeface="Corbel"/>
                <a:cs typeface="Corbel"/>
              </a:rPr>
              <a:t> </a:t>
            </a:r>
            <a:r>
              <a:rPr sz="1400" b="1" spc="-5" dirty="0">
                <a:latin typeface="Corbel"/>
                <a:cs typeface="Corbel"/>
              </a:rPr>
              <a:t>-</a:t>
            </a:r>
            <a:r>
              <a:rPr sz="1400" b="1" spc="-15" dirty="0">
                <a:latin typeface="Corbel"/>
                <a:cs typeface="Corbel"/>
              </a:rPr>
              <a:t> </a:t>
            </a:r>
            <a:r>
              <a:rPr sz="1400" b="1" spc="-20" dirty="0">
                <a:latin typeface="Corbel"/>
                <a:cs typeface="Corbel"/>
              </a:rPr>
              <a:t>PRESENTATION</a:t>
            </a:r>
            <a:endParaRPr sz="1400">
              <a:latin typeface="Corbel"/>
              <a:cs typeface="Corbel"/>
            </a:endParaRPr>
          </a:p>
          <a:p>
            <a:pPr>
              <a:lnSpc>
                <a:spcPct val="100000"/>
              </a:lnSpc>
              <a:spcBef>
                <a:spcPts val="55"/>
              </a:spcBef>
            </a:pPr>
            <a:endParaRPr sz="1250">
              <a:latin typeface="Corbel"/>
              <a:cs typeface="Corbel"/>
            </a:endParaRPr>
          </a:p>
          <a:p>
            <a:pPr marL="128270" indent="-116205">
              <a:lnSpc>
                <a:spcPct val="100000"/>
              </a:lnSpc>
              <a:buChar char="•"/>
              <a:tabLst>
                <a:tab pos="128905" algn="l"/>
              </a:tabLst>
            </a:pPr>
            <a:r>
              <a:rPr sz="1400" spc="-10" dirty="0">
                <a:latin typeface="Corbel"/>
                <a:cs typeface="Corbel"/>
              </a:rPr>
              <a:t>Présentation</a:t>
            </a:r>
            <a:r>
              <a:rPr sz="1400" spc="35" dirty="0">
                <a:latin typeface="Corbel"/>
                <a:cs typeface="Corbel"/>
              </a:rPr>
              <a:t> </a:t>
            </a:r>
            <a:r>
              <a:rPr sz="1400" spc="-5" dirty="0">
                <a:latin typeface="Corbel"/>
                <a:cs typeface="Corbel"/>
              </a:rPr>
              <a:t>du</a:t>
            </a:r>
            <a:r>
              <a:rPr sz="1400" spc="-15" dirty="0">
                <a:latin typeface="Corbel"/>
                <a:cs typeface="Corbel"/>
              </a:rPr>
              <a:t> </a:t>
            </a:r>
            <a:r>
              <a:rPr sz="1400" spc="-10" dirty="0">
                <a:latin typeface="Corbel"/>
                <a:cs typeface="Corbel"/>
              </a:rPr>
              <a:t>projet</a:t>
            </a:r>
            <a:endParaRPr sz="1400">
              <a:latin typeface="Corbel"/>
              <a:cs typeface="Corbel"/>
            </a:endParaRPr>
          </a:p>
          <a:p>
            <a:pPr marL="128270" indent="-116205">
              <a:lnSpc>
                <a:spcPct val="100000"/>
              </a:lnSpc>
              <a:spcBef>
                <a:spcPts val="265"/>
              </a:spcBef>
              <a:buChar char="•"/>
              <a:tabLst>
                <a:tab pos="128905" algn="l"/>
              </a:tabLst>
            </a:pPr>
            <a:r>
              <a:rPr sz="1400" spc="-15" dirty="0">
                <a:latin typeface="Corbel"/>
                <a:cs typeface="Corbel"/>
              </a:rPr>
              <a:t>Plan</a:t>
            </a:r>
            <a:r>
              <a:rPr sz="1400" spc="5" dirty="0">
                <a:latin typeface="Corbel"/>
                <a:cs typeface="Corbel"/>
              </a:rPr>
              <a:t> </a:t>
            </a:r>
            <a:r>
              <a:rPr sz="1400" spc="-15" dirty="0">
                <a:latin typeface="Corbel"/>
                <a:cs typeface="Corbel"/>
              </a:rPr>
              <a:t>d’actions</a:t>
            </a:r>
            <a:endParaRPr sz="1400">
              <a:latin typeface="Corbel"/>
              <a:cs typeface="Corbel"/>
            </a:endParaRPr>
          </a:p>
          <a:p>
            <a:pPr>
              <a:lnSpc>
                <a:spcPct val="100000"/>
              </a:lnSpc>
              <a:spcBef>
                <a:spcPts val="35"/>
              </a:spcBef>
            </a:pPr>
            <a:endParaRPr sz="1700">
              <a:latin typeface="Corbel"/>
              <a:cs typeface="Corbel"/>
            </a:endParaRPr>
          </a:p>
          <a:p>
            <a:pPr marL="22860">
              <a:lnSpc>
                <a:spcPct val="100000"/>
              </a:lnSpc>
            </a:pPr>
            <a:r>
              <a:rPr sz="1400" b="1" spc="-5" dirty="0">
                <a:latin typeface="Corbel"/>
                <a:cs typeface="Corbel"/>
              </a:rPr>
              <a:t>II- ETUDE</a:t>
            </a:r>
            <a:r>
              <a:rPr sz="1400" b="1" spc="-15" dirty="0">
                <a:latin typeface="Corbel"/>
                <a:cs typeface="Corbel"/>
              </a:rPr>
              <a:t> </a:t>
            </a:r>
            <a:r>
              <a:rPr sz="1400" b="1" spc="-5" dirty="0">
                <a:latin typeface="Corbel"/>
                <a:cs typeface="Corbel"/>
              </a:rPr>
              <a:t>DES</a:t>
            </a:r>
            <a:r>
              <a:rPr sz="1400" b="1" spc="-10" dirty="0">
                <a:latin typeface="Corbel"/>
                <a:cs typeface="Corbel"/>
              </a:rPr>
              <a:t> </a:t>
            </a:r>
            <a:r>
              <a:rPr sz="1400" b="1" spc="-5" dirty="0">
                <a:latin typeface="Corbel"/>
                <a:cs typeface="Corbel"/>
              </a:rPr>
              <a:t>DONNEES</a:t>
            </a:r>
            <a:endParaRPr sz="1400">
              <a:latin typeface="Corbel"/>
              <a:cs typeface="Corbel"/>
            </a:endParaRPr>
          </a:p>
          <a:p>
            <a:pPr>
              <a:lnSpc>
                <a:spcPct val="100000"/>
              </a:lnSpc>
              <a:spcBef>
                <a:spcPts val="55"/>
              </a:spcBef>
            </a:pPr>
            <a:endParaRPr sz="1250">
              <a:latin typeface="Corbel"/>
              <a:cs typeface="Corbel"/>
            </a:endParaRPr>
          </a:p>
          <a:p>
            <a:pPr marL="128270" indent="-116205">
              <a:lnSpc>
                <a:spcPct val="100000"/>
              </a:lnSpc>
              <a:buChar char="•"/>
              <a:tabLst>
                <a:tab pos="128905" algn="l"/>
              </a:tabLst>
            </a:pPr>
            <a:r>
              <a:rPr sz="1400" spc="-10" dirty="0">
                <a:latin typeface="Corbel"/>
                <a:cs typeface="Corbel"/>
              </a:rPr>
              <a:t>Présentation</a:t>
            </a:r>
            <a:r>
              <a:rPr sz="1400" spc="35" dirty="0">
                <a:latin typeface="Corbel"/>
                <a:cs typeface="Corbel"/>
              </a:rPr>
              <a:t> </a:t>
            </a:r>
            <a:r>
              <a:rPr sz="1400" spc="-5" dirty="0">
                <a:latin typeface="Corbel"/>
                <a:cs typeface="Corbel"/>
              </a:rPr>
              <a:t>des</a:t>
            </a:r>
            <a:r>
              <a:rPr sz="1400" spc="5" dirty="0">
                <a:latin typeface="Corbel"/>
                <a:cs typeface="Corbel"/>
              </a:rPr>
              <a:t> </a:t>
            </a:r>
            <a:r>
              <a:rPr sz="1400" spc="-5" dirty="0">
                <a:latin typeface="Corbel"/>
                <a:cs typeface="Corbel"/>
              </a:rPr>
              <a:t>données</a:t>
            </a:r>
            <a:endParaRPr sz="1400">
              <a:latin typeface="Corbel"/>
              <a:cs typeface="Corbel"/>
            </a:endParaRPr>
          </a:p>
          <a:p>
            <a:pPr marL="128270" indent="-116205">
              <a:lnSpc>
                <a:spcPct val="100000"/>
              </a:lnSpc>
              <a:spcBef>
                <a:spcPts val="265"/>
              </a:spcBef>
              <a:buChar char="•"/>
              <a:tabLst>
                <a:tab pos="128905" algn="l"/>
              </a:tabLst>
            </a:pPr>
            <a:r>
              <a:rPr sz="1400" spc="-10" dirty="0">
                <a:latin typeface="Corbel"/>
                <a:cs typeface="Corbel"/>
              </a:rPr>
              <a:t>Présentation</a:t>
            </a:r>
            <a:r>
              <a:rPr sz="1400" spc="35" dirty="0">
                <a:latin typeface="Corbel"/>
                <a:cs typeface="Corbel"/>
              </a:rPr>
              <a:t> </a:t>
            </a:r>
            <a:r>
              <a:rPr sz="1400" spc="-5" dirty="0">
                <a:latin typeface="Corbel"/>
                <a:cs typeface="Corbel"/>
              </a:rPr>
              <a:t>du</a:t>
            </a:r>
            <a:r>
              <a:rPr sz="1400" spc="-15" dirty="0">
                <a:latin typeface="Corbel"/>
                <a:cs typeface="Corbel"/>
              </a:rPr>
              <a:t> </a:t>
            </a:r>
            <a:r>
              <a:rPr sz="1400" spc="-10" dirty="0">
                <a:latin typeface="Corbel"/>
                <a:cs typeface="Corbel"/>
              </a:rPr>
              <a:t>Notebook</a:t>
            </a:r>
            <a:r>
              <a:rPr sz="1400" spc="25" dirty="0">
                <a:latin typeface="Corbel"/>
                <a:cs typeface="Corbel"/>
              </a:rPr>
              <a:t> </a:t>
            </a:r>
            <a:r>
              <a:rPr sz="1400" spc="-10" dirty="0">
                <a:latin typeface="Corbel"/>
                <a:cs typeface="Corbel"/>
              </a:rPr>
              <a:t>Kaggle</a:t>
            </a:r>
            <a:endParaRPr sz="1400">
              <a:latin typeface="Corbel"/>
              <a:cs typeface="Corbel"/>
            </a:endParaRPr>
          </a:p>
        </p:txBody>
      </p:sp>
      <p:sp>
        <p:nvSpPr>
          <p:cNvPr id="10" name="object 10"/>
          <p:cNvSpPr/>
          <p:nvPr/>
        </p:nvSpPr>
        <p:spPr>
          <a:xfrm>
            <a:off x="2631948" y="3485388"/>
            <a:ext cx="8528685" cy="859790"/>
          </a:xfrm>
          <a:custGeom>
            <a:avLst/>
            <a:gdLst/>
            <a:ahLst/>
            <a:cxnLst/>
            <a:rect l="l" t="t" r="r" b="b"/>
            <a:pathLst>
              <a:path w="8528685" h="859789">
                <a:moveTo>
                  <a:pt x="8528304" y="0"/>
                </a:moveTo>
                <a:lnTo>
                  <a:pt x="0" y="0"/>
                </a:lnTo>
                <a:lnTo>
                  <a:pt x="0" y="859536"/>
                </a:lnTo>
                <a:lnTo>
                  <a:pt x="8528304" y="859536"/>
                </a:lnTo>
                <a:lnTo>
                  <a:pt x="8528304" y="0"/>
                </a:lnTo>
                <a:close/>
              </a:path>
            </a:pathLst>
          </a:custGeom>
          <a:solidFill>
            <a:srgbClr val="FFFFFF">
              <a:alpha val="90194"/>
            </a:srgbClr>
          </a:solidFill>
        </p:spPr>
        <p:txBody>
          <a:bodyPr wrap="square" lIns="0" tIns="0" rIns="0" bIns="0" rtlCol="0"/>
          <a:lstStyle/>
          <a:p>
            <a:endParaRPr/>
          </a:p>
        </p:txBody>
      </p:sp>
      <p:sp>
        <p:nvSpPr>
          <p:cNvPr id="11" name="object 11"/>
          <p:cNvSpPr txBox="1"/>
          <p:nvPr/>
        </p:nvSpPr>
        <p:spPr>
          <a:xfrm>
            <a:off x="2631948" y="3485388"/>
            <a:ext cx="8528685" cy="859790"/>
          </a:xfrm>
          <a:prstGeom prst="rect">
            <a:avLst/>
          </a:prstGeom>
          <a:ln w="9144">
            <a:solidFill>
              <a:srgbClr val="D5493A"/>
            </a:solidFill>
          </a:ln>
        </p:spPr>
        <p:txBody>
          <a:bodyPr vert="horz" wrap="square" lIns="0" tIns="5715" rIns="0" bIns="0" rtlCol="0">
            <a:spAutoFit/>
          </a:bodyPr>
          <a:lstStyle/>
          <a:p>
            <a:pPr>
              <a:lnSpc>
                <a:spcPct val="100000"/>
              </a:lnSpc>
              <a:spcBef>
                <a:spcPts val="45"/>
              </a:spcBef>
            </a:pPr>
            <a:endParaRPr sz="1900">
              <a:latin typeface="Times New Roman"/>
              <a:cs typeface="Times New Roman"/>
            </a:endParaRPr>
          </a:p>
          <a:p>
            <a:pPr marL="775335" indent="-116839">
              <a:lnSpc>
                <a:spcPct val="100000"/>
              </a:lnSpc>
              <a:spcBef>
                <a:spcPts val="5"/>
              </a:spcBef>
              <a:buChar char="•"/>
              <a:tabLst>
                <a:tab pos="775970" algn="l"/>
              </a:tabLst>
            </a:pPr>
            <a:r>
              <a:rPr sz="1400" spc="-10" dirty="0">
                <a:latin typeface="Corbel"/>
                <a:cs typeface="Corbel"/>
              </a:rPr>
              <a:t>Entraînement</a:t>
            </a:r>
            <a:r>
              <a:rPr sz="1400" spc="45" dirty="0">
                <a:latin typeface="Corbel"/>
                <a:cs typeface="Corbel"/>
              </a:rPr>
              <a:t> </a:t>
            </a:r>
            <a:r>
              <a:rPr sz="1400" spc="-5" dirty="0">
                <a:latin typeface="Corbel"/>
                <a:cs typeface="Corbel"/>
              </a:rPr>
              <a:t>et</a:t>
            </a:r>
            <a:r>
              <a:rPr sz="1400" dirty="0">
                <a:latin typeface="Corbel"/>
                <a:cs typeface="Corbel"/>
              </a:rPr>
              <a:t> </a:t>
            </a:r>
            <a:r>
              <a:rPr sz="1400" spc="-15" dirty="0">
                <a:latin typeface="Corbel"/>
                <a:cs typeface="Corbel"/>
              </a:rPr>
              <a:t>optimisation</a:t>
            </a:r>
            <a:endParaRPr sz="1400">
              <a:latin typeface="Corbel"/>
              <a:cs typeface="Corbel"/>
            </a:endParaRPr>
          </a:p>
          <a:p>
            <a:pPr marL="775335" indent="-116839">
              <a:lnSpc>
                <a:spcPct val="100000"/>
              </a:lnSpc>
              <a:spcBef>
                <a:spcPts val="260"/>
              </a:spcBef>
              <a:buChar char="•"/>
              <a:tabLst>
                <a:tab pos="775970" algn="l"/>
              </a:tabLst>
            </a:pPr>
            <a:r>
              <a:rPr sz="1400" spc="-10" dirty="0">
                <a:latin typeface="Corbel"/>
                <a:cs typeface="Corbel"/>
              </a:rPr>
              <a:t>Analyse</a:t>
            </a:r>
            <a:r>
              <a:rPr sz="1400" spc="15" dirty="0">
                <a:latin typeface="Corbel"/>
                <a:cs typeface="Corbel"/>
              </a:rPr>
              <a:t> </a:t>
            </a:r>
            <a:r>
              <a:rPr sz="1400" spc="-5" dirty="0">
                <a:latin typeface="Corbel"/>
                <a:cs typeface="Corbel"/>
              </a:rPr>
              <a:t>des</a:t>
            </a:r>
            <a:r>
              <a:rPr sz="1400" spc="10" dirty="0">
                <a:latin typeface="Corbel"/>
                <a:cs typeface="Corbel"/>
              </a:rPr>
              <a:t> </a:t>
            </a:r>
            <a:r>
              <a:rPr sz="1400" spc="-15" dirty="0">
                <a:latin typeface="Corbel"/>
                <a:cs typeface="Corbel"/>
              </a:rPr>
              <a:t>résultats</a:t>
            </a:r>
            <a:endParaRPr sz="1400">
              <a:latin typeface="Corbel"/>
              <a:cs typeface="Corbel"/>
            </a:endParaRPr>
          </a:p>
        </p:txBody>
      </p:sp>
      <p:pic>
        <p:nvPicPr>
          <p:cNvPr id="12" name="object 12"/>
          <p:cNvPicPr/>
          <p:nvPr/>
        </p:nvPicPr>
        <p:blipFill>
          <a:blip r:embed="rId4" cstate="print"/>
          <a:stretch>
            <a:fillRect/>
          </a:stretch>
        </p:blipFill>
        <p:spPr>
          <a:xfrm>
            <a:off x="3048000" y="3267455"/>
            <a:ext cx="5984748" cy="428244"/>
          </a:xfrm>
          <a:prstGeom prst="rect">
            <a:avLst/>
          </a:prstGeom>
        </p:spPr>
      </p:pic>
      <p:sp>
        <p:nvSpPr>
          <p:cNvPr id="13" name="object 13"/>
          <p:cNvSpPr txBox="1"/>
          <p:nvPr/>
        </p:nvSpPr>
        <p:spPr>
          <a:xfrm>
            <a:off x="3289172" y="3343401"/>
            <a:ext cx="1592580"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Corbel"/>
                <a:cs typeface="Corbel"/>
              </a:rPr>
              <a:t>III</a:t>
            </a:r>
            <a:r>
              <a:rPr sz="1400" b="1" spc="-30" dirty="0">
                <a:latin typeface="Corbel"/>
                <a:cs typeface="Corbel"/>
              </a:rPr>
              <a:t> </a:t>
            </a:r>
            <a:r>
              <a:rPr sz="1400" b="1" spc="-5" dirty="0">
                <a:latin typeface="Corbel"/>
                <a:cs typeface="Corbel"/>
              </a:rPr>
              <a:t>–</a:t>
            </a:r>
            <a:r>
              <a:rPr sz="1400" b="1" spc="-15" dirty="0">
                <a:latin typeface="Corbel"/>
                <a:cs typeface="Corbel"/>
              </a:rPr>
              <a:t> MODELISATION</a:t>
            </a:r>
            <a:endParaRPr sz="1400">
              <a:latin typeface="Corbel"/>
              <a:cs typeface="Corbel"/>
            </a:endParaRPr>
          </a:p>
        </p:txBody>
      </p:sp>
      <p:grpSp>
        <p:nvGrpSpPr>
          <p:cNvPr id="14" name="object 14"/>
          <p:cNvGrpSpPr/>
          <p:nvPr/>
        </p:nvGrpSpPr>
        <p:grpSpPr>
          <a:xfrm>
            <a:off x="2627376" y="4410455"/>
            <a:ext cx="8537575" cy="2222500"/>
            <a:chOff x="2627376" y="4410455"/>
            <a:chExt cx="8537575" cy="2222500"/>
          </a:xfrm>
        </p:grpSpPr>
        <p:sp>
          <p:nvSpPr>
            <p:cNvPr id="15" name="object 15"/>
            <p:cNvSpPr/>
            <p:nvPr/>
          </p:nvSpPr>
          <p:spPr>
            <a:xfrm>
              <a:off x="2631948" y="4625339"/>
              <a:ext cx="8528685" cy="859790"/>
            </a:xfrm>
            <a:custGeom>
              <a:avLst/>
              <a:gdLst/>
              <a:ahLst/>
              <a:cxnLst/>
              <a:rect l="l" t="t" r="r" b="b"/>
              <a:pathLst>
                <a:path w="8528685" h="859789">
                  <a:moveTo>
                    <a:pt x="8528304" y="0"/>
                  </a:moveTo>
                  <a:lnTo>
                    <a:pt x="0" y="0"/>
                  </a:lnTo>
                  <a:lnTo>
                    <a:pt x="0" y="859536"/>
                  </a:lnTo>
                  <a:lnTo>
                    <a:pt x="8528304" y="859536"/>
                  </a:lnTo>
                  <a:lnTo>
                    <a:pt x="8528304" y="0"/>
                  </a:lnTo>
                  <a:close/>
                </a:path>
              </a:pathLst>
            </a:custGeom>
            <a:solidFill>
              <a:srgbClr val="FFFFFF">
                <a:alpha val="90194"/>
              </a:srgbClr>
            </a:solidFill>
          </p:spPr>
          <p:txBody>
            <a:bodyPr wrap="square" lIns="0" tIns="0" rIns="0" bIns="0" rtlCol="0"/>
            <a:lstStyle/>
            <a:p>
              <a:endParaRPr/>
            </a:p>
          </p:txBody>
        </p:sp>
        <p:sp>
          <p:nvSpPr>
            <p:cNvPr id="16" name="object 16"/>
            <p:cNvSpPr/>
            <p:nvPr/>
          </p:nvSpPr>
          <p:spPr>
            <a:xfrm>
              <a:off x="2631948" y="4625339"/>
              <a:ext cx="8528685" cy="859790"/>
            </a:xfrm>
            <a:custGeom>
              <a:avLst/>
              <a:gdLst/>
              <a:ahLst/>
              <a:cxnLst/>
              <a:rect l="l" t="t" r="r" b="b"/>
              <a:pathLst>
                <a:path w="8528685" h="859789">
                  <a:moveTo>
                    <a:pt x="0" y="859536"/>
                  </a:moveTo>
                  <a:lnTo>
                    <a:pt x="8528304" y="859536"/>
                  </a:lnTo>
                  <a:lnTo>
                    <a:pt x="8528304" y="0"/>
                  </a:lnTo>
                  <a:lnTo>
                    <a:pt x="0" y="0"/>
                  </a:lnTo>
                  <a:lnTo>
                    <a:pt x="0" y="859536"/>
                  </a:lnTo>
                  <a:close/>
                </a:path>
              </a:pathLst>
            </a:custGeom>
            <a:ln w="9144">
              <a:solidFill>
                <a:srgbClr val="D54686"/>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048000" y="4410455"/>
              <a:ext cx="5984748" cy="428244"/>
            </a:xfrm>
            <a:prstGeom prst="rect">
              <a:avLst/>
            </a:prstGeom>
          </p:spPr>
        </p:pic>
        <p:sp>
          <p:nvSpPr>
            <p:cNvPr id="18" name="object 18"/>
            <p:cNvSpPr/>
            <p:nvPr/>
          </p:nvSpPr>
          <p:spPr>
            <a:xfrm>
              <a:off x="2631948" y="5768339"/>
              <a:ext cx="8528685" cy="859790"/>
            </a:xfrm>
            <a:custGeom>
              <a:avLst/>
              <a:gdLst/>
              <a:ahLst/>
              <a:cxnLst/>
              <a:rect l="l" t="t" r="r" b="b"/>
              <a:pathLst>
                <a:path w="8528685" h="859790">
                  <a:moveTo>
                    <a:pt x="8528304" y="0"/>
                  </a:moveTo>
                  <a:lnTo>
                    <a:pt x="0" y="0"/>
                  </a:lnTo>
                  <a:lnTo>
                    <a:pt x="0" y="859536"/>
                  </a:lnTo>
                  <a:lnTo>
                    <a:pt x="8528304" y="859536"/>
                  </a:lnTo>
                  <a:lnTo>
                    <a:pt x="8528304" y="0"/>
                  </a:lnTo>
                  <a:close/>
                </a:path>
              </a:pathLst>
            </a:custGeom>
            <a:solidFill>
              <a:srgbClr val="FFFFFF">
                <a:alpha val="90194"/>
              </a:srgbClr>
            </a:solidFill>
          </p:spPr>
          <p:txBody>
            <a:bodyPr wrap="square" lIns="0" tIns="0" rIns="0" bIns="0" rtlCol="0"/>
            <a:lstStyle/>
            <a:p>
              <a:endParaRPr/>
            </a:p>
          </p:txBody>
        </p:sp>
        <p:sp>
          <p:nvSpPr>
            <p:cNvPr id="19" name="object 19"/>
            <p:cNvSpPr/>
            <p:nvPr/>
          </p:nvSpPr>
          <p:spPr>
            <a:xfrm>
              <a:off x="2631948" y="5768339"/>
              <a:ext cx="8528685" cy="859790"/>
            </a:xfrm>
            <a:custGeom>
              <a:avLst/>
              <a:gdLst/>
              <a:ahLst/>
              <a:cxnLst/>
              <a:rect l="l" t="t" r="r" b="b"/>
              <a:pathLst>
                <a:path w="8528685" h="859790">
                  <a:moveTo>
                    <a:pt x="0" y="859536"/>
                  </a:moveTo>
                  <a:lnTo>
                    <a:pt x="8528304" y="859536"/>
                  </a:lnTo>
                  <a:lnTo>
                    <a:pt x="8528304" y="0"/>
                  </a:lnTo>
                  <a:lnTo>
                    <a:pt x="0" y="0"/>
                  </a:lnTo>
                  <a:lnTo>
                    <a:pt x="0" y="859536"/>
                  </a:lnTo>
                  <a:close/>
                </a:path>
              </a:pathLst>
            </a:custGeom>
            <a:ln w="9144">
              <a:solidFill>
                <a:srgbClr val="A666E0"/>
              </a:solidFill>
            </a:ln>
          </p:spPr>
          <p:txBody>
            <a:bodyPr wrap="square" lIns="0" tIns="0" rIns="0" bIns="0" rtlCol="0"/>
            <a:lstStyle/>
            <a:p>
              <a:endParaRPr/>
            </a:p>
          </p:txBody>
        </p:sp>
        <p:pic>
          <p:nvPicPr>
            <p:cNvPr id="20" name="object 20"/>
            <p:cNvPicPr/>
            <p:nvPr/>
          </p:nvPicPr>
          <p:blipFill>
            <a:blip r:embed="rId6" cstate="print"/>
            <a:stretch>
              <a:fillRect/>
            </a:stretch>
          </p:blipFill>
          <p:spPr>
            <a:xfrm>
              <a:off x="3048000" y="5553455"/>
              <a:ext cx="5984748" cy="425196"/>
            </a:xfrm>
            <a:prstGeom prst="rect">
              <a:avLst/>
            </a:prstGeom>
          </p:spPr>
        </p:pic>
      </p:grpSp>
      <p:sp>
        <p:nvSpPr>
          <p:cNvPr id="21" name="object 21"/>
          <p:cNvSpPr txBox="1"/>
          <p:nvPr/>
        </p:nvSpPr>
        <p:spPr>
          <a:xfrm>
            <a:off x="3278885" y="4486147"/>
            <a:ext cx="1976755" cy="2041525"/>
          </a:xfrm>
          <a:prstGeom prst="rect">
            <a:avLst/>
          </a:prstGeom>
        </p:spPr>
        <p:txBody>
          <a:bodyPr vert="horz" wrap="square" lIns="0" tIns="11430" rIns="0" bIns="0" rtlCol="0">
            <a:spAutoFit/>
          </a:bodyPr>
          <a:lstStyle/>
          <a:p>
            <a:pPr marL="22860">
              <a:lnSpc>
                <a:spcPct val="100000"/>
              </a:lnSpc>
              <a:spcBef>
                <a:spcPts val="90"/>
              </a:spcBef>
            </a:pPr>
            <a:r>
              <a:rPr sz="1400" b="1" spc="-5" dirty="0">
                <a:latin typeface="Corbel"/>
                <a:cs typeface="Corbel"/>
              </a:rPr>
              <a:t>IV</a:t>
            </a:r>
            <a:r>
              <a:rPr sz="1400" b="1" spc="-25" dirty="0">
                <a:latin typeface="Corbel"/>
                <a:cs typeface="Corbel"/>
              </a:rPr>
              <a:t> </a:t>
            </a:r>
            <a:r>
              <a:rPr sz="1400" b="1" spc="-5" dirty="0">
                <a:latin typeface="Corbel"/>
                <a:cs typeface="Corbel"/>
              </a:rPr>
              <a:t>–</a:t>
            </a:r>
            <a:r>
              <a:rPr sz="1400" b="1" dirty="0">
                <a:latin typeface="Corbel"/>
                <a:cs typeface="Corbel"/>
              </a:rPr>
              <a:t> </a:t>
            </a:r>
            <a:r>
              <a:rPr sz="1400" b="1" spc="-15" dirty="0">
                <a:latin typeface="Corbel"/>
                <a:cs typeface="Corbel"/>
              </a:rPr>
              <a:t>DASHBOARD</a:t>
            </a:r>
            <a:endParaRPr sz="1400">
              <a:latin typeface="Corbel"/>
              <a:cs typeface="Corbel"/>
            </a:endParaRPr>
          </a:p>
          <a:p>
            <a:pPr>
              <a:lnSpc>
                <a:spcPct val="100000"/>
              </a:lnSpc>
              <a:spcBef>
                <a:spcPts val="55"/>
              </a:spcBef>
            </a:pPr>
            <a:endParaRPr sz="1250">
              <a:latin typeface="Corbel"/>
              <a:cs typeface="Corbel"/>
            </a:endParaRPr>
          </a:p>
          <a:p>
            <a:pPr marL="128270" indent="-116205">
              <a:lnSpc>
                <a:spcPct val="100000"/>
              </a:lnSpc>
              <a:buChar char="•"/>
              <a:tabLst>
                <a:tab pos="128905" algn="l"/>
              </a:tabLst>
            </a:pPr>
            <a:r>
              <a:rPr sz="1400" spc="-15" dirty="0">
                <a:latin typeface="Corbel"/>
                <a:cs typeface="Corbel"/>
              </a:rPr>
              <a:t>Construction</a:t>
            </a:r>
            <a:r>
              <a:rPr sz="1400" spc="75" dirty="0">
                <a:latin typeface="Corbel"/>
                <a:cs typeface="Corbel"/>
              </a:rPr>
              <a:t> </a:t>
            </a:r>
            <a:r>
              <a:rPr sz="1400" spc="-5" dirty="0">
                <a:latin typeface="Corbel"/>
                <a:cs typeface="Corbel"/>
              </a:rPr>
              <a:t>en</a:t>
            </a:r>
            <a:r>
              <a:rPr sz="1400" spc="-10" dirty="0">
                <a:latin typeface="Corbel"/>
                <a:cs typeface="Corbel"/>
              </a:rPr>
              <a:t> </a:t>
            </a:r>
            <a:r>
              <a:rPr sz="1400" spc="-15" dirty="0">
                <a:latin typeface="Corbel"/>
                <a:cs typeface="Corbel"/>
              </a:rPr>
              <a:t>local</a:t>
            </a:r>
            <a:endParaRPr sz="1400">
              <a:latin typeface="Corbel"/>
              <a:cs typeface="Corbel"/>
            </a:endParaRPr>
          </a:p>
          <a:p>
            <a:pPr marL="128270" indent="-116205">
              <a:lnSpc>
                <a:spcPct val="100000"/>
              </a:lnSpc>
              <a:spcBef>
                <a:spcPts val="265"/>
              </a:spcBef>
              <a:buChar char="•"/>
              <a:tabLst>
                <a:tab pos="128905" algn="l"/>
              </a:tabLst>
            </a:pPr>
            <a:r>
              <a:rPr sz="1400" spc="-5" dirty="0">
                <a:latin typeface="Corbel"/>
                <a:cs typeface="Corbel"/>
              </a:rPr>
              <a:t>Déploiement</a:t>
            </a:r>
            <a:r>
              <a:rPr sz="1400" spc="5" dirty="0">
                <a:latin typeface="Corbel"/>
                <a:cs typeface="Corbel"/>
              </a:rPr>
              <a:t> </a:t>
            </a:r>
            <a:r>
              <a:rPr sz="1400" spc="-10" dirty="0">
                <a:latin typeface="Corbel"/>
                <a:cs typeface="Corbel"/>
              </a:rPr>
              <a:t>sur</a:t>
            </a:r>
            <a:r>
              <a:rPr sz="1400" spc="-5" dirty="0">
                <a:latin typeface="Corbel"/>
                <a:cs typeface="Corbel"/>
              </a:rPr>
              <a:t> </a:t>
            </a:r>
            <a:r>
              <a:rPr sz="1400" spc="-10" dirty="0">
                <a:latin typeface="Corbel"/>
                <a:cs typeface="Corbel"/>
              </a:rPr>
              <a:t>le</a:t>
            </a:r>
            <a:r>
              <a:rPr sz="1400" spc="-55" dirty="0">
                <a:latin typeface="Corbel"/>
                <a:cs typeface="Corbel"/>
              </a:rPr>
              <a:t> </a:t>
            </a:r>
            <a:r>
              <a:rPr sz="1400" spc="-15" dirty="0">
                <a:latin typeface="Corbel"/>
                <a:cs typeface="Corbel"/>
              </a:rPr>
              <a:t>Cloud</a:t>
            </a:r>
            <a:endParaRPr sz="1400">
              <a:latin typeface="Corbel"/>
              <a:cs typeface="Corbel"/>
            </a:endParaRPr>
          </a:p>
          <a:p>
            <a:pPr>
              <a:lnSpc>
                <a:spcPct val="100000"/>
              </a:lnSpc>
              <a:spcBef>
                <a:spcPts val="35"/>
              </a:spcBef>
            </a:pPr>
            <a:endParaRPr sz="1700">
              <a:latin typeface="Corbel"/>
              <a:cs typeface="Corbel"/>
            </a:endParaRPr>
          </a:p>
          <a:p>
            <a:pPr marL="22860">
              <a:lnSpc>
                <a:spcPct val="100000"/>
              </a:lnSpc>
            </a:pPr>
            <a:r>
              <a:rPr sz="1400" b="1" spc="-5" dirty="0">
                <a:latin typeface="Corbel"/>
                <a:cs typeface="Corbel"/>
              </a:rPr>
              <a:t>V –</a:t>
            </a:r>
            <a:r>
              <a:rPr sz="1400" b="1" spc="-60" dirty="0">
                <a:latin typeface="Corbel"/>
                <a:cs typeface="Corbel"/>
              </a:rPr>
              <a:t> </a:t>
            </a:r>
            <a:r>
              <a:rPr sz="1400" b="1" spc="-10" dirty="0">
                <a:latin typeface="Corbel"/>
                <a:cs typeface="Corbel"/>
              </a:rPr>
              <a:t>C</a:t>
            </a:r>
            <a:r>
              <a:rPr sz="1400" b="1" spc="5" dirty="0">
                <a:latin typeface="Corbel"/>
                <a:cs typeface="Corbel"/>
              </a:rPr>
              <a:t>O</a:t>
            </a:r>
            <a:r>
              <a:rPr sz="1400" b="1" spc="-10" dirty="0">
                <a:latin typeface="Corbel"/>
                <a:cs typeface="Corbel"/>
              </a:rPr>
              <a:t>NCL</a:t>
            </a:r>
            <a:r>
              <a:rPr sz="1400" b="1" dirty="0">
                <a:latin typeface="Corbel"/>
                <a:cs typeface="Corbel"/>
              </a:rPr>
              <a:t>U</a:t>
            </a:r>
            <a:r>
              <a:rPr sz="1400" b="1" spc="-15" dirty="0">
                <a:latin typeface="Corbel"/>
                <a:cs typeface="Corbel"/>
              </a:rPr>
              <a:t>S</a:t>
            </a:r>
            <a:r>
              <a:rPr sz="1400" b="1" spc="-5" dirty="0">
                <a:latin typeface="Corbel"/>
                <a:cs typeface="Corbel"/>
              </a:rPr>
              <a:t>I</a:t>
            </a:r>
            <a:r>
              <a:rPr sz="1400" b="1" spc="5" dirty="0">
                <a:latin typeface="Corbel"/>
                <a:cs typeface="Corbel"/>
              </a:rPr>
              <a:t>O</a:t>
            </a:r>
            <a:r>
              <a:rPr sz="1400" b="1" spc="-5" dirty="0">
                <a:latin typeface="Corbel"/>
                <a:cs typeface="Corbel"/>
              </a:rPr>
              <a:t>N</a:t>
            </a:r>
            <a:endParaRPr sz="1400">
              <a:latin typeface="Corbel"/>
              <a:cs typeface="Corbel"/>
            </a:endParaRPr>
          </a:p>
          <a:p>
            <a:pPr>
              <a:lnSpc>
                <a:spcPct val="100000"/>
              </a:lnSpc>
              <a:spcBef>
                <a:spcPts val="55"/>
              </a:spcBef>
            </a:pPr>
            <a:endParaRPr sz="1250">
              <a:latin typeface="Corbel"/>
              <a:cs typeface="Corbel"/>
            </a:endParaRPr>
          </a:p>
          <a:p>
            <a:pPr marL="128270" indent="-116205">
              <a:lnSpc>
                <a:spcPct val="100000"/>
              </a:lnSpc>
              <a:buChar char="•"/>
              <a:tabLst>
                <a:tab pos="128905" algn="l"/>
              </a:tabLst>
            </a:pPr>
            <a:r>
              <a:rPr sz="1400" spc="-15" dirty="0">
                <a:latin typeface="Corbel"/>
                <a:cs typeface="Corbel"/>
              </a:rPr>
              <a:t>Résumé</a:t>
            </a:r>
            <a:endParaRPr sz="1400">
              <a:latin typeface="Corbel"/>
              <a:cs typeface="Corbel"/>
            </a:endParaRPr>
          </a:p>
          <a:p>
            <a:pPr marL="128270" indent="-116205">
              <a:lnSpc>
                <a:spcPct val="100000"/>
              </a:lnSpc>
              <a:spcBef>
                <a:spcPts val="265"/>
              </a:spcBef>
              <a:buChar char="•"/>
              <a:tabLst>
                <a:tab pos="128905" algn="l"/>
              </a:tabLst>
            </a:pPr>
            <a:r>
              <a:rPr sz="1400" spc="-10" dirty="0">
                <a:latin typeface="Corbel"/>
                <a:cs typeface="Corbel"/>
              </a:rPr>
              <a:t>Questions</a:t>
            </a:r>
            <a:r>
              <a:rPr sz="1400" spc="20" dirty="0">
                <a:latin typeface="Corbel"/>
                <a:cs typeface="Corbel"/>
              </a:rPr>
              <a:t> </a:t>
            </a:r>
            <a:r>
              <a:rPr sz="1400" spc="-5" dirty="0">
                <a:latin typeface="Corbel"/>
                <a:cs typeface="Corbel"/>
              </a:rPr>
              <a:t>-</a:t>
            </a:r>
            <a:r>
              <a:rPr sz="1400" spc="-20" dirty="0">
                <a:latin typeface="Corbel"/>
                <a:cs typeface="Corbel"/>
              </a:rPr>
              <a:t> </a:t>
            </a:r>
            <a:r>
              <a:rPr sz="1400" spc="-10" dirty="0">
                <a:latin typeface="Corbel"/>
                <a:cs typeface="Corbel"/>
              </a:rPr>
              <a:t>Réponses</a:t>
            </a:r>
            <a:endParaRPr sz="1400">
              <a:latin typeface="Corbel"/>
              <a:cs typeface="Corbel"/>
            </a:endParaRPr>
          </a:p>
        </p:txBody>
      </p:sp>
      <p:sp>
        <p:nvSpPr>
          <p:cNvPr id="22" name="object 22"/>
          <p:cNvSpPr txBox="1">
            <a:spLocks noGrp="1"/>
          </p:cNvSpPr>
          <p:nvPr>
            <p:ph type="title"/>
          </p:nvPr>
        </p:nvSpPr>
        <p:spPr>
          <a:xfrm>
            <a:off x="1563369" y="180797"/>
            <a:ext cx="2618740" cy="636905"/>
          </a:xfrm>
          <a:prstGeom prst="rect">
            <a:avLst/>
          </a:prstGeom>
        </p:spPr>
        <p:txBody>
          <a:bodyPr vert="horz" wrap="square" lIns="0" tIns="13970" rIns="0" bIns="0" rtlCol="0">
            <a:spAutoFit/>
          </a:bodyPr>
          <a:lstStyle/>
          <a:p>
            <a:pPr marL="12700">
              <a:lnSpc>
                <a:spcPct val="100000"/>
              </a:lnSpc>
              <a:spcBef>
                <a:spcPts val="110"/>
              </a:spcBef>
            </a:pPr>
            <a:r>
              <a:rPr b="1" dirty="0">
                <a:latin typeface="Corbel"/>
                <a:cs typeface="Corbel"/>
              </a:rPr>
              <a:t>SOMMAIRE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1335" y="3645382"/>
            <a:ext cx="1104723" cy="312191"/>
            <a:chOff x="3752087" y="3645382"/>
            <a:chExt cx="1104723" cy="312191"/>
          </a:xfrm>
        </p:grpSpPr>
        <p:pic>
          <p:nvPicPr>
            <p:cNvPr id="4" name="object 4"/>
            <p:cNvPicPr/>
            <p:nvPr/>
          </p:nvPicPr>
          <p:blipFill>
            <a:blip r:embed="rId2" cstate="print"/>
            <a:stretch>
              <a:fillRect/>
            </a:stretch>
          </p:blipFill>
          <p:spPr>
            <a:xfrm>
              <a:off x="3752087" y="3645382"/>
              <a:ext cx="934046" cy="312191"/>
            </a:xfrm>
            <a:prstGeom prst="rect">
              <a:avLst/>
            </a:prstGeom>
          </p:spPr>
        </p:pic>
        <p:pic>
          <p:nvPicPr>
            <p:cNvPr id="5" name="object 5"/>
            <p:cNvPicPr/>
            <p:nvPr/>
          </p:nvPicPr>
          <p:blipFill>
            <a:blip r:embed="rId3" cstate="print"/>
            <a:stretch>
              <a:fillRect/>
            </a:stretch>
          </p:blipFill>
          <p:spPr>
            <a:xfrm>
              <a:off x="3977640" y="3645382"/>
              <a:ext cx="879170" cy="312191"/>
            </a:xfrm>
            <a:prstGeom prst="rect">
              <a:avLst/>
            </a:prstGeom>
          </p:spPr>
        </p:pic>
      </p:grpSp>
      <p:sp>
        <p:nvSpPr>
          <p:cNvPr id="7" name="object 7"/>
          <p:cNvSpPr txBox="1">
            <a:spLocks noGrp="1"/>
          </p:cNvSpPr>
          <p:nvPr>
            <p:ph type="title"/>
          </p:nvPr>
        </p:nvSpPr>
        <p:spPr>
          <a:xfrm>
            <a:off x="4098163" y="3079191"/>
            <a:ext cx="3994150" cy="636905"/>
          </a:xfrm>
          <a:prstGeom prst="rect">
            <a:avLst/>
          </a:prstGeom>
        </p:spPr>
        <p:txBody>
          <a:bodyPr vert="horz" wrap="square" lIns="0" tIns="13970" rIns="0" bIns="0" rtlCol="0">
            <a:spAutoFit/>
          </a:bodyPr>
          <a:lstStyle/>
          <a:p>
            <a:pPr marL="12700">
              <a:lnSpc>
                <a:spcPct val="100000"/>
              </a:lnSpc>
              <a:spcBef>
                <a:spcPts val="110"/>
              </a:spcBef>
            </a:pPr>
            <a:r>
              <a:rPr lang="fr-FR" dirty="0" smtClean="0"/>
              <a:t>I</a:t>
            </a:r>
            <a:r>
              <a:rPr lang="fr-FR" spc="-35" dirty="0" smtClean="0"/>
              <a:t> </a:t>
            </a:r>
            <a:r>
              <a:rPr lang="fr-FR" dirty="0" smtClean="0"/>
              <a:t>-</a:t>
            </a:r>
            <a:r>
              <a:rPr lang="fr-FR" spc="-20" dirty="0" smtClean="0"/>
              <a:t> </a:t>
            </a:r>
            <a:r>
              <a:rPr lang="fr-FR" spc="-40" dirty="0" smtClean="0"/>
              <a:t>PRESENTATION</a:t>
            </a:r>
            <a:endParaRPr spc="-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69" y="180797"/>
            <a:ext cx="1797685" cy="636905"/>
          </a:xfrm>
          <a:prstGeom prst="rect">
            <a:avLst/>
          </a:prstGeom>
        </p:spPr>
        <p:txBody>
          <a:bodyPr vert="horz" wrap="square" lIns="0" tIns="13970" rIns="0" bIns="0" rtlCol="0">
            <a:spAutoFit/>
          </a:bodyPr>
          <a:lstStyle/>
          <a:p>
            <a:pPr marL="12700">
              <a:lnSpc>
                <a:spcPct val="100000"/>
              </a:lnSpc>
              <a:spcBef>
                <a:spcPts val="110"/>
              </a:spcBef>
            </a:pPr>
            <a:r>
              <a:rPr b="1" spc="5" dirty="0">
                <a:latin typeface="Corbel"/>
                <a:cs typeface="Corbel"/>
              </a:rPr>
              <a:t>PR</a:t>
            </a:r>
            <a:r>
              <a:rPr b="1" spc="-90" dirty="0">
                <a:latin typeface="Corbel"/>
                <a:cs typeface="Corbel"/>
              </a:rPr>
              <a:t>O</a:t>
            </a:r>
            <a:r>
              <a:rPr b="1" dirty="0">
                <a:latin typeface="Corbel"/>
                <a:cs typeface="Corbel"/>
              </a:rPr>
              <a:t>JET</a:t>
            </a:r>
          </a:p>
        </p:txBody>
      </p:sp>
      <p:grpSp>
        <p:nvGrpSpPr>
          <p:cNvPr id="3" name="object 3"/>
          <p:cNvGrpSpPr/>
          <p:nvPr/>
        </p:nvGrpSpPr>
        <p:grpSpPr>
          <a:xfrm>
            <a:off x="399288" y="1255775"/>
            <a:ext cx="2969260" cy="2966085"/>
            <a:chOff x="399288" y="1255775"/>
            <a:chExt cx="2969260" cy="2966085"/>
          </a:xfrm>
        </p:grpSpPr>
        <p:pic>
          <p:nvPicPr>
            <p:cNvPr id="4" name="object 4"/>
            <p:cNvPicPr/>
            <p:nvPr/>
          </p:nvPicPr>
          <p:blipFill>
            <a:blip r:embed="rId2" cstate="print"/>
            <a:stretch>
              <a:fillRect/>
            </a:stretch>
          </p:blipFill>
          <p:spPr>
            <a:xfrm>
              <a:off x="403860" y="1260347"/>
              <a:ext cx="2959607" cy="2956560"/>
            </a:xfrm>
            <a:prstGeom prst="rect">
              <a:avLst/>
            </a:prstGeom>
          </p:spPr>
        </p:pic>
        <p:sp>
          <p:nvSpPr>
            <p:cNvPr id="5" name="object 5"/>
            <p:cNvSpPr/>
            <p:nvPr/>
          </p:nvSpPr>
          <p:spPr>
            <a:xfrm>
              <a:off x="403860" y="1260347"/>
              <a:ext cx="2959735" cy="2956560"/>
            </a:xfrm>
            <a:custGeom>
              <a:avLst/>
              <a:gdLst/>
              <a:ahLst/>
              <a:cxnLst/>
              <a:rect l="l" t="t" r="r" b="b"/>
              <a:pathLst>
                <a:path w="2959735" h="2956560">
                  <a:moveTo>
                    <a:pt x="0" y="182117"/>
                  </a:moveTo>
                  <a:lnTo>
                    <a:pt x="6505" y="133702"/>
                  </a:lnTo>
                  <a:lnTo>
                    <a:pt x="24863" y="90198"/>
                  </a:lnTo>
                  <a:lnTo>
                    <a:pt x="53340" y="53339"/>
                  </a:lnTo>
                  <a:lnTo>
                    <a:pt x="90198" y="24863"/>
                  </a:lnTo>
                  <a:lnTo>
                    <a:pt x="133702" y="6505"/>
                  </a:lnTo>
                  <a:lnTo>
                    <a:pt x="182118" y="0"/>
                  </a:lnTo>
                  <a:lnTo>
                    <a:pt x="2777490" y="0"/>
                  </a:lnTo>
                  <a:lnTo>
                    <a:pt x="2825905" y="6505"/>
                  </a:lnTo>
                  <a:lnTo>
                    <a:pt x="2869409" y="24863"/>
                  </a:lnTo>
                  <a:lnTo>
                    <a:pt x="2906268" y="53339"/>
                  </a:lnTo>
                  <a:lnTo>
                    <a:pt x="2934744" y="90198"/>
                  </a:lnTo>
                  <a:lnTo>
                    <a:pt x="2953102" y="133702"/>
                  </a:lnTo>
                  <a:lnTo>
                    <a:pt x="2959607" y="182117"/>
                  </a:lnTo>
                  <a:lnTo>
                    <a:pt x="2959607" y="2774441"/>
                  </a:lnTo>
                  <a:lnTo>
                    <a:pt x="2953102" y="2822857"/>
                  </a:lnTo>
                  <a:lnTo>
                    <a:pt x="2934744" y="2866361"/>
                  </a:lnTo>
                  <a:lnTo>
                    <a:pt x="2906268" y="2903220"/>
                  </a:lnTo>
                  <a:lnTo>
                    <a:pt x="2869409" y="2931696"/>
                  </a:lnTo>
                  <a:lnTo>
                    <a:pt x="2825905" y="2950054"/>
                  </a:lnTo>
                  <a:lnTo>
                    <a:pt x="2777490" y="2956560"/>
                  </a:lnTo>
                  <a:lnTo>
                    <a:pt x="182118" y="2956560"/>
                  </a:lnTo>
                  <a:lnTo>
                    <a:pt x="133702" y="2950054"/>
                  </a:lnTo>
                  <a:lnTo>
                    <a:pt x="90198" y="2931696"/>
                  </a:lnTo>
                  <a:lnTo>
                    <a:pt x="53339" y="2903220"/>
                  </a:lnTo>
                  <a:lnTo>
                    <a:pt x="24863" y="2866361"/>
                  </a:lnTo>
                  <a:lnTo>
                    <a:pt x="6505" y="2822857"/>
                  </a:lnTo>
                  <a:lnTo>
                    <a:pt x="0" y="2774441"/>
                  </a:lnTo>
                  <a:lnTo>
                    <a:pt x="0" y="182117"/>
                  </a:lnTo>
                  <a:close/>
                </a:path>
              </a:pathLst>
            </a:custGeom>
            <a:ln w="9144">
              <a:solidFill>
                <a:srgbClr val="AAAAAA"/>
              </a:solidFill>
            </a:ln>
          </p:spPr>
          <p:txBody>
            <a:bodyPr wrap="square" lIns="0" tIns="0" rIns="0" bIns="0" rtlCol="0"/>
            <a:lstStyle/>
            <a:p>
              <a:endParaRPr/>
            </a:p>
          </p:txBody>
        </p:sp>
      </p:grpSp>
      <p:sp>
        <p:nvSpPr>
          <p:cNvPr id="6" name="object 6"/>
          <p:cNvSpPr txBox="1"/>
          <p:nvPr/>
        </p:nvSpPr>
        <p:spPr>
          <a:xfrm>
            <a:off x="560933" y="1613662"/>
            <a:ext cx="2640330" cy="270510"/>
          </a:xfrm>
          <a:prstGeom prst="rect">
            <a:avLst/>
          </a:prstGeom>
        </p:spPr>
        <p:txBody>
          <a:bodyPr vert="horz" wrap="square" lIns="0" tIns="13335" rIns="0" bIns="0" rtlCol="0">
            <a:spAutoFit/>
          </a:bodyPr>
          <a:lstStyle/>
          <a:p>
            <a:pPr marL="12700">
              <a:lnSpc>
                <a:spcPct val="100000"/>
              </a:lnSpc>
              <a:spcBef>
                <a:spcPts val="105"/>
              </a:spcBef>
            </a:pPr>
            <a:r>
              <a:rPr sz="1600" b="1" u="sng" dirty="0">
                <a:uFill>
                  <a:solidFill>
                    <a:srgbClr val="000000"/>
                  </a:solidFill>
                </a:uFill>
                <a:latin typeface="Corbel"/>
                <a:cs typeface="Corbel"/>
              </a:rPr>
              <a:t>Etude</a:t>
            </a:r>
            <a:r>
              <a:rPr sz="1600" b="1" u="sng" spc="-20" dirty="0">
                <a:uFill>
                  <a:solidFill>
                    <a:srgbClr val="000000"/>
                  </a:solidFill>
                </a:uFill>
                <a:latin typeface="Corbel"/>
                <a:cs typeface="Corbel"/>
              </a:rPr>
              <a:t> </a:t>
            </a:r>
            <a:r>
              <a:rPr sz="1600" b="1" u="sng" dirty="0">
                <a:uFill>
                  <a:solidFill>
                    <a:srgbClr val="000000"/>
                  </a:solidFill>
                </a:uFill>
                <a:latin typeface="Corbel"/>
                <a:cs typeface="Corbel"/>
              </a:rPr>
              <a:t>d’un</a:t>
            </a:r>
            <a:r>
              <a:rPr sz="1600" b="1" u="sng" spc="-35" dirty="0">
                <a:uFill>
                  <a:solidFill>
                    <a:srgbClr val="000000"/>
                  </a:solidFill>
                </a:uFill>
                <a:latin typeface="Corbel"/>
                <a:cs typeface="Corbel"/>
              </a:rPr>
              <a:t> </a:t>
            </a:r>
            <a:r>
              <a:rPr sz="1600" b="1" u="sng" spc="-5" dirty="0">
                <a:uFill>
                  <a:solidFill>
                    <a:srgbClr val="000000"/>
                  </a:solidFill>
                </a:uFill>
                <a:latin typeface="Corbel"/>
                <a:cs typeface="Corbel"/>
              </a:rPr>
              <a:t>modèle</a:t>
            </a:r>
            <a:r>
              <a:rPr sz="1600" b="1" u="sng" spc="-20" dirty="0">
                <a:uFill>
                  <a:solidFill>
                    <a:srgbClr val="000000"/>
                  </a:solidFill>
                </a:uFill>
                <a:latin typeface="Corbel"/>
                <a:cs typeface="Corbel"/>
              </a:rPr>
              <a:t> </a:t>
            </a:r>
            <a:r>
              <a:rPr sz="1600" b="1" u="sng" dirty="0">
                <a:uFill>
                  <a:solidFill>
                    <a:srgbClr val="000000"/>
                  </a:solidFill>
                </a:uFill>
                <a:latin typeface="Corbel"/>
                <a:cs typeface="Corbel"/>
              </a:rPr>
              <a:t>de</a:t>
            </a:r>
            <a:r>
              <a:rPr sz="1600" b="1" u="sng" spc="-60" dirty="0">
                <a:uFill>
                  <a:solidFill>
                    <a:srgbClr val="000000"/>
                  </a:solidFill>
                </a:uFill>
                <a:latin typeface="Corbel"/>
                <a:cs typeface="Corbel"/>
              </a:rPr>
              <a:t> </a:t>
            </a:r>
            <a:r>
              <a:rPr sz="1600" b="1" u="sng" dirty="0">
                <a:uFill>
                  <a:solidFill>
                    <a:srgbClr val="000000"/>
                  </a:solidFill>
                </a:uFill>
                <a:latin typeface="Corbel"/>
                <a:cs typeface="Corbel"/>
              </a:rPr>
              <a:t>Scoring</a:t>
            </a:r>
            <a:endParaRPr sz="1600">
              <a:latin typeface="Corbel"/>
              <a:cs typeface="Corbel"/>
            </a:endParaRPr>
          </a:p>
        </p:txBody>
      </p:sp>
      <p:sp>
        <p:nvSpPr>
          <p:cNvPr id="7" name="object 7"/>
          <p:cNvSpPr txBox="1"/>
          <p:nvPr/>
        </p:nvSpPr>
        <p:spPr>
          <a:xfrm>
            <a:off x="600557" y="2101723"/>
            <a:ext cx="2564765" cy="1734185"/>
          </a:xfrm>
          <a:prstGeom prst="rect">
            <a:avLst/>
          </a:prstGeom>
        </p:spPr>
        <p:txBody>
          <a:bodyPr vert="horz" wrap="square" lIns="0" tIns="13335" rIns="0" bIns="0" rtlCol="0">
            <a:spAutoFit/>
          </a:bodyPr>
          <a:lstStyle/>
          <a:p>
            <a:pPr marL="73660" marR="69850" indent="3810" algn="ctr">
              <a:lnSpc>
                <a:spcPct val="100000"/>
              </a:lnSpc>
              <a:spcBef>
                <a:spcPts val="105"/>
              </a:spcBef>
            </a:pPr>
            <a:r>
              <a:rPr sz="1600" b="1" spc="-10" dirty="0">
                <a:latin typeface="Corbel"/>
                <a:cs typeface="Corbel"/>
              </a:rPr>
              <a:t>Prêt</a:t>
            </a:r>
            <a:r>
              <a:rPr sz="1600" b="1" spc="10" dirty="0">
                <a:latin typeface="Corbel"/>
                <a:cs typeface="Corbel"/>
              </a:rPr>
              <a:t> </a:t>
            </a:r>
            <a:r>
              <a:rPr sz="1600" b="1" dirty="0">
                <a:latin typeface="Corbel"/>
                <a:cs typeface="Corbel"/>
              </a:rPr>
              <a:t>à</a:t>
            </a:r>
            <a:r>
              <a:rPr sz="1600" b="1" spc="-15" dirty="0">
                <a:latin typeface="Corbel"/>
                <a:cs typeface="Corbel"/>
              </a:rPr>
              <a:t> </a:t>
            </a:r>
            <a:r>
              <a:rPr sz="1600" b="1" spc="-5" dirty="0">
                <a:latin typeface="Corbel"/>
                <a:cs typeface="Corbel"/>
              </a:rPr>
              <a:t>dépenser</a:t>
            </a:r>
            <a:r>
              <a:rPr sz="1600" b="1" spc="20" dirty="0">
                <a:latin typeface="Corbel"/>
                <a:cs typeface="Corbel"/>
              </a:rPr>
              <a:t> </a:t>
            </a:r>
            <a:r>
              <a:rPr sz="1600" dirty="0">
                <a:latin typeface="Corbel"/>
                <a:cs typeface="Corbel"/>
              </a:rPr>
              <a:t>souhaite </a:t>
            </a:r>
            <a:r>
              <a:rPr sz="1600" spc="5" dirty="0">
                <a:latin typeface="Corbel"/>
                <a:cs typeface="Corbel"/>
              </a:rPr>
              <a:t> </a:t>
            </a:r>
            <a:r>
              <a:rPr sz="1600" b="1" i="1" spc="-5" dirty="0">
                <a:latin typeface="Corbel"/>
                <a:cs typeface="Corbel"/>
              </a:rPr>
              <a:t>développer </a:t>
            </a:r>
            <a:r>
              <a:rPr sz="1600" b="1" i="1" dirty="0">
                <a:latin typeface="Corbel"/>
                <a:cs typeface="Corbel"/>
              </a:rPr>
              <a:t>un modèle de </a:t>
            </a:r>
            <a:r>
              <a:rPr sz="1600" b="1" i="1" spc="5" dirty="0">
                <a:latin typeface="Corbel"/>
                <a:cs typeface="Corbel"/>
              </a:rPr>
              <a:t> </a:t>
            </a:r>
            <a:r>
              <a:rPr sz="1600" b="1" i="1" spc="-5" dirty="0">
                <a:latin typeface="Corbel"/>
                <a:cs typeface="Corbel"/>
              </a:rPr>
              <a:t>Scoring </a:t>
            </a:r>
            <a:r>
              <a:rPr sz="1600" b="1" i="1" dirty="0">
                <a:latin typeface="Corbel"/>
                <a:cs typeface="Corbel"/>
              </a:rPr>
              <a:t>de la </a:t>
            </a:r>
            <a:r>
              <a:rPr sz="1600" b="1" i="1" spc="-5" dirty="0">
                <a:latin typeface="Corbel"/>
                <a:cs typeface="Corbel"/>
              </a:rPr>
              <a:t>probabilité </a:t>
            </a:r>
            <a:r>
              <a:rPr sz="1600" b="1" i="1" dirty="0">
                <a:latin typeface="Corbel"/>
                <a:cs typeface="Corbel"/>
              </a:rPr>
              <a:t>de </a:t>
            </a:r>
            <a:r>
              <a:rPr sz="1600" b="1" i="1" spc="5" dirty="0">
                <a:latin typeface="Corbel"/>
                <a:cs typeface="Corbel"/>
              </a:rPr>
              <a:t> </a:t>
            </a:r>
            <a:r>
              <a:rPr sz="1600" b="1" i="1" spc="-5" dirty="0">
                <a:latin typeface="Corbel"/>
                <a:cs typeface="Corbel"/>
              </a:rPr>
              <a:t>défaut</a:t>
            </a:r>
            <a:r>
              <a:rPr sz="1600" b="1" i="1" spc="60" dirty="0">
                <a:latin typeface="Corbel"/>
                <a:cs typeface="Corbel"/>
              </a:rPr>
              <a:t> </a:t>
            </a:r>
            <a:r>
              <a:rPr sz="1600" b="1" i="1" dirty="0">
                <a:latin typeface="Corbel"/>
                <a:cs typeface="Corbel"/>
              </a:rPr>
              <a:t>de</a:t>
            </a:r>
            <a:r>
              <a:rPr sz="1600" b="1" i="1" spc="35" dirty="0">
                <a:latin typeface="Corbel"/>
                <a:cs typeface="Corbel"/>
              </a:rPr>
              <a:t> </a:t>
            </a:r>
            <a:r>
              <a:rPr sz="1600" b="1" i="1" spc="-5" dirty="0">
                <a:latin typeface="Corbel"/>
                <a:cs typeface="Corbel"/>
              </a:rPr>
              <a:t>paiement</a:t>
            </a:r>
            <a:r>
              <a:rPr sz="1600" b="1" i="1" spc="65" dirty="0">
                <a:latin typeface="Corbel"/>
                <a:cs typeface="Corbel"/>
              </a:rPr>
              <a:t> </a:t>
            </a:r>
            <a:r>
              <a:rPr sz="1600" b="1" i="1" dirty="0">
                <a:latin typeface="Corbel"/>
                <a:cs typeface="Corbel"/>
              </a:rPr>
              <a:t>du </a:t>
            </a:r>
            <a:r>
              <a:rPr sz="1600" b="1" i="1" spc="5" dirty="0">
                <a:latin typeface="Corbel"/>
                <a:cs typeface="Corbel"/>
              </a:rPr>
              <a:t> </a:t>
            </a:r>
            <a:r>
              <a:rPr sz="1600" b="1" i="1" spc="-5" dirty="0">
                <a:latin typeface="Corbel"/>
                <a:cs typeface="Corbel"/>
              </a:rPr>
              <a:t>client</a:t>
            </a:r>
            <a:r>
              <a:rPr sz="1600" b="1" i="1" spc="-15" dirty="0">
                <a:latin typeface="Corbel"/>
                <a:cs typeface="Corbel"/>
              </a:rPr>
              <a:t> </a:t>
            </a:r>
            <a:r>
              <a:rPr sz="1600" spc="5" dirty="0">
                <a:latin typeface="Corbel"/>
                <a:cs typeface="Corbel"/>
              </a:rPr>
              <a:t>pour</a:t>
            </a:r>
            <a:r>
              <a:rPr sz="1600" spc="-55" dirty="0">
                <a:latin typeface="Corbel"/>
                <a:cs typeface="Corbel"/>
              </a:rPr>
              <a:t> </a:t>
            </a:r>
            <a:r>
              <a:rPr sz="1600" spc="-5" dirty="0">
                <a:latin typeface="Corbel"/>
                <a:cs typeface="Corbel"/>
              </a:rPr>
              <a:t>étayer</a:t>
            </a:r>
            <a:r>
              <a:rPr sz="1600" spc="15" dirty="0">
                <a:latin typeface="Corbel"/>
                <a:cs typeface="Corbel"/>
              </a:rPr>
              <a:t> </a:t>
            </a:r>
            <a:r>
              <a:rPr sz="1600" spc="5" dirty="0">
                <a:latin typeface="Corbel"/>
                <a:cs typeface="Corbel"/>
              </a:rPr>
              <a:t>la</a:t>
            </a:r>
            <a:r>
              <a:rPr sz="1600" spc="-15" dirty="0">
                <a:latin typeface="Corbel"/>
                <a:cs typeface="Corbel"/>
              </a:rPr>
              <a:t> </a:t>
            </a:r>
            <a:r>
              <a:rPr sz="1600" dirty="0">
                <a:latin typeface="Corbel"/>
                <a:cs typeface="Corbel"/>
              </a:rPr>
              <a:t>décision</a:t>
            </a:r>
            <a:endParaRPr sz="1600">
              <a:latin typeface="Corbel"/>
              <a:cs typeface="Corbel"/>
            </a:endParaRPr>
          </a:p>
          <a:p>
            <a:pPr algn="ctr">
              <a:lnSpc>
                <a:spcPct val="100000"/>
              </a:lnSpc>
              <a:spcBef>
                <a:spcPts val="5"/>
              </a:spcBef>
            </a:pPr>
            <a:r>
              <a:rPr sz="1600" spc="-5" dirty="0">
                <a:latin typeface="Corbel"/>
                <a:cs typeface="Corbel"/>
              </a:rPr>
              <a:t>d'accorder</a:t>
            </a:r>
            <a:r>
              <a:rPr sz="1600" spc="-10" dirty="0">
                <a:latin typeface="Corbel"/>
                <a:cs typeface="Corbel"/>
              </a:rPr>
              <a:t> </a:t>
            </a:r>
            <a:r>
              <a:rPr sz="1600" spc="5" dirty="0">
                <a:latin typeface="Corbel"/>
                <a:cs typeface="Corbel"/>
              </a:rPr>
              <a:t>ou</a:t>
            </a:r>
            <a:r>
              <a:rPr sz="1600" spc="-35" dirty="0">
                <a:latin typeface="Corbel"/>
                <a:cs typeface="Corbel"/>
              </a:rPr>
              <a:t> </a:t>
            </a:r>
            <a:r>
              <a:rPr sz="1600" dirty="0">
                <a:latin typeface="Corbel"/>
                <a:cs typeface="Corbel"/>
              </a:rPr>
              <a:t>non </a:t>
            </a:r>
            <a:r>
              <a:rPr sz="1600" spc="5" dirty="0">
                <a:latin typeface="Corbel"/>
                <a:cs typeface="Corbel"/>
              </a:rPr>
              <a:t>un</a:t>
            </a:r>
            <a:r>
              <a:rPr sz="1600" spc="-5" dirty="0">
                <a:latin typeface="Corbel"/>
                <a:cs typeface="Corbel"/>
              </a:rPr>
              <a:t> prêt</a:t>
            </a:r>
            <a:r>
              <a:rPr sz="1600" spc="-20" dirty="0">
                <a:latin typeface="Corbel"/>
                <a:cs typeface="Corbel"/>
              </a:rPr>
              <a:t> </a:t>
            </a:r>
            <a:r>
              <a:rPr sz="1600" spc="5" dirty="0">
                <a:latin typeface="Corbel"/>
                <a:cs typeface="Corbel"/>
              </a:rPr>
              <a:t>à</a:t>
            </a:r>
            <a:r>
              <a:rPr sz="1600" spc="10" dirty="0">
                <a:latin typeface="Corbel"/>
                <a:cs typeface="Corbel"/>
              </a:rPr>
              <a:t> </a:t>
            </a:r>
            <a:r>
              <a:rPr sz="1600" spc="5" dirty="0">
                <a:latin typeface="Corbel"/>
                <a:cs typeface="Corbel"/>
              </a:rPr>
              <a:t>un</a:t>
            </a:r>
            <a:endParaRPr sz="1600">
              <a:latin typeface="Corbel"/>
              <a:cs typeface="Corbel"/>
            </a:endParaRPr>
          </a:p>
          <a:p>
            <a:pPr algn="ctr">
              <a:lnSpc>
                <a:spcPct val="100000"/>
              </a:lnSpc>
            </a:pPr>
            <a:r>
              <a:rPr sz="1600" spc="-5" dirty="0">
                <a:latin typeface="Corbel"/>
                <a:cs typeface="Corbel"/>
              </a:rPr>
              <a:t>client potentiel.</a:t>
            </a:r>
            <a:endParaRPr sz="1600">
              <a:latin typeface="Corbel"/>
              <a:cs typeface="Corbel"/>
            </a:endParaRPr>
          </a:p>
        </p:txBody>
      </p:sp>
      <p:grpSp>
        <p:nvGrpSpPr>
          <p:cNvPr id="8" name="object 8"/>
          <p:cNvGrpSpPr/>
          <p:nvPr/>
        </p:nvGrpSpPr>
        <p:grpSpPr>
          <a:xfrm>
            <a:off x="3770376" y="1255775"/>
            <a:ext cx="4654550" cy="3831590"/>
            <a:chOff x="3770376" y="1255775"/>
            <a:chExt cx="4654550" cy="3831590"/>
          </a:xfrm>
        </p:grpSpPr>
        <p:pic>
          <p:nvPicPr>
            <p:cNvPr id="9" name="object 9"/>
            <p:cNvPicPr/>
            <p:nvPr/>
          </p:nvPicPr>
          <p:blipFill>
            <a:blip r:embed="rId3" cstate="print"/>
            <a:stretch>
              <a:fillRect/>
            </a:stretch>
          </p:blipFill>
          <p:spPr>
            <a:xfrm>
              <a:off x="3774948" y="1260347"/>
              <a:ext cx="4645152" cy="3822191"/>
            </a:xfrm>
            <a:prstGeom prst="rect">
              <a:avLst/>
            </a:prstGeom>
          </p:spPr>
        </p:pic>
        <p:sp>
          <p:nvSpPr>
            <p:cNvPr id="10" name="object 10"/>
            <p:cNvSpPr/>
            <p:nvPr/>
          </p:nvSpPr>
          <p:spPr>
            <a:xfrm>
              <a:off x="3774948" y="1260347"/>
              <a:ext cx="4645660" cy="3822700"/>
            </a:xfrm>
            <a:custGeom>
              <a:avLst/>
              <a:gdLst/>
              <a:ahLst/>
              <a:cxnLst/>
              <a:rect l="l" t="t" r="r" b="b"/>
              <a:pathLst>
                <a:path w="4645659" h="3822700">
                  <a:moveTo>
                    <a:pt x="0" y="154304"/>
                  </a:moveTo>
                  <a:lnTo>
                    <a:pt x="7866" y="105533"/>
                  </a:lnTo>
                  <a:lnTo>
                    <a:pt x="29772" y="63175"/>
                  </a:lnTo>
                  <a:lnTo>
                    <a:pt x="63175" y="29772"/>
                  </a:lnTo>
                  <a:lnTo>
                    <a:pt x="105533" y="7866"/>
                  </a:lnTo>
                  <a:lnTo>
                    <a:pt x="154304" y="0"/>
                  </a:lnTo>
                  <a:lnTo>
                    <a:pt x="4490847" y="0"/>
                  </a:lnTo>
                  <a:lnTo>
                    <a:pt x="4539618" y="7866"/>
                  </a:lnTo>
                  <a:lnTo>
                    <a:pt x="4581976" y="29772"/>
                  </a:lnTo>
                  <a:lnTo>
                    <a:pt x="4615379" y="63175"/>
                  </a:lnTo>
                  <a:lnTo>
                    <a:pt x="4637285" y="105533"/>
                  </a:lnTo>
                  <a:lnTo>
                    <a:pt x="4645152" y="154304"/>
                  </a:lnTo>
                  <a:lnTo>
                    <a:pt x="4645152" y="3667887"/>
                  </a:lnTo>
                  <a:lnTo>
                    <a:pt x="4637285" y="3716658"/>
                  </a:lnTo>
                  <a:lnTo>
                    <a:pt x="4615379" y="3759016"/>
                  </a:lnTo>
                  <a:lnTo>
                    <a:pt x="4581976" y="3792419"/>
                  </a:lnTo>
                  <a:lnTo>
                    <a:pt x="4539618" y="3814325"/>
                  </a:lnTo>
                  <a:lnTo>
                    <a:pt x="4490847" y="3822191"/>
                  </a:lnTo>
                  <a:lnTo>
                    <a:pt x="154304" y="3822191"/>
                  </a:lnTo>
                  <a:lnTo>
                    <a:pt x="105533" y="3814325"/>
                  </a:lnTo>
                  <a:lnTo>
                    <a:pt x="63175" y="3792419"/>
                  </a:lnTo>
                  <a:lnTo>
                    <a:pt x="29772" y="3759016"/>
                  </a:lnTo>
                  <a:lnTo>
                    <a:pt x="7866" y="3716658"/>
                  </a:lnTo>
                  <a:lnTo>
                    <a:pt x="0" y="3667887"/>
                  </a:lnTo>
                  <a:lnTo>
                    <a:pt x="0" y="154304"/>
                  </a:lnTo>
                  <a:close/>
                </a:path>
              </a:pathLst>
            </a:custGeom>
            <a:ln w="9143">
              <a:solidFill>
                <a:srgbClr val="ACD2F4"/>
              </a:solidFill>
            </a:ln>
          </p:spPr>
          <p:txBody>
            <a:bodyPr wrap="square" lIns="0" tIns="0" rIns="0" bIns="0" rtlCol="0"/>
            <a:lstStyle/>
            <a:p>
              <a:endParaRPr/>
            </a:p>
          </p:txBody>
        </p:sp>
      </p:grpSp>
      <p:sp>
        <p:nvSpPr>
          <p:cNvPr id="11" name="object 11"/>
          <p:cNvSpPr txBox="1"/>
          <p:nvPr/>
        </p:nvSpPr>
        <p:spPr>
          <a:xfrm>
            <a:off x="4681854" y="1618310"/>
            <a:ext cx="2827655" cy="271145"/>
          </a:xfrm>
          <a:prstGeom prst="rect">
            <a:avLst/>
          </a:prstGeom>
        </p:spPr>
        <p:txBody>
          <a:bodyPr vert="horz" wrap="square" lIns="0" tIns="13970" rIns="0" bIns="0" rtlCol="0">
            <a:spAutoFit/>
          </a:bodyPr>
          <a:lstStyle/>
          <a:p>
            <a:pPr marL="12700">
              <a:lnSpc>
                <a:spcPct val="100000"/>
              </a:lnSpc>
              <a:spcBef>
                <a:spcPts val="110"/>
              </a:spcBef>
            </a:pPr>
            <a:r>
              <a:rPr sz="1600" b="1" u="sng" spc="-5" dirty="0">
                <a:uFill>
                  <a:solidFill>
                    <a:srgbClr val="000000"/>
                  </a:solidFill>
                </a:uFill>
                <a:latin typeface="Corbel"/>
                <a:cs typeface="Corbel"/>
              </a:rPr>
              <a:t>Développement</a:t>
            </a:r>
            <a:r>
              <a:rPr sz="1600" b="1" u="sng" spc="-35" dirty="0">
                <a:uFill>
                  <a:solidFill>
                    <a:srgbClr val="000000"/>
                  </a:solidFill>
                </a:uFill>
                <a:latin typeface="Corbel"/>
                <a:cs typeface="Corbel"/>
              </a:rPr>
              <a:t> </a:t>
            </a:r>
            <a:r>
              <a:rPr sz="1600" b="1" u="sng" dirty="0">
                <a:uFill>
                  <a:solidFill>
                    <a:srgbClr val="000000"/>
                  </a:solidFill>
                </a:uFill>
                <a:latin typeface="Corbel"/>
                <a:cs typeface="Corbel"/>
              </a:rPr>
              <a:t>d’un</a:t>
            </a:r>
            <a:r>
              <a:rPr sz="1600" b="1" u="sng" spc="-30" dirty="0">
                <a:uFill>
                  <a:solidFill>
                    <a:srgbClr val="000000"/>
                  </a:solidFill>
                </a:uFill>
                <a:latin typeface="Corbel"/>
                <a:cs typeface="Corbel"/>
              </a:rPr>
              <a:t> </a:t>
            </a:r>
            <a:r>
              <a:rPr sz="1600" b="1" u="sng" spc="-10" dirty="0">
                <a:uFill>
                  <a:solidFill>
                    <a:srgbClr val="000000"/>
                  </a:solidFill>
                </a:uFill>
                <a:latin typeface="Corbel"/>
                <a:cs typeface="Corbel"/>
              </a:rPr>
              <a:t>dashboard</a:t>
            </a:r>
            <a:endParaRPr sz="1600">
              <a:latin typeface="Corbel"/>
              <a:cs typeface="Corbel"/>
            </a:endParaRPr>
          </a:p>
        </p:txBody>
      </p:sp>
      <p:sp>
        <p:nvSpPr>
          <p:cNvPr id="12" name="object 12"/>
          <p:cNvSpPr txBox="1"/>
          <p:nvPr/>
        </p:nvSpPr>
        <p:spPr>
          <a:xfrm>
            <a:off x="3940809" y="2112644"/>
            <a:ext cx="4309110" cy="878205"/>
          </a:xfrm>
          <a:prstGeom prst="rect">
            <a:avLst/>
          </a:prstGeom>
        </p:spPr>
        <p:txBody>
          <a:bodyPr vert="horz" wrap="square" lIns="0" tIns="11430" rIns="0" bIns="0" rtlCol="0">
            <a:spAutoFit/>
          </a:bodyPr>
          <a:lstStyle/>
          <a:p>
            <a:pPr marL="12700" marR="5080" algn="ctr">
              <a:lnSpc>
                <a:spcPct val="100000"/>
              </a:lnSpc>
              <a:spcBef>
                <a:spcPts val="90"/>
              </a:spcBef>
            </a:pPr>
            <a:r>
              <a:rPr sz="1400" b="1" i="1" spc="-10" dirty="0">
                <a:latin typeface="Corbel"/>
                <a:cs typeface="Corbel"/>
              </a:rPr>
              <a:t>Développement</a:t>
            </a:r>
            <a:r>
              <a:rPr sz="1400" b="1" i="1" dirty="0">
                <a:latin typeface="Corbel"/>
                <a:cs typeface="Corbel"/>
              </a:rPr>
              <a:t> </a:t>
            </a:r>
            <a:r>
              <a:rPr sz="1400" b="1" i="1" spc="-10" dirty="0">
                <a:latin typeface="Corbel"/>
                <a:cs typeface="Corbel"/>
              </a:rPr>
              <a:t>d’un</a:t>
            </a:r>
            <a:r>
              <a:rPr sz="1400" b="1" i="1" spc="40" dirty="0">
                <a:latin typeface="Corbel"/>
                <a:cs typeface="Corbel"/>
              </a:rPr>
              <a:t> </a:t>
            </a:r>
            <a:r>
              <a:rPr sz="1400" b="1" i="1" spc="-10" dirty="0">
                <a:latin typeface="Corbel"/>
                <a:cs typeface="Corbel"/>
              </a:rPr>
              <a:t>Dashboard</a:t>
            </a:r>
            <a:r>
              <a:rPr sz="1400" b="1" i="1" spc="40" dirty="0">
                <a:latin typeface="Corbel"/>
                <a:cs typeface="Corbel"/>
              </a:rPr>
              <a:t> </a:t>
            </a:r>
            <a:r>
              <a:rPr sz="1400" b="1" i="1" spc="-10" dirty="0">
                <a:latin typeface="Corbel"/>
                <a:cs typeface="Corbel"/>
              </a:rPr>
              <a:t>interactif</a:t>
            </a:r>
            <a:r>
              <a:rPr sz="1400" b="1" i="1" spc="50" dirty="0">
                <a:latin typeface="Corbel"/>
                <a:cs typeface="Corbel"/>
              </a:rPr>
              <a:t> </a:t>
            </a:r>
            <a:r>
              <a:rPr sz="1400" spc="-10" dirty="0">
                <a:latin typeface="Corbel"/>
                <a:cs typeface="Corbel"/>
              </a:rPr>
              <a:t>pour</a:t>
            </a:r>
            <a:r>
              <a:rPr sz="1400" dirty="0">
                <a:latin typeface="Corbel"/>
                <a:cs typeface="Corbel"/>
              </a:rPr>
              <a:t> </a:t>
            </a:r>
            <a:r>
              <a:rPr sz="1400" spc="-10" dirty="0">
                <a:latin typeface="Corbel"/>
                <a:cs typeface="Corbel"/>
              </a:rPr>
              <a:t>que</a:t>
            </a:r>
            <a:r>
              <a:rPr sz="1400" spc="35" dirty="0">
                <a:latin typeface="Corbel"/>
                <a:cs typeface="Corbel"/>
              </a:rPr>
              <a:t> </a:t>
            </a:r>
            <a:r>
              <a:rPr sz="1400" spc="-10" dirty="0">
                <a:latin typeface="Corbel"/>
                <a:cs typeface="Corbel"/>
              </a:rPr>
              <a:t>les </a:t>
            </a:r>
            <a:r>
              <a:rPr sz="1400" spc="-5" dirty="0">
                <a:latin typeface="Corbel"/>
                <a:cs typeface="Corbel"/>
              </a:rPr>
              <a:t> </a:t>
            </a:r>
            <a:r>
              <a:rPr sz="1400" spc="-10" dirty="0">
                <a:latin typeface="Corbel"/>
                <a:cs typeface="Corbel"/>
              </a:rPr>
              <a:t>chargés</a:t>
            </a:r>
            <a:r>
              <a:rPr sz="1400" spc="40" dirty="0">
                <a:latin typeface="Corbel"/>
                <a:cs typeface="Corbel"/>
              </a:rPr>
              <a:t> </a:t>
            </a:r>
            <a:r>
              <a:rPr sz="1400" spc="-5" dirty="0">
                <a:latin typeface="Corbel"/>
                <a:cs typeface="Corbel"/>
              </a:rPr>
              <a:t>de</a:t>
            </a:r>
            <a:r>
              <a:rPr sz="1400" spc="5" dirty="0">
                <a:latin typeface="Corbel"/>
                <a:cs typeface="Corbel"/>
              </a:rPr>
              <a:t> </a:t>
            </a:r>
            <a:r>
              <a:rPr sz="1400" spc="-15" dirty="0">
                <a:latin typeface="Corbel"/>
                <a:cs typeface="Corbel"/>
              </a:rPr>
              <a:t>relation</a:t>
            </a:r>
            <a:r>
              <a:rPr sz="1400" spc="60" dirty="0">
                <a:latin typeface="Corbel"/>
                <a:cs typeface="Corbel"/>
              </a:rPr>
              <a:t> </a:t>
            </a:r>
            <a:r>
              <a:rPr sz="1400" spc="-10" dirty="0">
                <a:latin typeface="Corbel"/>
                <a:cs typeface="Corbel"/>
              </a:rPr>
              <a:t>client</a:t>
            </a:r>
            <a:r>
              <a:rPr sz="1400" spc="50" dirty="0">
                <a:latin typeface="Corbel"/>
                <a:cs typeface="Corbel"/>
              </a:rPr>
              <a:t> </a:t>
            </a:r>
            <a:r>
              <a:rPr sz="1400" spc="-10" dirty="0">
                <a:latin typeface="Corbel"/>
                <a:cs typeface="Corbel"/>
              </a:rPr>
              <a:t>puissent</a:t>
            </a:r>
            <a:r>
              <a:rPr sz="1400" spc="25" dirty="0">
                <a:latin typeface="Corbel"/>
                <a:cs typeface="Corbel"/>
              </a:rPr>
              <a:t> </a:t>
            </a:r>
            <a:r>
              <a:rPr sz="1400" spc="-5" dirty="0">
                <a:latin typeface="Corbel"/>
                <a:cs typeface="Corbel"/>
              </a:rPr>
              <a:t>à </a:t>
            </a:r>
            <a:r>
              <a:rPr sz="1400" spc="-10" dirty="0">
                <a:latin typeface="Corbel"/>
                <a:cs typeface="Corbel"/>
              </a:rPr>
              <a:t>la</a:t>
            </a:r>
            <a:r>
              <a:rPr sz="1400" spc="-5" dirty="0">
                <a:latin typeface="Corbel"/>
                <a:cs typeface="Corbel"/>
              </a:rPr>
              <a:t> </a:t>
            </a:r>
            <a:r>
              <a:rPr sz="1400" spc="-15" dirty="0">
                <a:latin typeface="Corbel"/>
                <a:cs typeface="Corbel"/>
              </a:rPr>
              <a:t>fois</a:t>
            </a:r>
            <a:r>
              <a:rPr sz="1400" spc="45" dirty="0">
                <a:latin typeface="Corbel"/>
                <a:cs typeface="Corbel"/>
              </a:rPr>
              <a:t> </a:t>
            </a:r>
            <a:r>
              <a:rPr sz="1400" spc="-10" dirty="0">
                <a:latin typeface="Corbel"/>
                <a:cs typeface="Corbel"/>
              </a:rPr>
              <a:t>expliquer</a:t>
            </a:r>
            <a:r>
              <a:rPr sz="1400" spc="65" dirty="0">
                <a:latin typeface="Corbel"/>
                <a:cs typeface="Corbel"/>
              </a:rPr>
              <a:t> </a:t>
            </a:r>
            <a:r>
              <a:rPr sz="1400" spc="-5" dirty="0">
                <a:latin typeface="Corbel"/>
                <a:cs typeface="Corbel"/>
              </a:rPr>
              <a:t>de </a:t>
            </a:r>
            <a:r>
              <a:rPr sz="1400" dirty="0">
                <a:latin typeface="Corbel"/>
                <a:cs typeface="Corbel"/>
              </a:rPr>
              <a:t> </a:t>
            </a:r>
            <a:r>
              <a:rPr sz="1400" spc="-15" dirty="0">
                <a:latin typeface="Corbel"/>
                <a:cs typeface="Corbel"/>
              </a:rPr>
              <a:t>façon</a:t>
            </a:r>
            <a:r>
              <a:rPr sz="1400" spc="40" dirty="0">
                <a:latin typeface="Corbel"/>
                <a:cs typeface="Corbel"/>
              </a:rPr>
              <a:t> </a:t>
            </a:r>
            <a:r>
              <a:rPr sz="1400" spc="-15" dirty="0">
                <a:latin typeface="Corbel"/>
                <a:cs typeface="Corbel"/>
              </a:rPr>
              <a:t>la</a:t>
            </a:r>
            <a:r>
              <a:rPr sz="1400" spc="20" dirty="0">
                <a:latin typeface="Corbel"/>
                <a:cs typeface="Corbel"/>
              </a:rPr>
              <a:t> </a:t>
            </a:r>
            <a:r>
              <a:rPr sz="1400" spc="-10" dirty="0">
                <a:latin typeface="Corbel"/>
                <a:cs typeface="Corbel"/>
              </a:rPr>
              <a:t>plus</a:t>
            </a:r>
            <a:r>
              <a:rPr sz="1400" spc="-5" dirty="0">
                <a:latin typeface="Corbel"/>
                <a:cs typeface="Corbel"/>
              </a:rPr>
              <a:t> </a:t>
            </a:r>
            <a:r>
              <a:rPr sz="1400" spc="-10" dirty="0">
                <a:latin typeface="Corbel"/>
                <a:cs typeface="Corbel"/>
              </a:rPr>
              <a:t>transparente</a:t>
            </a:r>
            <a:r>
              <a:rPr sz="1400" spc="75" dirty="0">
                <a:latin typeface="Corbel"/>
                <a:cs typeface="Corbel"/>
              </a:rPr>
              <a:t> </a:t>
            </a:r>
            <a:r>
              <a:rPr sz="1400" spc="-15" dirty="0">
                <a:latin typeface="Corbel"/>
                <a:cs typeface="Corbel"/>
              </a:rPr>
              <a:t>possible</a:t>
            </a:r>
            <a:r>
              <a:rPr sz="1400" spc="60" dirty="0">
                <a:latin typeface="Corbel"/>
                <a:cs typeface="Corbel"/>
              </a:rPr>
              <a:t> </a:t>
            </a:r>
            <a:r>
              <a:rPr sz="1400" spc="-10" dirty="0">
                <a:latin typeface="Corbel"/>
                <a:cs typeface="Corbel"/>
              </a:rPr>
              <a:t>les</a:t>
            </a:r>
            <a:r>
              <a:rPr sz="1400" spc="20" dirty="0">
                <a:latin typeface="Corbel"/>
                <a:cs typeface="Corbel"/>
              </a:rPr>
              <a:t> </a:t>
            </a:r>
            <a:r>
              <a:rPr sz="1400" spc="-10" dirty="0">
                <a:latin typeface="Corbel"/>
                <a:cs typeface="Corbel"/>
              </a:rPr>
              <a:t>décisions</a:t>
            </a:r>
            <a:r>
              <a:rPr sz="1400" spc="40" dirty="0">
                <a:latin typeface="Corbel"/>
                <a:cs typeface="Corbel"/>
              </a:rPr>
              <a:t> </a:t>
            </a:r>
            <a:r>
              <a:rPr sz="1400" spc="-15" dirty="0">
                <a:latin typeface="Corbel"/>
                <a:cs typeface="Corbel"/>
              </a:rPr>
              <a:t>d’octroi</a:t>
            </a:r>
            <a:r>
              <a:rPr sz="1400" spc="45" dirty="0">
                <a:latin typeface="Corbel"/>
                <a:cs typeface="Corbel"/>
              </a:rPr>
              <a:t> </a:t>
            </a:r>
            <a:r>
              <a:rPr sz="1400" spc="-5" dirty="0">
                <a:latin typeface="Corbel"/>
                <a:cs typeface="Corbel"/>
              </a:rPr>
              <a:t>de </a:t>
            </a:r>
            <a:r>
              <a:rPr sz="1400" spc="-265" dirty="0">
                <a:latin typeface="Corbel"/>
                <a:cs typeface="Corbel"/>
              </a:rPr>
              <a:t> </a:t>
            </a:r>
            <a:r>
              <a:rPr sz="1400" spc="-10" dirty="0">
                <a:latin typeface="Corbel"/>
                <a:cs typeface="Corbel"/>
              </a:rPr>
              <a:t>crédit.</a:t>
            </a:r>
            <a:endParaRPr sz="1400">
              <a:latin typeface="Corbel"/>
              <a:cs typeface="Corbel"/>
            </a:endParaRPr>
          </a:p>
        </p:txBody>
      </p:sp>
      <p:sp>
        <p:nvSpPr>
          <p:cNvPr id="13" name="object 13"/>
          <p:cNvSpPr txBox="1"/>
          <p:nvPr/>
        </p:nvSpPr>
        <p:spPr>
          <a:xfrm>
            <a:off x="3898138" y="3180080"/>
            <a:ext cx="2532380" cy="238125"/>
          </a:xfrm>
          <a:prstGeom prst="rect">
            <a:avLst/>
          </a:prstGeom>
        </p:spPr>
        <p:txBody>
          <a:bodyPr vert="horz" wrap="square" lIns="0" tIns="11430" rIns="0" bIns="0" rtlCol="0">
            <a:spAutoFit/>
          </a:bodyPr>
          <a:lstStyle/>
          <a:p>
            <a:pPr marL="12700">
              <a:lnSpc>
                <a:spcPct val="100000"/>
              </a:lnSpc>
              <a:spcBef>
                <a:spcPts val="90"/>
              </a:spcBef>
            </a:pPr>
            <a:r>
              <a:rPr sz="1400" b="1" u="sng" spc="-10" dirty="0">
                <a:uFill>
                  <a:solidFill>
                    <a:srgbClr val="000000"/>
                  </a:solidFill>
                </a:uFill>
                <a:latin typeface="Corbel"/>
                <a:cs typeface="Corbel"/>
              </a:rPr>
              <a:t>Le dashboard</a:t>
            </a:r>
            <a:r>
              <a:rPr sz="1400" b="1" u="sng" spc="25" dirty="0">
                <a:uFill>
                  <a:solidFill>
                    <a:srgbClr val="000000"/>
                  </a:solidFill>
                </a:uFill>
                <a:latin typeface="Corbel"/>
                <a:cs typeface="Corbel"/>
              </a:rPr>
              <a:t> </a:t>
            </a:r>
            <a:r>
              <a:rPr sz="1400" b="1" u="sng" spc="-10" dirty="0">
                <a:uFill>
                  <a:solidFill>
                    <a:srgbClr val="000000"/>
                  </a:solidFill>
                </a:uFill>
                <a:latin typeface="Corbel"/>
                <a:cs typeface="Corbel"/>
              </a:rPr>
              <a:t>doit</a:t>
            </a:r>
            <a:r>
              <a:rPr sz="1400" b="1" u="sng" spc="10" dirty="0">
                <a:uFill>
                  <a:solidFill>
                    <a:srgbClr val="000000"/>
                  </a:solidFill>
                </a:uFill>
                <a:latin typeface="Corbel"/>
                <a:cs typeface="Corbel"/>
              </a:rPr>
              <a:t> </a:t>
            </a:r>
            <a:r>
              <a:rPr sz="1400" b="1" u="sng" spc="-10" dirty="0">
                <a:uFill>
                  <a:solidFill>
                    <a:srgbClr val="000000"/>
                  </a:solidFill>
                </a:uFill>
                <a:latin typeface="Corbel"/>
                <a:cs typeface="Corbel"/>
              </a:rPr>
              <a:t>permettre de </a:t>
            </a:r>
            <a:r>
              <a:rPr sz="1400" b="1" u="sng" spc="-5" dirty="0">
                <a:uFill>
                  <a:solidFill>
                    <a:srgbClr val="000000"/>
                  </a:solidFill>
                </a:uFill>
                <a:latin typeface="Corbel"/>
                <a:cs typeface="Corbel"/>
              </a:rPr>
              <a:t>:</a:t>
            </a:r>
            <a:endParaRPr sz="1400">
              <a:latin typeface="Corbel"/>
              <a:cs typeface="Corbel"/>
            </a:endParaRPr>
          </a:p>
        </p:txBody>
      </p:sp>
      <p:sp>
        <p:nvSpPr>
          <p:cNvPr id="14" name="object 14"/>
          <p:cNvSpPr txBox="1"/>
          <p:nvPr/>
        </p:nvSpPr>
        <p:spPr>
          <a:xfrm>
            <a:off x="3898138" y="3393439"/>
            <a:ext cx="4370070" cy="1305560"/>
          </a:xfrm>
          <a:prstGeom prst="rect">
            <a:avLst/>
          </a:prstGeom>
        </p:spPr>
        <p:txBody>
          <a:bodyPr vert="horz" wrap="square" lIns="0" tIns="11430" rIns="0" bIns="0" rtlCol="0">
            <a:spAutoFit/>
          </a:bodyPr>
          <a:lstStyle/>
          <a:p>
            <a:pPr marL="356870" indent="-344805">
              <a:lnSpc>
                <a:spcPct val="100000"/>
              </a:lnSpc>
              <a:spcBef>
                <a:spcPts val="90"/>
              </a:spcBef>
              <a:buAutoNum type="arabicPeriod"/>
              <a:tabLst>
                <a:tab pos="356870" algn="l"/>
                <a:tab pos="357505" algn="l"/>
              </a:tabLst>
            </a:pPr>
            <a:r>
              <a:rPr sz="1400" spc="-15" dirty="0">
                <a:latin typeface="Corbel"/>
                <a:cs typeface="Corbel"/>
              </a:rPr>
              <a:t>Visualiser</a:t>
            </a:r>
            <a:r>
              <a:rPr sz="1400" spc="90" dirty="0">
                <a:latin typeface="Corbel"/>
                <a:cs typeface="Corbel"/>
              </a:rPr>
              <a:t> </a:t>
            </a:r>
            <a:r>
              <a:rPr sz="1400" spc="-15" dirty="0">
                <a:latin typeface="Corbel"/>
                <a:cs typeface="Corbel"/>
              </a:rPr>
              <a:t>le</a:t>
            </a:r>
            <a:r>
              <a:rPr sz="1400" spc="10" dirty="0">
                <a:latin typeface="Corbel"/>
                <a:cs typeface="Corbel"/>
              </a:rPr>
              <a:t> </a:t>
            </a:r>
            <a:r>
              <a:rPr sz="1400" spc="-15" dirty="0">
                <a:latin typeface="Corbel"/>
                <a:cs typeface="Corbel"/>
              </a:rPr>
              <a:t>score</a:t>
            </a:r>
            <a:r>
              <a:rPr sz="1400" spc="50" dirty="0">
                <a:latin typeface="Corbel"/>
                <a:cs typeface="Corbel"/>
              </a:rPr>
              <a:t> </a:t>
            </a:r>
            <a:r>
              <a:rPr sz="1400" spc="-10" dirty="0">
                <a:latin typeface="Corbel"/>
                <a:cs typeface="Corbel"/>
              </a:rPr>
              <a:t>pour</a:t>
            </a:r>
            <a:r>
              <a:rPr sz="1400" spc="-5" dirty="0">
                <a:latin typeface="Corbel"/>
                <a:cs typeface="Corbel"/>
              </a:rPr>
              <a:t> </a:t>
            </a:r>
            <a:r>
              <a:rPr sz="1400" spc="-15" dirty="0">
                <a:latin typeface="Corbel"/>
                <a:cs typeface="Corbel"/>
              </a:rPr>
              <a:t>chaque</a:t>
            </a:r>
            <a:r>
              <a:rPr sz="1400" spc="55" dirty="0">
                <a:latin typeface="Corbel"/>
                <a:cs typeface="Corbel"/>
              </a:rPr>
              <a:t> </a:t>
            </a:r>
            <a:r>
              <a:rPr sz="1400" spc="-10" dirty="0">
                <a:latin typeface="Corbel"/>
                <a:cs typeface="Corbel"/>
              </a:rPr>
              <a:t>client</a:t>
            </a:r>
            <a:endParaRPr sz="1400">
              <a:latin typeface="Corbel"/>
              <a:cs typeface="Corbel"/>
            </a:endParaRPr>
          </a:p>
          <a:p>
            <a:pPr marL="356870" indent="-344805">
              <a:lnSpc>
                <a:spcPct val="100000"/>
              </a:lnSpc>
              <a:buAutoNum type="arabicPeriod"/>
              <a:tabLst>
                <a:tab pos="356870" algn="l"/>
                <a:tab pos="357505" algn="l"/>
              </a:tabLst>
            </a:pPr>
            <a:r>
              <a:rPr sz="1400" spc="-15" dirty="0">
                <a:latin typeface="Corbel"/>
                <a:cs typeface="Corbel"/>
              </a:rPr>
              <a:t>Visualiser</a:t>
            </a:r>
            <a:r>
              <a:rPr sz="1400" spc="85" dirty="0">
                <a:latin typeface="Corbel"/>
                <a:cs typeface="Corbel"/>
              </a:rPr>
              <a:t> </a:t>
            </a:r>
            <a:r>
              <a:rPr sz="1400" spc="-5" dirty="0">
                <a:latin typeface="Corbel"/>
                <a:cs typeface="Corbel"/>
              </a:rPr>
              <a:t>des</a:t>
            </a:r>
            <a:r>
              <a:rPr sz="1400" spc="10" dirty="0">
                <a:latin typeface="Corbel"/>
                <a:cs typeface="Corbel"/>
              </a:rPr>
              <a:t> </a:t>
            </a:r>
            <a:r>
              <a:rPr sz="1400" spc="-10" dirty="0">
                <a:latin typeface="Corbel"/>
                <a:cs typeface="Corbel"/>
              </a:rPr>
              <a:t>informations</a:t>
            </a:r>
            <a:r>
              <a:rPr sz="1400" spc="60" dirty="0">
                <a:latin typeface="Corbel"/>
                <a:cs typeface="Corbel"/>
              </a:rPr>
              <a:t> </a:t>
            </a:r>
            <a:r>
              <a:rPr sz="1400" spc="-10" dirty="0">
                <a:latin typeface="Corbel"/>
                <a:cs typeface="Corbel"/>
              </a:rPr>
              <a:t>descriptives</a:t>
            </a:r>
            <a:r>
              <a:rPr sz="1400" spc="90" dirty="0">
                <a:latin typeface="Corbel"/>
                <a:cs typeface="Corbel"/>
              </a:rPr>
              <a:t> </a:t>
            </a:r>
            <a:r>
              <a:rPr sz="1400" spc="-10" dirty="0">
                <a:latin typeface="Corbel"/>
                <a:cs typeface="Corbel"/>
              </a:rPr>
              <a:t>relatives</a:t>
            </a:r>
            <a:r>
              <a:rPr sz="1400" spc="60" dirty="0">
                <a:latin typeface="Corbel"/>
                <a:cs typeface="Corbel"/>
              </a:rPr>
              <a:t> </a:t>
            </a:r>
            <a:r>
              <a:rPr sz="1400" spc="-5" dirty="0">
                <a:latin typeface="Corbel"/>
                <a:cs typeface="Corbel"/>
              </a:rPr>
              <a:t>à</a:t>
            </a:r>
            <a:r>
              <a:rPr sz="1400" spc="-10" dirty="0">
                <a:latin typeface="Corbel"/>
                <a:cs typeface="Corbel"/>
              </a:rPr>
              <a:t> </a:t>
            </a:r>
            <a:r>
              <a:rPr sz="1400" spc="-5" dirty="0">
                <a:latin typeface="Corbel"/>
                <a:cs typeface="Corbel"/>
              </a:rPr>
              <a:t>un</a:t>
            </a:r>
            <a:endParaRPr sz="1400">
              <a:latin typeface="Corbel"/>
              <a:cs typeface="Corbel"/>
            </a:endParaRPr>
          </a:p>
          <a:p>
            <a:pPr marL="356870">
              <a:lnSpc>
                <a:spcPct val="100000"/>
              </a:lnSpc>
              <a:spcBef>
                <a:spcPts val="5"/>
              </a:spcBef>
            </a:pPr>
            <a:r>
              <a:rPr sz="1400" spc="-10" dirty="0">
                <a:latin typeface="Corbel"/>
                <a:cs typeface="Corbel"/>
              </a:rPr>
              <a:t>client</a:t>
            </a:r>
            <a:endParaRPr sz="1400">
              <a:latin typeface="Corbel"/>
              <a:cs typeface="Corbel"/>
            </a:endParaRPr>
          </a:p>
          <a:p>
            <a:pPr marL="356870" marR="5080" indent="-344805">
              <a:lnSpc>
                <a:spcPct val="100000"/>
              </a:lnSpc>
              <a:buAutoNum type="arabicPeriod" startAt="3"/>
              <a:tabLst>
                <a:tab pos="356870" algn="l"/>
                <a:tab pos="357505" algn="l"/>
              </a:tabLst>
            </a:pPr>
            <a:r>
              <a:rPr sz="1400" spc="-10" dirty="0">
                <a:latin typeface="Corbel"/>
                <a:cs typeface="Corbel"/>
              </a:rPr>
              <a:t>Comparer les informations</a:t>
            </a:r>
            <a:r>
              <a:rPr sz="1400" spc="-5" dirty="0">
                <a:latin typeface="Corbel"/>
                <a:cs typeface="Corbel"/>
              </a:rPr>
              <a:t> </a:t>
            </a:r>
            <a:r>
              <a:rPr sz="1400" spc="-10" dirty="0">
                <a:latin typeface="Corbel"/>
                <a:cs typeface="Corbel"/>
              </a:rPr>
              <a:t>descriptives</a:t>
            </a:r>
            <a:r>
              <a:rPr sz="1400" spc="-5" dirty="0">
                <a:latin typeface="Corbel"/>
                <a:cs typeface="Corbel"/>
              </a:rPr>
              <a:t> </a:t>
            </a:r>
            <a:r>
              <a:rPr sz="1400" spc="-10" dirty="0">
                <a:latin typeface="Corbel"/>
                <a:cs typeface="Corbel"/>
              </a:rPr>
              <a:t>relatives </a:t>
            </a:r>
            <a:r>
              <a:rPr sz="1400" spc="-5" dirty="0">
                <a:latin typeface="Corbel"/>
                <a:cs typeface="Corbel"/>
              </a:rPr>
              <a:t>à un </a:t>
            </a:r>
            <a:r>
              <a:rPr sz="1400" dirty="0">
                <a:latin typeface="Corbel"/>
                <a:cs typeface="Corbel"/>
              </a:rPr>
              <a:t> </a:t>
            </a:r>
            <a:r>
              <a:rPr sz="1400" spc="-10" dirty="0">
                <a:latin typeface="Corbel"/>
                <a:cs typeface="Corbel"/>
              </a:rPr>
              <a:t>client</a:t>
            </a:r>
            <a:r>
              <a:rPr sz="1400" spc="25" dirty="0">
                <a:latin typeface="Corbel"/>
                <a:cs typeface="Corbel"/>
              </a:rPr>
              <a:t> </a:t>
            </a:r>
            <a:r>
              <a:rPr sz="1400" spc="-5" dirty="0">
                <a:latin typeface="Corbel"/>
                <a:cs typeface="Corbel"/>
              </a:rPr>
              <a:t>à </a:t>
            </a:r>
            <a:r>
              <a:rPr sz="1400" spc="-15" dirty="0">
                <a:latin typeface="Corbel"/>
                <a:cs typeface="Corbel"/>
              </a:rPr>
              <a:t>l’ensemble</a:t>
            </a:r>
            <a:r>
              <a:rPr sz="1400" spc="55" dirty="0">
                <a:latin typeface="Corbel"/>
                <a:cs typeface="Corbel"/>
              </a:rPr>
              <a:t> </a:t>
            </a:r>
            <a:r>
              <a:rPr sz="1400" spc="-5" dirty="0">
                <a:latin typeface="Corbel"/>
                <a:cs typeface="Corbel"/>
              </a:rPr>
              <a:t>des</a:t>
            </a:r>
            <a:r>
              <a:rPr sz="1400" spc="-10" dirty="0">
                <a:latin typeface="Corbel"/>
                <a:cs typeface="Corbel"/>
              </a:rPr>
              <a:t> clients</a:t>
            </a:r>
            <a:r>
              <a:rPr sz="1400" spc="35" dirty="0">
                <a:latin typeface="Corbel"/>
                <a:cs typeface="Corbel"/>
              </a:rPr>
              <a:t> </a:t>
            </a:r>
            <a:r>
              <a:rPr sz="1400" spc="-10" dirty="0">
                <a:latin typeface="Corbel"/>
                <a:cs typeface="Corbel"/>
              </a:rPr>
              <a:t>ou</a:t>
            </a:r>
            <a:r>
              <a:rPr sz="1400" dirty="0">
                <a:latin typeface="Corbel"/>
                <a:cs typeface="Corbel"/>
              </a:rPr>
              <a:t> </a:t>
            </a:r>
            <a:r>
              <a:rPr sz="1400" spc="-5" dirty="0">
                <a:latin typeface="Corbel"/>
                <a:cs typeface="Corbel"/>
              </a:rPr>
              <a:t>à un</a:t>
            </a:r>
            <a:r>
              <a:rPr sz="1400" spc="10" dirty="0">
                <a:latin typeface="Corbel"/>
                <a:cs typeface="Corbel"/>
              </a:rPr>
              <a:t> </a:t>
            </a:r>
            <a:r>
              <a:rPr sz="1400" spc="-10" dirty="0">
                <a:latin typeface="Corbel"/>
                <a:cs typeface="Corbel"/>
              </a:rPr>
              <a:t>groupe</a:t>
            </a:r>
            <a:r>
              <a:rPr sz="1400" spc="5" dirty="0">
                <a:latin typeface="Corbel"/>
                <a:cs typeface="Corbel"/>
              </a:rPr>
              <a:t> </a:t>
            </a:r>
            <a:r>
              <a:rPr sz="1400" spc="-5" dirty="0">
                <a:latin typeface="Corbel"/>
                <a:cs typeface="Corbel"/>
              </a:rPr>
              <a:t>de</a:t>
            </a:r>
            <a:r>
              <a:rPr sz="1400" spc="5" dirty="0">
                <a:latin typeface="Corbel"/>
                <a:cs typeface="Corbel"/>
              </a:rPr>
              <a:t> </a:t>
            </a:r>
            <a:r>
              <a:rPr sz="1400" spc="-10" dirty="0">
                <a:latin typeface="Corbel"/>
                <a:cs typeface="Corbel"/>
              </a:rPr>
              <a:t>clients </a:t>
            </a:r>
            <a:r>
              <a:rPr sz="1400" spc="-265" dirty="0">
                <a:latin typeface="Corbel"/>
                <a:cs typeface="Corbel"/>
              </a:rPr>
              <a:t> </a:t>
            </a:r>
            <a:r>
              <a:rPr sz="1400" spc="-15" dirty="0">
                <a:latin typeface="Corbel"/>
                <a:cs typeface="Corbel"/>
              </a:rPr>
              <a:t>similaires</a:t>
            </a:r>
            <a:endParaRPr sz="1400">
              <a:latin typeface="Corbel"/>
              <a:cs typeface="Corbel"/>
            </a:endParaRPr>
          </a:p>
        </p:txBody>
      </p:sp>
      <p:grpSp>
        <p:nvGrpSpPr>
          <p:cNvPr id="15" name="object 15"/>
          <p:cNvGrpSpPr/>
          <p:nvPr/>
        </p:nvGrpSpPr>
        <p:grpSpPr>
          <a:xfrm>
            <a:off x="8827007" y="1255775"/>
            <a:ext cx="2969260" cy="3694429"/>
            <a:chOff x="8827007" y="1255775"/>
            <a:chExt cx="2969260" cy="3694429"/>
          </a:xfrm>
        </p:grpSpPr>
        <p:pic>
          <p:nvPicPr>
            <p:cNvPr id="16" name="object 16"/>
            <p:cNvPicPr/>
            <p:nvPr/>
          </p:nvPicPr>
          <p:blipFill>
            <a:blip r:embed="rId4" cstate="print"/>
            <a:stretch>
              <a:fillRect/>
            </a:stretch>
          </p:blipFill>
          <p:spPr>
            <a:xfrm>
              <a:off x="8831579" y="1260347"/>
              <a:ext cx="2959608" cy="3685031"/>
            </a:xfrm>
            <a:prstGeom prst="rect">
              <a:avLst/>
            </a:prstGeom>
          </p:spPr>
        </p:pic>
        <p:sp>
          <p:nvSpPr>
            <p:cNvPr id="17" name="object 17"/>
            <p:cNvSpPr/>
            <p:nvPr/>
          </p:nvSpPr>
          <p:spPr>
            <a:xfrm>
              <a:off x="8831579" y="1260347"/>
              <a:ext cx="2959735" cy="3685540"/>
            </a:xfrm>
            <a:custGeom>
              <a:avLst/>
              <a:gdLst/>
              <a:ahLst/>
              <a:cxnLst/>
              <a:rect l="l" t="t" r="r" b="b"/>
              <a:pathLst>
                <a:path w="2959734" h="3685540">
                  <a:moveTo>
                    <a:pt x="0" y="182372"/>
                  </a:moveTo>
                  <a:lnTo>
                    <a:pt x="6515" y="133893"/>
                  </a:lnTo>
                  <a:lnTo>
                    <a:pt x="24901" y="90329"/>
                  </a:lnTo>
                  <a:lnTo>
                    <a:pt x="53419" y="53419"/>
                  </a:lnTo>
                  <a:lnTo>
                    <a:pt x="90329" y="24901"/>
                  </a:lnTo>
                  <a:lnTo>
                    <a:pt x="133893" y="6515"/>
                  </a:lnTo>
                  <a:lnTo>
                    <a:pt x="182372" y="0"/>
                  </a:lnTo>
                  <a:lnTo>
                    <a:pt x="2777236" y="0"/>
                  </a:lnTo>
                  <a:lnTo>
                    <a:pt x="2825714" y="6515"/>
                  </a:lnTo>
                  <a:lnTo>
                    <a:pt x="2869278" y="24901"/>
                  </a:lnTo>
                  <a:lnTo>
                    <a:pt x="2906188" y="53419"/>
                  </a:lnTo>
                  <a:lnTo>
                    <a:pt x="2934706" y="90329"/>
                  </a:lnTo>
                  <a:lnTo>
                    <a:pt x="2953092" y="133893"/>
                  </a:lnTo>
                  <a:lnTo>
                    <a:pt x="2959608" y="182372"/>
                  </a:lnTo>
                  <a:lnTo>
                    <a:pt x="2959608" y="3502659"/>
                  </a:lnTo>
                  <a:lnTo>
                    <a:pt x="2953092" y="3551138"/>
                  </a:lnTo>
                  <a:lnTo>
                    <a:pt x="2934706" y="3594702"/>
                  </a:lnTo>
                  <a:lnTo>
                    <a:pt x="2906188" y="3631612"/>
                  </a:lnTo>
                  <a:lnTo>
                    <a:pt x="2869278" y="3660130"/>
                  </a:lnTo>
                  <a:lnTo>
                    <a:pt x="2825714" y="3678516"/>
                  </a:lnTo>
                  <a:lnTo>
                    <a:pt x="2777236" y="3685031"/>
                  </a:lnTo>
                  <a:lnTo>
                    <a:pt x="182372" y="3685031"/>
                  </a:lnTo>
                  <a:lnTo>
                    <a:pt x="133893" y="3678516"/>
                  </a:lnTo>
                  <a:lnTo>
                    <a:pt x="90329" y="3660130"/>
                  </a:lnTo>
                  <a:lnTo>
                    <a:pt x="53419" y="3631612"/>
                  </a:lnTo>
                  <a:lnTo>
                    <a:pt x="24901" y="3594702"/>
                  </a:lnTo>
                  <a:lnTo>
                    <a:pt x="6515" y="3551138"/>
                  </a:lnTo>
                  <a:lnTo>
                    <a:pt x="0" y="3502659"/>
                  </a:lnTo>
                  <a:lnTo>
                    <a:pt x="0" y="182372"/>
                  </a:lnTo>
                  <a:close/>
                </a:path>
              </a:pathLst>
            </a:custGeom>
            <a:ln w="9144">
              <a:solidFill>
                <a:srgbClr val="EDCCAE"/>
              </a:solidFill>
            </a:ln>
          </p:spPr>
          <p:txBody>
            <a:bodyPr wrap="square" lIns="0" tIns="0" rIns="0" bIns="0" rtlCol="0"/>
            <a:lstStyle/>
            <a:p>
              <a:endParaRPr/>
            </a:p>
          </p:txBody>
        </p:sp>
      </p:grpSp>
      <p:sp>
        <p:nvSpPr>
          <p:cNvPr id="18" name="object 18"/>
          <p:cNvSpPr txBox="1"/>
          <p:nvPr/>
        </p:nvSpPr>
        <p:spPr>
          <a:xfrm>
            <a:off x="9081643" y="1611579"/>
            <a:ext cx="2456180" cy="514984"/>
          </a:xfrm>
          <a:prstGeom prst="rect">
            <a:avLst/>
          </a:prstGeom>
        </p:spPr>
        <p:txBody>
          <a:bodyPr vert="horz" wrap="square" lIns="0" tIns="13970" rIns="0" bIns="0" rtlCol="0">
            <a:spAutoFit/>
          </a:bodyPr>
          <a:lstStyle/>
          <a:p>
            <a:pPr algn="ctr">
              <a:lnSpc>
                <a:spcPct val="100000"/>
              </a:lnSpc>
              <a:spcBef>
                <a:spcPts val="110"/>
              </a:spcBef>
            </a:pPr>
            <a:r>
              <a:rPr sz="1600" b="1" u="sng" spc="-5" dirty="0">
                <a:uFill>
                  <a:solidFill>
                    <a:srgbClr val="000000"/>
                  </a:solidFill>
                </a:uFill>
                <a:latin typeface="Corbel"/>
                <a:cs typeface="Corbel"/>
              </a:rPr>
              <a:t>Demandes</a:t>
            </a:r>
            <a:r>
              <a:rPr sz="1600" b="1" u="sng" spc="-30" dirty="0">
                <a:uFill>
                  <a:solidFill>
                    <a:srgbClr val="000000"/>
                  </a:solidFill>
                </a:uFill>
                <a:latin typeface="Corbel"/>
                <a:cs typeface="Corbel"/>
              </a:rPr>
              <a:t> </a:t>
            </a:r>
            <a:r>
              <a:rPr sz="1600" b="1" u="sng" spc="-5" dirty="0">
                <a:uFill>
                  <a:solidFill>
                    <a:srgbClr val="000000"/>
                  </a:solidFill>
                </a:uFill>
                <a:latin typeface="Corbel"/>
                <a:cs typeface="Corbel"/>
              </a:rPr>
              <a:t>et</a:t>
            </a:r>
            <a:r>
              <a:rPr sz="1600" b="1" u="sng" dirty="0">
                <a:uFill>
                  <a:solidFill>
                    <a:srgbClr val="000000"/>
                  </a:solidFill>
                </a:uFill>
                <a:latin typeface="Corbel"/>
                <a:cs typeface="Corbel"/>
              </a:rPr>
              <a:t> suggestion</a:t>
            </a:r>
            <a:r>
              <a:rPr sz="1600" b="1" u="sng" spc="-70" dirty="0">
                <a:uFill>
                  <a:solidFill>
                    <a:srgbClr val="000000"/>
                  </a:solidFill>
                </a:uFill>
                <a:latin typeface="Corbel"/>
                <a:cs typeface="Corbel"/>
              </a:rPr>
              <a:t> </a:t>
            </a:r>
            <a:r>
              <a:rPr sz="1600" b="1" u="sng" spc="-5" dirty="0">
                <a:uFill>
                  <a:solidFill>
                    <a:srgbClr val="000000"/>
                  </a:solidFill>
                </a:uFill>
                <a:latin typeface="Corbel"/>
                <a:cs typeface="Corbel"/>
              </a:rPr>
              <a:t>du</a:t>
            </a:r>
            <a:endParaRPr sz="1600">
              <a:latin typeface="Corbel"/>
              <a:cs typeface="Corbel"/>
            </a:endParaRPr>
          </a:p>
          <a:p>
            <a:pPr marL="3175" algn="ctr">
              <a:lnSpc>
                <a:spcPct val="100000"/>
              </a:lnSpc>
            </a:pPr>
            <a:r>
              <a:rPr sz="1600" b="1" u="sng" spc="-5" dirty="0">
                <a:uFill>
                  <a:solidFill>
                    <a:srgbClr val="000000"/>
                  </a:solidFill>
                </a:uFill>
                <a:latin typeface="Corbel"/>
                <a:cs typeface="Corbel"/>
              </a:rPr>
              <a:t>manager</a:t>
            </a:r>
            <a:endParaRPr sz="1600">
              <a:latin typeface="Corbel"/>
              <a:cs typeface="Corbel"/>
            </a:endParaRPr>
          </a:p>
        </p:txBody>
      </p:sp>
      <p:sp>
        <p:nvSpPr>
          <p:cNvPr id="19" name="object 19"/>
          <p:cNvSpPr txBox="1"/>
          <p:nvPr/>
        </p:nvSpPr>
        <p:spPr>
          <a:xfrm>
            <a:off x="9118218" y="2343353"/>
            <a:ext cx="2413635" cy="758825"/>
          </a:xfrm>
          <a:prstGeom prst="rect">
            <a:avLst/>
          </a:prstGeom>
        </p:spPr>
        <p:txBody>
          <a:bodyPr vert="horz" wrap="square" lIns="0" tIns="13970" rIns="0" bIns="0" rtlCol="0">
            <a:spAutoFit/>
          </a:bodyPr>
          <a:lstStyle/>
          <a:p>
            <a:pPr marL="268605" marR="5080" indent="-256540" algn="just">
              <a:lnSpc>
                <a:spcPct val="100000"/>
              </a:lnSpc>
              <a:spcBef>
                <a:spcPts val="110"/>
              </a:spcBef>
              <a:buFont typeface="Arial MT"/>
              <a:buChar char="•"/>
              <a:tabLst>
                <a:tab pos="299720" algn="l"/>
              </a:tabLst>
            </a:pPr>
            <a:r>
              <a:rPr dirty="0"/>
              <a:t>	</a:t>
            </a:r>
            <a:r>
              <a:rPr sz="1600" spc="-5" dirty="0">
                <a:latin typeface="Corbel"/>
                <a:cs typeface="Corbel"/>
              </a:rPr>
              <a:t>Partir </a:t>
            </a:r>
            <a:r>
              <a:rPr sz="1600" spc="5" dirty="0">
                <a:latin typeface="Corbel"/>
                <a:cs typeface="Corbel"/>
              </a:rPr>
              <a:t>d’un </a:t>
            </a:r>
            <a:r>
              <a:rPr sz="1600" spc="-10" dirty="0">
                <a:latin typeface="Corbel"/>
                <a:cs typeface="Corbel"/>
              </a:rPr>
              <a:t>kernel </a:t>
            </a:r>
            <a:r>
              <a:rPr sz="1600" spc="5" dirty="0">
                <a:latin typeface="Corbel"/>
                <a:cs typeface="Corbel"/>
              </a:rPr>
              <a:t>Kaggle </a:t>
            </a:r>
            <a:r>
              <a:rPr sz="1600" spc="-310" dirty="0">
                <a:latin typeface="Corbel"/>
                <a:cs typeface="Corbel"/>
              </a:rPr>
              <a:t> </a:t>
            </a:r>
            <a:r>
              <a:rPr sz="1600" spc="5" dirty="0">
                <a:latin typeface="Corbel"/>
                <a:cs typeface="Corbel"/>
              </a:rPr>
              <a:t>pour </a:t>
            </a:r>
            <a:r>
              <a:rPr sz="1600" dirty="0">
                <a:latin typeface="Corbel"/>
                <a:cs typeface="Corbel"/>
              </a:rPr>
              <a:t>faciliter </a:t>
            </a:r>
            <a:r>
              <a:rPr sz="1600" spc="-10" dirty="0">
                <a:latin typeface="Corbel"/>
                <a:cs typeface="Corbel"/>
              </a:rPr>
              <a:t>l’étude </a:t>
            </a:r>
            <a:r>
              <a:rPr sz="1600" spc="-5" dirty="0">
                <a:latin typeface="Corbel"/>
                <a:cs typeface="Corbel"/>
              </a:rPr>
              <a:t>et </a:t>
            </a:r>
            <a:r>
              <a:rPr sz="1600" spc="5" dirty="0">
                <a:latin typeface="Corbel"/>
                <a:cs typeface="Corbel"/>
              </a:rPr>
              <a:t>la </a:t>
            </a:r>
            <a:r>
              <a:rPr sz="1600" spc="10" dirty="0">
                <a:latin typeface="Corbel"/>
                <a:cs typeface="Corbel"/>
              </a:rPr>
              <a:t> </a:t>
            </a:r>
            <a:r>
              <a:rPr sz="1600" dirty="0">
                <a:latin typeface="Corbel"/>
                <a:cs typeface="Corbel"/>
              </a:rPr>
              <a:t>préparation</a:t>
            </a:r>
            <a:r>
              <a:rPr sz="1600" spc="-45" dirty="0">
                <a:latin typeface="Corbel"/>
                <a:cs typeface="Corbel"/>
              </a:rPr>
              <a:t> </a:t>
            </a:r>
            <a:r>
              <a:rPr sz="1600" dirty="0">
                <a:latin typeface="Corbel"/>
                <a:cs typeface="Corbel"/>
              </a:rPr>
              <a:t>des</a:t>
            </a:r>
            <a:r>
              <a:rPr sz="1600" spc="-40" dirty="0">
                <a:latin typeface="Corbel"/>
                <a:cs typeface="Corbel"/>
              </a:rPr>
              <a:t> </a:t>
            </a:r>
            <a:r>
              <a:rPr sz="1600" spc="-5" dirty="0">
                <a:latin typeface="Corbel"/>
                <a:cs typeface="Corbel"/>
              </a:rPr>
              <a:t>données.</a:t>
            </a:r>
            <a:endParaRPr sz="1600">
              <a:latin typeface="Corbel"/>
              <a:cs typeface="Corbel"/>
            </a:endParaRPr>
          </a:p>
        </p:txBody>
      </p:sp>
      <p:sp>
        <p:nvSpPr>
          <p:cNvPr id="20" name="object 20"/>
          <p:cNvSpPr txBox="1"/>
          <p:nvPr/>
        </p:nvSpPr>
        <p:spPr>
          <a:xfrm>
            <a:off x="9429115" y="3075254"/>
            <a:ext cx="1763395" cy="271145"/>
          </a:xfrm>
          <a:prstGeom prst="rect">
            <a:avLst/>
          </a:prstGeom>
        </p:spPr>
        <p:txBody>
          <a:bodyPr vert="horz" wrap="square" lIns="0" tIns="13970" rIns="0" bIns="0" rtlCol="0">
            <a:spAutoFit/>
          </a:bodyPr>
          <a:lstStyle/>
          <a:p>
            <a:pPr marL="299085" indent="-287020">
              <a:lnSpc>
                <a:spcPct val="100000"/>
              </a:lnSpc>
              <a:spcBef>
                <a:spcPts val="110"/>
              </a:spcBef>
              <a:buFont typeface="Arial MT"/>
              <a:buChar char="•"/>
              <a:tabLst>
                <a:tab pos="299085" algn="l"/>
                <a:tab pos="299720" algn="l"/>
              </a:tabLst>
            </a:pPr>
            <a:r>
              <a:rPr sz="1600" spc="-5" dirty="0">
                <a:latin typeface="Corbel"/>
                <a:cs typeface="Corbel"/>
              </a:rPr>
              <a:t>Réaliser</a:t>
            </a:r>
            <a:r>
              <a:rPr sz="1600" spc="-40" dirty="0">
                <a:latin typeface="Corbel"/>
                <a:cs typeface="Corbel"/>
              </a:rPr>
              <a:t> </a:t>
            </a:r>
            <a:r>
              <a:rPr sz="1600" dirty="0">
                <a:latin typeface="Corbel"/>
                <a:cs typeface="Corbel"/>
              </a:rPr>
              <a:t>une</a:t>
            </a:r>
            <a:r>
              <a:rPr sz="1600" spc="-20" dirty="0">
                <a:latin typeface="Corbel"/>
                <a:cs typeface="Corbel"/>
              </a:rPr>
              <a:t> </a:t>
            </a:r>
            <a:r>
              <a:rPr sz="1600" dirty="0">
                <a:latin typeface="Corbel"/>
                <a:cs typeface="Corbel"/>
              </a:rPr>
              <a:t>note</a:t>
            </a:r>
            <a:endParaRPr sz="1600">
              <a:latin typeface="Corbel"/>
              <a:cs typeface="Corbel"/>
            </a:endParaRPr>
          </a:p>
        </p:txBody>
      </p:sp>
      <p:sp>
        <p:nvSpPr>
          <p:cNvPr id="21" name="object 21"/>
          <p:cNvSpPr txBox="1"/>
          <p:nvPr/>
        </p:nvSpPr>
        <p:spPr>
          <a:xfrm>
            <a:off x="9008109" y="3319653"/>
            <a:ext cx="2632075" cy="1246505"/>
          </a:xfrm>
          <a:prstGeom prst="rect">
            <a:avLst/>
          </a:prstGeom>
        </p:spPr>
        <p:txBody>
          <a:bodyPr vert="horz" wrap="square" lIns="0" tIns="13335" rIns="0" bIns="0" rtlCol="0">
            <a:spAutoFit/>
          </a:bodyPr>
          <a:lstStyle/>
          <a:p>
            <a:pPr marL="271780" marR="5080" indent="-1270" algn="ctr">
              <a:lnSpc>
                <a:spcPct val="100000"/>
              </a:lnSpc>
              <a:spcBef>
                <a:spcPts val="105"/>
              </a:spcBef>
            </a:pPr>
            <a:r>
              <a:rPr sz="1600" spc="15" dirty="0">
                <a:latin typeface="Corbel"/>
                <a:cs typeface="Corbel"/>
              </a:rPr>
              <a:t>m</a:t>
            </a:r>
            <a:r>
              <a:rPr sz="1600" spc="-10" dirty="0">
                <a:latin typeface="Corbel"/>
                <a:cs typeface="Corbel"/>
              </a:rPr>
              <a:t>ét</a:t>
            </a:r>
            <a:r>
              <a:rPr sz="1600" spc="5" dirty="0">
                <a:latin typeface="Corbel"/>
                <a:cs typeface="Corbel"/>
              </a:rPr>
              <a:t>h</a:t>
            </a:r>
            <a:r>
              <a:rPr sz="1600" dirty="0">
                <a:latin typeface="Corbel"/>
                <a:cs typeface="Corbel"/>
              </a:rPr>
              <a:t>od</a:t>
            </a:r>
            <a:r>
              <a:rPr sz="1600" spc="5" dirty="0">
                <a:latin typeface="Corbel"/>
                <a:cs typeface="Corbel"/>
              </a:rPr>
              <a:t>ol</a:t>
            </a:r>
            <a:r>
              <a:rPr sz="1600" dirty="0">
                <a:latin typeface="Corbel"/>
                <a:cs typeface="Corbel"/>
              </a:rPr>
              <a:t>o</a:t>
            </a:r>
            <a:r>
              <a:rPr sz="1600" spc="-15" dirty="0">
                <a:latin typeface="Corbel"/>
                <a:cs typeface="Corbel"/>
              </a:rPr>
              <a:t>g</a:t>
            </a:r>
            <a:r>
              <a:rPr sz="1600" spc="5" dirty="0">
                <a:latin typeface="Corbel"/>
                <a:cs typeface="Corbel"/>
              </a:rPr>
              <a:t>i</a:t>
            </a:r>
            <a:r>
              <a:rPr sz="1600" spc="-5" dirty="0">
                <a:latin typeface="Corbel"/>
                <a:cs typeface="Corbel"/>
              </a:rPr>
              <a:t>q</a:t>
            </a:r>
            <a:r>
              <a:rPr sz="1600" spc="-20" dirty="0">
                <a:latin typeface="Corbel"/>
                <a:cs typeface="Corbel"/>
              </a:rPr>
              <a:t>u</a:t>
            </a:r>
            <a:r>
              <a:rPr sz="1600" dirty="0">
                <a:latin typeface="Corbel"/>
                <a:cs typeface="Corbel"/>
              </a:rPr>
              <a:t>e</a:t>
            </a:r>
            <a:r>
              <a:rPr sz="1600" spc="-65" dirty="0">
                <a:latin typeface="Corbel"/>
                <a:cs typeface="Corbel"/>
              </a:rPr>
              <a:t> </a:t>
            </a:r>
            <a:r>
              <a:rPr sz="1600" spc="-10" dirty="0">
                <a:latin typeface="Corbel"/>
                <a:cs typeface="Corbel"/>
              </a:rPr>
              <a:t>e</a:t>
            </a:r>
            <a:r>
              <a:rPr sz="1600" spc="-15" dirty="0">
                <a:latin typeface="Corbel"/>
                <a:cs typeface="Corbel"/>
              </a:rPr>
              <a:t>x</a:t>
            </a:r>
            <a:r>
              <a:rPr sz="1600" spc="5" dirty="0">
                <a:latin typeface="Corbel"/>
                <a:cs typeface="Corbel"/>
              </a:rPr>
              <a:t>pli</a:t>
            </a:r>
            <a:r>
              <a:rPr sz="1600" spc="-5" dirty="0">
                <a:latin typeface="Corbel"/>
                <a:cs typeface="Corbel"/>
              </a:rPr>
              <a:t>q</a:t>
            </a:r>
            <a:r>
              <a:rPr sz="1600" dirty="0">
                <a:latin typeface="Corbel"/>
                <a:cs typeface="Corbel"/>
              </a:rPr>
              <a:t>uant  </a:t>
            </a:r>
            <a:r>
              <a:rPr sz="1600" spc="-5" dirty="0">
                <a:latin typeface="Corbel"/>
                <a:cs typeface="Corbel"/>
              </a:rPr>
              <a:t>en </a:t>
            </a:r>
            <a:r>
              <a:rPr sz="1600" dirty="0">
                <a:latin typeface="Corbel"/>
                <a:cs typeface="Corbel"/>
              </a:rPr>
              <a:t>détails </a:t>
            </a:r>
            <a:r>
              <a:rPr sz="1600" spc="5" dirty="0">
                <a:latin typeface="Corbel"/>
                <a:cs typeface="Corbel"/>
              </a:rPr>
              <a:t>la </a:t>
            </a:r>
            <a:r>
              <a:rPr sz="1600" spc="-5" dirty="0">
                <a:latin typeface="Corbel"/>
                <a:cs typeface="Corbel"/>
              </a:rPr>
              <a:t>construction </a:t>
            </a:r>
            <a:r>
              <a:rPr sz="1600" dirty="0">
                <a:latin typeface="Corbel"/>
                <a:cs typeface="Corbel"/>
              </a:rPr>
              <a:t>du </a:t>
            </a:r>
            <a:r>
              <a:rPr sz="1600" spc="-310" dirty="0">
                <a:latin typeface="Corbel"/>
                <a:cs typeface="Corbel"/>
              </a:rPr>
              <a:t> </a:t>
            </a:r>
            <a:r>
              <a:rPr sz="1600" dirty="0">
                <a:latin typeface="Corbel"/>
                <a:cs typeface="Corbel"/>
              </a:rPr>
              <a:t>modèle.</a:t>
            </a:r>
            <a:endParaRPr sz="1600">
              <a:latin typeface="Corbel"/>
              <a:cs typeface="Corbel"/>
            </a:endParaRPr>
          </a:p>
          <a:p>
            <a:pPr marL="299085" indent="-287020">
              <a:lnSpc>
                <a:spcPct val="100000"/>
              </a:lnSpc>
              <a:spcBef>
                <a:spcPts val="5"/>
              </a:spcBef>
              <a:buFont typeface="Arial MT"/>
              <a:buChar char="•"/>
              <a:tabLst>
                <a:tab pos="299085" algn="l"/>
                <a:tab pos="299720" algn="l"/>
              </a:tabLst>
            </a:pPr>
            <a:r>
              <a:rPr sz="1600" dirty="0">
                <a:latin typeface="Corbel"/>
                <a:cs typeface="Corbel"/>
              </a:rPr>
              <a:t>Déploiement</a:t>
            </a:r>
            <a:r>
              <a:rPr sz="1600" spc="-50" dirty="0">
                <a:latin typeface="Corbel"/>
                <a:cs typeface="Corbel"/>
              </a:rPr>
              <a:t> </a:t>
            </a:r>
            <a:r>
              <a:rPr sz="1600" dirty="0">
                <a:latin typeface="Corbel"/>
                <a:cs typeface="Corbel"/>
              </a:rPr>
              <a:t>du</a:t>
            </a:r>
            <a:r>
              <a:rPr sz="1600" spc="-15" dirty="0">
                <a:latin typeface="Corbel"/>
                <a:cs typeface="Corbel"/>
              </a:rPr>
              <a:t> </a:t>
            </a:r>
            <a:r>
              <a:rPr sz="1600" dirty="0">
                <a:latin typeface="Corbel"/>
                <a:cs typeface="Corbel"/>
              </a:rPr>
              <a:t>dashboard</a:t>
            </a:r>
            <a:endParaRPr sz="1600">
              <a:latin typeface="Corbel"/>
              <a:cs typeface="Corbel"/>
            </a:endParaRPr>
          </a:p>
          <a:p>
            <a:pPr marL="933450">
              <a:lnSpc>
                <a:spcPct val="100000"/>
              </a:lnSpc>
            </a:pPr>
            <a:r>
              <a:rPr sz="1600" spc="-5" dirty="0">
                <a:latin typeface="Corbel"/>
                <a:cs typeface="Corbel"/>
              </a:rPr>
              <a:t>su</a:t>
            </a:r>
            <a:r>
              <a:rPr sz="1600" dirty="0">
                <a:latin typeface="Corbel"/>
                <a:cs typeface="Corbel"/>
              </a:rPr>
              <a:t>r</a:t>
            </a:r>
            <a:r>
              <a:rPr sz="1600" spc="-20" dirty="0">
                <a:latin typeface="Corbel"/>
                <a:cs typeface="Corbel"/>
              </a:rPr>
              <a:t> </a:t>
            </a:r>
            <a:r>
              <a:rPr sz="1600" spc="5" dirty="0">
                <a:latin typeface="Corbel"/>
                <a:cs typeface="Corbel"/>
              </a:rPr>
              <a:t>le</a:t>
            </a:r>
            <a:r>
              <a:rPr sz="1600" spc="-70" dirty="0">
                <a:latin typeface="Corbel"/>
                <a:cs typeface="Corbel"/>
              </a:rPr>
              <a:t> </a:t>
            </a:r>
            <a:r>
              <a:rPr sz="1600" spc="-10" dirty="0">
                <a:latin typeface="Corbel"/>
                <a:cs typeface="Corbel"/>
              </a:rPr>
              <a:t>C</a:t>
            </a:r>
            <a:r>
              <a:rPr sz="1600" spc="5" dirty="0">
                <a:latin typeface="Corbel"/>
                <a:cs typeface="Corbel"/>
              </a:rPr>
              <a:t>lo</a:t>
            </a:r>
            <a:r>
              <a:rPr sz="1600" spc="10" dirty="0">
                <a:latin typeface="Corbel"/>
                <a:cs typeface="Corbel"/>
              </a:rPr>
              <a:t>u</a:t>
            </a:r>
            <a:r>
              <a:rPr sz="1600" dirty="0">
                <a:latin typeface="Corbel"/>
                <a:cs typeface="Corbel"/>
              </a:rPr>
              <a:t>d.</a:t>
            </a:r>
            <a:endParaRPr sz="1600">
              <a:latin typeface="Corbel"/>
              <a:cs typeface="Corbel"/>
            </a:endParaRPr>
          </a:p>
        </p:txBody>
      </p:sp>
      <p:grpSp>
        <p:nvGrpSpPr>
          <p:cNvPr id="22" name="object 22"/>
          <p:cNvGrpSpPr/>
          <p:nvPr/>
        </p:nvGrpSpPr>
        <p:grpSpPr>
          <a:xfrm>
            <a:off x="3770376" y="5370576"/>
            <a:ext cx="4654550" cy="993775"/>
            <a:chOff x="3770376" y="5370576"/>
            <a:chExt cx="4654550" cy="993775"/>
          </a:xfrm>
        </p:grpSpPr>
        <p:pic>
          <p:nvPicPr>
            <p:cNvPr id="23" name="object 23"/>
            <p:cNvPicPr/>
            <p:nvPr/>
          </p:nvPicPr>
          <p:blipFill>
            <a:blip r:embed="rId5" cstate="print"/>
            <a:stretch>
              <a:fillRect/>
            </a:stretch>
          </p:blipFill>
          <p:spPr>
            <a:xfrm>
              <a:off x="3774948" y="5375148"/>
              <a:ext cx="4645152" cy="984504"/>
            </a:xfrm>
            <a:prstGeom prst="rect">
              <a:avLst/>
            </a:prstGeom>
          </p:spPr>
        </p:pic>
        <p:sp>
          <p:nvSpPr>
            <p:cNvPr id="24" name="object 24"/>
            <p:cNvSpPr/>
            <p:nvPr/>
          </p:nvSpPr>
          <p:spPr>
            <a:xfrm>
              <a:off x="3774948" y="5375148"/>
              <a:ext cx="4645660" cy="984885"/>
            </a:xfrm>
            <a:custGeom>
              <a:avLst/>
              <a:gdLst/>
              <a:ahLst/>
              <a:cxnLst/>
              <a:rect l="l" t="t" r="r" b="b"/>
              <a:pathLst>
                <a:path w="4645659" h="984885">
                  <a:moveTo>
                    <a:pt x="0" y="60705"/>
                  </a:moveTo>
                  <a:lnTo>
                    <a:pt x="4770" y="37076"/>
                  </a:lnTo>
                  <a:lnTo>
                    <a:pt x="17780" y="17779"/>
                  </a:lnTo>
                  <a:lnTo>
                    <a:pt x="37076" y="4770"/>
                  </a:lnTo>
                  <a:lnTo>
                    <a:pt x="60705" y="0"/>
                  </a:lnTo>
                  <a:lnTo>
                    <a:pt x="4584446" y="0"/>
                  </a:lnTo>
                  <a:lnTo>
                    <a:pt x="4608075" y="4770"/>
                  </a:lnTo>
                  <a:lnTo>
                    <a:pt x="4627372" y="17779"/>
                  </a:lnTo>
                  <a:lnTo>
                    <a:pt x="4640381" y="37076"/>
                  </a:lnTo>
                  <a:lnTo>
                    <a:pt x="4645152" y="60705"/>
                  </a:lnTo>
                  <a:lnTo>
                    <a:pt x="4645152" y="923861"/>
                  </a:lnTo>
                  <a:lnTo>
                    <a:pt x="4640381" y="947465"/>
                  </a:lnTo>
                  <a:lnTo>
                    <a:pt x="4627372" y="966741"/>
                  </a:lnTo>
                  <a:lnTo>
                    <a:pt x="4608075" y="979738"/>
                  </a:lnTo>
                  <a:lnTo>
                    <a:pt x="4584446" y="984503"/>
                  </a:lnTo>
                  <a:lnTo>
                    <a:pt x="60705" y="984503"/>
                  </a:lnTo>
                  <a:lnTo>
                    <a:pt x="37076" y="979738"/>
                  </a:lnTo>
                  <a:lnTo>
                    <a:pt x="17780" y="966741"/>
                  </a:lnTo>
                  <a:lnTo>
                    <a:pt x="4770" y="947465"/>
                  </a:lnTo>
                  <a:lnTo>
                    <a:pt x="0" y="923861"/>
                  </a:lnTo>
                  <a:lnTo>
                    <a:pt x="0" y="60705"/>
                  </a:lnTo>
                  <a:close/>
                </a:path>
              </a:pathLst>
            </a:custGeom>
            <a:ln w="9144">
              <a:solidFill>
                <a:srgbClr val="C0DEB1"/>
              </a:solidFill>
            </a:ln>
          </p:spPr>
          <p:txBody>
            <a:bodyPr wrap="square" lIns="0" tIns="0" rIns="0" bIns="0" rtlCol="0"/>
            <a:lstStyle/>
            <a:p>
              <a:endParaRPr/>
            </a:p>
          </p:txBody>
        </p:sp>
      </p:grpSp>
      <p:sp>
        <p:nvSpPr>
          <p:cNvPr id="25" name="object 25"/>
          <p:cNvSpPr txBox="1"/>
          <p:nvPr/>
        </p:nvSpPr>
        <p:spPr>
          <a:xfrm>
            <a:off x="4060316" y="5474919"/>
            <a:ext cx="4075429" cy="758825"/>
          </a:xfrm>
          <a:prstGeom prst="rect">
            <a:avLst/>
          </a:prstGeom>
        </p:spPr>
        <p:txBody>
          <a:bodyPr vert="horz" wrap="square" lIns="0" tIns="13970" rIns="0" bIns="0" rtlCol="0">
            <a:spAutoFit/>
          </a:bodyPr>
          <a:lstStyle/>
          <a:p>
            <a:pPr marL="12700" marR="5080" indent="-3175" algn="ctr">
              <a:lnSpc>
                <a:spcPct val="100000"/>
              </a:lnSpc>
              <a:spcBef>
                <a:spcPts val="110"/>
              </a:spcBef>
            </a:pPr>
            <a:r>
              <a:rPr sz="1600" b="1" u="sng" dirty="0">
                <a:uFill>
                  <a:solidFill>
                    <a:srgbClr val="000000"/>
                  </a:solidFill>
                </a:uFill>
                <a:latin typeface="Corbel"/>
                <a:cs typeface="Corbel"/>
              </a:rPr>
              <a:t>Lien </a:t>
            </a:r>
            <a:r>
              <a:rPr sz="1600" b="1" u="sng" spc="-5" dirty="0">
                <a:uFill>
                  <a:solidFill>
                    <a:srgbClr val="000000"/>
                  </a:solidFill>
                </a:uFill>
                <a:latin typeface="Corbel"/>
                <a:cs typeface="Corbel"/>
              </a:rPr>
              <a:t>données </a:t>
            </a:r>
            <a:r>
              <a:rPr sz="1600" b="1" u="sng" dirty="0">
                <a:uFill>
                  <a:solidFill>
                    <a:srgbClr val="000000"/>
                  </a:solidFill>
                </a:uFill>
                <a:latin typeface="Corbel"/>
                <a:cs typeface="Corbel"/>
              </a:rPr>
              <a:t>: </a:t>
            </a:r>
            <a:r>
              <a:rPr sz="1600" b="1" spc="5" dirty="0">
                <a:latin typeface="Corbel"/>
                <a:cs typeface="Corbel"/>
              </a:rPr>
              <a:t> </a:t>
            </a:r>
            <a:r>
              <a:rPr sz="1600" u="sng" spc="-5" dirty="0">
                <a:solidFill>
                  <a:srgbClr val="2F85EC"/>
                </a:solidFill>
                <a:uFill>
                  <a:solidFill>
                    <a:srgbClr val="2F85EC"/>
                  </a:solidFill>
                </a:uFill>
                <a:latin typeface="Corbel"/>
                <a:cs typeface="Corbel"/>
                <a:hlinkClick r:id="rId6"/>
              </a:rPr>
              <a:t>https://www.kaggle.com/c/home-credit-default- </a:t>
            </a:r>
            <a:r>
              <a:rPr sz="1600" spc="-310" dirty="0">
                <a:solidFill>
                  <a:srgbClr val="2F85EC"/>
                </a:solidFill>
                <a:latin typeface="Corbel"/>
                <a:cs typeface="Corbel"/>
                <a:hlinkClick r:id="rId6"/>
              </a:rPr>
              <a:t> </a:t>
            </a:r>
            <a:r>
              <a:rPr sz="1600" u="sng" dirty="0">
                <a:solidFill>
                  <a:srgbClr val="2F85EC"/>
                </a:solidFill>
                <a:uFill>
                  <a:solidFill>
                    <a:srgbClr val="2F85EC"/>
                  </a:solidFill>
                </a:uFill>
                <a:latin typeface="Corbel"/>
                <a:cs typeface="Corbel"/>
                <a:hlinkClick r:id="rId6"/>
              </a:rPr>
              <a:t>risk/data</a:t>
            </a:r>
            <a:endParaRPr sz="1600">
              <a:latin typeface="Corbel"/>
              <a:cs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69" y="180797"/>
            <a:ext cx="3939540" cy="636905"/>
          </a:xfrm>
          <a:prstGeom prst="rect">
            <a:avLst/>
          </a:prstGeom>
        </p:spPr>
        <p:txBody>
          <a:bodyPr vert="horz" wrap="square" lIns="0" tIns="13970" rIns="0" bIns="0" rtlCol="0">
            <a:spAutoFit/>
          </a:bodyPr>
          <a:lstStyle/>
          <a:p>
            <a:pPr marL="12700">
              <a:lnSpc>
                <a:spcPct val="100000"/>
              </a:lnSpc>
              <a:spcBef>
                <a:spcPts val="110"/>
              </a:spcBef>
            </a:pPr>
            <a:r>
              <a:rPr b="1" spc="5" dirty="0">
                <a:latin typeface="Corbel"/>
                <a:cs typeface="Corbel"/>
              </a:rPr>
              <a:t>PLAN</a:t>
            </a:r>
            <a:r>
              <a:rPr b="1" spc="-70" dirty="0">
                <a:latin typeface="Corbel"/>
                <a:cs typeface="Corbel"/>
              </a:rPr>
              <a:t> </a:t>
            </a:r>
            <a:r>
              <a:rPr b="1" spc="-45" dirty="0">
                <a:latin typeface="Corbel"/>
                <a:cs typeface="Corbel"/>
              </a:rPr>
              <a:t>D’ACTIONS</a:t>
            </a:r>
          </a:p>
        </p:txBody>
      </p:sp>
      <p:grpSp>
        <p:nvGrpSpPr>
          <p:cNvPr id="3" name="object 3"/>
          <p:cNvGrpSpPr/>
          <p:nvPr/>
        </p:nvGrpSpPr>
        <p:grpSpPr>
          <a:xfrm>
            <a:off x="387095" y="2404872"/>
            <a:ext cx="1885314" cy="4113529"/>
            <a:chOff x="387095" y="2404872"/>
            <a:chExt cx="1885314" cy="4113529"/>
          </a:xfrm>
        </p:grpSpPr>
        <p:pic>
          <p:nvPicPr>
            <p:cNvPr id="4" name="object 4"/>
            <p:cNvPicPr/>
            <p:nvPr/>
          </p:nvPicPr>
          <p:blipFill>
            <a:blip r:embed="rId2" cstate="print"/>
            <a:stretch>
              <a:fillRect/>
            </a:stretch>
          </p:blipFill>
          <p:spPr>
            <a:xfrm>
              <a:off x="387095" y="2404872"/>
              <a:ext cx="1683893" cy="1683892"/>
            </a:xfrm>
            <a:prstGeom prst="rect">
              <a:avLst/>
            </a:prstGeom>
          </p:spPr>
        </p:pic>
        <p:pic>
          <p:nvPicPr>
            <p:cNvPr id="5" name="object 5"/>
            <p:cNvPicPr/>
            <p:nvPr/>
          </p:nvPicPr>
          <p:blipFill>
            <a:blip r:embed="rId3" cstate="print"/>
            <a:stretch>
              <a:fillRect/>
            </a:stretch>
          </p:blipFill>
          <p:spPr>
            <a:xfrm>
              <a:off x="679704" y="3395421"/>
              <a:ext cx="1592452" cy="3122549"/>
            </a:xfrm>
            <a:prstGeom prst="rect">
              <a:avLst/>
            </a:prstGeom>
          </p:spPr>
        </p:pic>
      </p:grpSp>
      <p:sp>
        <p:nvSpPr>
          <p:cNvPr id="6" name="object 6"/>
          <p:cNvSpPr txBox="1"/>
          <p:nvPr/>
        </p:nvSpPr>
        <p:spPr>
          <a:xfrm>
            <a:off x="796848" y="3460445"/>
            <a:ext cx="1333500" cy="819785"/>
          </a:xfrm>
          <a:prstGeom prst="rect">
            <a:avLst/>
          </a:prstGeom>
        </p:spPr>
        <p:txBody>
          <a:bodyPr vert="horz" wrap="square" lIns="0" tIns="12065" rIns="0" bIns="0" rtlCol="0">
            <a:spAutoFit/>
          </a:bodyPr>
          <a:lstStyle/>
          <a:p>
            <a:pPr marL="12700">
              <a:lnSpc>
                <a:spcPts val="1620"/>
              </a:lnSpc>
              <a:spcBef>
                <a:spcPts val="95"/>
              </a:spcBef>
            </a:pPr>
            <a:r>
              <a:rPr sz="1400" spc="-10" dirty="0">
                <a:solidFill>
                  <a:srgbClr val="FFFFFF"/>
                </a:solidFill>
                <a:latin typeface="Corbel"/>
                <a:cs typeface="Corbel"/>
              </a:rPr>
              <a:t>Etudes</a:t>
            </a:r>
            <a:r>
              <a:rPr sz="1400" spc="5" dirty="0">
                <a:solidFill>
                  <a:srgbClr val="FFFFFF"/>
                </a:solidFill>
                <a:latin typeface="Corbel"/>
                <a:cs typeface="Corbel"/>
              </a:rPr>
              <a:t> </a:t>
            </a:r>
            <a:r>
              <a:rPr sz="1400" spc="-5" dirty="0">
                <a:solidFill>
                  <a:srgbClr val="FFFFFF"/>
                </a:solidFill>
                <a:latin typeface="Corbel"/>
                <a:cs typeface="Corbel"/>
              </a:rPr>
              <a:t>du</a:t>
            </a:r>
            <a:r>
              <a:rPr sz="1400" spc="-10" dirty="0">
                <a:solidFill>
                  <a:srgbClr val="FFFFFF"/>
                </a:solidFill>
                <a:latin typeface="Corbel"/>
                <a:cs typeface="Corbel"/>
              </a:rPr>
              <a:t> Kernel</a:t>
            </a:r>
            <a:endParaRPr sz="1400">
              <a:latin typeface="Corbel"/>
              <a:cs typeface="Corbel"/>
            </a:endParaRPr>
          </a:p>
          <a:p>
            <a:pPr marL="12700">
              <a:lnSpc>
                <a:spcPts val="1620"/>
              </a:lnSpc>
            </a:pPr>
            <a:r>
              <a:rPr sz="1400" spc="-10" dirty="0">
                <a:solidFill>
                  <a:srgbClr val="FFFFFF"/>
                </a:solidFill>
                <a:latin typeface="Corbel"/>
                <a:cs typeface="Corbel"/>
              </a:rPr>
              <a:t>Kaggle</a:t>
            </a:r>
            <a:endParaRPr sz="1400">
              <a:latin typeface="Corbel"/>
              <a:cs typeface="Corbel"/>
            </a:endParaRPr>
          </a:p>
          <a:p>
            <a:pPr marL="70485" marR="5080" indent="-58419">
              <a:lnSpc>
                <a:spcPts val="1200"/>
              </a:lnSpc>
              <a:spcBef>
                <a:spcPts val="630"/>
              </a:spcBef>
              <a:buSzPct val="90909"/>
              <a:buChar char="•"/>
              <a:tabLst>
                <a:tab pos="75565" algn="l"/>
              </a:tabLst>
            </a:pPr>
            <a:r>
              <a:rPr sz="1100" dirty="0">
                <a:solidFill>
                  <a:srgbClr val="FFFFFF"/>
                </a:solidFill>
                <a:latin typeface="Corbel"/>
                <a:cs typeface="Corbel"/>
              </a:rPr>
              <a:t>Analyse</a:t>
            </a:r>
            <a:r>
              <a:rPr sz="1100" spc="-50" dirty="0">
                <a:solidFill>
                  <a:srgbClr val="FFFFFF"/>
                </a:solidFill>
                <a:latin typeface="Corbel"/>
                <a:cs typeface="Corbel"/>
              </a:rPr>
              <a:t> </a:t>
            </a:r>
            <a:r>
              <a:rPr sz="1100" dirty="0">
                <a:solidFill>
                  <a:srgbClr val="FFFFFF"/>
                </a:solidFill>
                <a:latin typeface="Corbel"/>
                <a:cs typeface="Corbel"/>
              </a:rPr>
              <a:t>du</a:t>
            </a:r>
            <a:r>
              <a:rPr sz="1100" spc="-50" dirty="0">
                <a:solidFill>
                  <a:srgbClr val="FFFFFF"/>
                </a:solidFill>
                <a:latin typeface="Corbel"/>
                <a:cs typeface="Corbel"/>
              </a:rPr>
              <a:t> </a:t>
            </a:r>
            <a:r>
              <a:rPr sz="1100" dirty="0">
                <a:solidFill>
                  <a:srgbClr val="FFFFFF"/>
                </a:solidFill>
                <a:latin typeface="Corbel"/>
                <a:cs typeface="Corbel"/>
              </a:rPr>
              <a:t>Notebook </a:t>
            </a:r>
            <a:r>
              <a:rPr sz="1100" spc="-204" dirty="0">
                <a:solidFill>
                  <a:srgbClr val="FFFFFF"/>
                </a:solidFill>
                <a:latin typeface="Corbel"/>
                <a:cs typeface="Corbel"/>
              </a:rPr>
              <a:t> </a:t>
            </a:r>
            <a:r>
              <a:rPr sz="1100" spc="-5" dirty="0">
                <a:solidFill>
                  <a:srgbClr val="FFFFFF"/>
                </a:solidFill>
                <a:latin typeface="Corbel"/>
                <a:cs typeface="Corbel"/>
              </a:rPr>
              <a:t>téléchargé</a:t>
            </a:r>
            <a:endParaRPr sz="1100">
              <a:latin typeface="Corbel"/>
              <a:cs typeface="Corbel"/>
            </a:endParaRPr>
          </a:p>
        </p:txBody>
      </p:sp>
      <p:grpSp>
        <p:nvGrpSpPr>
          <p:cNvPr id="7" name="object 7"/>
          <p:cNvGrpSpPr/>
          <p:nvPr/>
        </p:nvGrpSpPr>
        <p:grpSpPr>
          <a:xfrm>
            <a:off x="2782823" y="2404872"/>
            <a:ext cx="1882139" cy="4113529"/>
            <a:chOff x="2782823" y="2404872"/>
            <a:chExt cx="1882139" cy="4113529"/>
          </a:xfrm>
        </p:grpSpPr>
        <p:pic>
          <p:nvPicPr>
            <p:cNvPr id="8" name="object 8"/>
            <p:cNvPicPr/>
            <p:nvPr/>
          </p:nvPicPr>
          <p:blipFill>
            <a:blip r:embed="rId2" cstate="print"/>
            <a:stretch>
              <a:fillRect/>
            </a:stretch>
          </p:blipFill>
          <p:spPr>
            <a:xfrm>
              <a:off x="2782823" y="2404872"/>
              <a:ext cx="1680845" cy="1683892"/>
            </a:xfrm>
            <a:prstGeom prst="rect">
              <a:avLst/>
            </a:prstGeom>
          </p:spPr>
        </p:pic>
        <p:pic>
          <p:nvPicPr>
            <p:cNvPr id="9" name="object 9"/>
            <p:cNvPicPr/>
            <p:nvPr/>
          </p:nvPicPr>
          <p:blipFill>
            <a:blip r:embed="rId4" cstate="print"/>
            <a:stretch>
              <a:fillRect/>
            </a:stretch>
          </p:blipFill>
          <p:spPr>
            <a:xfrm>
              <a:off x="3075431" y="3395421"/>
              <a:ext cx="1589405" cy="3122549"/>
            </a:xfrm>
            <a:prstGeom prst="rect">
              <a:avLst/>
            </a:prstGeom>
          </p:spPr>
        </p:pic>
      </p:grpSp>
      <p:grpSp>
        <p:nvGrpSpPr>
          <p:cNvPr id="10" name="object 10"/>
          <p:cNvGrpSpPr/>
          <p:nvPr/>
        </p:nvGrpSpPr>
        <p:grpSpPr>
          <a:xfrm>
            <a:off x="780287" y="2487167"/>
            <a:ext cx="1836420" cy="1351915"/>
            <a:chOff x="780287" y="2487167"/>
            <a:chExt cx="1836420" cy="1351915"/>
          </a:xfrm>
        </p:grpSpPr>
        <p:pic>
          <p:nvPicPr>
            <p:cNvPr id="11" name="object 11"/>
            <p:cNvPicPr/>
            <p:nvPr/>
          </p:nvPicPr>
          <p:blipFill>
            <a:blip r:embed="rId5" cstate="print"/>
            <a:stretch>
              <a:fillRect/>
            </a:stretch>
          </p:blipFill>
          <p:spPr>
            <a:xfrm>
              <a:off x="2279904" y="3057143"/>
              <a:ext cx="336804" cy="781811"/>
            </a:xfrm>
            <a:prstGeom prst="rect">
              <a:avLst/>
            </a:prstGeom>
          </p:spPr>
        </p:pic>
        <p:pic>
          <p:nvPicPr>
            <p:cNvPr id="12" name="object 12"/>
            <p:cNvPicPr/>
            <p:nvPr/>
          </p:nvPicPr>
          <p:blipFill>
            <a:blip r:embed="rId6" cstate="print"/>
            <a:stretch>
              <a:fillRect/>
            </a:stretch>
          </p:blipFill>
          <p:spPr>
            <a:xfrm>
              <a:off x="780287" y="2487167"/>
              <a:ext cx="893063" cy="896112"/>
            </a:xfrm>
            <a:prstGeom prst="rect">
              <a:avLst/>
            </a:prstGeom>
          </p:spPr>
        </p:pic>
      </p:grpSp>
      <p:sp>
        <p:nvSpPr>
          <p:cNvPr id="13" name="object 13"/>
          <p:cNvSpPr txBox="1"/>
          <p:nvPr/>
        </p:nvSpPr>
        <p:spPr>
          <a:xfrm>
            <a:off x="3191382" y="3460445"/>
            <a:ext cx="1196340" cy="1170305"/>
          </a:xfrm>
          <a:prstGeom prst="rect">
            <a:avLst/>
          </a:prstGeom>
        </p:spPr>
        <p:txBody>
          <a:bodyPr vert="horz" wrap="square" lIns="0" tIns="28575" rIns="0" bIns="0" rtlCol="0">
            <a:spAutoFit/>
          </a:bodyPr>
          <a:lstStyle/>
          <a:p>
            <a:pPr marL="12700" marR="5080">
              <a:lnSpc>
                <a:spcPct val="92200"/>
              </a:lnSpc>
              <a:spcBef>
                <a:spcPts val="225"/>
              </a:spcBef>
            </a:pPr>
            <a:r>
              <a:rPr sz="1400" spc="-15" dirty="0">
                <a:solidFill>
                  <a:srgbClr val="FFFFFF"/>
                </a:solidFill>
                <a:latin typeface="Corbel"/>
                <a:cs typeface="Corbel"/>
              </a:rPr>
              <a:t>Construction</a:t>
            </a:r>
            <a:r>
              <a:rPr sz="1400" spc="45" dirty="0">
                <a:solidFill>
                  <a:srgbClr val="FFFFFF"/>
                </a:solidFill>
                <a:latin typeface="Corbel"/>
                <a:cs typeface="Corbel"/>
              </a:rPr>
              <a:t> </a:t>
            </a:r>
            <a:r>
              <a:rPr sz="1400" spc="-5" dirty="0">
                <a:solidFill>
                  <a:srgbClr val="FFFFFF"/>
                </a:solidFill>
                <a:latin typeface="Corbel"/>
                <a:cs typeface="Corbel"/>
              </a:rPr>
              <a:t>du </a:t>
            </a:r>
            <a:r>
              <a:rPr sz="1400" spc="-265" dirty="0">
                <a:solidFill>
                  <a:srgbClr val="FFFFFF"/>
                </a:solidFill>
                <a:latin typeface="Corbel"/>
                <a:cs typeface="Corbel"/>
              </a:rPr>
              <a:t> </a:t>
            </a:r>
            <a:r>
              <a:rPr sz="1400" spc="-10" dirty="0">
                <a:solidFill>
                  <a:srgbClr val="FFFFFF"/>
                </a:solidFill>
                <a:latin typeface="Corbel"/>
                <a:cs typeface="Corbel"/>
              </a:rPr>
              <a:t>modèle</a:t>
            </a:r>
            <a:r>
              <a:rPr sz="1400" spc="20" dirty="0">
                <a:solidFill>
                  <a:srgbClr val="FFFFFF"/>
                </a:solidFill>
                <a:latin typeface="Corbel"/>
                <a:cs typeface="Corbel"/>
              </a:rPr>
              <a:t> </a:t>
            </a:r>
            <a:r>
              <a:rPr sz="1400" spc="-5" dirty="0">
                <a:solidFill>
                  <a:srgbClr val="FFFFFF"/>
                </a:solidFill>
                <a:latin typeface="Corbel"/>
                <a:cs typeface="Corbel"/>
              </a:rPr>
              <a:t>de </a:t>
            </a:r>
            <a:r>
              <a:rPr sz="1400" dirty="0">
                <a:solidFill>
                  <a:srgbClr val="FFFFFF"/>
                </a:solidFill>
                <a:latin typeface="Corbel"/>
                <a:cs typeface="Corbel"/>
              </a:rPr>
              <a:t> </a:t>
            </a:r>
            <a:r>
              <a:rPr sz="1400" spc="-10" dirty="0">
                <a:solidFill>
                  <a:srgbClr val="FFFFFF"/>
                </a:solidFill>
                <a:latin typeface="Corbel"/>
                <a:cs typeface="Corbel"/>
              </a:rPr>
              <a:t>prédiction</a:t>
            </a:r>
            <a:endParaRPr sz="1400">
              <a:latin typeface="Corbel"/>
              <a:cs typeface="Corbel"/>
            </a:endParaRPr>
          </a:p>
          <a:p>
            <a:pPr marL="70485" marR="56515" indent="-58419">
              <a:lnSpc>
                <a:spcPct val="91900"/>
              </a:lnSpc>
              <a:spcBef>
                <a:spcPts val="600"/>
              </a:spcBef>
              <a:buSzPct val="90909"/>
              <a:buChar char="•"/>
              <a:tabLst>
                <a:tab pos="75565" algn="l"/>
              </a:tabLst>
            </a:pPr>
            <a:r>
              <a:rPr sz="1100" spc="-10" dirty="0">
                <a:solidFill>
                  <a:srgbClr val="FFFFFF"/>
                </a:solidFill>
                <a:latin typeface="Corbel"/>
                <a:cs typeface="Corbel"/>
              </a:rPr>
              <a:t>A</a:t>
            </a:r>
            <a:r>
              <a:rPr sz="1100" spc="5" dirty="0">
                <a:solidFill>
                  <a:srgbClr val="FFFFFF"/>
                </a:solidFill>
                <a:latin typeface="Corbel"/>
                <a:cs typeface="Corbel"/>
              </a:rPr>
              <a:t>d</a:t>
            </a:r>
            <a:r>
              <a:rPr sz="1100" spc="10" dirty="0">
                <a:solidFill>
                  <a:srgbClr val="FFFFFF"/>
                </a:solidFill>
                <a:latin typeface="Corbel"/>
                <a:cs typeface="Corbel"/>
              </a:rPr>
              <a:t>a</a:t>
            </a:r>
            <a:r>
              <a:rPr sz="1100" spc="-10" dirty="0">
                <a:solidFill>
                  <a:srgbClr val="FFFFFF"/>
                </a:solidFill>
                <a:latin typeface="Corbel"/>
                <a:cs typeface="Corbel"/>
              </a:rPr>
              <a:t>p</a:t>
            </a:r>
            <a:r>
              <a:rPr sz="1100" spc="-5" dirty="0">
                <a:solidFill>
                  <a:srgbClr val="FFFFFF"/>
                </a:solidFill>
                <a:latin typeface="Corbel"/>
                <a:cs typeface="Corbel"/>
              </a:rPr>
              <a:t>t</a:t>
            </a:r>
            <a:r>
              <a:rPr sz="1100" spc="10" dirty="0">
                <a:solidFill>
                  <a:srgbClr val="FFFFFF"/>
                </a:solidFill>
                <a:latin typeface="Corbel"/>
                <a:cs typeface="Corbel"/>
              </a:rPr>
              <a:t>a</a:t>
            </a:r>
            <a:r>
              <a:rPr sz="1100" spc="-5" dirty="0">
                <a:solidFill>
                  <a:srgbClr val="FFFFFF"/>
                </a:solidFill>
                <a:latin typeface="Corbel"/>
                <a:cs typeface="Corbel"/>
              </a:rPr>
              <a:t>t</a:t>
            </a:r>
            <a:r>
              <a:rPr sz="1100" spc="5" dirty="0">
                <a:solidFill>
                  <a:srgbClr val="FFFFFF"/>
                </a:solidFill>
                <a:latin typeface="Corbel"/>
                <a:cs typeface="Corbel"/>
              </a:rPr>
              <a:t>io</a:t>
            </a:r>
            <a:r>
              <a:rPr sz="1100" dirty="0">
                <a:solidFill>
                  <a:srgbClr val="FFFFFF"/>
                </a:solidFill>
                <a:latin typeface="Corbel"/>
                <a:cs typeface="Corbel"/>
              </a:rPr>
              <a:t>n</a:t>
            </a:r>
            <a:r>
              <a:rPr sz="1100" spc="-60" dirty="0">
                <a:solidFill>
                  <a:srgbClr val="FFFFFF"/>
                </a:solidFill>
                <a:latin typeface="Corbel"/>
                <a:cs typeface="Corbel"/>
              </a:rPr>
              <a:t> </a:t>
            </a:r>
            <a:r>
              <a:rPr sz="1100" spc="5" dirty="0">
                <a:solidFill>
                  <a:srgbClr val="FFFFFF"/>
                </a:solidFill>
                <a:latin typeface="Corbel"/>
                <a:cs typeface="Corbel"/>
              </a:rPr>
              <a:t>d</a:t>
            </a:r>
            <a:r>
              <a:rPr sz="1100" dirty="0">
                <a:solidFill>
                  <a:srgbClr val="FFFFFF"/>
                </a:solidFill>
                <a:latin typeface="Corbel"/>
                <a:cs typeface="Corbel"/>
              </a:rPr>
              <a:t>u  </a:t>
            </a:r>
            <a:r>
              <a:rPr sz="1100" spc="-5" dirty="0">
                <a:solidFill>
                  <a:srgbClr val="FFFFFF"/>
                </a:solidFill>
                <a:latin typeface="Corbel"/>
                <a:cs typeface="Corbel"/>
              </a:rPr>
              <a:t>N</a:t>
            </a:r>
            <a:r>
              <a:rPr sz="1100" spc="5" dirty="0">
                <a:solidFill>
                  <a:srgbClr val="FFFFFF"/>
                </a:solidFill>
                <a:latin typeface="Corbel"/>
                <a:cs typeface="Corbel"/>
              </a:rPr>
              <a:t>o</a:t>
            </a:r>
            <a:r>
              <a:rPr sz="1100" spc="-5" dirty="0">
                <a:solidFill>
                  <a:srgbClr val="FFFFFF"/>
                </a:solidFill>
                <a:latin typeface="Corbel"/>
                <a:cs typeface="Corbel"/>
              </a:rPr>
              <a:t>te</a:t>
            </a:r>
            <a:r>
              <a:rPr sz="1100" spc="5" dirty="0">
                <a:solidFill>
                  <a:srgbClr val="FFFFFF"/>
                </a:solidFill>
                <a:latin typeface="Corbel"/>
                <a:cs typeface="Corbel"/>
              </a:rPr>
              <a:t>boo</a:t>
            </a:r>
            <a:r>
              <a:rPr sz="1100" dirty="0">
                <a:solidFill>
                  <a:srgbClr val="FFFFFF"/>
                </a:solidFill>
                <a:latin typeface="Corbel"/>
                <a:cs typeface="Corbel"/>
              </a:rPr>
              <a:t>k</a:t>
            </a:r>
            <a:r>
              <a:rPr sz="1100" spc="-65" dirty="0">
                <a:solidFill>
                  <a:srgbClr val="FFFFFF"/>
                </a:solidFill>
                <a:latin typeface="Corbel"/>
                <a:cs typeface="Corbel"/>
              </a:rPr>
              <a:t> </a:t>
            </a:r>
            <a:r>
              <a:rPr sz="1100" spc="10" dirty="0">
                <a:solidFill>
                  <a:srgbClr val="FFFFFF"/>
                </a:solidFill>
                <a:latin typeface="Corbel"/>
                <a:cs typeface="Corbel"/>
              </a:rPr>
              <a:t>a</a:t>
            </a:r>
            <a:r>
              <a:rPr sz="1100" spc="-10" dirty="0">
                <a:solidFill>
                  <a:srgbClr val="FFFFFF"/>
                </a:solidFill>
                <a:latin typeface="Corbel"/>
                <a:cs typeface="Corbel"/>
              </a:rPr>
              <a:t>v</a:t>
            </a:r>
            <a:r>
              <a:rPr sz="1100" dirty="0">
                <a:solidFill>
                  <a:srgbClr val="FFFFFF"/>
                </a:solidFill>
                <a:latin typeface="Corbel"/>
                <a:cs typeface="Corbel"/>
              </a:rPr>
              <a:t>ec</a:t>
            </a:r>
            <a:r>
              <a:rPr sz="1100" spc="-10" dirty="0">
                <a:solidFill>
                  <a:srgbClr val="FFFFFF"/>
                </a:solidFill>
                <a:latin typeface="Corbel"/>
                <a:cs typeface="Corbel"/>
              </a:rPr>
              <a:t> </a:t>
            </a:r>
            <a:r>
              <a:rPr sz="1100" spc="5" dirty="0">
                <a:solidFill>
                  <a:srgbClr val="FFFFFF"/>
                </a:solidFill>
                <a:latin typeface="Corbel"/>
                <a:cs typeface="Corbel"/>
              </a:rPr>
              <a:t>l</a:t>
            </a:r>
            <a:r>
              <a:rPr sz="1100" dirty="0">
                <a:solidFill>
                  <a:srgbClr val="FFFFFF"/>
                </a:solidFill>
                <a:latin typeface="Corbel"/>
                <a:cs typeface="Corbel"/>
              </a:rPr>
              <a:t>es  besoins</a:t>
            </a:r>
            <a:r>
              <a:rPr sz="1100" spc="-55" dirty="0">
                <a:solidFill>
                  <a:srgbClr val="FFFFFF"/>
                </a:solidFill>
                <a:latin typeface="Corbel"/>
                <a:cs typeface="Corbel"/>
              </a:rPr>
              <a:t> </a:t>
            </a:r>
            <a:r>
              <a:rPr sz="1100" dirty="0">
                <a:solidFill>
                  <a:srgbClr val="FFFFFF"/>
                </a:solidFill>
                <a:latin typeface="Corbel"/>
                <a:cs typeface="Corbel"/>
              </a:rPr>
              <a:t>du</a:t>
            </a:r>
            <a:r>
              <a:rPr sz="1100" spc="-40" dirty="0">
                <a:solidFill>
                  <a:srgbClr val="FFFFFF"/>
                </a:solidFill>
                <a:latin typeface="Corbel"/>
                <a:cs typeface="Corbel"/>
              </a:rPr>
              <a:t> </a:t>
            </a:r>
            <a:r>
              <a:rPr sz="1100" spc="-5" dirty="0">
                <a:solidFill>
                  <a:srgbClr val="FFFFFF"/>
                </a:solidFill>
                <a:latin typeface="Corbel"/>
                <a:cs typeface="Corbel"/>
              </a:rPr>
              <a:t>Projet</a:t>
            </a:r>
            <a:endParaRPr sz="1100">
              <a:latin typeface="Corbel"/>
              <a:cs typeface="Corbel"/>
            </a:endParaRPr>
          </a:p>
        </p:txBody>
      </p:sp>
      <p:grpSp>
        <p:nvGrpSpPr>
          <p:cNvPr id="14" name="object 14"/>
          <p:cNvGrpSpPr/>
          <p:nvPr/>
        </p:nvGrpSpPr>
        <p:grpSpPr>
          <a:xfrm>
            <a:off x="5175503" y="2404872"/>
            <a:ext cx="1882139" cy="4113529"/>
            <a:chOff x="5175503" y="2404872"/>
            <a:chExt cx="1882139" cy="4113529"/>
          </a:xfrm>
        </p:grpSpPr>
        <p:pic>
          <p:nvPicPr>
            <p:cNvPr id="15" name="object 15"/>
            <p:cNvPicPr/>
            <p:nvPr/>
          </p:nvPicPr>
          <p:blipFill>
            <a:blip r:embed="rId2" cstate="print"/>
            <a:stretch>
              <a:fillRect/>
            </a:stretch>
          </p:blipFill>
          <p:spPr>
            <a:xfrm>
              <a:off x="5175503" y="2404872"/>
              <a:ext cx="1680845" cy="1683892"/>
            </a:xfrm>
            <a:prstGeom prst="rect">
              <a:avLst/>
            </a:prstGeom>
          </p:spPr>
        </p:pic>
        <p:pic>
          <p:nvPicPr>
            <p:cNvPr id="16" name="object 16"/>
            <p:cNvPicPr/>
            <p:nvPr/>
          </p:nvPicPr>
          <p:blipFill>
            <a:blip r:embed="rId7" cstate="print"/>
            <a:stretch>
              <a:fillRect/>
            </a:stretch>
          </p:blipFill>
          <p:spPr>
            <a:xfrm>
              <a:off x="5468111" y="3395421"/>
              <a:ext cx="1589405" cy="3122549"/>
            </a:xfrm>
            <a:prstGeom prst="rect">
              <a:avLst/>
            </a:prstGeom>
          </p:spPr>
        </p:pic>
      </p:grpSp>
      <p:grpSp>
        <p:nvGrpSpPr>
          <p:cNvPr id="17" name="object 17"/>
          <p:cNvGrpSpPr/>
          <p:nvPr/>
        </p:nvGrpSpPr>
        <p:grpSpPr>
          <a:xfrm>
            <a:off x="2862072" y="2810255"/>
            <a:ext cx="2150745" cy="1028700"/>
            <a:chOff x="2862072" y="2810255"/>
            <a:chExt cx="2150745" cy="1028700"/>
          </a:xfrm>
        </p:grpSpPr>
        <p:pic>
          <p:nvPicPr>
            <p:cNvPr id="18" name="object 18"/>
            <p:cNvPicPr/>
            <p:nvPr/>
          </p:nvPicPr>
          <p:blipFill>
            <a:blip r:embed="rId8" cstate="print"/>
            <a:stretch>
              <a:fillRect/>
            </a:stretch>
          </p:blipFill>
          <p:spPr>
            <a:xfrm>
              <a:off x="4672583" y="3057143"/>
              <a:ext cx="339851" cy="781811"/>
            </a:xfrm>
            <a:prstGeom prst="rect">
              <a:avLst/>
            </a:prstGeom>
          </p:spPr>
        </p:pic>
        <p:pic>
          <p:nvPicPr>
            <p:cNvPr id="19" name="object 19"/>
            <p:cNvPicPr/>
            <p:nvPr/>
          </p:nvPicPr>
          <p:blipFill>
            <a:blip r:embed="rId9" cstate="print"/>
            <a:stretch>
              <a:fillRect/>
            </a:stretch>
          </p:blipFill>
          <p:spPr>
            <a:xfrm>
              <a:off x="2862072" y="2810255"/>
              <a:ext cx="1533144" cy="524256"/>
            </a:xfrm>
            <a:prstGeom prst="rect">
              <a:avLst/>
            </a:prstGeom>
          </p:spPr>
        </p:pic>
      </p:grpSp>
      <p:sp>
        <p:nvSpPr>
          <p:cNvPr id="20" name="object 20"/>
          <p:cNvSpPr txBox="1"/>
          <p:nvPr/>
        </p:nvSpPr>
        <p:spPr>
          <a:xfrm>
            <a:off x="5585586" y="3377656"/>
            <a:ext cx="1267460" cy="862965"/>
          </a:xfrm>
          <a:prstGeom prst="rect">
            <a:avLst/>
          </a:prstGeom>
        </p:spPr>
        <p:txBody>
          <a:bodyPr vert="horz" wrap="square" lIns="0" tIns="94615" rIns="0" bIns="0" rtlCol="0">
            <a:spAutoFit/>
          </a:bodyPr>
          <a:lstStyle/>
          <a:p>
            <a:pPr marL="12700">
              <a:lnSpc>
                <a:spcPct val="100000"/>
              </a:lnSpc>
              <a:spcBef>
                <a:spcPts val="745"/>
              </a:spcBef>
            </a:pPr>
            <a:r>
              <a:rPr sz="1400" spc="-10" dirty="0">
                <a:solidFill>
                  <a:srgbClr val="FFFFFF"/>
                </a:solidFill>
                <a:latin typeface="Corbel"/>
                <a:cs typeface="Corbel"/>
              </a:rPr>
              <a:t>Note technique</a:t>
            </a:r>
            <a:endParaRPr sz="1400">
              <a:latin typeface="Corbel"/>
              <a:cs typeface="Corbel"/>
            </a:endParaRPr>
          </a:p>
          <a:p>
            <a:pPr marL="70485" marR="5080" indent="-58419">
              <a:lnSpc>
                <a:spcPct val="91800"/>
              </a:lnSpc>
              <a:spcBef>
                <a:spcPts val="625"/>
              </a:spcBef>
              <a:buSzPct val="90909"/>
              <a:buChar char="•"/>
              <a:tabLst>
                <a:tab pos="75565" algn="l"/>
              </a:tabLst>
            </a:pPr>
            <a:r>
              <a:rPr sz="1100" spc="-10" dirty="0">
                <a:solidFill>
                  <a:srgbClr val="FFFFFF"/>
                </a:solidFill>
                <a:latin typeface="Corbel"/>
                <a:cs typeface="Corbel"/>
              </a:rPr>
              <a:t>R</a:t>
            </a:r>
            <a:r>
              <a:rPr sz="1100" dirty="0">
                <a:solidFill>
                  <a:srgbClr val="FFFFFF"/>
                </a:solidFill>
                <a:latin typeface="Corbel"/>
                <a:cs typeface="Corbel"/>
              </a:rPr>
              <a:t>é</a:t>
            </a:r>
            <a:r>
              <a:rPr sz="1100" spc="5" dirty="0">
                <a:solidFill>
                  <a:srgbClr val="FFFFFF"/>
                </a:solidFill>
                <a:latin typeface="Corbel"/>
                <a:cs typeface="Corbel"/>
              </a:rPr>
              <a:t>d</a:t>
            </a:r>
            <a:r>
              <a:rPr sz="1100" spc="10" dirty="0">
                <a:solidFill>
                  <a:srgbClr val="FFFFFF"/>
                </a:solidFill>
                <a:latin typeface="Corbel"/>
                <a:cs typeface="Corbel"/>
              </a:rPr>
              <a:t>a</a:t>
            </a:r>
            <a:r>
              <a:rPr sz="1100" spc="-5" dirty="0">
                <a:solidFill>
                  <a:srgbClr val="FFFFFF"/>
                </a:solidFill>
                <a:latin typeface="Corbel"/>
                <a:cs typeface="Corbel"/>
              </a:rPr>
              <a:t>ct</a:t>
            </a:r>
            <a:r>
              <a:rPr sz="1100" spc="5" dirty="0">
                <a:solidFill>
                  <a:srgbClr val="FFFFFF"/>
                </a:solidFill>
                <a:latin typeface="Corbel"/>
                <a:cs typeface="Corbel"/>
              </a:rPr>
              <a:t>io</a:t>
            </a:r>
            <a:r>
              <a:rPr sz="1100" dirty="0">
                <a:solidFill>
                  <a:srgbClr val="FFFFFF"/>
                </a:solidFill>
                <a:latin typeface="Corbel"/>
                <a:cs typeface="Corbel"/>
              </a:rPr>
              <a:t>n</a:t>
            </a:r>
            <a:r>
              <a:rPr sz="1100" spc="-60" dirty="0">
                <a:solidFill>
                  <a:srgbClr val="FFFFFF"/>
                </a:solidFill>
                <a:latin typeface="Corbel"/>
                <a:cs typeface="Corbel"/>
              </a:rPr>
              <a:t> </a:t>
            </a:r>
            <a:r>
              <a:rPr sz="1100" spc="5" dirty="0">
                <a:solidFill>
                  <a:srgbClr val="FFFFFF"/>
                </a:solidFill>
                <a:latin typeface="Corbel"/>
                <a:cs typeface="Corbel"/>
              </a:rPr>
              <a:t>d</a:t>
            </a:r>
            <a:r>
              <a:rPr sz="1100" dirty="0">
                <a:solidFill>
                  <a:srgbClr val="FFFFFF"/>
                </a:solidFill>
                <a:latin typeface="Corbel"/>
                <a:cs typeface="Corbel"/>
              </a:rPr>
              <a:t>e la</a:t>
            </a:r>
            <a:r>
              <a:rPr sz="1100" spc="-20" dirty="0">
                <a:solidFill>
                  <a:srgbClr val="FFFFFF"/>
                </a:solidFill>
                <a:latin typeface="Corbel"/>
                <a:cs typeface="Corbel"/>
              </a:rPr>
              <a:t> </a:t>
            </a:r>
            <a:r>
              <a:rPr sz="1100" spc="-10" dirty="0">
                <a:solidFill>
                  <a:srgbClr val="FFFFFF"/>
                </a:solidFill>
                <a:latin typeface="Corbel"/>
                <a:cs typeface="Corbel"/>
              </a:rPr>
              <a:t>n</a:t>
            </a:r>
            <a:r>
              <a:rPr sz="1100" spc="5" dirty="0">
                <a:solidFill>
                  <a:srgbClr val="FFFFFF"/>
                </a:solidFill>
                <a:latin typeface="Corbel"/>
                <a:cs typeface="Corbel"/>
              </a:rPr>
              <a:t>o</a:t>
            </a:r>
            <a:r>
              <a:rPr sz="1100" spc="-5" dirty="0">
                <a:solidFill>
                  <a:srgbClr val="FFFFFF"/>
                </a:solidFill>
                <a:latin typeface="Corbel"/>
                <a:cs typeface="Corbel"/>
              </a:rPr>
              <a:t>te  </a:t>
            </a:r>
            <a:r>
              <a:rPr sz="1100" dirty="0">
                <a:solidFill>
                  <a:srgbClr val="FFFFFF"/>
                </a:solidFill>
                <a:latin typeface="Corbel"/>
                <a:cs typeface="Corbel"/>
              </a:rPr>
              <a:t>mét</a:t>
            </a:r>
            <a:r>
              <a:rPr sz="1100" spc="-15" dirty="0">
                <a:solidFill>
                  <a:srgbClr val="FFFFFF"/>
                </a:solidFill>
                <a:latin typeface="Corbel"/>
                <a:cs typeface="Corbel"/>
              </a:rPr>
              <a:t>h</a:t>
            </a:r>
            <a:r>
              <a:rPr sz="1100" spc="5" dirty="0">
                <a:solidFill>
                  <a:srgbClr val="FFFFFF"/>
                </a:solidFill>
                <a:latin typeface="Corbel"/>
                <a:cs typeface="Corbel"/>
              </a:rPr>
              <a:t>odolo</a:t>
            </a:r>
            <a:r>
              <a:rPr sz="1100" spc="-10" dirty="0">
                <a:solidFill>
                  <a:srgbClr val="FFFFFF"/>
                </a:solidFill>
                <a:latin typeface="Corbel"/>
                <a:cs typeface="Corbel"/>
              </a:rPr>
              <a:t>g</a:t>
            </a:r>
            <a:r>
              <a:rPr sz="1100" spc="5" dirty="0">
                <a:solidFill>
                  <a:srgbClr val="FFFFFF"/>
                </a:solidFill>
                <a:latin typeface="Corbel"/>
                <a:cs typeface="Corbel"/>
              </a:rPr>
              <a:t>i</a:t>
            </a:r>
            <a:r>
              <a:rPr sz="1100" spc="-5" dirty="0">
                <a:solidFill>
                  <a:srgbClr val="FFFFFF"/>
                </a:solidFill>
                <a:latin typeface="Corbel"/>
                <a:cs typeface="Corbel"/>
              </a:rPr>
              <a:t>qu</a:t>
            </a:r>
            <a:r>
              <a:rPr sz="1100" dirty="0">
                <a:solidFill>
                  <a:srgbClr val="FFFFFF"/>
                </a:solidFill>
                <a:latin typeface="Corbel"/>
                <a:cs typeface="Corbel"/>
              </a:rPr>
              <a:t>e</a:t>
            </a:r>
            <a:r>
              <a:rPr sz="1100" spc="-75" dirty="0">
                <a:solidFill>
                  <a:srgbClr val="FFFFFF"/>
                </a:solidFill>
                <a:latin typeface="Corbel"/>
                <a:cs typeface="Corbel"/>
              </a:rPr>
              <a:t> </a:t>
            </a:r>
            <a:r>
              <a:rPr sz="1100" spc="5" dirty="0">
                <a:solidFill>
                  <a:srgbClr val="FFFFFF"/>
                </a:solidFill>
                <a:latin typeface="Corbel"/>
                <a:cs typeface="Corbel"/>
              </a:rPr>
              <a:t>d</a:t>
            </a:r>
            <a:r>
              <a:rPr sz="1100" dirty="0">
                <a:solidFill>
                  <a:srgbClr val="FFFFFF"/>
                </a:solidFill>
                <a:latin typeface="Corbel"/>
                <a:cs typeface="Corbel"/>
              </a:rPr>
              <a:t>u  modèle</a:t>
            </a:r>
            <a:endParaRPr sz="1100">
              <a:latin typeface="Corbel"/>
              <a:cs typeface="Corbel"/>
            </a:endParaRPr>
          </a:p>
        </p:txBody>
      </p:sp>
      <p:grpSp>
        <p:nvGrpSpPr>
          <p:cNvPr id="21" name="object 21"/>
          <p:cNvGrpSpPr/>
          <p:nvPr/>
        </p:nvGrpSpPr>
        <p:grpSpPr>
          <a:xfrm>
            <a:off x="7568183" y="2404872"/>
            <a:ext cx="1885314" cy="4113529"/>
            <a:chOff x="7568183" y="2404872"/>
            <a:chExt cx="1885314" cy="4113529"/>
          </a:xfrm>
        </p:grpSpPr>
        <p:pic>
          <p:nvPicPr>
            <p:cNvPr id="22" name="object 22"/>
            <p:cNvPicPr/>
            <p:nvPr/>
          </p:nvPicPr>
          <p:blipFill>
            <a:blip r:embed="rId2" cstate="print"/>
            <a:stretch>
              <a:fillRect/>
            </a:stretch>
          </p:blipFill>
          <p:spPr>
            <a:xfrm>
              <a:off x="7568183" y="2404872"/>
              <a:ext cx="1683893" cy="1683892"/>
            </a:xfrm>
            <a:prstGeom prst="rect">
              <a:avLst/>
            </a:prstGeom>
          </p:spPr>
        </p:pic>
        <p:pic>
          <p:nvPicPr>
            <p:cNvPr id="23" name="object 23"/>
            <p:cNvPicPr/>
            <p:nvPr/>
          </p:nvPicPr>
          <p:blipFill>
            <a:blip r:embed="rId10" cstate="print"/>
            <a:stretch>
              <a:fillRect/>
            </a:stretch>
          </p:blipFill>
          <p:spPr>
            <a:xfrm>
              <a:off x="7860791" y="3395421"/>
              <a:ext cx="1592452" cy="3122549"/>
            </a:xfrm>
            <a:prstGeom prst="rect">
              <a:avLst/>
            </a:prstGeom>
          </p:spPr>
        </p:pic>
      </p:grpSp>
      <p:grpSp>
        <p:nvGrpSpPr>
          <p:cNvPr id="24" name="object 24"/>
          <p:cNvGrpSpPr/>
          <p:nvPr/>
        </p:nvGrpSpPr>
        <p:grpSpPr>
          <a:xfrm>
            <a:off x="5583935" y="2487167"/>
            <a:ext cx="1821180" cy="1351915"/>
            <a:chOff x="5583935" y="2487167"/>
            <a:chExt cx="1821180" cy="1351915"/>
          </a:xfrm>
        </p:grpSpPr>
        <p:pic>
          <p:nvPicPr>
            <p:cNvPr id="25" name="object 25"/>
            <p:cNvPicPr/>
            <p:nvPr/>
          </p:nvPicPr>
          <p:blipFill>
            <a:blip r:embed="rId11" cstate="print"/>
            <a:stretch>
              <a:fillRect/>
            </a:stretch>
          </p:blipFill>
          <p:spPr>
            <a:xfrm>
              <a:off x="7068311" y="3057143"/>
              <a:ext cx="336803" cy="781811"/>
            </a:xfrm>
            <a:prstGeom prst="rect">
              <a:avLst/>
            </a:prstGeom>
          </p:spPr>
        </p:pic>
        <p:pic>
          <p:nvPicPr>
            <p:cNvPr id="26" name="object 26"/>
            <p:cNvPicPr/>
            <p:nvPr/>
          </p:nvPicPr>
          <p:blipFill>
            <a:blip r:embed="rId12" cstate="print"/>
            <a:stretch>
              <a:fillRect/>
            </a:stretch>
          </p:blipFill>
          <p:spPr>
            <a:xfrm>
              <a:off x="5583935" y="2487167"/>
              <a:ext cx="880872" cy="896112"/>
            </a:xfrm>
            <a:prstGeom prst="rect">
              <a:avLst/>
            </a:prstGeom>
          </p:spPr>
        </p:pic>
      </p:grpSp>
      <p:sp>
        <p:nvSpPr>
          <p:cNvPr id="27" name="object 27"/>
          <p:cNvSpPr txBox="1"/>
          <p:nvPr/>
        </p:nvSpPr>
        <p:spPr>
          <a:xfrm>
            <a:off x="7980044" y="3377656"/>
            <a:ext cx="1190625" cy="1374775"/>
          </a:xfrm>
          <a:prstGeom prst="rect">
            <a:avLst/>
          </a:prstGeom>
        </p:spPr>
        <p:txBody>
          <a:bodyPr vert="horz" wrap="square" lIns="0" tIns="94615" rIns="0" bIns="0" rtlCol="0">
            <a:spAutoFit/>
          </a:bodyPr>
          <a:lstStyle/>
          <a:p>
            <a:pPr marL="12700">
              <a:lnSpc>
                <a:spcPct val="100000"/>
              </a:lnSpc>
              <a:spcBef>
                <a:spcPts val="745"/>
              </a:spcBef>
            </a:pPr>
            <a:r>
              <a:rPr sz="1400" spc="-15" dirty="0">
                <a:solidFill>
                  <a:srgbClr val="FFFFFF"/>
                </a:solidFill>
                <a:latin typeface="Corbel"/>
                <a:cs typeface="Corbel"/>
              </a:rPr>
              <a:t>Dashboard</a:t>
            </a:r>
            <a:endParaRPr sz="1400">
              <a:latin typeface="Corbel"/>
              <a:cs typeface="Corbel"/>
            </a:endParaRPr>
          </a:p>
          <a:p>
            <a:pPr marL="70485" marR="294005" indent="-58419">
              <a:lnSpc>
                <a:spcPts val="1200"/>
              </a:lnSpc>
              <a:spcBef>
                <a:spcPts val="660"/>
              </a:spcBef>
              <a:buSzPct val="90909"/>
              <a:buChar char="•"/>
              <a:tabLst>
                <a:tab pos="75565" algn="l"/>
              </a:tabLst>
            </a:pPr>
            <a:r>
              <a:rPr sz="1100" spc="-10" dirty="0">
                <a:solidFill>
                  <a:srgbClr val="FFFFFF"/>
                </a:solidFill>
                <a:latin typeface="Corbel"/>
                <a:cs typeface="Corbel"/>
              </a:rPr>
              <a:t>R</a:t>
            </a:r>
            <a:r>
              <a:rPr sz="1100" dirty="0">
                <a:solidFill>
                  <a:srgbClr val="FFFFFF"/>
                </a:solidFill>
                <a:latin typeface="Corbel"/>
                <a:cs typeface="Corbel"/>
              </a:rPr>
              <a:t>é</a:t>
            </a:r>
            <a:r>
              <a:rPr sz="1100" spc="10" dirty="0">
                <a:solidFill>
                  <a:srgbClr val="FFFFFF"/>
                </a:solidFill>
                <a:latin typeface="Corbel"/>
                <a:cs typeface="Corbel"/>
              </a:rPr>
              <a:t>a</a:t>
            </a:r>
            <a:r>
              <a:rPr sz="1100" spc="5" dirty="0">
                <a:solidFill>
                  <a:srgbClr val="FFFFFF"/>
                </a:solidFill>
                <a:latin typeface="Corbel"/>
                <a:cs typeface="Corbel"/>
              </a:rPr>
              <a:t>lis</a:t>
            </a:r>
            <a:r>
              <a:rPr sz="1100" spc="10" dirty="0">
                <a:solidFill>
                  <a:srgbClr val="FFFFFF"/>
                </a:solidFill>
                <a:latin typeface="Corbel"/>
                <a:cs typeface="Corbel"/>
              </a:rPr>
              <a:t>a</a:t>
            </a:r>
            <a:r>
              <a:rPr sz="1100" spc="-5" dirty="0">
                <a:solidFill>
                  <a:srgbClr val="FFFFFF"/>
                </a:solidFill>
                <a:latin typeface="Corbel"/>
                <a:cs typeface="Corbel"/>
              </a:rPr>
              <a:t>t</a:t>
            </a:r>
            <a:r>
              <a:rPr sz="1100" spc="5" dirty="0">
                <a:solidFill>
                  <a:srgbClr val="FFFFFF"/>
                </a:solidFill>
                <a:latin typeface="Corbel"/>
                <a:cs typeface="Corbel"/>
              </a:rPr>
              <a:t>io</a:t>
            </a:r>
            <a:r>
              <a:rPr sz="1100" dirty="0">
                <a:solidFill>
                  <a:srgbClr val="FFFFFF"/>
                </a:solidFill>
                <a:latin typeface="Corbel"/>
                <a:cs typeface="Corbel"/>
              </a:rPr>
              <a:t>n</a:t>
            </a:r>
            <a:r>
              <a:rPr sz="1100" spc="-85" dirty="0">
                <a:solidFill>
                  <a:srgbClr val="FFFFFF"/>
                </a:solidFill>
                <a:latin typeface="Corbel"/>
                <a:cs typeface="Corbel"/>
              </a:rPr>
              <a:t> </a:t>
            </a:r>
            <a:r>
              <a:rPr sz="1100" spc="5" dirty="0">
                <a:solidFill>
                  <a:srgbClr val="FFFFFF"/>
                </a:solidFill>
                <a:latin typeface="Corbel"/>
                <a:cs typeface="Corbel"/>
              </a:rPr>
              <a:t>d</a:t>
            </a:r>
            <a:r>
              <a:rPr sz="1100" dirty="0">
                <a:solidFill>
                  <a:srgbClr val="FFFFFF"/>
                </a:solidFill>
                <a:latin typeface="Corbel"/>
                <a:cs typeface="Corbel"/>
              </a:rPr>
              <a:t>u  dashboard</a:t>
            </a:r>
            <a:endParaRPr sz="1100">
              <a:latin typeface="Corbel"/>
              <a:cs typeface="Corbel"/>
            </a:endParaRPr>
          </a:p>
          <a:p>
            <a:pPr marL="74930" indent="-62865">
              <a:lnSpc>
                <a:spcPts val="1270"/>
              </a:lnSpc>
              <a:spcBef>
                <a:spcPts val="75"/>
              </a:spcBef>
              <a:buSzPct val="90909"/>
              <a:buChar char="•"/>
              <a:tabLst>
                <a:tab pos="75565" algn="l"/>
              </a:tabLst>
            </a:pPr>
            <a:r>
              <a:rPr sz="1100" spc="-10" dirty="0">
                <a:solidFill>
                  <a:srgbClr val="FFFFFF"/>
                </a:solidFill>
                <a:latin typeface="Corbel"/>
                <a:cs typeface="Corbel"/>
              </a:rPr>
              <a:t>R</a:t>
            </a:r>
            <a:r>
              <a:rPr sz="1100" dirty="0">
                <a:solidFill>
                  <a:srgbClr val="FFFFFF"/>
                </a:solidFill>
                <a:latin typeface="Corbel"/>
                <a:cs typeface="Corbel"/>
              </a:rPr>
              <a:t>é</a:t>
            </a:r>
            <a:r>
              <a:rPr sz="1100" spc="10" dirty="0">
                <a:solidFill>
                  <a:srgbClr val="FFFFFF"/>
                </a:solidFill>
                <a:latin typeface="Corbel"/>
                <a:cs typeface="Corbel"/>
              </a:rPr>
              <a:t>a</a:t>
            </a:r>
            <a:r>
              <a:rPr sz="1100" spc="5" dirty="0">
                <a:solidFill>
                  <a:srgbClr val="FFFFFF"/>
                </a:solidFill>
                <a:latin typeface="Corbel"/>
                <a:cs typeface="Corbel"/>
              </a:rPr>
              <a:t>lis</a:t>
            </a:r>
            <a:r>
              <a:rPr sz="1100" spc="10" dirty="0">
                <a:solidFill>
                  <a:srgbClr val="FFFFFF"/>
                </a:solidFill>
                <a:latin typeface="Corbel"/>
                <a:cs typeface="Corbel"/>
              </a:rPr>
              <a:t>a</a:t>
            </a:r>
            <a:r>
              <a:rPr sz="1100" spc="-5" dirty="0">
                <a:solidFill>
                  <a:srgbClr val="FFFFFF"/>
                </a:solidFill>
                <a:latin typeface="Corbel"/>
                <a:cs typeface="Corbel"/>
              </a:rPr>
              <a:t>t</a:t>
            </a:r>
            <a:r>
              <a:rPr sz="1100" spc="5" dirty="0">
                <a:solidFill>
                  <a:srgbClr val="FFFFFF"/>
                </a:solidFill>
                <a:latin typeface="Corbel"/>
                <a:cs typeface="Corbel"/>
              </a:rPr>
              <a:t>io</a:t>
            </a:r>
            <a:r>
              <a:rPr sz="1100" dirty="0">
                <a:solidFill>
                  <a:srgbClr val="FFFFFF"/>
                </a:solidFill>
                <a:latin typeface="Corbel"/>
                <a:cs typeface="Corbel"/>
              </a:rPr>
              <a:t>n</a:t>
            </a:r>
            <a:r>
              <a:rPr sz="1100" spc="-85" dirty="0">
                <a:solidFill>
                  <a:srgbClr val="FFFFFF"/>
                </a:solidFill>
                <a:latin typeface="Corbel"/>
                <a:cs typeface="Corbel"/>
              </a:rPr>
              <a:t> </a:t>
            </a:r>
            <a:r>
              <a:rPr sz="1100" spc="5" dirty="0">
                <a:solidFill>
                  <a:srgbClr val="FFFFFF"/>
                </a:solidFill>
                <a:latin typeface="Corbel"/>
                <a:cs typeface="Corbel"/>
              </a:rPr>
              <a:t>d</a:t>
            </a:r>
            <a:r>
              <a:rPr sz="1100" dirty="0">
                <a:solidFill>
                  <a:srgbClr val="FFFFFF"/>
                </a:solidFill>
                <a:latin typeface="Corbel"/>
                <a:cs typeface="Corbel"/>
              </a:rPr>
              <a:t>e</a:t>
            </a:r>
            <a:r>
              <a:rPr sz="1100" spc="-25" dirty="0">
                <a:solidFill>
                  <a:srgbClr val="FFFFFF"/>
                </a:solidFill>
                <a:latin typeface="Corbel"/>
                <a:cs typeface="Corbel"/>
              </a:rPr>
              <a:t> </a:t>
            </a:r>
            <a:r>
              <a:rPr sz="1100" spc="15" dirty="0">
                <a:solidFill>
                  <a:srgbClr val="FFFFFF"/>
                </a:solidFill>
                <a:latin typeface="Corbel"/>
                <a:cs typeface="Corbel"/>
              </a:rPr>
              <a:t>l</a:t>
            </a:r>
            <a:r>
              <a:rPr sz="1100" spc="-5" dirty="0">
                <a:solidFill>
                  <a:srgbClr val="FFFFFF"/>
                </a:solidFill>
                <a:latin typeface="Corbel"/>
                <a:cs typeface="Corbel"/>
              </a:rPr>
              <a:t>’</a:t>
            </a:r>
            <a:r>
              <a:rPr sz="1100" spc="-10" dirty="0">
                <a:solidFill>
                  <a:srgbClr val="FFFFFF"/>
                </a:solidFill>
                <a:latin typeface="Corbel"/>
                <a:cs typeface="Corbel"/>
              </a:rPr>
              <a:t>AP</a:t>
            </a:r>
            <a:r>
              <a:rPr sz="1100" dirty="0">
                <a:solidFill>
                  <a:srgbClr val="FFFFFF"/>
                </a:solidFill>
                <a:latin typeface="Corbel"/>
                <a:cs typeface="Corbel"/>
              </a:rPr>
              <a:t>I</a:t>
            </a:r>
            <a:endParaRPr sz="1100">
              <a:latin typeface="Corbel"/>
              <a:cs typeface="Corbel"/>
            </a:endParaRPr>
          </a:p>
          <a:p>
            <a:pPr marL="70485">
              <a:lnSpc>
                <a:spcPts val="1270"/>
              </a:lnSpc>
            </a:pPr>
            <a:r>
              <a:rPr sz="1100" spc="-5" dirty="0">
                <a:solidFill>
                  <a:srgbClr val="FFFFFF"/>
                </a:solidFill>
                <a:latin typeface="Corbel"/>
                <a:cs typeface="Corbel"/>
              </a:rPr>
              <a:t>correspondante</a:t>
            </a:r>
            <a:endParaRPr sz="1100">
              <a:latin typeface="Corbel"/>
              <a:cs typeface="Corbel"/>
            </a:endParaRPr>
          </a:p>
          <a:p>
            <a:pPr marL="70485" marR="45085" indent="-58419">
              <a:lnSpc>
                <a:spcPts val="1220"/>
              </a:lnSpc>
              <a:spcBef>
                <a:spcPts val="200"/>
              </a:spcBef>
              <a:buSzPct val="90909"/>
              <a:buChar char="•"/>
              <a:tabLst>
                <a:tab pos="75565" algn="l"/>
              </a:tabLst>
            </a:pPr>
            <a:r>
              <a:rPr sz="1100" spc="-10" dirty="0">
                <a:solidFill>
                  <a:srgbClr val="FFFFFF"/>
                </a:solidFill>
                <a:latin typeface="Corbel"/>
                <a:cs typeface="Corbel"/>
              </a:rPr>
              <a:t>S</a:t>
            </a:r>
            <a:r>
              <a:rPr sz="1100" spc="10" dirty="0">
                <a:solidFill>
                  <a:srgbClr val="FFFFFF"/>
                </a:solidFill>
                <a:latin typeface="Corbel"/>
                <a:cs typeface="Corbel"/>
              </a:rPr>
              <a:t>a</a:t>
            </a:r>
            <a:r>
              <a:rPr sz="1100" dirty="0">
                <a:solidFill>
                  <a:srgbClr val="FFFFFF"/>
                </a:solidFill>
                <a:latin typeface="Corbel"/>
                <a:cs typeface="Corbel"/>
              </a:rPr>
              <a:t>u</a:t>
            </a:r>
            <a:r>
              <a:rPr sz="1100" spc="-10" dirty="0">
                <a:solidFill>
                  <a:srgbClr val="FFFFFF"/>
                </a:solidFill>
                <a:latin typeface="Corbel"/>
                <a:cs typeface="Corbel"/>
              </a:rPr>
              <a:t>v</a:t>
            </a:r>
            <a:r>
              <a:rPr sz="1100" dirty="0">
                <a:solidFill>
                  <a:srgbClr val="FFFFFF"/>
                </a:solidFill>
                <a:latin typeface="Corbel"/>
                <a:cs typeface="Corbel"/>
              </a:rPr>
              <a:t>e</a:t>
            </a:r>
            <a:r>
              <a:rPr sz="1100" spc="-10" dirty="0">
                <a:solidFill>
                  <a:srgbClr val="FFFFFF"/>
                </a:solidFill>
                <a:latin typeface="Corbel"/>
                <a:cs typeface="Corbel"/>
              </a:rPr>
              <a:t>g</a:t>
            </a:r>
            <a:r>
              <a:rPr sz="1100" spc="10" dirty="0">
                <a:solidFill>
                  <a:srgbClr val="FFFFFF"/>
                </a:solidFill>
                <a:latin typeface="Corbel"/>
                <a:cs typeface="Corbel"/>
              </a:rPr>
              <a:t>a</a:t>
            </a:r>
            <a:r>
              <a:rPr sz="1100" spc="-10" dirty="0">
                <a:solidFill>
                  <a:srgbClr val="FFFFFF"/>
                </a:solidFill>
                <a:latin typeface="Corbel"/>
                <a:cs typeface="Corbel"/>
              </a:rPr>
              <a:t>r</a:t>
            </a:r>
            <a:r>
              <a:rPr sz="1100" spc="5" dirty="0">
                <a:solidFill>
                  <a:srgbClr val="FFFFFF"/>
                </a:solidFill>
                <a:latin typeface="Corbel"/>
                <a:cs typeface="Corbel"/>
              </a:rPr>
              <a:t>d</a:t>
            </a:r>
            <a:r>
              <a:rPr sz="1100" dirty="0">
                <a:solidFill>
                  <a:srgbClr val="FFFFFF"/>
                </a:solidFill>
                <a:latin typeface="Corbel"/>
                <a:cs typeface="Corbel"/>
              </a:rPr>
              <a:t>e</a:t>
            </a:r>
            <a:r>
              <a:rPr sz="1100" spc="-25" dirty="0">
                <a:solidFill>
                  <a:srgbClr val="FFFFFF"/>
                </a:solidFill>
                <a:latin typeface="Corbel"/>
                <a:cs typeface="Corbel"/>
              </a:rPr>
              <a:t> </a:t>
            </a:r>
            <a:r>
              <a:rPr sz="1100" spc="5" dirty="0">
                <a:solidFill>
                  <a:srgbClr val="FFFFFF"/>
                </a:solidFill>
                <a:latin typeface="Corbel"/>
                <a:cs typeface="Corbel"/>
              </a:rPr>
              <a:t>s</a:t>
            </a:r>
            <a:r>
              <a:rPr sz="1100" dirty="0">
                <a:solidFill>
                  <a:srgbClr val="FFFFFF"/>
                </a:solidFill>
                <a:latin typeface="Corbel"/>
                <a:cs typeface="Corbel"/>
              </a:rPr>
              <a:t>ur</a:t>
            </a:r>
            <a:r>
              <a:rPr sz="1100" spc="-15" dirty="0">
                <a:solidFill>
                  <a:srgbClr val="FFFFFF"/>
                </a:solidFill>
                <a:latin typeface="Corbel"/>
                <a:cs typeface="Corbel"/>
              </a:rPr>
              <a:t> </a:t>
            </a:r>
            <a:r>
              <a:rPr sz="1100" dirty="0">
                <a:solidFill>
                  <a:srgbClr val="FFFFFF"/>
                </a:solidFill>
                <a:latin typeface="Corbel"/>
                <a:cs typeface="Corbel"/>
              </a:rPr>
              <a:t>un  dépôt</a:t>
            </a:r>
            <a:r>
              <a:rPr sz="1100" spc="-40" dirty="0">
                <a:solidFill>
                  <a:srgbClr val="FFFFFF"/>
                </a:solidFill>
                <a:latin typeface="Corbel"/>
                <a:cs typeface="Corbel"/>
              </a:rPr>
              <a:t> </a:t>
            </a:r>
            <a:r>
              <a:rPr sz="1100" dirty="0">
                <a:solidFill>
                  <a:srgbClr val="FFFFFF"/>
                </a:solidFill>
                <a:latin typeface="Corbel"/>
                <a:cs typeface="Corbel"/>
              </a:rPr>
              <a:t>GitHub</a:t>
            </a:r>
            <a:endParaRPr sz="1100">
              <a:latin typeface="Corbel"/>
              <a:cs typeface="Corbel"/>
            </a:endParaRPr>
          </a:p>
        </p:txBody>
      </p:sp>
      <p:grpSp>
        <p:nvGrpSpPr>
          <p:cNvPr id="28" name="object 28"/>
          <p:cNvGrpSpPr/>
          <p:nvPr/>
        </p:nvGrpSpPr>
        <p:grpSpPr>
          <a:xfrm>
            <a:off x="9963911" y="2404872"/>
            <a:ext cx="1882139" cy="4113529"/>
            <a:chOff x="9963911" y="2404872"/>
            <a:chExt cx="1882139" cy="4113529"/>
          </a:xfrm>
        </p:grpSpPr>
        <p:pic>
          <p:nvPicPr>
            <p:cNvPr id="29" name="object 29"/>
            <p:cNvPicPr/>
            <p:nvPr/>
          </p:nvPicPr>
          <p:blipFill>
            <a:blip r:embed="rId13" cstate="print"/>
            <a:stretch>
              <a:fillRect/>
            </a:stretch>
          </p:blipFill>
          <p:spPr>
            <a:xfrm>
              <a:off x="9963911" y="2404872"/>
              <a:ext cx="1680845" cy="1683892"/>
            </a:xfrm>
            <a:prstGeom prst="rect">
              <a:avLst/>
            </a:prstGeom>
          </p:spPr>
        </p:pic>
        <p:pic>
          <p:nvPicPr>
            <p:cNvPr id="30" name="object 30"/>
            <p:cNvPicPr/>
            <p:nvPr/>
          </p:nvPicPr>
          <p:blipFill>
            <a:blip r:embed="rId14" cstate="print"/>
            <a:stretch>
              <a:fillRect/>
            </a:stretch>
          </p:blipFill>
          <p:spPr>
            <a:xfrm>
              <a:off x="10256519" y="3395421"/>
              <a:ext cx="1589404" cy="3122549"/>
            </a:xfrm>
            <a:prstGeom prst="rect">
              <a:avLst/>
            </a:prstGeom>
          </p:spPr>
        </p:pic>
      </p:grpSp>
      <p:grpSp>
        <p:nvGrpSpPr>
          <p:cNvPr id="31" name="object 31"/>
          <p:cNvGrpSpPr/>
          <p:nvPr/>
        </p:nvGrpSpPr>
        <p:grpSpPr>
          <a:xfrm>
            <a:off x="7973568" y="2508504"/>
            <a:ext cx="1827530" cy="1330960"/>
            <a:chOff x="7973568" y="2508504"/>
            <a:chExt cx="1827530" cy="1330960"/>
          </a:xfrm>
        </p:grpSpPr>
        <p:pic>
          <p:nvPicPr>
            <p:cNvPr id="32" name="object 32"/>
            <p:cNvPicPr/>
            <p:nvPr/>
          </p:nvPicPr>
          <p:blipFill>
            <a:blip r:embed="rId15" cstate="print"/>
            <a:stretch>
              <a:fillRect/>
            </a:stretch>
          </p:blipFill>
          <p:spPr>
            <a:xfrm>
              <a:off x="9460992" y="3057144"/>
              <a:ext cx="339851" cy="781811"/>
            </a:xfrm>
            <a:prstGeom prst="rect">
              <a:avLst/>
            </a:prstGeom>
          </p:spPr>
        </p:pic>
        <p:pic>
          <p:nvPicPr>
            <p:cNvPr id="33" name="object 33"/>
            <p:cNvPicPr/>
            <p:nvPr/>
          </p:nvPicPr>
          <p:blipFill>
            <a:blip r:embed="rId16" cstate="print"/>
            <a:stretch>
              <a:fillRect/>
            </a:stretch>
          </p:blipFill>
          <p:spPr>
            <a:xfrm>
              <a:off x="7973568" y="2508504"/>
              <a:ext cx="880872" cy="874776"/>
            </a:xfrm>
            <a:prstGeom prst="rect">
              <a:avLst/>
            </a:prstGeom>
          </p:spPr>
        </p:pic>
      </p:grpSp>
      <p:sp>
        <p:nvSpPr>
          <p:cNvPr id="34" name="object 34"/>
          <p:cNvSpPr txBox="1"/>
          <p:nvPr/>
        </p:nvSpPr>
        <p:spPr>
          <a:xfrm>
            <a:off x="10374248" y="3377656"/>
            <a:ext cx="1221740" cy="707390"/>
          </a:xfrm>
          <a:prstGeom prst="rect">
            <a:avLst/>
          </a:prstGeom>
        </p:spPr>
        <p:txBody>
          <a:bodyPr vert="horz" wrap="square" lIns="0" tIns="94615" rIns="0" bIns="0" rtlCol="0">
            <a:spAutoFit/>
          </a:bodyPr>
          <a:lstStyle/>
          <a:p>
            <a:pPr marL="12700">
              <a:lnSpc>
                <a:spcPct val="100000"/>
              </a:lnSpc>
              <a:spcBef>
                <a:spcPts val="745"/>
              </a:spcBef>
            </a:pPr>
            <a:r>
              <a:rPr sz="1400" spc="-10" dirty="0">
                <a:solidFill>
                  <a:srgbClr val="FFFFFF"/>
                </a:solidFill>
                <a:latin typeface="Corbel"/>
                <a:cs typeface="Corbel"/>
              </a:rPr>
              <a:t>Déploiement</a:t>
            </a:r>
            <a:endParaRPr sz="1400">
              <a:latin typeface="Corbel"/>
              <a:cs typeface="Corbel"/>
            </a:endParaRPr>
          </a:p>
          <a:p>
            <a:pPr marL="70485" marR="5080" indent="-58419">
              <a:lnSpc>
                <a:spcPts val="1200"/>
              </a:lnSpc>
              <a:spcBef>
                <a:spcPts val="660"/>
              </a:spcBef>
              <a:buSzPct val="90909"/>
              <a:buChar char="•"/>
              <a:tabLst>
                <a:tab pos="75565" algn="l"/>
              </a:tabLst>
            </a:pPr>
            <a:r>
              <a:rPr sz="1100" dirty="0">
                <a:solidFill>
                  <a:srgbClr val="FFFFFF"/>
                </a:solidFill>
                <a:latin typeface="Corbel"/>
                <a:cs typeface="Corbel"/>
              </a:rPr>
              <a:t>Dé</a:t>
            </a:r>
            <a:r>
              <a:rPr sz="1100" spc="-10" dirty="0">
                <a:solidFill>
                  <a:srgbClr val="FFFFFF"/>
                </a:solidFill>
                <a:latin typeface="Corbel"/>
                <a:cs typeface="Corbel"/>
              </a:rPr>
              <a:t>p</a:t>
            </a:r>
            <a:r>
              <a:rPr sz="1100" spc="5" dirty="0">
                <a:solidFill>
                  <a:srgbClr val="FFFFFF"/>
                </a:solidFill>
                <a:latin typeface="Corbel"/>
                <a:cs typeface="Corbel"/>
              </a:rPr>
              <a:t>loi</a:t>
            </a:r>
            <a:r>
              <a:rPr sz="1100" dirty="0">
                <a:solidFill>
                  <a:srgbClr val="FFFFFF"/>
                </a:solidFill>
                <a:latin typeface="Corbel"/>
                <a:cs typeface="Corbel"/>
              </a:rPr>
              <a:t>eme</a:t>
            </a:r>
            <a:r>
              <a:rPr sz="1100" spc="-5" dirty="0">
                <a:solidFill>
                  <a:srgbClr val="FFFFFF"/>
                </a:solidFill>
                <a:latin typeface="Corbel"/>
                <a:cs typeface="Corbel"/>
              </a:rPr>
              <a:t>n</a:t>
            </a:r>
            <a:r>
              <a:rPr sz="1100" dirty="0">
                <a:solidFill>
                  <a:srgbClr val="FFFFFF"/>
                </a:solidFill>
                <a:latin typeface="Corbel"/>
                <a:cs typeface="Corbel"/>
              </a:rPr>
              <a:t>t</a:t>
            </a:r>
            <a:r>
              <a:rPr sz="1100" spc="-55" dirty="0">
                <a:solidFill>
                  <a:srgbClr val="FFFFFF"/>
                </a:solidFill>
                <a:latin typeface="Corbel"/>
                <a:cs typeface="Corbel"/>
              </a:rPr>
              <a:t> </a:t>
            </a:r>
            <a:r>
              <a:rPr sz="1100" spc="5" dirty="0">
                <a:solidFill>
                  <a:srgbClr val="FFFFFF"/>
                </a:solidFill>
                <a:latin typeface="Corbel"/>
                <a:cs typeface="Corbel"/>
              </a:rPr>
              <a:t>d</a:t>
            </a:r>
            <a:r>
              <a:rPr sz="1100" dirty="0">
                <a:solidFill>
                  <a:srgbClr val="FFFFFF"/>
                </a:solidFill>
                <a:latin typeface="Corbel"/>
                <a:cs typeface="Corbel"/>
              </a:rPr>
              <a:t>u  m</a:t>
            </a:r>
            <a:r>
              <a:rPr sz="1100" spc="5" dirty="0">
                <a:solidFill>
                  <a:srgbClr val="FFFFFF"/>
                </a:solidFill>
                <a:latin typeface="Corbel"/>
                <a:cs typeface="Corbel"/>
              </a:rPr>
              <a:t>od</a:t>
            </a:r>
            <a:r>
              <a:rPr sz="1100" dirty="0">
                <a:solidFill>
                  <a:srgbClr val="FFFFFF"/>
                </a:solidFill>
                <a:latin typeface="Corbel"/>
                <a:cs typeface="Corbel"/>
              </a:rPr>
              <a:t>è</a:t>
            </a:r>
            <a:r>
              <a:rPr sz="1100" spc="5" dirty="0">
                <a:solidFill>
                  <a:srgbClr val="FFFFFF"/>
                </a:solidFill>
                <a:latin typeface="Corbel"/>
                <a:cs typeface="Corbel"/>
              </a:rPr>
              <a:t>l</a:t>
            </a:r>
            <a:r>
              <a:rPr sz="1100" dirty="0">
                <a:solidFill>
                  <a:srgbClr val="FFFFFF"/>
                </a:solidFill>
                <a:latin typeface="Corbel"/>
                <a:cs typeface="Corbel"/>
              </a:rPr>
              <a:t>e</a:t>
            </a:r>
            <a:r>
              <a:rPr sz="1100" spc="-50" dirty="0">
                <a:solidFill>
                  <a:srgbClr val="FFFFFF"/>
                </a:solidFill>
                <a:latin typeface="Corbel"/>
                <a:cs typeface="Corbel"/>
              </a:rPr>
              <a:t> </a:t>
            </a:r>
            <a:r>
              <a:rPr sz="1100" spc="5" dirty="0">
                <a:solidFill>
                  <a:srgbClr val="FFFFFF"/>
                </a:solidFill>
                <a:latin typeface="Corbel"/>
                <a:cs typeface="Corbel"/>
              </a:rPr>
              <a:t>s</a:t>
            </a:r>
            <a:r>
              <a:rPr sz="1100" dirty="0">
                <a:solidFill>
                  <a:srgbClr val="FFFFFF"/>
                </a:solidFill>
                <a:latin typeface="Corbel"/>
                <a:cs typeface="Corbel"/>
              </a:rPr>
              <a:t>ur</a:t>
            </a:r>
            <a:r>
              <a:rPr sz="1100" spc="-15" dirty="0">
                <a:solidFill>
                  <a:srgbClr val="FFFFFF"/>
                </a:solidFill>
                <a:latin typeface="Corbel"/>
                <a:cs typeface="Corbel"/>
              </a:rPr>
              <a:t> </a:t>
            </a:r>
            <a:r>
              <a:rPr sz="1100" spc="5" dirty="0">
                <a:solidFill>
                  <a:srgbClr val="FFFFFF"/>
                </a:solidFill>
                <a:latin typeface="Corbel"/>
                <a:cs typeface="Corbel"/>
              </a:rPr>
              <a:t>l</a:t>
            </a:r>
            <a:r>
              <a:rPr sz="1100" dirty="0">
                <a:solidFill>
                  <a:srgbClr val="FFFFFF"/>
                </a:solidFill>
                <a:latin typeface="Corbel"/>
                <a:cs typeface="Corbel"/>
              </a:rPr>
              <a:t>e </a:t>
            </a:r>
            <a:r>
              <a:rPr sz="1100" spc="-5" dirty="0">
                <a:solidFill>
                  <a:srgbClr val="FFFFFF"/>
                </a:solidFill>
                <a:latin typeface="Corbel"/>
                <a:cs typeface="Corbel"/>
              </a:rPr>
              <a:t>C</a:t>
            </a:r>
            <a:r>
              <a:rPr sz="1100" spc="5" dirty="0">
                <a:solidFill>
                  <a:srgbClr val="FFFFFF"/>
                </a:solidFill>
                <a:latin typeface="Corbel"/>
                <a:cs typeface="Corbel"/>
              </a:rPr>
              <a:t>lo</a:t>
            </a:r>
            <a:r>
              <a:rPr sz="1100" dirty="0">
                <a:solidFill>
                  <a:srgbClr val="FFFFFF"/>
                </a:solidFill>
                <a:latin typeface="Corbel"/>
                <a:cs typeface="Corbel"/>
              </a:rPr>
              <a:t>ud</a:t>
            </a:r>
            <a:endParaRPr sz="1100">
              <a:latin typeface="Corbel"/>
              <a:cs typeface="Corbel"/>
            </a:endParaRPr>
          </a:p>
        </p:txBody>
      </p:sp>
      <p:pic>
        <p:nvPicPr>
          <p:cNvPr id="35" name="object 35"/>
          <p:cNvPicPr/>
          <p:nvPr/>
        </p:nvPicPr>
        <p:blipFill>
          <a:blip r:embed="rId17" cstate="print"/>
          <a:stretch>
            <a:fillRect/>
          </a:stretch>
        </p:blipFill>
        <p:spPr>
          <a:xfrm>
            <a:off x="10268711" y="2520695"/>
            <a:ext cx="1200911" cy="7863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288284" y="3079191"/>
            <a:ext cx="5624830" cy="636905"/>
          </a:xfrm>
          <a:prstGeom prst="rect">
            <a:avLst/>
          </a:prstGeom>
        </p:spPr>
        <p:txBody>
          <a:bodyPr vert="horz" wrap="square" lIns="0" tIns="13970" rIns="0" bIns="0" rtlCol="0">
            <a:spAutoFit/>
          </a:bodyPr>
          <a:lstStyle/>
          <a:p>
            <a:pPr marL="12700">
              <a:lnSpc>
                <a:spcPct val="100000"/>
              </a:lnSpc>
              <a:spcBef>
                <a:spcPts val="110"/>
              </a:spcBef>
            </a:pPr>
            <a:r>
              <a:rPr dirty="0"/>
              <a:t>II</a:t>
            </a:r>
            <a:r>
              <a:rPr spc="-10" dirty="0"/>
              <a:t> </a:t>
            </a:r>
            <a:r>
              <a:rPr spc="5" dirty="0"/>
              <a:t>–</a:t>
            </a:r>
            <a:r>
              <a:rPr spc="-40" dirty="0"/>
              <a:t> </a:t>
            </a:r>
            <a:r>
              <a:rPr dirty="0"/>
              <a:t>ETUDE</a:t>
            </a:r>
            <a:r>
              <a:rPr spc="-20" dirty="0"/>
              <a:t> </a:t>
            </a:r>
            <a:r>
              <a:rPr spc="5" dirty="0"/>
              <a:t>DES</a:t>
            </a:r>
            <a:r>
              <a:rPr spc="-35" dirty="0"/>
              <a:t> </a:t>
            </a:r>
            <a:r>
              <a:rPr spc="5" dirty="0"/>
              <a:t>DONNEES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3369" y="180797"/>
            <a:ext cx="7115175" cy="636905"/>
          </a:xfrm>
          <a:prstGeom prst="rect">
            <a:avLst/>
          </a:prstGeom>
        </p:spPr>
        <p:txBody>
          <a:bodyPr vert="horz" wrap="square" lIns="0" tIns="13970" rIns="0" bIns="0" rtlCol="0">
            <a:spAutoFit/>
          </a:bodyPr>
          <a:lstStyle/>
          <a:p>
            <a:pPr marL="12700">
              <a:lnSpc>
                <a:spcPct val="100000"/>
              </a:lnSpc>
              <a:spcBef>
                <a:spcPts val="110"/>
              </a:spcBef>
            </a:pPr>
            <a:r>
              <a:rPr sz="4000" b="1" spc="-35" dirty="0">
                <a:latin typeface="Corbel"/>
                <a:cs typeface="Corbel"/>
              </a:rPr>
              <a:t>PRESENTATION</a:t>
            </a:r>
            <a:r>
              <a:rPr sz="4000" b="1" spc="-75" dirty="0">
                <a:latin typeface="Corbel"/>
                <a:cs typeface="Corbel"/>
              </a:rPr>
              <a:t> </a:t>
            </a:r>
            <a:r>
              <a:rPr sz="4000" b="1" spc="5" dirty="0">
                <a:latin typeface="Corbel"/>
                <a:cs typeface="Corbel"/>
              </a:rPr>
              <a:t>DES</a:t>
            </a:r>
            <a:r>
              <a:rPr sz="4000" b="1" spc="-40" dirty="0">
                <a:latin typeface="Corbel"/>
                <a:cs typeface="Corbel"/>
              </a:rPr>
              <a:t> </a:t>
            </a:r>
            <a:r>
              <a:rPr sz="4000" b="1" spc="5" dirty="0">
                <a:latin typeface="Corbel"/>
                <a:cs typeface="Corbel"/>
              </a:rPr>
              <a:t>DONNEES</a:t>
            </a:r>
            <a:endParaRPr sz="4000">
              <a:latin typeface="Corbel"/>
              <a:cs typeface="Corbel"/>
            </a:endParaRPr>
          </a:p>
        </p:txBody>
      </p:sp>
      <p:grpSp>
        <p:nvGrpSpPr>
          <p:cNvPr id="3" name="object 3"/>
          <p:cNvGrpSpPr/>
          <p:nvPr/>
        </p:nvGrpSpPr>
        <p:grpSpPr>
          <a:xfrm>
            <a:off x="7117080" y="1033322"/>
            <a:ext cx="2229485" cy="821690"/>
            <a:chOff x="7117080" y="1033322"/>
            <a:chExt cx="2229485" cy="821690"/>
          </a:xfrm>
        </p:grpSpPr>
        <p:pic>
          <p:nvPicPr>
            <p:cNvPr id="4" name="object 4"/>
            <p:cNvPicPr/>
            <p:nvPr/>
          </p:nvPicPr>
          <p:blipFill>
            <a:blip r:embed="rId2" cstate="print"/>
            <a:stretch>
              <a:fillRect/>
            </a:stretch>
          </p:blipFill>
          <p:spPr>
            <a:xfrm>
              <a:off x="7117080" y="1033322"/>
              <a:ext cx="2229485" cy="812114"/>
            </a:xfrm>
            <a:prstGeom prst="rect">
              <a:avLst/>
            </a:prstGeom>
          </p:spPr>
        </p:pic>
        <p:pic>
          <p:nvPicPr>
            <p:cNvPr id="5" name="object 5"/>
            <p:cNvPicPr/>
            <p:nvPr/>
          </p:nvPicPr>
          <p:blipFill>
            <a:blip r:embed="rId3" cstate="print"/>
            <a:stretch>
              <a:fillRect/>
            </a:stretch>
          </p:blipFill>
          <p:spPr>
            <a:xfrm>
              <a:off x="7498080" y="1063790"/>
              <a:ext cx="1491742" cy="790790"/>
            </a:xfrm>
            <a:prstGeom prst="rect">
              <a:avLst/>
            </a:prstGeom>
          </p:spPr>
        </p:pic>
        <p:pic>
          <p:nvPicPr>
            <p:cNvPr id="6" name="object 6"/>
            <p:cNvPicPr/>
            <p:nvPr/>
          </p:nvPicPr>
          <p:blipFill>
            <a:blip r:embed="rId4" cstate="print"/>
            <a:stretch>
              <a:fillRect/>
            </a:stretch>
          </p:blipFill>
          <p:spPr>
            <a:xfrm>
              <a:off x="7149084" y="1065275"/>
              <a:ext cx="2115312" cy="697991"/>
            </a:xfrm>
            <a:prstGeom prst="rect">
              <a:avLst/>
            </a:prstGeom>
          </p:spPr>
        </p:pic>
        <p:sp>
          <p:nvSpPr>
            <p:cNvPr id="7" name="object 7"/>
            <p:cNvSpPr/>
            <p:nvPr/>
          </p:nvSpPr>
          <p:spPr>
            <a:xfrm>
              <a:off x="7149084" y="1065275"/>
              <a:ext cx="2115820" cy="698500"/>
            </a:xfrm>
            <a:custGeom>
              <a:avLst/>
              <a:gdLst/>
              <a:ahLst/>
              <a:cxnLst/>
              <a:rect l="l" t="t" r="r" b="b"/>
              <a:pathLst>
                <a:path w="2115820" h="698500">
                  <a:moveTo>
                    <a:pt x="0" y="116332"/>
                  </a:moveTo>
                  <a:lnTo>
                    <a:pt x="9140" y="71044"/>
                  </a:lnTo>
                  <a:lnTo>
                    <a:pt x="34067" y="34067"/>
                  </a:lnTo>
                  <a:lnTo>
                    <a:pt x="71044" y="9140"/>
                  </a:lnTo>
                  <a:lnTo>
                    <a:pt x="116332" y="0"/>
                  </a:lnTo>
                  <a:lnTo>
                    <a:pt x="1998980" y="0"/>
                  </a:lnTo>
                  <a:lnTo>
                    <a:pt x="2044267" y="9140"/>
                  </a:lnTo>
                  <a:lnTo>
                    <a:pt x="2081244" y="34067"/>
                  </a:lnTo>
                  <a:lnTo>
                    <a:pt x="2106171" y="71044"/>
                  </a:lnTo>
                  <a:lnTo>
                    <a:pt x="2115312" y="116332"/>
                  </a:lnTo>
                  <a:lnTo>
                    <a:pt x="2115312" y="581660"/>
                  </a:lnTo>
                  <a:lnTo>
                    <a:pt x="2106171" y="626947"/>
                  </a:lnTo>
                  <a:lnTo>
                    <a:pt x="2081244" y="663924"/>
                  </a:lnTo>
                  <a:lnTo>
                    <a:pt x="2044267" y="688851"/>
                  </a:lnTo>
                  <a:lnTo>
                    <a:pt x="1998980" y="697991"/>
                  </a:lnTo>
                  <a:lnTo>
                    <a:pt x="116332" y="697991"/>
                  </a:lnTo>
                  <a:lnTo>
                    <a:pt x="71044" y="688851"/>
                  </a:lnTo>
                  <a:lnTo>
                    <a:pt x="34067" y="663924"/>
                  </a:lnTo>
                  <a:lnTo>
                    <a:pt x="9140" y="626947"/>
                  </a:lnTo>
                  <a:lnTo>
                    <a:pt x="0" y="581660"/>
                  </a:lnTo>
                  <a:lnTo>
                    <a:pt x="0" y="116332"/>
                  </a:lnTo>
                  <a:close/>
                </a:path>
              </a:pathLst>
            </a:custGeom>
            <a:ln w="9144">
              <a:solidFill>
                <a:srgbClr val="ACD2F4"/>
              </a:solidFill>
            </a:ln>
          </p:spPr>
          <p:txBody>
            <a:bodyPr wrap="square" lIns="0" tIns="0" rIns="0" bIns="0" rtlCol="0"/>
            <a:lstStyle/>
            <a:p>
              <a:endParaRPr/>
            </a:p>
          </p:txBody>
        </p:sp>
      </p:grpSp>
      <p:sp>
        <p:nvSpPr>
          <p:cNvPr id="8" name="object 8"/>
          <p:cNvSpPr txBox="1"/>
          <p:nvPr/>
        </p:nvSpPr>
        <p:spPr>
          <a:xfrm>
            <a:off x="7607934" y="1116838"/>
            <a:ext cx="1196340" cy="574675"/>
          </a:xfrm>
          <a:prstGeom prst="rect">
            <a:avLst/>
          </a:prstGeom>
        </p:spPr>
        <p:txBody>
          <a:bodyPr vert="horz" wrap="square" lIns="0" tIns="12700" rIns="0" bIns="0" rtlCol="0">
            <a:spAutoFit/>
          </a:bodyPr>
          <a:lstStyle/>
          <a:p>
            <a:pPr algn="ctr">
              <a:lnSpc>
                <a:spcPct val="100000"/>
              </a:lnSpc>
              <a:spcBef>
                <a:spcPts val="100"/>
              </a:spcBef>
            </a:pPr>
            <a:r>
              <a:rPr sz="1200" b="1" u="sng" spc="-5" dirty="0">
                <a:uFill>
                  <a:solidFill>
                    <a:srgbClr val="000000"/>
                  </a:solidFill>
                </a:uFill>
                <a:latin typeface="Corbel"/>
                <a:cs typeface="Corbel"/>
              </a:rPr>
              <a:t>Application</a:t>
            </a:r>
            <a:r>
              <a:rPr sz="1200" b="1" u="sng" spc="-35" dirty="0">
                <a:uFill>
                  <a:solidFill>
                    <a:srgbClr val="000000"/>
                  </a:solidFill>
                </a:uFill>
                <a:latin typeface="Corbel"/>
                <a:cs typeface="Corbel"/>
              </a:rPr>
              <a:t> </a:t>
            </a:r>
            <a:r>
              <a:rPr sz="1200" b="1" u="sng" spc="-10" dirty="0">
                <a:uFill>
                  <a:solidFill>
                    <a:srgbClr val="000000"/>
                  </a:solidFill>
                </a:uFill>
                <a:latin typeface="Corbel"/>
                <a:cs typeface="Corbel"/>
              </a:rPr>
              <a:t>train</a:t>
            </a:r>
            <a:r>
              <a:rPr sz="1200" b="1" u="sng" spc="-5" dirty="0">
                <a:uFill>
                  <a:solidFill>
                    <a:srgbClr val="000000"/>
                  </a:solidFill>
                </a:uFill>
                <a:latin typeface="Corbel"/>
                <a:cs typeface="Corbel"/>
              </a:rPr>
              <a:t> </a:t>
            </a:r>
            <a:r>
              <a:rPr sz="1200" b="1" u="sng" dirty="0">
                <a:uFill>
                  <a:solidFill>
                    <a:srgbClr val="000000"/>
                  </a:solidFill>
                </a:uFill>
                <a:latin typeface="Corbel"/>
                <a:cs typeface="Corbel"/>
              </a:rPr>
              <a:t>:</a:t>
            </a:r>
            <a:endParaRPr sz="1200">
              <a:latin typeface="Corbel"/>
              <a:cs typeface="Corbel"/>
            </a:endParaRPr>
          </a:p>
          <a:p>
            <a:pPr marL="2540" algn="ctr">
              <a:lnSpc>
                <a:spcPct val="100000"/>
              </a:lnSpc>
            </a:pPr>
            <a:r>
              <a:rPr sz="1200" spc="5" dirty="0">
                <a:latin typeface="Corbel"/>
                <a:cs typeface="Corbel"/>
              </a:rPr>
              <a:t>30</a:t>
            </a:r>
            <a:r>
              <a:rPr sz="1200" spc="-35" dirty="0">
                <a:latin typeface="Corbel"/>
                <a:cs typeface="Corbel"/>
              </a:rPr>
              <a:t>7</a:t>
            </a:r>
            <a:r>
              <a:rPr sz="1200" dirty="0">
                <a:latin typeface="Corbel"/>
                <a:cs typeface="Corbel"/>
              </a:rPr>
              <a:t>5</a:t>
            </a:r>
            <a:r>
              <a:rPr sz="1200" spc="-10" dirty="0">
                <a:latin typeface="Corbel"/>
                <a:cs typeface="Corbel"/>
              </a:rPr>
              <a:t>1</a:t>
            </a:r>
            <a:r>
              <a:rPr sz="1200" dirty="0">
                <a:latin typeface="Corbel"/>
                <a:cs typeface="Corbel"/>
              </a:rPr>
              <a:t>1</a:t>
            </a:r>
            <a:r>
              <a:rPr sz="1200" spc="-10" dirty="0">
                <a:latin typeface="Corbel"/>
                <a:cs typeface="Corbel"/>
              </a:rPr>
              <a:t> </a:t>
            </a:r>
            <a:r>
              <a:rPr sz="1200" spc="5" dirty="0">
                <a:latin typeface="Corbel"/>
                <a:cs typeface="Corbel"/>
              </a:rPr>
              <a:t>lig</a:t>
            </a:r>
            <a:r>
              <a:rPr sz="1200" spc="-10" dirty="0">
                <a:latin typeface="Corbel"/>
                <a:cs typeface="Corbel"/>
              </a:rPr>
              <a:t>n</a:t>
            </a:r>
            <a:r>
              <a:rPr sz="1200" dirty="0">
                <a:latin typeface="Corbel"/>
                <a:cs typeface="Corbel"/>
              </a:rPr>
              <a:t>es</a:t>
            </a:r>
            <a:endParaRPr sz="1200">
              <a:latin typeface="Corbel"/>
              <a:cs typeface="Corbel"/>
            </a:endParaRPr>
          </a:p>
          <a:p>
            <a:pPr algn="ctr">
              <a:lnSpc>
                <a:spcPct val="100000"/>
              </a:lnSpc>
            </a:pPr>
            <a:r>
              <a:rPr sz="1200" spc="-15" dirty="0">
                <a:latin typeface="Corbel"/>
                <a:cs typeface="Corbel"/>
              </a:rPr>
              <a:t>1</a:t>
            </a:r>
            <a:r>
              <a:rPr sz="1200" spc="-40" dirty="0">
                <a:latin typeface="Corbel"/>
                <a:cs typeface="Corbel"/>
              </a:rPr>
              <a:t>2</a:t>
            </a:r>
            <a:r>
              <a:rPr sz="1200" dirty="0">
                <a:latin typeface="Corbel"/>
                <a:cs typeface="Corbel"/>
              </a:rPr>
              <a:t>2</a:t>
            </a:r>
            <a:r>
              <a:rPr sz="1200" spc="-15" dirty="0">
                <a:latin typeface="Corbel"/>
                <a:cs typeface="Corbel"/>
              </a:rPr>
              <a:t> </a:t>
            </a:r>
            <a:r>
              <a:rPr sz="1200" spc="-5" dirty="0">
                <a:latin typeface="Corbel"/>
                <a:cs typeface="Corbel"/>
              </a:rPr>
              <a:t>c</a:t>
            </a:r>
            <a:r>
              <a:rPr sz="1200" spc="5" dirty="0">
                <a:latin typeface="Corbel"/>
                <a:cs typeface="Corbel"/>
              </a:rPr>
              <a:t>olo</a:t>
            </a:r>
            <a:r>
              <a:rPr sz="1200" spc="-10" dirty="0">
                <a:latin typeface="Corbel"/>
                <a:cs typeface="Corbel"/>
              </a:rPr>
              <a:t>nn</a:t>
            </a:r>
            <a:r>
              <a:rPr sz="1200" dirty="0">
                <a:latin typeface="Corbel"/>
                <a:cs typeface="Corbel"/>
              </a:rPr>
              <a:t>es</a:t>
            </a:r>
            <a:endParaRPr sz="1200">
              <a:latin typeface="Corbel"/>
              <a:cs typeface="Corbel"/>
            </a:endParaRPr>
          </a:p>
        </p:txBody>
      </p:sp>
      <p:grpSp>
        <p:nvGrpSpPr>
          <p:cNvPr id="9" name="object 9"/>
          <p:cNvGrpSpPr/>
          <p:nvPr/>
        </p:nvGrpSpPr>
        <p:grpSpPr>
          <a:xfrm>
            <a:off x="9357359" y="1033322"/>
            <a:ext cx="2229485" cy="821690"/>
            <a:chOff x="9357359" y="1033322"/>
            <a:chExt cx="2229485" cy="821690"/>
          </a:xfrm>
        </p:grpSpPr>
        <p:pic>
          <p:nvPicPr>
            <p:cNvPr id="10" name="object 10"/>
            <p:cNvPicPr/>
            <p:nvPr/>
          </p:nvPicPr>
          <p:blipFill>
            <a:blip r:embed="rId2" cstate="print"/>
            <a:stretch>
              <a:fillRect/>
            </a:stretch>
          </p:blipFill>
          <p:spPr>
            <a:xfrm>
              <a:off x="9357359" y="1033322"/>
              <a:ext cx="2229484" cy="812114"/>
            </a:xfrm>
            <a:prstGeom prst="rect">
              <a:avLst/>
            </a:prstGeom>
          </p:spPr>
        </p:pic>
        <p:pic>
          <p:nvPicPr>
            <p:cNvPr id="11" name="object 11"/>
            <p:cNvPicPr/>
            <p:nvPr/>
          </p:nvPicPr>
          <p:blipFill>
            <a:blip r:embed="rId5" cstate="print"/>
            <a:stretch>
              <a:fillRect/>
            </a:stretch>
          </p:blipFill>
          <p:spPr>
            <a:xfrm>
              <a:off x="9765791" y="1063790"/>
              <a:ext cx="1436877" cy="790790"/>
            </a:xfrm>
            <a:prstGeom prst="rect">
              <a:avLst/>
            </a:prstGeom>
          </p:spPr>
        </p:pic>
        <p:pic>
          <p:nvPicPr>
            <p:cNvPr id="12" name="object 12"/>
            <p:cNvPicPr/>
            <p:nvPr/>
          </p:nvPicPr>
          <p:blipFill>
            <a:blip r:embed="rId4" cstate="print"/>
            <a:stretch>
              <a:fillRect/>
            </a:stretch>
          </p:blipFill>
          <p:spPr>
            <a:xfrm>
              <a:off x="9389363" y="1065275"/>
              <a:ext cx="2115311" cy="697991"/>
            </a:xfrm>
            <a:prstGeom prst="rect">
              <a:avLst/>
            </a:prstGeom>
          </p:spPr>
        </p:pic>
        <p:sp>
          <p:nvSpPr>
            <p:cNvPr id="13" name="object 13"/>
            <p:cNvSpPr/>
            <p:nvPr/>
          </p:nvSpPr>
          <p:spPr>
            <a:xfrm>
              <a:off x="9389363" y="1065275"/>
              <a:ext cx="2115820" cy="698500"/>
            </a:xfrm>
            <a:custGeom>
              <a:avLst/>
              <a:gdLst/>
              <a:ahLst/>
              <a:cxnLst/>
              <a:rect l="l" t="t" r="r" b="b"/>
              <a:pathLst>
                <a:path w="2115820" h="698500">
                  <a:moveTo>
                    <a:pt x="0" y="116332"/>
                  </a:moveTo>
                  <a:lnTo>
                    <a:pt x="9140" y="71044"/>
                  </a:lnTo>
                  <a:lnTo>
                    <a:pt x="34067" y="34067"/>
                  </a:lnTo>
                  <a:lnTo>
                    <a:pt x="71044" y="9140"/>
                  </a:lnTo>
                  <a:lnTo>
                    <a:pt x="116331" y="0"/>
                  </a:lnTo>
                  <a:lnTo>
                    <a:pt x="1998979" y="0"/>
                  </a:lnTo>
                  <a:lnTo>
                    <a:pt x="2044267" y="9140"/>
                  </a:lnTo>
                  <a:lnTo>
                    <a:pt x="2081244" y="34067"/>
                  </a:lnTo>
                  <a:lnTo>
                    <a:pt x="2106171" y="71044"/>
                  </a:lnTo>
                  <a:lnTo>
                    <a:pt x="2115311" y="116332"/>
                  </a:lnTo>
                  <a:lnTo>
                    <a:pt x="2115311" y="581660"/>
                  </a:lnTo>
                  <a:lnTo>
                    <a:pt x="2106171" y="626947"/>
                  </a:lnTo>
                  <a:lnTo>
                    <a:pt x="2081244" y="663924"/>
                  </a:lnTo>
                  <a:lnTo>
                    <a:pt x="2044267" y="688851"/>
                  </a:lnTo>
                  <a:lnTo>
                    <a:pt x="1998979" y="697991"/>
                  </a:lnTo>
                  <a:lnTo>
                    <a:pt x="116331" y="697991"/>
                  </a:lnTo>
                  <a:lnTo>
                    <a:pt x="71044" y="688851"/>
                  </a:lnTo>
                  <a:lnTo>
                    <a:pt x="34067" y="663924"/>
                  </a:lnTo>
                  <a:lnTo>
                    <a:pt x="9140" y="626947"/>
                  </a:lnTo>
                  <a:lnTo>
                    <a:pt x="0" y="581660"/>
                  </a:lnTo>
                  <a:lnTo>
                    <a:pt x="0" y="116332"/>
                  </a:lnTo>
                  <a:close/>
                </a:path>
              </a:pathLst>
            </a:custGeom>
            <a:ln w="9144">
              <a:solidFill>
                <a:srgbClr val="ACD2F4"/>
              </a:solidFill>
            </a:ln>
          </p:spPr>
          <p:txBody>
            <a:bodyPr wrap="square" lIns="0" tIns="0" rIns="0" bIns="0" rtlCol="0"/>
            <a:lstStyle/>
            <a:p>
              <a:endParaRPr/>
            </a:p>
          </p:txBody>
        </p:sp>
      </p:grpSp>
      <p:sp>
        <p:nvSpPr>
          <p:cNvPr id="14" name="object 14"/>
          <p:cNvSpPr txBox="1"/>
          <p:nvPr/>
        </p:nvSpPr>
        <p:spPr>
          <a:xfrm>
            <a:off x="9876281" y="1116838"/>
            <a:ext cx="1141730" cy="391160"/>
          </a:xfrm>
          <a:prstGeom prst="rect">
            <a:avLst/>
          </a:prstGeom>
        </p:spPr>
        <p:txBody>
          <a:bodyPr vert="horz" wrap="square" lIns="0" tIns="12700" rIns="0" bIns="0" rtlCol="0">
            <a:spAutoFit/>
          </a:bodyPr>
          <a:lstStyle/>
          <a:p>
            <a:pPr algn="ctr">
              <a:lnSpc>
                <a:spcPct val="100000"/>
              </a:lnSpc>
              <a:spcBef>
                <a:spcPts val="100"/>
              </a:spcBef>
            </a:pPr>
            <a:r>
              <a:rPr sz="1200" b="1" u="sng" spc="-5" dirty="0">
                <a:uFill>
                  <a:solidFill>
                    <a:srgbClr val="000000"/>
                  </a:solidFill>
                </a:uFill>
                <a:latin typeface="Corbel"/>
                <a:cs typeface="Corbel"/>
              </a:rPr>
              <a:t>Application</a:t>
            </a:r>
            <a:r>
              <a:rPr sz="1200" b="1" u="sng" spc="-35" dirty="0">
                <a:uFill>
                  <a:solidFill>
                    <a:srgbClr val="000000"/>
                  </a:solidFill>
                </a:uFill>
                <a:latin typeface="Corbel"/>
                <a:cs typeface="Corbel"/>
              </a:rPr>
              <a:t> </a:t>
            </a:r>
            <a:r>
              <a:rPr sz="1200" b="1" u="sng" spc="-5" dirty="0">
                <a:uFill>
                  <a:solidFill>
                    <a:srgbClr val="000000"/>
                  </a:solidFill>
                </a:uFill>
                <a:latin typeface="Corbel"/>
                <a:cs typeface="Corbel"/>
              </a:rPr>
              <a:t>test</a:t>
            </a:r>
            <a:r>
              <a:rPr sz="1200" b="1" u="sng" spc="-40" dirty="0">
                <a:uFill>
                  <a:solidFill>
                    <a:srgbClr val="000000"/>
                  </a:solidFill>
                </a:uFill>
                <a:latin typeface="Corbel"/>
                <a:cs typeface="Corbel"/>
              </a:rPr>
              <a:t> </a:t>
            </a:r>
            <a:r>
              <a:rPr sz="1200" b="1" u="sng" dirty="0">
                <a:uFill>
                  <a:solidFill>
                    <a:srgbClr val="000000"/>
                  </a:solidFill>
                </a:uFill>
                <a:latin typeface="Corbel"/>
                <a:cs typeface="Corbel"/>
              </a:rPr>
              <a:t>:</a:t>
            </a:r>
            <a:endParaRPr sz="1200">
              <a:latin typeface="Corbel"/>
              <a:cs typeface="Corbel"/>
            </a:endParaRPr>
          </a:p>
          <a:p>
            <a:pPr marL="2540" algn="ctr">
              <a:lnSpc>
                <a:spcPct val="100000"/>
              </a:lnSpc>
            </a:pPr>
            <a:r>
              <a:rPr sz="1200" spc="-10" dirty="0">
                <a:latin typeface="Corbel"/>
                <a:cs typeface="Corbel"/>
              </a:rPr>
              <a:t>48744</a:t>
            </a:r>
            <a:r>
              <a:rPr sz="1200" spc="-35" dirty="0">
                <a:latin typeface="Corbel"/>
                <a:cs typeface="Corbel"/>
              </a:rPr>
              <a:t> </a:t>
            </a:r>
            <a:r>
              <a:rPr sz="1200" dirty="0">
                <a:latin typeface="Corbel"/>
                <a:cs typeface="Corbel"/>
              </a:rPr>
              <a:t>lignes</a:t>
            </a:r>
            <a:endParaRPr sz="1200">
              <a:latin typeface="Corbel"/>
              <a:cs typeface="Corbel"/>
            </a:endParaRPr>
          </a:p>
        </p:txBody>
      </p:sp>
      <p:sp>
        <p:nvSpPr>
          <p:cNvPr id="15" name="object 15"/>
          <p:cNvSpPr txBox="1"/>
          <p:nvPr/>
        </p:nvSpPr>
        <p:spPr>
          <a:xfrm>
            <a:off x="10031730" y="1482293"/>
            <a:ext cx="833755" cy="20891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rbel"/>
                <a:cs typeface="Corbel"/>
              </a:rPr>
              <a:t>121</a:t>
            </a:r>
            <a:r>
              <a:rPr sz="1200" spc="-45" dirty="0">
                <a:latin typeface="Corbel"/>
                <a:cs typeface="Corbel"/>
              </a:rPr>
              <a:t> </a:t>
            </a:r>
            <a:r>
              <a:rPr sz="1200" spc="-5" dirty="0">
                <a:latin typeface="Corbel"/>
                <a:cs typeface="Corbel"/>
              </a:rPr>
              <a:t>colonnes</a:t>
            </a:r>
            <a:endParaRPr sz="1200">
              <a:latin typeface="Corbel"/>
              <a:cs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3369" y="180797"/>
            <a:ext cx="9240520" cy="636905"/>
          </a:xfrm>
          <a:prstGeom prst="rect">
            <a:avLst/>
          </a:prstGeom>
        </p:spPr>
        <p:txBody>
          <a:bodyPr vert="horz" wrap="square" lIns="0" tIns="13970" rIns="0" bIns="0" rtlCol="0">
            <a:spAutoFit/>
          </a:bodyPr>
          <a:lstStyle/>
          <a:p>
            <a:pPr marL="12700">
              <a:lnSpc>
                <a:spcPct val="100000"/>
              </a:lnSpc>
              <a:spcBef>
                <a:spcPts val="110"/>
              </a:spcBef>
            </a:pPr>
            <a:r>
              <a:rPr lang="fr-FR" b="1" spc="-35" dirty="0" smtClean="0">
                <a:latin typeface="Corbel"/>
                <a:cs typeface="Corbel"/>
              </a:rPr>
              <a:t>         </a:t>
            </a:r>
            <a:r>
              <a:rPr b="1" spc="-35" dirty="0" smtClean="0">
                <a:latin typeface="Corbel"/>
                <a:cs typeface="Corbel"/>
              </a:rPr>
              <a:t>PRESENTATION</a:t>
            </a:r>
            <a:r>
              <a:rPr b="1" spc="-65" dirty="0" smtClean="0">
                <a:latin typeface="Corbel"/>
                <a:cs typeface="Corbel"/>
              </a:rPr>
              <a:t> </a:t>
            </a:r>
            <a:r>
              <a:rPr b="1" spc="5" dirty="0">
                <a:latin typeface="Corbel"/>
                <a:cs typeface="Corbel"/>
              </a:rPr>
              <a:t>DU</a:t>
            </a:r>
            <a:r>
              <a:rPr b="1" spc="-15" dirty="0">
                <a:latin typeface="Corbel"/>
                <a:cs typeface="Corbel"/>
              </a:rPr>
              <a:t> </a:t>
            </a:r>
            <a:r>
              <a:rPr b="1" spc="-10" dirty="0" smtClean="0">
                <a:latin typeface="Corbel"/>
                <a:cs typeface="Corbel"/>
              </a:rPr>
              <a:t>NOTEBOOK</a:t>
            </a:r>
            <a:endParaRPr b="1" spc="-5" dirty="0">
              <a:latin typeface="Corbel"/>
              <a:cs typeface="Corbel"/>
            </a:endParaRPr>
          </a:p>
        </p:txBody>
      </p:sp>
      <p:grpSp>
        <p:nvGrpSpPr>
          <p:cNvPr id="3" name="object 3"/>
          <p:cNvGrpSpPr/>
          <p:nvPr/>
        </p:nvGrpSpPr>
        <p:grpSpPr>
          <a:xfrm>
            <a:off x="746569" y="810577"/>
            <a:ext cx="997585" cy="957580"/>
            <a:chOff x="746569" y="810577"/>
            <a:chExt cx="997585" cy="957580"/>
          </a:xfrm>
        </p:grpSpPr>
        <p:pic>
          <p:nvPicPr>
            <p:cNvPr id="4" name="object 4"/>
            <p:cNvPicPr/>
            <p:nvPr/>
          </p:nvPicPr>
          <p:blipFill>
            <a:blip r:embed="rId2" cstate="print"/>
            <a:stretch>
              <a:fillRect/>
            </a:stretch>
          </p:blipFill>
          <p:spPr>
            <a:xfrm>
              <a:off x="751331" y="815340"/>
              <a:ext cx="987551" cy="947927"/>
            </a:xfrm>
            <a:prstGeom prst="rect">
              <a:avLst/>
            </a:prstGeom>
          </p:spPr>
        </p:pic>
        <p:sp>
          <p:nvSpPr>
            <p:cNvPr id="5" name="object 5"/>
            <p:cNvSpPr/>
            <p:nvPr/>
          </p:nvSpPr>
          <p:spPr>
            <a:xfrm>
              <a:off x="751331" y="815340"/>
              <a:ext cx="988060" cy="948055"/>
            </a:xfrm>
            <a:custGeom>
              <a:avLst/>
              <a:gdLst/>
              <a:ahLst/>
              <a:cxnLst/>
              <a:rect l="l" t="t" r="r" b="b"/>
              <a:pathLst>
                <a:path w="988060" h="948055">
                  <a:moveTo>
                    <a:pt x="987551" y="0"/>
                  </a:moveTo>
                  <a:lnTo>
                    <a:pt x="987551" y="473963"/>
                  </a:lnTo>
                  <a:lnTo>
                    <a:pt x="493776" y="947927"/>
                  </a:lnTo>
                  <a:lnTo>
                    <a:pt x="0" y="473963"/>
                  </a:lnTo>
                  <a:lnTo>
                    <a:pt x="0" y="0"/>
                  </a:lnTo>
                  <a:lnTo>
                    <a:pt x="493776" y="473963"/>
                  </a:lnTo>
                  <a:lnTo>
                    <a:pt x="987551" y="0"/>
                  </a:lnTo>
                  <a:close/>
                </a:path>
              </a:pathLst>
            </a:custGeom>
            <a:ln w="9144">
              <a:solidFill>
                <a:srgbClr val="80C34F"/>
              </a:solidFill>
            </a:ln>
          </p:spPr>
          <p:txBody>
            <a:bodyPr wrap="square" lIns="0" tIns="0" rIns="0" bIns="0" rtlCol="0"/>
            <a:lstStyle/>
            <a:p>
              <a:endParaRPr/>
            </a:p>
          </p:txBody>
        </p:sp>
      </p:grpSp>
      <p:sp>
        <p:nvSpPr>
          <p:cNvPr id="6" name="object 6"/>
          <p:cNvSpPr txBox="1"/>
          <p:nvPr/>
        </p:nvSpPr>
        <p:spPr>
          <a:xfrm>
            <a:off x="926388" y="1022705"/>
            <a:ext cx="633730" cy="452120"/>
          </a:xfrm>
          <a:prstGeom prst="rect">
            <a:avLst/>
          </a:prstGeom>
        </p:spPr>
        <p:txBody>
          <a:bodyPr vert="horz" wrap="square" lIns="0" tIns="12065" rIns="0" bIns="0" rtlCol="0">
            <a:spAutoFit/>
          </a:bodyPr>
          <a:lstStyle/>
          <a:p>
            <a:pPr marL="36830" marR="5080" indent="-24765">
              <a:lnSpc>
                <a:spcPct val="127299"/>
              </a:lnSpc>
              <a:spcBef>
                <a:spcPts val="95"/>
              </a:spcBef>
            </a:pPr>
            <a:r>
              <a:rPr sz="1100" b="1" spc="5" dirty="0">
                <a:latin typeface="Corbel"/>
                <a:cs typeface="Corbel"/>
              </a:rPr>
              <a:t>Da</a:t>
            </a:r>
            <a:r>
              <a:rPr sz="1100" b="1" spc="-15" dirty="0">
                <a:latin typeface="Corbel"/>
                <a:cs typeface="Corbel"/>
              </a:rPr>
              <a:t>t</a:t>
            </a:r>
            <a:r>
              <a:rPr sz="1100" b="1" dirty="0">
                <a:latin typeface="Corbel"/>
                <a:cs typeface="Corbel"/>
              </a:rPr>
              <a:t>a</a:t>
            </a:r>
            <a:r>
              <a:rPr sz="1100" b="1" spc="-5" dirty="0">
                <a:latin typeface="Corbel"/>
                <a:cs typeface="Corbel"/>
              </a:rPr>
              <a:t> </a:t>
            </a:r>
            <a:r>
              <a:rPr sz="1100" b="1" spc="-15" dirty="0">
                <a:latin typeface="Corbel"/>
                <a:cs typeface="Corbel"/>
              </a:rPr>
              <a:t>t</a:t>
            </a:r>
            <a:r>
              <a:rPr sz="1100" b="1" dirty="0">
                <a:latin typeface="Corbel"/>
                <a:cs typeface="Corbel"/>
              </a:rPr>
              <a:t>ra</a:t>
            </a:r>
            <a:r>
              <a:rPr sz="1100" b="1" spc="-15" dirty="0">
                <a:latin typeface="Corbel"/>
                <a:cs typeface="Corbel"/>
              </a:rPr>
              <a:t>i</a:t>
            </a:r>
            <a:r>
              <a:rPr sz="1100" b="1" dirty="0">
                <a:latin typeface="Corbel"/>
                <a:cs typeface="Corbel"/>
              </a:rPr>
              <a:t>n  Data</a:t>
            </a:r>
            <a:r>
              <a:rPr sz="1100" b="1" spc="-55" dirty="0">
                <a:latin typeface="Corbel"/>
                <a:cs typeface="Corbel"/>
              </a:rPr>
              <a:t> </a:t>
            </a:r>
            <a:r>
              <a:rPr sz="1100" b="1" dirty="0">
                <a:latin typeface="Corbel"/>
                <a:cs typeface="Corbel"/>
              </a:rPr>
              <a:t>test</a:t>
            </a:r>
            <a:endParaRPr sz="1100">
              <a:latin typeface="Corbel"/>
              <a:cs typeface="Corbel"/>
            </a:endParaRPr>
          </a:p>
        </p:txBody>
      </p:sp>
      <p:grpSp>
        <p:nvGrpSpPr>
          <p:cNvPr id="7" name="object 7"/>
          <p:cNvGrpSpPr/>
          <p:nvPr/>
        </p:nvGrpSpPr>
        <p:grpSpPr>
          <a:xfrm>
            <a:off x="1856041" y="810577"/>
            <a:ext cx="9605010" cy="625475"/>
            <a:chOff x="1856041" y="810577"/>
            <a:chExt cx="9605010" cy="625475"/>
          </a:xfrm>
        </p:grpSpPr>
        <p:sp>
          <p:nvSpPr>
            <p:cNvPr id="8" name="object 8"/>
            <p:cNvSpPr/>
            <p:nvPr/>
          </p:nvSpPr>
          <p:spPr>
            <a:xfrm>
              <a:off x="1860804" y="815340"/>
              <a:ext cx="9595485" cy="615950"/>
            </a:xfrm>
            <a:custGeom>
              <a:avLst/>
              <a:gdLst/>
              <a:ahLst/>
              <a:cxnLst/>
              <a:rect l="l" t="t" r="r" b="b"/>
              <a:pathLst>
                <a:path w="9595485" h="615950">
                  <a:moveTo>
                    <a:pt x="9492488" y="0"/>
                  </a:moveTo>
                  <a:lnTo>
                    <a:pt x="0" y="0"/>
                  </a:lnTo>
                  <a:lnTo>
                    <a:pt x="0" y="615696"/>
                  </a:lnTo>
                  <a:lnTo>
                    <a:pt x="9492488" y="615696"/>
                  </a:lnTo>
                  <a:lnTo>
                    <a:pt x="9532417" y="607627"/>
                  </a:lnTo>
                  <a:lnTo>
                    <a:pt x="9565036" y="585628"/>
                  </a:lnTo>
                  <a:lnTo>
                    <a:pt x="9587035" y="553009"/>
                  </a:lnTo>
                  <a:lnTo>
                    <a:pt x="9595104" y="513080"/>
                  </a:lnTo>
                  <a:lnTo>
                    <a:pt x="9595104" y="102615"/>
                  </a:lnTo>
                  <a:lnTo>
                    <a:pt x="9587035" y="62686"/>
                  </a:lnTo>
                  <a:lnTo>
                    <a:pt x="9565036" y="30067"/>
                  </a:lnTo>
                  <a:lnTo>
                    <a:pt x="9532417" y="8068"/>
                  </a:lnTo>
                  <a:lnTo>
                    <a:pt x="9492488" y="0"/>
                  </a:lnTo>
                  <a:close/>
                </a:path>
              </a:pathLst>
            </a:custGeom>
            <a:solidFill>
              <a:srgbClr val="FFFFFF">
                <a:alpha val="90194"/>
              </a:srgbClr>
            </a:solidFill>
          </p:spPr>
          <p:txBody>
            <a:bodyPr wrap="square" lIns="0" tIns="0" rIns="0" bIns="0" rtlCol="0"/>
            <a:lstStyle/>
            <a:p>
              <a:endParaRPr/>
            </a:p>
          </p:txBody>
        </p:sp>
        <p:sp>
          <p:nvSpPr>
            <p:cNvPr id="9" name="object 9"/>
            <p:cNvSpPr/>
            <p:nvPr/>
          </p:nvSpPr>
          <p:spPr>
            <a:xfrm>
              <a:off x="1860804" y="815340"/>
              <a:ext cx="9595485" cy="615950"/>
            </a:xfrm>
            <a:custGeom>
              <a:avLst/>
              <a:gdLst/>
              <a:ahLst/>
              <a:cxnLst/>
              <a:rect l="l" t="t" r="r" b="b"/>
              <a:pathLst>
                <a:path w="9595485" h="615950">
                  <a:moveTo>
                    <a:pt x="9595104" y="102615"/>
                  </a:moveTo>
                  <a:lnTo>
                    <a:pt x="9595104" y="513080"/>
                  </a:lnTo>
                  <a:lnTo>
                    <a:pt x="9587035" y="553009"/>
                  </a:lnTo>
                  <a:lnTo>
                    <a:pt x="9565036" y="585628"/>
                  </a:lnTo>
                  <a:lnTo>
                    <a:pt x="9532417" y="607627"/>
                  </a:lnTo>
                  <a:lnTo>
                    <a:pt x="9492488" y="615696"/>
                  </a:lnTo>
                  <a:lnTo>
                    <a:pt x="0" y="615696"/>
                  </a:lnTo>
                  <a:lnTo>
                    <a:pt x="0" y="0"/>
                  </a:lnTo>
                  <a:lnTo>
                    <a:pt x="9492488" y="0"/>
                  </a:lnTo>
                  <a:lnTo>
                    <a:pt x="9532417" y="8068"/>
                  </a:lnTo>
                  <a:lnTo>
                    <a:pt x="9565036" y="30067"/>
                  </a:lnTo>
                  <a:lnTo>
                    <a:pt x="9587035" y="62686"/>
                  </a:lnTo>
                  <a:lnTo>
                    <a:pt x="9595104" y="102615"/>
                  </a:lnTo>
                  <a:close/>
                </a:path>
              </a:pathLst>
            </a:custGeom>
            <a:ln w="9144">
              <a:solidFill>
                <a:srgbClr val="80C34F"/>
              </a:solidFill>
            </a:ln>
          </p:spPr>
          <p:txBody>
            <a:bodyPr wrap="square" lIns="0" tIns="0" rIns="0" bIns="0" rtlCol="0"/>
            <a:lstStyle/>
            <a:p>
              <a:endParaRPr/>
            </a:p>
          </p:txBody>
        </p:sp>
      </p:grpSp>
      <p:sp>
        <p:nvSpPr>
          <p:cNvPr id="10" name="object 10"/>
          <p:cNvSpPr txBox="1"/>
          <p:nvPr/>
        </p:nvSpPr>
        <p:spPr>
          <a:xfrm>
            <a:off x="1931670" y="918209"/>
            <a:ext cx="9260840" cy="373380"/>
          </a:xfrm>
          <a:prstGeom prst="rect">
            <a:avLst/>
          </a:prstGeom>
        </p:spPr>
        <p:txBody>
          <a:bodyPr vert="horz" wrap="square" lIns="0" tIns="33020" rIns="0" bIns="0" rtlCol="0">
            <a:spAutoFit/>
          </a:bodyPr>
          <a:lstStyle/>
          <a:p>
            <a:pPr marL="128270" marR="5080" indent="-116205">
              <a:lnSpc>
                <a:spcPts val="1300"/>
              </a:lnSpc>
              <a:spcBef>
                <a:spcPts val="260"/>
              </a:spcBef>
              <a:buChar char="•"/>
              <a:tabLst>
                <a:tab pos="128905" algn="l"/>
              </a:tabLst>
            </a:pPr>
            <a:r>
              <a:rPr sz="1200" dirty="0">
                <a:latin typeface="Corbel"/>
                <a:cs typeface="Corbel"/>
              </a:rPr>
              <a:t>Rappel</a:t>
            </a:r>
            <a:r>
              <a:rPr sz="1200" spc="-10" dirty="0">
                <a:latin typeface="Corbel"/>
                <a:cs typeface="Corbel"/>
              </a:rPr>
              <a:t> </a:t>
            </a:r>
            <a:r>
              <a:rPr sz="1200" dirty="0">
                <a:latin typeface="Corbel"/>
                <a:cs typeface="Corbel"/>
              </a:rPr>
              <a:t>:</a:t>
            </a:r>
            <a:r>
              <a:rPr sz="1200" spc="-5" dirty="0">
                <a:latin typeface="Corbel"/>
                <a:cs typeface="Corbel"/>
              </a:rPr>
              <a:t> </a:t>
            </a:r>
            <a:r>
              <a:rPr sz="1200" spc="-10" dirty="0">
                <a:latin typeface="Corbel"/>
                <a:cs typeface="Corbel"/>
              </a:rPr>
              <a:t>"test.csv"</a:t>
            </a:r>
            <a:r>
              <a:rPr sz="1200" spc="25" dirty="0">
                <a:latin typeface="Corbel"/>
                <a:cs typeface="Corbel"/>
              </a:rPr>
              <a:t> </a:t>
            </a:r>
            <a:r>
              <a:rPr sz="1200" dirty="0">
                <a:latin typeface="Corbel"/>
                <a:cs typeface="Corbel"/>
              </a:rPr>
              <a:t>est</a:t>
            </a:r>
            <a:r>
              <a:rPr sz="1200" spc="20" dirty="0">
                <a:latin typeface="Corbel"/>
                <a:cs typeface="Corbel"/>
              </a:rPr>
              <a:t> </a:t>
            </a:r>
            <a:r>
              <a:rPr sz="1200" dirty="0">
                <a:latin typeface="Corbel"/>
                <a:cs typeface="Corbel"/>
              </a:rPr>
              <a:t>le</a:t>
            </a:r>
            <a:r>
              <a:rPr sz="1200" spc="-20" dirty="0">
                <a:latin typeface="Corbel"/>
                <a:cs typeface="Corbel"/>
              </a:rPr>
              <a:t> </a:t>
            </a:r>
            <a:r>
              <a:rPr sz="1200" spc="-10" dirty="0">
                <a:latin typeface="Corbel"/>
                <a:cs typeface="Corbel"/>
              </a:rPr>
              <a:t>dataset</a:t>
            </a:r>
            <a:r>
              <a:rPr sz="1200" spc="50" dirty="0">
                <a:latin typeface="Corbel"/>
                <a:cs typeface="Corbel"/>
              </a:rPr>
              <a:t> </a:t>
            </a:r>
            <a:r>
              <a:rPr sz="1200" spc="-5" dirty="0">
                <a:latin typeface="Corbel"/>
                <a:cs typeface="Corbel"/>
              </a:rPr>
              <a:t>que</a:t>
            </a:r>
            <a:r>
              <a:rPr sz="1200" spc="5" dirty="0">
                <a:latin typeface="Corbel"/>
                <a:cs typeface="Corbel"/>
              </a:rPr>
              <a:t> </a:t>
            </a:r>
            <a:r>
              <a:rPr sz="1200" spc="-5" dirty="0">
                <a:latin typeface="Corbel"/>
                <a:cs typeface="Corbel"/>
              </a:rPr>
              <a:t>nous</a:t>
            </a:r>
            <a:r>
              <a:rPr sz="1200" spc="10" dirty="0">
                <a:latin typeface="Corbel"/>
                <a:cs typeface="Corbel"/>
              </a:rPr>
              <a:t> </a:t>
            </a:r>
            <a:r>
              <a:rPr sz="1200" spc="-5" dirty="0">
                <a:latin typeface="Corbel"/>
                <a:cs typeface="Corbel"/>
              </a:rPr>
              <a:t>utilisons</a:t>
            </a:r>
            <a:r>
              <a:rPr sz="1200" spc="-25" dirty="0">
                <a:latin typeface="Corbel"/>
                <a:cs typeface="Corbel"/>
              </a:rPr>
              <a:t> </a:t>
            </a:r>
            <a:r>
              <a:rPr sz="1200" dirty="0">
                <a:latin typeface="Corbel"/>
                <a:cs typeface="Corbel"/>
              </a:rPr>
              <a:t>pour</a:t>
            </a:r>
            <a:r>
              <a:rPr sz="1200" spc="-15" dirty="0">
                <a:latin typeface="Corbel"/>
                <a:cs typeface="Corbel"/>
              </a:rPr>
              <a:t> </a:t>
            </a:r>
            <a:r>
              <a:rPr sz="1200" spc="-5" dirty="0">
                <a:latin typeface="Corbel"/>
                <a:cs typeface="Corbel"/>
              </a:rPr>
              <a:t>simuler</a:t>
            </a:r>
            <a:r>
              <a:rPr sz="1200" spc="15" dirty="0">
                <a:latin typeface="Corbel"/>
                <a:cs typeface="Corbel"/>
              </a:rPr>
              <a:t> </a:t>
            </a:r>
            <a:r>
              <a:rPr sz="1200" dirty="0">
                <a:latin typeface="Corbel"/>
                <a:cs typeface="Corbel"/>
              </a:rPr>
              <a:t>un</a:t>
            </a:r>
            <a:r>
              <a:rPr sz="1200" spc="-5" dirty="0">
                <a:latin typeface="Corbel"/>
                <a:cs typeface="Corbel"/>
              </a:rPr>
              <a:t> nouveau</a:t>
            </a:r>
            <a:r>
              <a:rPr sz="1200" spc="10" dirty="0">
                <a:latin typeface="Corbel"/>
                <a:cs typeface="Corbel"/>
              </a:rPr>
              <a:t> </a:t>
            </a:r>
            <a:r>
              <a:rPr sz="1200" dirty="0">
                <a:latin typeface="Corbel"/>
                <a:cs typeface="Corbel"/>
              </a:rPr>
              <a:t>client</a:t>
            </a:r>
            <a:r>
              <a:rPr sz="1200" spc="-5" dirty="0">
                <a:latin typeface="Corbel"/>
                <a:cs typeface="Corbel"/>
              </a:rPr>
              <a:t> </a:t>
            </a:r>
            <a:r>
              <a:rPr sz="1200" spc="-10" dirty="0">
                <a:latin typeface="Corbel"/>
                <a:cs typeface="Corbel"/>
              </a:rPr>
              <a:t>dans</a:t>
            </a:r>
            <a:r>
              <a:rPr sz="1200" spc="25" dirty="0">
                <a:latin typeface="Corbel"/>
                <a:cs typeface="Corbel"/>
              </a:rPr>
              <a:t> </a:t>
            </a:r>
            <a:r>
              <a:rPr sz="1200" dirty="0">
                <a:latin typeface="Corbel"/>
                <a:cs typeface="Corbel"/>
              </a:rPr>
              <a:t>la</a:t>
            </a:r>
            <a:r>
              <a:rPr sz="1200" spc="-10" dirty="0">
                <a:latin typeface="Corbel"/>
                <a:cs typeface="Corbel"/>
              </a:rPr>
              <a:t> </a:t>
            </a:r>
            <a:r>
              <a:rPr sz="1200" spc="-5" dirty="0">
                <a:latin typeface="Corbel"/>
                <a:cs typeface="Corbel"/>
              </a:rPr>
              <a:t>base.</a:t>
            </a:r>
            <a:r>
              <a:rPr sz="1200" spc="-70" dirty="0">
                <a:latin typeface="Corbel"/>
                <a:cs typeface="Corbel"/>
              </a:rPr>
              <a:t> </a:t>
            </a:r>
            <a:r>
              <a:rPr sz="1200" spc="-10" dirty="0">
                <a:latin typeface="Corbel"/>
                <a:cs typeface="Corbel"/>
              </a:rPr>
              <a:t>Toutefois</a:t>
            </a:r>
            <a:r>
              <a:rPr sz="1200" spc="-20" dirty="0">
                <a:latin typeface="Corbel"/>
                <a:cs typeface="Corbel"/>
              </a:rPr>
              <a:t> </a:t>
            </a:r>
            <a:r>
              <a:rPr sz="1200" dirty="0">
                <a:latin typeface="Corbel"/>
                <a:cs typeface="Corbel"/>
              </a:rPr>
              <a:t>il</a:t>
            </a:r>
            <a:r>
              <a:rPr sz="1200" spc="-15" dirty="0">
                <a:latin typeface="Corbel"/>
                <a:cs typeface="Corbel"/>
              </a:rPr>
              <a:t> </a:t>
            </a:r>
            <a:r>
              <a:rPr sz="1200" spc="-5" dirty="0">
                <a:latin typeface="Corbel"/>
                <a:cs typeface="Corbel"/>
              </a:rPr>
              <a:t>convient que</a:t>
            </a:r>
            <a:r>
              <a:rPr sz="1200" spc="55" dirty="0">
                <a:latin typeface="Corbel"/>
                <a:cs typeface="Corbel"/>
              </a:rPr>
              <a:t> </a:t>
            </a:r>
            <a:r>
              <a:rPr sz="1200" dirty="0">
                <a:latin typeface="Corbel"/>
                <a:cs typeface="Corbel"/>
              </a:rPr>
              <a:t>ces</a:t>
            </a:r>
            <a:r>
              <a:rPr sz="1200" spc="5" dirty="0">
                <a:latin typeface="Corbel"/>
                <a:cs typeface="Corbel"/>
              </a:rPr>
              <a:t> </a:t>
            </a:r>
            <a:r>
              <a:rPr sz="1200" dirty="0">
                <a:latin typeface="Corbel"/>
                <a:cs typeface="Corbel"/>
              </a:rPr>
              <a:t>deux</a:t>
            </a:r>
            <a:r>
              <a:rPr sz="1200" spc="-15" dirty="0">
                <a:latin typeface="Corbel"/>
                <a:cs typeface="Corbel"/>
              </a:rPr>
              <a:t> </a:t>
            </a:r>
            <a:r>
              <a:rPr sz="1200" spc="-10" dirty="0">
                <a:latin typeface="Corbel"/>
                <a:cs typeface="Corbel"/>
              </a:rPr>
              <a:t>datasets</a:t>
            </a:r>
            <a:r>
              <a:rPr sz="1200" spc="50" dirty="0">
                <a:latin typeface="Corbel"/>
                <a:cs typeface="Corbel"/>
              </a:rPr>
              <a:t> </a:t>
            </a:r>
            <a:r>
              <a:rPr sz="1200" spc="-5" dirty="0">
                <a:latin typeface="Corbel"/>
                <a:cs typeface="Corbel"/>
              </a:rPr>
              <a:t>aient</a:t>
            </a:r>
            <a:r>
              <a:rPr sz="1200" spc="15" dirty="0">
                <a:latin typeface="Corbel"/>
                <a:cs typeface="Corbel"/>
              </a:rPr>
              <a:t> </a:t>
            </a:r>
            <a:r>
              <a:rPr sz="1200" dirty="0">
                <a:latin typeface="Corbel"/>
                <a:cs typeface="Corbel"/>
              </a:rPr>
              <a:t>la </a:t>
            </a:r>
            <a:r>
              <a:rPr sz="1200" spc="5" dirty="0">
                <a:latin typeface="Corbel"/>
                <a:cs typeface="Corbel"/>
              </a:rPr>
              <a:t> </a:t>
            </a:r>
            <a:r>
              <a:rPr sz="1200" spc="-10" dirty="0">
                <a:latin typeface="Corbel"/>
                <a:cs typeface="Corbel"/>
              </a:rPr>
              <a:t>même</a:t>
            </a:r>
            <a:r>
              <a:rPr sz="1200" spc="25" dirty="0">
                <a:latin typeface="Corbel"/>
                <a:cs typeface="Corbel"/>
              </a:rPr>
              <a:t> </a:t>
            </a:r>
            <a:r>
              <a:rPr sz="1200" spc="-5" dirty="0">
                <a:latin typeface="Corbel"/>
                <a:cs typeface="Corbel"/>
              </a:rPr>
              <a:t>structure</a:t>
            </a:r>
            <a:r>
              <a:rPr sz="1200" dirty="0">
                <a:latin typeface="Corbel"/>
                <a:cs typeface="Corbel"/>
              </a:rPr>
              <a:t> à</a:t>
            </a:r>
            <a:r>
              <a:rPr sz="1200" spc="-10" dirty="0">
                <a:latin typeface="Corbel"/>
                <a:cs typeface="Corbel"/>
              </a:rPr>
              <a:t> </a:t>
            </a:r>
            <a:r>
              <a:rPr sz="1200" spc="-5" dirty="0">
                <a:latin typeface="Corbel"/>
                <a:cs typeface="Corbel"/>
              </a:rPr>
              <a:t>l'issu</a:t>
            </a:r>
            <a:r>
              <a:rPr sz="1200" spc="-25" dirty="0">
                <a:latin typeface="Corbel"/>
                <a:cs typeface="Corbel"/>
              </a:rPr>
              <a:t> </a:t>
            </a:r>
            <a:r>
              <a:rPr sz="1200" dirty="0">
                <a:latin typeface="Corbel"/>
                <a:cs typeface="Corbel"/>
              </a:rPr>
              <a:t>du </a:t>
            </a:r>
            <a:r>
              <a:rPr sz="1200" spc="-5" dirty="0">
                <a:latin typeface="Corbel"/>
                <a:cs typeface="Corbel"/>
              </a:rPr>
              <a:t>feature</a:t>
            </a:r>
            <a:r>
              <a:rPr sz="1200" dirty="0">
                <a:latin typeface="Corbel"/>
                <a:cs typeface="Corbel"/>
              </a:rPr>
              <a:t> </a:t>
            </a:r>
            <a:r>
              <a:rPr sz="1200" spc="-5" dirty="0">
                <a:latin typeface="Corbel"/>
                <a:cs typeface="Corbel"/>
              </a:rPr>
              <a:t>engineering.</a:t>
            </a:r>
            <a:endParaRPr sz="1200">
              <a:latin typeface="Corbel"/>
              <a:cs typeface="Corbel"/>
            </a:endParaRPr>
          </a:p>
        </p:txBody>
      </p:sp>
      <p:grpSp>
        <p:nvGrpSpPr>
          <p:cNvPr id="11" name="object 11"/>
          <p:cNvGrpSpPr/>
          <p:nvPr/>
        </p:nvGrpSpPr>
        <p:grpSpPr>
          <a:xfrm>
            <a:off x="746569" y="1673161"/>
            <a:ext cx="1012825" cy="957580"/>
            <a:chOff x="746569" y="1673161"/>
            <a:chExt cx="1012825" cy="957580"/>
          </a:xfrm>
        </p:grpSpPr>
        <p:pic>
          <p:nvPicPr>
            <p:cNvPr id="12" name="object 12"/>
            <p:cNvPicPr/>
            <p:nvPr/>
          </p:nvPicPr>
          <p:blipFill>
            <a:blip r:embed="rId3" cstate="print"/>
            <a:stretch>
              <a:fillRect/>
            </a:stretch>
          </p:blipFill>
          <p:spPr>
            <a:xfrm>
              <a:off x="751331" y="1677923"/>
              <a:ext cx="1002792" cy="947927"/>
            </a:xfrm>
            <a:prstGeom prst="rect">
              <a:avLst/>
            </a:prstGeom>
          </p:spPr>
        </p:pic>
        <p:sp>
          <p:nvSpPr>
            <p:cNvPr id="13" name="object 13"/>
            <p:cNvSpPr/>
            <p:nvPr/>
          </p:nvSpPr>
          <p:spPr>
            <a:xfrm>
              <a:off x="751331" y="1677923"/>
              <a:ext cx="1003300" cy="948055"/>
            </a:xfrm>
            <a:custGeom>
              <a:avLst/>
              <a:gdLst/>
              <a:ahLst/>
              <a:cxnLst/>
              <a:rect l="l" t="t" r="r" b="b"/>
              <a:pathLst>
                <a:path w="1003300" h="948055">
                  <a:moveTo>
                    <a:pt x="1002792" y="0"/>
                  </a:moveTo>
                  <a:lnTo>
                    <a:pt x="1002792" y="473963"/>
                  </a:lnTo>
                  <a:lnTo>
                    <a:pt x="501396" y="947927"/>
                  </a:lnTo>
                  <a:lnTo>
                    <a:pt x="0" y="473963"/>
                  </a:lnTo>
                  <a:lnTo>
                    <a:pt x="0" y="0"/>
                  </a:lnTo>
                  <a:lnTo>
                    <a:pt x="501396" y="473963"/>
                  </a:lnTo>
                  <a:lnTo>
                    <a:pt x="1002792" y="0"/>
                  </a:lnTo>
                  <a:close/>
                </a:path>
              </a:pathLst>
            </a:custGeom>
            <a:ln w="9144">
              <a:solidFill>
                <a:srgbClr val="E19D3D"/>
              </a:solidFill>
            </a:ln>
          </p:spPr>
          <p:txBody>
            <a:bodyPr wrap="square" lIns="0" tIns="0" rIns="0" bIns="0" rtlCol="0"/>
            <a:lstStyle/>
            <a:p>
              <a:endParaRPr/>
            </a:p>
          </p:txBody>
        </p:sp>
      </p:grpSp>
      <p:sp>
        <p:nvSpPr>
          <p:cNvPr id="14" name="object 14"/>
          <p:cNvSpPr txBox="1"/>
          <p:nvPr/>
        </p:nvSpPr>
        <p:spPr>
          <a:xfrm>
            <a:off x="856284" y="1959940"/>
            <a:ext cx="785495" cy="347345"/>
          </a:xfrm>
          <a:prstGeom prst="rect">
            <a:avLst/>
          </a:prstGeom>
        </p:spPr>
        <p:txBody>
          <a:bodyPr vert="horz" wrap="square" lIns="0" tIns="13335" rIns="0" bIns="0" rtlCol="0">
            <a:spAutoFit/>
          </a:bodyPr>
          <a:lstStyle/>
          <a:p>
            <a:pPr algn="ctr">
              <a:lnSpc>
                <a:spcPts val="1260"/>
              </a:lnSpc>
              <a:spcBef>
                <a:spcPts val="105"/>
              </a:spcBef>
            </a:pPr>
            <a:r>
              <a:rPr sz="1100" b="1" dirty="0">
                <a:latin typeface="Corbel"/>
                <a:cs typeface="Corbel"/>
              </a:rPr>
              <a:t>Valeurs</a:t>
            </a:r>
            <a:endParaRPr sz="1100">
              <a:latin typeface="Corbel"/>
              <a:cs typeface="Corbel"/>
            </a:endParaRPr>
          </a:p>
          <a:p>
            <a:pPr algn="ctr">
              <a:lnSpc>
                <a:spcPts val="1260"/>
              </a:lnSpc>
            </a:pPr>
            <a:r>
              <a:rPr sz="1100" b="1" dirty="0">
                <a:latin typeface="Corbel"/>
                <a:cs typeface="Corbel"/>
              </a:rPr>
              <a:t>manquantes</a:t>
            </a:r>
            <a:endParaRPr sz="1100">
              <a:latin typeface="Corbel"/>
              <a:cs typeface="Corbel"/>
            </a:endParaRPr>
          </a:p>
        </p:txBody>
      </p:sp>
      <p:grpSp>
        <p:nvGrpSpPr>
          <p:cNvPr id="15" name="object 15"/>
          <p:cNvGrpSpPr/>
          <p:nvPr/>
        </p:nvGrpSpPr>
        <p:grpSpPr>
          <a:xfrm>
            <a:off x="1883473" y="1673161"/>
            <a:ext cx="9562465" cy="625475"/>
            <a:chOff x="1883473" y="1673161"/>
            <a:chExt cx="9562465" cy="625475"/>
          </a:xfrm>
        </p:grpSpPr>
        <p:sp>
          <p:nvSpPr>
            <p:cNvPr id="16" name="object 16"/>
            <p:cNvSpPr/>
            <p:nvPr/>
          </p:nvSpPr>
          <p:spPr>
            <a:xfrm>
              <a:off x="1888235" y="1677923"/>
              <a:ext cx="9552940" cy="615950"/>
            </a:xfrm>
            <a:custGeom>
              <a:avLst/>
              <a:gdLst/>
              <a:ahLst/>
              <a:cxnLst/>
              <a:rect l="l" t="t" r="r" b="b"/>
              <a:pathLst>
                <a:path w="9552940" h="615950">
                  <a:moveTo>
                    <a:pt x="9449816" y="0"/>
                  </a:moveTo>
                  <a:lnTo>
                    <a:pt x="0" y="0"/>
                  </a:lnTo>
                  <a:lnTo>
                    <a:pt x="0" y="615696"/>
                  </a:lnTo>
                  <a:lnTo>
                    <a:pt x="9449816" y="615696"/>
                  </a:lnTo>
                  <a:lnTo>
                    <a:pt x="9489745" y="607627"/>
                  </a:lnTo>
                  <a:lnTo>
                    <a:pt x="9522364" y="585628"/>
                  </a:lnTo>
                  <a:lnTo>
                    <a:pt x="9544363" y="553009"/>
                  </a:lnTo>
                  <a:lnTo>
                    <a:pt x="9552432" y="513079"/>
                  </a:lnTo>
                  <a:lnTo>
                    <a:pt x="9552432" y="102615"/>
                  </a:lnTo>
                  <a:lnTo>
                    <a:pt x="9544363" y="62686"/>
                  </a:lnTo>
                  <a:lnTo>
                    <a:pt x="9522364" y="30067"/>
                  </a:lnTo>
                  <a:lnTo>
                    <a:pt x="9489745" y="8068"/>
                  </a:lnTo>
                  <a:lnTo>
                    <a:pt x="9449816" y="0"/>
                  </a:lnTo>
                  <a:close/>
                </a:path>
              </a:pathLst>
            </a:custGeom>
            <a:solidFill>
              <a:srgbClr val="FFFFFF">
                <a:alpha val="90194"/>
              </a:srgbClr>
            </a:solidFill>
          </p:spPr>
          <p:txBody>
            <a:bodyPr wrap="square" lIns="0" tIns="0" rIns="0" bIns="0" rtlCol="0"/>
            <a:lstStyle/>
            <a:p>
              <a:endParaRPr/>
            </a:p>
          </p:txBody>
        </p:sp>
        <p:sp>
          <p:nvSpPr>
            <p:cNvPr id="17" name="object 17"/>
            <p:cNvSpPr/>
            <p:nvPr/>
          </p:nvSpPr>
          <p:spPr>
            <a:xfrm>
              <a:off x="1888235" y="1677923"/>
              <a:ext cx="9552940" cy="615950"/>
            </a:xfrm>
            <a:custGeom>
              <a:avLst/>
              <a:gdLst/>
              <a:ahLst/>
              <a:cxnLst/>
              <a:rect l="l" t="t" r="r" b="b"/>
              <a:pathLst>
                <a:path w="9552940" h="615950">
                  <a:moveTo>
                    <a:pt x="9552432" y="102615"/>
                  </a:moveTo>
                  <a:lnTo>
                    <a:pt x="9552432" y="513079"/>
                  </a:lnTo>
                  <a:lnTo>
                    <a:pt x="9544363" y="553009"/>
                  </a:lnTo>
                  <a:lnTo>
                    <a:pt x="9522364" y="585628"/>
                  </a:lnTo>
                  <a:lnTo>
                    <a:pt x="9489745" y="607627"/>
                  </a:lnTo>
                  <a:lnTo>
                    <a:pt x="9449816" y="615696"/>
                  </a:lnTo>
                  <a:lnTo>
                    <a:pt x="0" y="615696"/>
                  </a:lnTo>
                  <a:lnTo>
                    <a:pt x="0" y="0"/>
                  </a:lnTo>
                  <a:lnTo>
                    <a:pt x="9449816" y="0"/>
                  </a:lnTo>
                  <a:lnTo>
                    <a:pt x="9489745" y="8068"/>
                  </a:lnTo>
                  <a:lnTo>
                    <a:pt x="9522364" y="30067"/>
                  </a:lnTo>
                  <a:lnTo>
                    <a:pt x="9544363" y="62686"/>
                  </a:lnTo>
                  <a:lnTo>
                    <a:pt x="9552432" y="102615"/>
                  </a:lnTo>
                  <a:close/>
                </a:path>
              </a:pathLst>
            </a:custGeom>
            <a:ln w="9144">
              <a:solidFill>
                <a:srgbClr val="E19D3D"/>
              </a:solidFill>
            </a:ln>
          </p:spPr>
          <p:txBody>
            <a:bodyPr wrap="square" lIns="0" tIns="0" rIns="0" bIns="0" rtlCol="0"/>
            <a:lstStyle/>
            <a:p>
              <a:endParaRPr/>
            </a:p>
          </p:txBody>
        </p:sp>
      </p:grpSp>
      <p:sp>
        <p:nvSpPr>
          <p:cNvPr id="18" name="object 18"/>
          <p:cNvSpPr txBox="1"/>
          <p:nvPr/>
        </p:nvSpPr>
        <p:spPr>
          <a:xfrm>
            <a:off x="1959991" y="1863928"/>
            <a:ext cx="2715260" cy="208915"/>
          </a:xfrm>
          <a:prstGeom prst="rect">
            <a:avLst/>
          </a:prstGeom>
        </p:spPr>
        <p:txBody>
          <a:bodyPr vert="horz" wrap="square" lIns="0" tIns="12700" rIns="0" bIns="0" rtlCol="0">
            <a:spAutoFit/>
          </a:bodyPr>
          <a:lstStyle/>
          <a:p>
            <a:pPr marL="128270" indent="-116205">
              <a:lnSpc>
                <a:spcPct val="100000"/>
              </a:lnSpc>
              <a:spcBef>
                <a:spcPts val="100"/>
              </a:spcBef>
              <a:buChar char="•"/>
              <a:tabLst>
                <a:tab pos="128905" algn="l"/>
              </a:tabLst>
            </a:pPr>
            <a:r>
              <a:rPr sz="1200" spc="-15" dirty="0">
                <a:latin typeface="Corbel"/>
                <a:cs typeface="Corbel"/>
              </a:rPr>
              <a:t>Traitement</a:t>
            </a:r>
            <a:r>
              <a:rPr sz="1200" spc="10" dirty="0">
                <a:latin typeface="Corbel"/>
                <a:cs typeface="Corbel"/>
              </a:rPr>
              <a:t> </a:t>
            </a:r>
            <a:r>
              <a:rPr sz="1200" spc="-5" dirty="0">
                <a:latin typeface="Corbel"/>
                <a:cs typeface="Corbel"/>
              </a:rPr>
              <a:t>par</a:t>
            </a:r>
            <a:r>
              <a:rPr sz="1200" spc="-25" dirty="0">
                <a:latin typeface="Corbel"/>
                <a:cs typeface="Corbel"/>
              </a:rPr>
              <a:t> </a:t>
            </a:r>
            <a:r>
              <a:rPr sz="1200" spc="-5" dirty="0">
                <a:latin typeface="Corbel"/>
                <a:cs typeface="Corbel"/>
              </a:rPr>
              <a:t>imputation</a:t>
            </a:r>
            <a:r>
              <a:rPr sz="1200" spc="10" dirty="0">
                <a:latin typeface="Corbel"/>
                <a:cs typeface="Corbel"/>
              </a:rPr>
              <a:t> </a:t>
            </a:r>
            <a:r>
              <a:rPr sz="1200" dirty="0">
                <a:latin typeface="Corbel"/>
                <a:cs typeface="Corbel"/>
              </a:rPr>
              <a:t>de</a:t>
            </a:r>
            <a:r>
              <a:rPr sz="1200" spc="-20" dirty="0">
                <a:latin typeface="Corbel"/>
                <a:cs typeface="Corbel"/>
              </a:rPr>
              <a:t> </a:t>
            </a:r>
            <a:r>
              <a:rPr sz="1200" dirty="0">
                <a:latin typeface="Corbel"/>
                <a:cs typeface="Corbel"/>
              </a:rPr>
              <a:t>la</a:t>
            </a:r>
            <a:r>
              <a:rPr sz="1200" spc="10" dirty="0">
                <a:latin typeface="Corbel"/>
                <a:cs typeface="Corbel"/>
              </a:rPr>
              <a:t> </a:t>
            </a:r>
            <a:r>
              <a:rPr sz="1200" spc="-5" dirty="0">
                <a:latin typeface="Corbel"/>
                <a:cs typeface="Corbel"/>
              </a:rPr>
              <a:t>médiane</a:t>
            </a:r>
            <a:endParaRPr sz="1200">
              <a:latin typeface="Corbel"/>
              <a:cs typeface="Corbel"/>
            </a:endParaRPr>
          </a:p>
        </p:txBody>
      </p:sp>
      <p:grpSp>
        <p:nvGrpSpPr>
          <p:cNvPr id="19" name="object 19"/>
          <p:cNvGrpSpPr/>
          <p:nvPr/>
        </p:nvGrpSpPr>
        <p:grpSpPr>
          <a:xfrm>
            <a:off x="746569" y="2535745"/>
            <a:ext cx="1030605" cy="957580"/>
            <a:chOff x="746569" y="2535745"/>
            <a:chExt cx="1030605" cy="957580"/>
          </a:xfrm>
        </p:grpSpPr>
        <p:pic>
          <p:nvPicPr>
            <p:cNvPr id="20" name="object 20"/>
            <p:cNvPicPr/>
            <p:nvPr/>
          </p:nvPicPr>
          <p:blipFill>
            <a:blip r:embed="rId4" cstate="print"/>
            <a:stretch>
              <a:fillRect/>
            </a:stretch>
          </p:blipFill>
          <p:spPr>
            <a:xfrm>
              <a:off x="751331" y="2540507"/>
              <a:ext cx="1021080" cy="947927"/>
            </a:xfrm>
            <a:prstGeom prst="rect">
              <a:avLst/>
            </a:prstGeom>
          </p:spPr>
        </p:pic>
        <p:sp>
          <p:nvSpPr>
            <p:cNvPr id="21" name="object 21"/>
            <p:cNvSpPr/>
            <p:nvPr/>
          </p:nvSpPr>
          <p:spPr>
            <a:xfrm>
              <a:off x="751331" y="2540507"/>
              <a:ext cx="1021080" cy="948055"/>
            </a:xfrm>
            <a:custGeom>
              <a:avLst/>
              <a:gdLst/>
              <a:ahLst/>
              <a:cxnLst/>
              <a:rect l="l" t="t" r="r" b="b"/>
              <a:pathLst>
                <a:path w="1021080" h="948054">
                  <a:moveTo>
                    <a:pt x="1021080" y="0"/>
                  </a:moveTo>
                  <a:lnTo>
                    <a:pt x="1021080" y="473963"/>
                  </a:lnTo>
                  <a:lnTo>
                    <a:pt x="510540" y="947927"/>
                  </a:lnTo>
                  <a:lnTo>
                    <a:pt x="0" y="473963"/>
                  </a:lnTo>
                  <a:lnTo>
                    <a:pt x="0" y="0"/>
                  </a:lnTo>
                  <a:lnTo>
                    <a:pt x="510540" y="473963"/>
                  </a:lnTo>
                  <a:lnTo>
                    <a:pt x="1021080" y="0"/>
                  </a:lnTo>
                  <a:close/>
                </a:path>
              </a:pathLst>
            </a:custGeom>
            <a:ln w="9143">
              <a:solidFill>
                <a:srgbClr val="D5493A"/>
              </a:solidFill>
            </a:ln>
          </p:spPr>
          <p:txBody>
            <a:bodyPr wrap="square" lIns="0" tIns="0" rIns="0" bIns="0" rtlCol="0"/>
            <a:lstStyle/>
            <a:p>
              <a:endParaRPr/>
            </a:p>
          </p:txBody>
        </p:sp>
      </p:grpSp>
      <p:sp>
        <p:nvSpPr>
          <p:cNvPr id="22" name="object 22"/>
          <p:cNvSpPr txBox="1"/>
          <p:nvPr/>
        </p:nvSpPr>
        <p:spPr>
          <a:xfrm>
            <a:off x="947724" y="2823210"/>
            <a:ext cx="621030" cy="346075"/>
          </a:xfrm>
          <a:prstGeom prst="rect">
            <a:avLst/>
          </a:prstGeom>
        </p:spPr>
        <p:txBody>
          <a:bodyPr vert="horz" wrap="square" lIns="0" tIns="30480" rIns="0" bIns="0" rtlCol="0">
            <a:spAutoFit/>
          </a:bodyPr>
          <a:lstStyle/>
          <a:p>
            <a:pPr marL="36830" marR="5080" indent="-24765">
              <a:lnSpc>
                <a:spcPts val="1200"/>
              </a:lnSpc>
              <a:spcBef>
                <a:spcPts val="240"/>
              </a:spcBef>
            </a:pPr>
            <a:r>
              <a:rPr sz="1100" b="1" dirty="0">
                <a:latin typeface="Corbel"/>
                <a:cs typeface="Corbel"/>
              </a:rPr>
              <a:t>E</a:t>
            </a:r>
            <a:r>
              <a:rPr sz="1100" b="1" spc="5" dirty="0">
                <a:latin typeface="Corbel"/>
                <a:cs typeface="Corbel"/>
              </a:rPr>
              <a:t>n</a:t>
            </a:r>
            <a:r>
              <a:rPr sz="1100" b="1" spc="-10" dirty="0">
                <a:latin typeface="Corbel"/>
                <a:cs typeface="Corbel"/>
              </a:rPr>
              <a:t>c</a:t>
            </a:r>
            <a:r>
              <a:rPr sz="1100" b="1" spc="-15" dirty="0">
                <a:latin typeface="Corbel"/>
                <a:cs typeface="Corbel"/>
              </a:rPr>
              <a:t>o</a:t>
            </a:r>
            <a:r>
              <a:rPr sz="1100" b="1" spc="5" dirty="0">
                <a:latin typeface="Corbel"/>
                <a:cs typeface="Corbel"/>
              </a:rPr>
              <a:t>da</a:t>
            </a:r>
            <a:r>
              <a:rPr sz="1100" b="1" spc="-10" dirty="0">
                <a:latin typeface="Corbel"/>
                <a:cs typeface="Corbel"/>
              </a:rPr>
              <a:t>g</a:t>
            </a:r>
            <a:r>
              <a:rPr sz="1100" b="1" dirty="0">
                <a:latin typeface="Corbel"/>
                <a:cs typeface="Corbel"/>
              </a:rPr>
              <a:t>e  variables</a:t>
            </a:r>
            <a:endParaRPr sz="1100">
              <a:latin typeface="Corbel"/>
              <a:cs typeface="Corbel"/>
            </a:endParaRPr>
          </a:p>
        </p:txBody>
      </p:sp>
      <p:grpSp>
        <p:nvGrpSpPr>
          <p:cNvPr id="23" name="object 23"/>
          <p:cNvGrpSpPr/>
          <p:nvPr/>
        </p:nvGrpSpPr>
        <p:grpSpPr>
          <a:xfrm>
            <a:off x="1901761" y="2535745"/>
            <a:ext cx="9544050" cy="625475"/>
            <a:chOff x="1901761" y="2535745"/>
            <a:chExt cx="9544050" cy="625475"/>
          </a:xfrm>
        </p:grpSpPr>
        <p:sp>
          <p:nvSpPr>
            <p:cNvPr id="24" name="object 24"/>
            <p:cNvSpPr/>
            <p:nvPr/>
          </p:nvSpPr>
          <p:spPr>
            <a:xfrm>
              <a:off x="1906523" y="2540507"/>
              <a:ext cx="9534525" cy="615950"/>
            </a:xfrm>
            <a:custGeom>
              <a:avLst/>
              <a:gdLst/>
              <a:ahLst/>
              <a:cxnLst/>
              <a:rect l="l" t="t" r="r" b="b"/>
              <a:pathLst>
                <a:path w="9534525" h="615950">
                  <a:moveTo>
                    <a:pt x="9431528" y="0"/>
                  </a:moveTo>
                  <a:lnTo>
                    <a:pt x="0" y="0"/>
                  </a:lnTo>
                  <a:lnTo>
                    <a:pt x="0" y="615695"/>
                  </a:lnTo>
                  <a:lnTo>
                    <a:pt x="9431528" y="615695"/>
                  </a:lnTo>
                  <a:lnTo>
                    <a:pt x="9471457" y="607627"/>
                  </a:lnTo>
                  <a:lnTo>
                    <a:pt x="9504076" y="585628"/>
                  </a:lnTo>
                  <a:lnTo>
                    <a:pt x="9526075" y="553009"/>
                  </a:lnTo>
                  <a:lnTo>
                    <a:pt x="9534144" y="513079"/>
                  </a:lnTo>
                  <a:lnTo>
                    <a:pt x="9534144" y="102615"/>
                  </a:lnTo>
                  <a:lnTo>
                    <a:pt x="9526075" y="62686"/>
                  </a:lnTo>
                  <a:lnTo>
                    <a:pt x="9504076" y="30067"/>
                  </a:lnTo>
                  <a:lnTo>
                    <a:pt x="9471457" y="8068"/>
                  </a:lnTo>
                  <a:lnTo>
                    <a:pt x="9431528" y="0"/>
                  </a:lnTo>
                  <a:close/>
                </a:path>
              </a:pathLst>
            </a:custGeom>
            <a:solidFill>
              <a:srgbClr val="FFFFFF">
                <a:alpha val="90194"/>
              </a:srgbClr>
            </a:solidFill>
          </p:spPr>
          <p:txBody>
            <a:bodyPr wrap="square" lIns="0" tIns="0" rIns="0" bIns="0" rtlCol="0"/>
            <a:lstStyle/>
            <a:p>
              <a:endParaRPr/>
            </a:p>
          </p:txBody>
        </p:sp>
        <p:sp>
          <p:nvSpPr>
            <p:cNvPr id="25" name="object 25"/>
            <p:cNvSpPr/>
            <p:nvPr/>
          </p:nvSpPr>
          <p:spPr>
            <a:xfrm>
              <a:off x="1906523" y="2540507"/>
              <a:ext cx="9534525" cy="615950"/>
            </a:xfrm>
            <a:custGeom>
              <a:avLst/>
              <a:gdLst/>
              <a:ahLst/>
              <a:cxnLst/>
              <a:rect l="l" t="t" r="r" b="b"/>
              <a:pathLst>
                <a:path w="9534525" h="615950">
                  <a:moveTo>
                    <a:pt x="9534144" y="102615"/>
                  </a:moveTo>
                  <a:lnTo>
                    <a:pt x="9534144" y="513079"/>
                  </a:lnTo>
                  <a:lnTo>
                    <a:pt x="9526075" y="553009"/>
                  </a:lnTo>
                  <a:lnTo>
                    <a:pt x="9504076" y="585628"/>
                  </a:lnTo>
                  <a:lnTo>
                    <a:pt x="9471457" y="607627"/>
                  </a:lnTo>
                  <a:lnTo>
                    <a:pt x="9431528" y="615695"/>
                  </a:lnTo>
                  <a:lnTo>
                    <a:pt x="0" y="615695"/>
                  </a:lnTo>
                  <a:lnTo>
                    <a:pt x="0" y="0"/>
                  </a:lnTo>
                  <a:lnTo>
                    <a:pt x="9431528" y="0"/>
                  </a:lnTo>
                  <a:lnTo>
                    <a:pt x="9471457" y="8068"/>
                  </a:lnTo>
                  <a:lnTo>
                    <a:pt x="9504076" y="30067"/>
                  </a:lnTo>
                  <a:lnTo>
                    <a:pt x="9526075" y="62686"/>
                  </a:lnTo>
                  <a:lnTo>
                    <a:pt x="9534144" y="102615"/>
                  </a:lnTo>
                  <a:close/>
                </a:path>
              </a:pathLst>
            </a:custGeom>
            <a:ln w="9144">
              <a:solidFill>
                <a:srgbClr val="D5493A"/>
              </a:solidFill>
            </a:ln>
          </p:spPr>
          <p:txBody>
            <a:bodyPr wrap="square" lIns="0" tIns="0" rIns="0" bIns="0" rtlCol="0"/>
            <a:lstStyle/>
            <a:p>
              <a:endParaRPr/>
            </a:p>
          </p:txBody>
        </p:sp>
      </p:grpSp>
      <p:sp>
        <p:nvSpPr>
          <p:cNvPr id="26" name="object 26"/>
          <p:cNvSpPr txBox="1"/>
          <p:nvPr/>
        </p:nvSpPr>
        <p:spPr>
          <a:xfrm>
            <a:off x="1977644" y="2616438"/>
            <a:ext cx="4056379" cy="417195"/>
          </a:xfrm>
          <a:prstGeom prst="rect">
            <a:avLst/>
          </a:prstGeom>
        </p:spPr>
        <p:txBody>
          <a:bodyPr vert="horz" wrap="square" lIns="0" tIns="25400" rIns="0" bIns="0" rtlCol="0">
            <a:spAutoFit/>
          </a:bodyPr>
          <a:lstStyle/>
          <a:p>
            <a:pPr marL="128270" indent="-116205">
              <a:lnSpc>
                <a:spcPct val="100000"/>
              </a:lnSpc>
              <a:spcBef>
                <a:spcPts val="200"/>
              </a:spcBef>
              <a:buChar char="•"/>
              <a:tabLst>
                <a:tab pos="128905" algn="l"/>
              </a:tabLst>
            </a:pPr>
            <a:r>
              <a:rPr sz="1200" spc="-5" dirty="0">
                <a:latin typeface="Corbel"/>
                <a:cs typeface="Corbel"/>
              </a:rPr>
              <a:t>Label</a:t>
            </a:r>
            <a:r>
              <a:rPr sz="1200" spc="10" dirty="0">
                <a:latin typeface="Corbel"/>
                <a:cs typeface="Corbel"/>
              </a:rPr>
              <a:t> </a:t>
            </a:r>
            <a:r>
              <a:rPr sz="1200" spc="-5" dirty="0">
                <a:latin typeface="Corbel"/>
                <a:cs typeface="Corbel"/>
              </a:rPr>
              <a:t>encoding</a:t>
            </a:r>
            <a:r>
              <a:rPr sz="1200" spc="-15" dirty="0">
                <a:latin typeface="Corbel"/>
                <a:cs typeface="Corbel"/>
              </a:rPr>
              <a:t> </a:t>
            </a:r>
            <a:r>
              <a:rPr sz="1200" dirty="0">
                <a:latin typeface="Corbel"/>
                <a:cs typeface="Corbel"/>
              </a:rPr>
              <a:t>pour</a:t>
            </a:r>
            <a:r>
              <a:rPr sz="1200" spc="-10" dirty="0">
                <a:latin typeface="Corbel"/>
                <a:cs typeface="Corbel"/>
              </a:rPr>
              <a:t> </a:t>
            </a:r>
            <a:r>
              <a:rPr sz="1200" dirty="0">
                <a:latin typeface="Corbel"/>
                <a:cs typeface="Corbel"/>
              </a:rPr>
              <a:t>les</a:t>
            </a:r>
            <a:r>
              <a:rPr sz="1200" spc="-25" dirty="0">
                <a:latin typeface="Corbel"/>
                <a:cs typeface="Corbel"/>
              </a:rPr>
              <a:t> </a:t>
            </a:r>
            <a:r>
              <a:rPr sz="1200" spc="-5" dirty="0">
                <a:latin typeface="Corbel"/>
                <a:cs typeface="Corbel"/>
              </a:rPr>
              <a:t>variables</a:t>
            </a:r>
            <a:r>
              <a:rPr sz="1200" spc="5" dirty="0">
                <a:latin typeface="Corbel"/>
                <a:cs typeface="Corbel"/>
              </a:rPr>
              <a:t> </a:t>
            </a:r>
            <a:r>
              <a:rPr sz="1200" dirty="0">
                <a:latin typeface="Corbel"/>
                <a:cs typeface="Corbel"/>
              </a:rPr>
              <a:t>à</a:t>
            </a:r>
            <a:r>
              <a:rPr sz="1200" spc="25" dirty="0">
                <a:latin typeface="Corbel"/>
                <a:cs typeface="Corbel"/>
              </a:rPr>
              <a:t> </a:t>
            </a:r>
            <a:r>
              <a:rPr sz="1200" dirty="0">
                <a:latin typeface="Corbel"/>
                <a:cs typeface="Corbel"/>
              </a:rPr>
              <a:t>2</a:t>
            </a:r>
            <a:r>
              <a:rPr sz="1200" spc="-5" dirty="0">
                <a:latin typeface="Corbel"/>
                <a:cs typeface="Corbel"/>
              </a:rPr>
              <a:t> catégories.</a:t>
            </a:r>
            <a:endParaRPr sz="1200">
              <a:latin typeface="Corbel"/>
              <a:cs typeface="Corbel"/>
            </a:endParaRPr>
          </a:p>
          <a:p>
            <a:pPr marL="128270" indent="-116205">
              <a:lnSpc>
                <a:spcPct val="100000"/>
              </a:lnSpc>
              <a:spcBef>
                <a:spcPts val="100"/>
              </a:spcBef>
              <a:buChar char="•"/>
              <a:tabLst>
                <a:tab pos="128905" algn="l"/>
              </a:tabLst>
            </a:pPr>
            <a:r>
              <a:rPr sz="1200" dirty="0">
                <a:latin typeface="Corbel"/>
                <a:cs typeface="Corbel"/>
              </a:rPr>
              <a:t>One </a:t>
            </a:r>
            <a:r>
              <a:rPr sz="1200" spc="-5" dirty="0">
                <a:latin typeface="Corbel"/>
                <a:cs typeface="Corbel"/>
              </a:rPr>
              <a:t>Hot Encoding</a:t>
            </a:r>
            <a:r>
              <a:rPr sz="1200" spc="-15" dirty="0">
                <a:latin typeface="Corbel"/>
                <a:cs typeface="Corbel"/>
              </a:rPr>
              <a:t> </a:t>
            </a:r>
            <a:r>
              <a:rPr sz="1200" dirty="0">
                <a:latin typeface="Corbel"/>
                <a:cs typeface="Corbel"/>
              </a:rPr>
              <a:t>pour</a:t>
            </a:r>
            <a:r>
              <a:rPr sz="1200" spc="-15" dirty="0">
                <a:latin typeface="Corbel"/>
                <a:cs typeface="Corbel"/>
              </a:rPr>
              <a:t> </a:t>
            </a:r>
            <a:r>
              <a:rPr sz="1200" dirty="0">
                <a:latin typeface="Corbel"/>
                <a:cs typeface="Corbel"/>
              </a:rPr>
              <a:t>les</a:t>
            </a:r>
            <a:r>
              <a:rPr sz="1200" spc="5" dirty="0">
                <a:latin typeface="Corbel"/>
                <a:cs typeface="Corbel"/>
              </a:rPr>
              <a:t> </a:t>
            </a:r>
            <a:r>
              <a:rPr sz="1200" spc="-5" dirty="0">
                <a:latin typeface="Corbel"/>
                <a:cs typeface="Corbel"/>
              </a:rPr>
              <a:t>variables</a:t>
            </a:r>
            <a:r>
              <a:rPr sz="1200" spc="-30" dirty="0">
                <a:latin typeface="Corbel"/>
                <a:cs typeface="Corbel"/>
              </a:rPr>
              <a:t> </a:t>
            </a:r>
            <a:r>
              <a:rPr sz="1200" dirty="0">
                <a:latin typeface="Corbel"/>
                <a:cs typeface="Corbel"/>
              </a:rPr>
              <a:t>à</a:t>
            </a:r>
            <a:r>
              <a:rPr sz="1200" spc="15" dirty="0">
                <a:latin typeface="Corbel"/>
                <a:cs typeface="Corbel"/>
              </a:rPr>
              <a:t> </a:t>
            </a:r>
            <a:r>
              <a:rPr sz="1200" dirty="0">
                <a:latin typeface="Corbel"/>
                <a:cs typeface="Corbel"/>
              </a:rPr>
              <a:t>plus</a:t>
            </a:r>
            <a:r>
              <a:rPr sz="1200" spc="-25" dirty="0">
                <a:latin typeface="Corbel"/>
                <a:cs typeface="Corbel"/>
              </a:rPr>
              <a:t> </a:t>
            </a:r>
            <a:r>
              <a:rPr sz="1200" dirty="0">
                <a:latin typeface="Corbel"/>
                <a:cs typeface="Corbel"/>
              </a:rPr>
              <a:t>de deux</a:t>
            </a:r>
            <a:r>
              <a:rPr sz="1200" spc="-15" dirty="0">
                <a:latin typeface="Corbel"/>
                <a:cs typeface="Corbel"/>
              </a:rPr>
              <a:t> </a:t>
            </a:r>
            <a:r>
              <a:rPr sz="1200" spc="-5" dirty="0">
                <a:latin typeface="Corbel"/>
                <a:cs typeface="Corbel"/>
              </a:rPr>
              <a:t>catégories.</a:t>
            </a:r>
            <a:endParaRPr sz="1200">
              <a:latin typeface="Corbel"/>
              <a:cs typeface="Corbel"/>
            </a:endParaRPr>
          </a:p>
        </p:txBody>
      </p:sp>
      <p:grpSp>
        <p:nvGrpSpPr>
          <p:cNvPr id="27" name="object 27"/>
          <p:cNvGrpSpPr/>
          <p:nvPr/>
        </p:nvGrpSpPr>
        <p:grpSpPr>
          <a:xfrm>
            <a:off x="746569" y="3398329"/>
            <a:ext cx="1028065" cy="957580"/>
            <a:chOff x="746569" y="3398329"/>
            <a:chExt cx="1028065" cy="957580"/>
          </a:xfrm>
        </p:grpSpPr>
        <p:pic>
          <p:nvPicPr>
            <p:cNvPr id="28" name="object 28"/>
            <p:cNvPicPr/>
            <p:nvPr/>
          </p:nvPicPr>
          <p:blipFill>
            <a:blip r:embed="rId5" cstate="print"/>
            <a:stretch>
              <a:fillRect/>
            </a:stretch>
          </p:blipFill>
          <p:spPr>
            <a:xfrm>
              <a:off x="751331" y="3403091"/>
              <a:ext cx="1018032" cy="947928"/>
            </a:xfrm>
            <a:prstGeom prst="rect">
              <a:avLst/>
            </a:prstGeom>
          </p:spPr>
        </p:pic>
        <p:sp>
          <p:nvSpPr>
            <p:cNvPr id="29" name="object 29"/>
            <p:cNvSpPr/>
            <p:nvPr/>
          </p:nvSpPr>
          <p:spPr>
            <a:xfrm>
              <a:off x="751331" y="3403091"/>
              <a:ext cx="1018540" cy="948055"/>
            </a:xfrm>
            <a:custGeom>
              <a:avLst/>
              <a:gdLst/>
              <a:ahLst/>
              <a:cxnLst/>
              <a:rect l="l" t="t" r="r" b="b"/>
              <a:pathLst>
                <a:path w="1018539" h="948054">
                  <a:moveTo>
                    <a:pt x="1018032" y="0"/>
                  </a:moveTo>
                  <a:lnTo>
                    <a:pt x="1018032" y="473964"/>
                  </a:lnTo>
                  <a:lnTo>
                    <a:pt x="509016" y="947928"/>
                  </a:lnTo>
                  <a:lnTo>
                    <a:pt x="0" y="473964"/>
                  </a:lnTo>
                  <a:lnTo>
                    <a:pt x="0" y="0"/>
                  </a:lnTo>
                  <a:lnTo>
                    <a:pt x="509016" y="473964"/>
                  </a:lnTo>
                  <a:lnTo>
                    <a:pt x="1018032" y="0"/>
                  </a:lnTo>
                  <a:close/>
                </a:path>
              </a:pathLst>
            </a:custGeom>
            <a:ln w="9144">
              <a:solidFill>
                <a:srgbClr val="D54686"/>
              </a:solidFill>
            </a:ln>
          </p:spPr>
          <p:txBody>
            <a:bodyPr wrap="square" lIns="0" tIns="0" rIns="0" bIns="0" rtlCol="0"/>
            <a:lstStyle/>
            <a:p>
              <a:endParaRPr/>
            </a:p>
          </p:txBody>
        </p:sp>
      </p:grpSp>
      <p:sp>
        <p:nvSpPr>
          <p:cNvPr id="30" name="object 30"/>
          <p:cNvSpPr txBox="1"/>
          <p:nvPr/>
        </p:nvSpPr>
        <p:spPr>
          <a:xfrm>
            <a:off x="889812" y="3685488"/>
            <a:ext cx="739775" cy="346710"/>
          </a:xfrm>
          <a:prstGeom prst="rect">
            <a:avLst/>
          </a:prstGeom>
        </p:spPr>
        <p:txBody>
          <a:bodyPr vert="horz" wrap="square" lIns="0" tIns="13335" rIns="0" bIns="0" rtlCol="0">
            <a:spAutoFit/>
          </a:bodyPr>
          <a:lstStyle/>
          <a:p>
            <a:pPr algn="ctr">
              <a:lnSpc>
                <a:spcPts val="1260"/>
              </a:lnSpc>
              <a:spcBef>
                <a:spcPts val="105"/>
              </a:spcBef>
            </a:pPr>
            <a:r>
              <a:rPr sz="1100" b="1" dirty="0">
                <a:latin typeface="Corbel"/>
                <a:cs typeface="Corbel"/>
              </a:rPr>
              <a:t>Alignement</a:t>
            </a:r>
            <a:endParaRPr sz="1100">
              <a:latin typeface="Corbel"/>
              <a:cs typeface="Corbel"/>
            </a:endParaRPr>
          </a:p>
          <a:p>
            <a:pPr algn="ctr">
              <a:lnSpc>
                <a:spcPts val="1260"/>
              </a:lnSpc>
            </a:pPr>
            <a:r>
              <a:rPr sz="1100" b="1" dirty="0">
                <a:latin typeface="Corbel"/>
                <a:cs typeface="Corbel"/>
              </a:rPr>
              <a:t>datasets</a:t>
            </a:r>
            <a:endParaRPr sz="1100">
              <a:latin typeface="Corbel"/>
              <a:cs typeface="Corbel"/>
            </a:endParaRPr>
          </a:p>
        </p:txBody>
      </p:sp>
      <p:grpSp>
        <p:nvGrpSpPr>
          <p:cNvPr id="31" name="object 31"/>
          <p:cNvGrpSpPr/>
          <p:nvPr/>
        </p:nvGrpSpPr>
        <p:grpSpPr>
          <a:xfrm>
            <a:off x="1907857" y="3398329"/>
            <a:ext cx="9510395" cy="625475"/>
            <a:chOff x="1907857" y="3398329"/>
            <a:chExt cx="9510395" cy="625475"/>
          </a:xfrm>
        </p:grpSpPr>
        <p:sp>
          <p:nvSpPr>
            <p:cNvPr id="32" name="object 32"/>
            <p:cNvSpPr/>
            <p:nvPr/>
          </p:nvSpPr>
          <p:spPr>
            <a:xfrm>
              <a:off x="1912620" y="3403091"/>
              <a:ext cx="9500870" cy="615950"/>
            </a:xfrm>
            <a:custGeom>
              <a:avLst/>
              <a:gdLst/>
              <a:ahLst/>
              <a:cxnLst/>
              <a:rect l="l" t="t" r="r" b="b"/>
              <a:pathLst>
                <a:path w="9500870" h="615950">
                  <a:moveTo>
                    <a:pt x="9398000" y="0"/>
                  </a:moveTo>
                  <a:lnTo>
                    <a:pt x="0" y="0"/>
                  </a:lnTo>
                  <a:lnTo>
                    <a:pt x="0" y="615696"/>
                  </a:lnTo>
                  <a:lnTo>
                    <a:pt x="9398000" y="615696"/>
                  </a:lnTo>
                  <a:lnTo>
                    <a:pt x="9437929" y="607627"/>
                  </a:lnTo>
                  <a:lnTo>
                    <a:pt x="9470548" y="585628"/>
                  </a:lnTo>
                  <a:lnTo>
                    <a:pt x="9492547" y="553009"/>
                  </a:lnTo>
                  <a:lnTo>
                    <a:pt x="9500616" y="513080"/>
                  </a:lnTo>
                  <a:lnTo>
                    <a:pt x="9500616" y="102616"/>
                  </a:lnTo>
                  <a:lnTo>
                    <a:pt x="9492547" y="62686"/>
                  </a:lnTo>
                  <a:lnTo>
                    <a:pt x="9470548" y="30067"/>
                  </a:lnTo>
                  <a:lnTo>
                    <a:pt x="9437929" y="8068"/>
                  </a:lnTo>
                  <a:lnTo>
                    <a:pt x="9398000" y="0"/>
                  </a:lnTo>
                  <a:close/>
                </a:path>
              </a:pathLst>
            </a:custGeom>
            <a:solidFill>
              <a:srgbClr val="FFFFFF">
                <a:alpha val="90194"/>
              </a:srgbClr>
            </a:solidFill>
          </p:spPr>
          <p:txBody>
            <a:bodyPr wrap="square" lIns="0" tIns="0" rIns="0" bIns="0" rtlCol="0"/>
            <a:lstStyle/>
            <a:p>
              <a:endParaRPr/>
            </a:p>
          </p:txBody>
        </p:sp>
        <p:sp>
          <p:nvSpPr>
            <p:cNvPr id="33" name="object 33"/>
            <p:cNvSpPr/>
            <p:nvPr/>
          </p:nvSpPr>
          <p:spPr>
            <a:xfrm>
              <a:off x="1912620" y="3403091"/>
              <a:ext cx="9500870" cy="615950"/>
            </a:xfrm>
            <a:custGeom>
              <a:avLst/>
              <a:gdLst/>
              <a:ahLst/>
              <a:cxnLst/>
              <a:rect l="l" t="t" r="r" b="b"/>
              <a:pathLst>
                <a:path w="9500870" h="615950">
                  <a:moveTo>
                    <a:pt x="9500616" y="102616"/>
                  </a:moveTo>
                  <a:lnTo>
                    <a:pt x="9500616" y="513080"/>
                  </a:lnTo>
                  <a:lnTo>
                    <a:pt x="9492547" y="553009"/>
                  </a:lnTo>
                  <a:lnTo>
                    <a:pt x="9470548" y="585628"/>
                  </a:lnTo>
                  <a:lnTo>
                    <a:pt x="9437929" y="607627"/>
                  </a:lnTo>
                  <a:lnTo>
                    <a:pt x="9398000" y="615696"/>
                  </a:lnTo>
                  <a:lnTo>
                    <a:pt x="0" y="615696"/>
                  </a:lnTo>
                  <a:lnTo>
                    <a:pt x="0" y="0"/>
                  </a:lnTo>
                  <a:lnTo>
                    <a:pt x="9398000" y="0"/>
                  </a:lnTo>
                  <a:lnTo>
                    <a:pt x="9437929" y="8068"/>
                  </a:lnTo>
                  <a:lnTo>
                    <a:pt x="9470548" y="30067"/>
                  </a:lnTo>
                  <a:lnTo>
                    <a:pt x="9492547" y="62686"/>
                  </a:lnTo>
                  <a:lnTo>
                    <a:pt x="9500616" y="102616"/>
                  </a:lnTo>
                  <a:close/>
                </a:path>
              </a:pathLst>
            </a:custGeom>
            <a:ln w="9144">
              <a:solidFill>
                <a:srgbClr val="D54686"/>
              </a:solidFill>
            </a:ln>
          </p:spPr>
          <p:txBody>
            <a:bodyPr wrap="square" lIns="0" tIns="0" rIns="0" bIns="0" rtlCol="0"/>
            <a:lstStyle/>
            <a:p>
              <a:endParaRPr/>
            </a:p>
          </p:txBody>
        </p:sp>
      </p:grpSp>
      <p:sp>
        <p:nvSpPr>
          <p:cNvPr id="34" name="object 34"/>
          <p:cNvSpPr txBox="1"/>
          <p:nvPr/>
        </p:nvSpPr>
        <p:spPr>
          <a:xfrm>
            <a:off x="1984375" y="3589477"/>
            <a:ext cx="5302250" cy="208915"/>
          </a:xfrm>
          <a:prstGeom prst="rect">
            <a:avLst/>
          </a:prstGeom>
        </p:spPr>
        <p:txBody>
          <a:bodyPr vert="horz" wrap="square" lIns="0" tIns="12700" rIns="0" bIns="0" rtlCol="0">
            <a:spAutoFit/>
          </a:bodyPr>
          <a:lstStyle/>
          <a:p>
            <a:pPr marL="128270" indent="-116205">
              <a:lnSpc>
                <a:spcPct val="100000"/>
              </a:lnSpc>
              <a:spcBef>
                <a:spcPts val="100"/>
              </a:spcBef>
              <a:buChar char="•"/>
              <a:tabLst>
                <a:tab pos="128905" algn="l"/>
              </a:tabLst>
            </a:pPr>
            <a:r>
              <a:rPr sz="1200" dirty="0">
                <a:latin typeface="Corbel"/>
                <a:cs typeface="Corbel"/>
              </a:rPr>
              <a:t>Alignement</a:t>
            </a:r>
            <a:r>
              <a:rPr sz="1200" spc="-10" dirty="0">
                <a:latin typeface="Corbel"/>
                <a:cs typeface="Corbel"/>
              </a:rPr>
              <a:t> </a:t>
            </a:r>
            <a:r>
              <a:rPr sz="1200" dirty="0">
                <a:latin typeface="Corbel"/>
                <a:cs typeface="Corbel"/>
              </a:rPr>
              <a:t>des</a:t>
            </a:r>
            <a:r>
              <a:rPr sz="1200" spc="5" dirty="0">
                <a:latin typeface="Corbel"/>
                <a:cs typeface="Corbel"/>
              </a:rPr>
              <a:t> </a:t>
            </a:r>
            <a:r>
              <a:rPr sz="1200" spc="-10" dirty="0">
                <a:latin typeface="Corbel"/>
                <a:cs typeface="Corbel"/>
              </a:rPr>
              <a:t>datasets</a:t>
            </a:r>
            <a:r>
              <a:rPr sz="1200" spc="25" dirty="0">
                <a:latin typeface="Corbel"/>
                <a:cs typeface="Corbel"/>
              </a:rPr>
              <a:t> </a:t>
            </a:r>
            <a:r>
              <a:rPr sz="1200" spc="-5" dirty="0">
                <a:latin typeface="Corbel"/>
                <a:cs typeface="Corbel"/>
              </a:rPr>
              <a:t>"train"</a:t>
            </a:r>
            <a:r>
              <a:rPr sz="1200" spc="25" dirty="0">
                <a:latin typeface="Corbel"/>
                <a:cs typeface="Corbel"/>
              </a:rPr>
              <a:t> </a:t>
            </a:r>
            <a:r>
              <a:rPr sz="1200" dirty="0">
                <a:latin typeface="Corbel"/>
                <a:cs typeface="Corbel"/>
              </a:rPr>
              <a:t>et </a:t>
            </a:r>
            <a:r>
              <a:rPr sz="1200" spc="-5" dirty="0">
                <a:latin typeface="Corbel"/>
                <a:cs typeface="Corbel"/>
              </a:rPr>
              <a:t>"test"</a:t>
            </a:r>
            <a:r>
              <a:rPr sz="1200" spc="50" dirty="0">
                <a:latin typeface="Corbel"/>
                <a:cs typeface="Corbel"/>
              </a:rPr>
              <a:t> </a:t>
            </a:r>
            <a:r>
              <a:rPr sz="1200" dirty="0">
                <a:latin typeface="Corbel"/>
                <a:cs typeface="Corbel"/>
              </a:rPr>
              <a:t>pour</a:t>
            </a:r>
            <a:r>
              <a:rPr sz="1200" spc="-35" dirty="0">
                <a:latin typeface="Corbel"/>
                <a:cs typeface="Corbel"/>
              </a:rPr>
              <a:t> </a:t>
            </a:r>
            <a:r>
              <a:rPr sz="1200" dirty="0">
                <a:latin typeface="Corbel"/>
                <a:cs typeface="Corbel"/>
              </a:rPr>
              <a:t>conserver</a:t>
            </a:r>
            <a:r>
              <a:rPr sz="1200" spc="10" dirty="0">
                <a:latin typeface="Corbel"/>
                <a:cs typeface="Corbel"/>
              </a:rPr>
              <a:t> </a:t>
            </a:r>
            <a:r>
              <a:rPr sz="1200" dirty="0">
                <a:latin typeface="Corbel"/>
                <a:cs typeface="Corbel"/>
              </a:rPr>
              <a:t>des</a:t>
            </a:r>
            <a:r>
              <a:rPr sz="1200" spc="5" dirty="0">
                <a:latin typeface="Corbel"/>
                <a:cs typeface="Corbel"/>
              </a:rPr>
              <a:t> </a:t>
            </a:r>
            <a:r>
              <a:rPr sz="1200" dirty="0">
                <a:latin typeface="Corbel"/>
                <a:cs typeface="Corbel"/>
              </a:rPr>
              <a:t>structures</a:t>
            </a:r>
            <a:r>
              <a:rPr sz="1200" spc="5" dirty="0">
                <a:latin typeface="Corbel"/>
                <a:cs typeface="Corbel"/>
              </a:rPr>
              <a:t> </a:t>
            </a:r>
            <a:r>
              <a:rPr sz="1200" spc="-5" dirty="0">
                <a:latin typeface="Corbel"/>
                <a:cs typeface="Corbel"/>
              </a:rPr>
              <a:t>identiques.</a:t>
            </a:r>
            <a:endParaRPr sz="1200">
              <a:latin typeface="Corbel"/>
              <a:cs typeface="Corbel"/>
            </a:endParaRPr>
          </a:p>
        </p:txBody>
      </p:sp>
      <p:grpSp>
        <p:nvGrpSpPr>
          <p:cNvPr id="35" name="object 35"/>
          <p:cNvGrpSpPr/>
          <p:nvPr/>
        </p:nvGrpSpPr>
        <p:grpSpPr>
          <a:xfrm>
            <a:off x="746569" y="4260913"/>
            <a:ext cx="1036955" cy="954405"/>
            <a:chOff x="746569" y="4260913"/>
            <a:chExt cx="1036955" cy="954405"/>
          </a:xfrm>
        </p:grpSpPr>
        <p:pic>
          <p:nvPicPr>
            <p:cNvPr id="36" name="object 36"/>
            <p:cNvPicPr/>
            <p:nvPr/>
          </p:nvPicPr>
          <p:blipFill>
            <a:blip r:embed="rId6" cstate="print"/>
            <a:stretch>
              <a:fillRect/>
            </a:stretch>
          </p:blipFill>
          <p:spPr>
            <a:xfrm>
              <a:off x="751331" y="4265676"/>
              <a:ext cx="1027176" cy="944880"/>
            </a:xfrm>
            <a:prstGeom prst="rect">
              <a:avLst/>
            </a:prstGeom>
          </p:spPr>
        </p:pic>
        <p:sp>
          <p:nvSpPr>
            <p:cNvPr id="37" name="object 37"/>
            <p:cNvSpPr/>
            <p:nvPr/>
          </p:nvSpPr>
          <p:spPr>
            <a:xfrm>
              <a:off x="751331" y="4265676"/>
              <a:ext cx="1027430" cy="944880"/>
            </a:xfrm>
            <a:custGeom>
              <a:avLst/>
              <a:gdLst/>
              <a:ahLst/>
              <a:cxnLst/>
              <a:rect l="l" t="t" r="r" b="b"/>
              <a:pathLst>
                <a:path w="1027430" h="944879">
                  <a:moveTo>
                    <a:pt x="1027176" y="0"/>
                  </a:moveTo>
                  <a:lnTo>
                    <a:pt x="1027176" y="472440"/>
                  </a:lnTo>
                  <a:lnTo>
                    <a:pt x="513588" y="944880"/>
                  </a:lnTo>
                  <a:lnTo>
                    <a:pt x="0" y="472440"/>
                  </a:lnTo>
                  <a:lnTo>
                    <a:pt x="0" y="0"/>
                  </a:lnTo>
                  <a:lnTo>
                    <a:pt x="513588" y="472440"/>
                  </a:lnTo>
                  <a:lnTo>
                    <a:pt x="1027176" y="0"/>
                  </a:lnTo>
                  <a:close/>
                </a:path>
              </a:pathLst>
            </a:custGeom>
            <a:ln w="9144">
              <a:solidFill>
                <a:srgbClr val="A666E0"/>
              </a:solidFill>
            </a:ln>
          </p:spPr>
          <p:txBody>
            <a:bodyPr wrap="square" lIns="0" tIns="0" rIns="0" bIns="0" rtlCol="0"/>
            <a:lstStyle/>
            <a:p>
              <a:endParaRPr/>
            </a:p>
          </p:txBody>
        </p:sp>
      </p:grpSp>
      <p:sp>
        <p:nvSpPr>
          <p:cNvPr id="38" name="object 38"/>
          <p:cNvSpPr txBox="1"/>
          <p:nvPr/>
        </p:nvSpPr>
        <p:spPr>
          <a:xfrm>
            <a:off x="902004" y="4548632"/>
            <a:ext cx="721995" cy="346075"/>
          </a:xfrm>
          <a:prstGeom prst="rect">
            <a:avLst/>
          </a:prstGeom>
        </p:spPr>
        <p:txBody>
          <a:bodyPr vert="horz" wrap="square" lIns="0" tIns="30480" rIns="0" bIns="0" rtlCol="0">
            <a:spAutoFit/>
          </a:bodyPr>
          <a:lstStyle/>
          <a:p>
            <a:pPr marL="85725" marR="5080" indent="-73660">
              <a:lnSpc>
                <a:spcPts val="1200"/>
              </a:lnSpc>
              <a:spcBef>
                <a:spcPts val="240"/>
              </a:spcBef>
            </a:pPr>
            <a:r>
              <a:rPr sz="1100" b="1" spc="-5" dirty="0">
                <a:latin typeface="Corbel"/>
                <a:cs typeface="Corbel"/>
              </a:rPr>
              <a:t>Cr</a:t>
            </a:r>
            <a:r>
              <a:rPr sz="1100" b="1" spc="5" dirty="0">
                <a:latin typeface="Corbel"/>
                <a:cs typeface="Corbel"/>
              </a:rPr>
              <a:t>éa</a:t>
            </a:r>
            <a:r>
              <a:rPr sz="1100" b="1" spc="-15" dirty="0">
                <a:latin typeface="Corbel"/>
                <a:cs typeface="Corbel"/>
              </a:rPr>
              <a:t>tio</a:t>
            </a:r>
            <a:r>
              <a:rPr sz="1100" b="1" dirty="0">
                <a:latin typeface="Corbel"/>
                <a:cs typeface="Corbel"/>
              </a:rPr>
              <a:t>n </a:t>
            </a:r>
            <a:r>
              <a:rPr sz="1100" b="1" spc="5" dirty="0">
                <a:latin typeface="Corbel"/>
                <a:cs typeface="Corbel"/>
              </a:rPr>
              <a:t>d</a:t>
            </a:r>
            <a:r>
              <a:rPr sz="1100" b="1" dirty="0">
                <a:latin typeface="Corbel"/>
                <a:cs typeface="Corbel"/>
              </a:rPr>
              <a:t>e  variables</a:t>
            </a:r>
            <a:endParaRPr sz="1100">
              <a:latin typeface="Corbel"/>
              <a:cs typeface="Corbel"/>
            </a:endParaRPr>
          </a:p>
        </p:txBody>
      </p:sp>
      <p:grpSp>
        <p:nvGrpSpPr>
          <p:cNvPr id="39" name="object 39"/>
          <p:cNvGrpSpPr/>
          <p:nvPr/>
        </p:nvGrpSpPr>
        <p:grpSpPr>
          <a:xfrm>
            <a:off x="1917001" y="4260913"/>
            <a:ext cx="9483090" cy="625475"/>
            <a:chOff x="1917001" y="4260913"/>
            <a:chExt cx="9483090" cy="625475"/>
          </a:xfrm>
        </p:grpSpPr>
        <p:sp>
          <p:nvSpPr>
            <p:cNvPr id="40" name="object 40"/>
            <p:cNvSpPr/>
            <p:nvPr/>
          </p:nvSpPr>
          <p:spPr>
            <a:xfrm>
              <a:off x="1921764" y="4265676"/>
              <a:ext cx="9473565" cy="615950"/>
            </a:xfrm>
            <a:custGeom>
              <a:avLst/>
              <a:gdLst/>
              <a:ahLst/>
              <a:cxnLst/>
              <a:rect l="l" t="t" r="r" b="b"/>
              <a:pathLst>
                <a:path w="9473565" h="615950">
                  <a:moveTo>
                    <a:pt x="9370567" y="0"/>
                  </a:moveTo>
                  <a:lnTo>
                    <a:pt x="0" y="0"/>
                  </a:lnTo>
                  <a:lnTo>
                    <a:pt x="0" y="615696"/>
                  </a:lnTo>
                  <a:lnTo>
                    <a:pt x="9370567" y="615696"/>
                  </a:lnTo>
                  <a:lnTo>
                    <a:pt x="9410497" y="607627"/>
                  </a:lnTo>
                  <a:lnTo>
                    <a:pt x="9443116" y="585628"/>
                  </a:lnTo>
                  <a:lnTo>
                    <a:pt x="9465115" y="553009"/>
                  </a:lnTo>
                  <a:lnTo>
                    <a:pt x="9473184" y="513080"/>
                  </a:lnTo>
                  <a:lnTo>
                    <a:pt x="9473184" y="102616"/>
                  </a:lnTo>
                  <a:lnTo>
                    <a:pt x="9465115" y="62686"/>
                  </a:lnTo>
                  <a:lnTo>
                    <a:pt x="9443116" y="30067"/>
                  </a:lnTo>
                  <a:lnTo>
                    <a:pt x="9410497" y="8068"/>
                  </a:lnTo>
                  <a:lnTo>
                    <a:pt x="9370567" y="0"/>
                  </a:lnTo>
                  <a:close/>
                </a:path>
              </a:pathLst>
            </a:custGeom>
            <a:solidFill>
              <a:srgbClr val="FFFFFF">
                <a:alpha val="90194"/>
              </a:srgbClr>
            </a:solidFill>
          </p:spPr>
          <p:txBody>
            <a:bodyPr wrap="square" lIns="0" tIns="0" rIns="0" bIns="0" rtlCol="0"/>
            <a:lstStyle/>
            <a:p>
              <a:endParaRPr/>
            </a:p>
          </p:txBody>
        </p:sp>
        <p:sp>
          <p:nvSpPr>
            <p:cNvPr id="41" name="object 41"/>
            <p:cNvSpPr/>
            <p:nvPr/>
          </p:nvSpPr>
          <p:spPr>
            <a:xfrm>
              <a:off x="1921764" y="4265676"/>
              <a:ext cx="9473565" cy="615950"/>
            </a:xfrm>
            <a:custGeom>
              <a:avLst/>
              <a:gdLst/>
              <a:ahLst/>
              <a:cxnLst/>
              <a:rect l="l" t="t" r="r" b="b"/>
              <a:pathLst>
                <a:path w="9473565" h="615950">
                  <a:moveTo>
                    <a:pt x="9473184" y="102616"/>
                  </a:moveTo>
                  <a:lnTo>
                    <a:pt x="9473184" y="513080"/>
                  </a:lnTo>
                  <a:lnTo>
                    <a:pt x="9465115" y="553009"/>
                  </a:lnTo>
                  <a:lnTo>
                    <a:pt x="9443116" y="585628"/>
                  </a:lnTo>
                  <a:lnTo>
                    <a:pt x="9410497" y="607627"/>
                  </a:lnTo>
                  <a:lnTo>
                    <a:pt x="9370567" y="615696"/>
                  </a:lnTo>
                  <a:lnTo>
                    <a:pt x="0" y="615696"/>
                  </a:lnTo>
                  <a:lnTo>
                    <a:pt x="0" y="0"/>
                  </a:lnTo>
                  <a:lnTo>
                    <a:pt x="9370567" y="0"/>
                  </a:lnTo>
                  <a:lnTo>
                    <a:pt x="9410497" y="8068"/>
                  </a:lnTo>
                  <a:lnTo>
                    <a:pt x="9443116" y="30067"/>
                  </a:lnTo>
                  <a:lnTo>
                    <a:pt x="9465115" y="62686"/>
                  </a:lnTo>
                  <a:lnTo>
                    <a:pt x="9473184" y="102616"/>
                  </a:lnTo>
                  <a:close/>
                </a:path>
              </a:pathLst>
            </a:custGeom>
            <a:ln w="9144">
              <a:solidFill>
                <a:srgbClr val="A666E0"/>
              </a:solidFill>
            </a:ln>
          </p:spPr>
          <p:txBody>
            <a:bodyPr wrap="square" lIns="0" tIns="0" rIns="0" bIns="0" rtlCol="0"/>
            <a:lstStyle/>
            <a:p>
              <a:endParaRPr/>
            </a:p>
          </p:txBody>
        </p:sp>
      </p:grpSp>
      <p:sp>
        <p:nvSpPr>
          <p:cNvPr id="42" name="object 42"/>
          <p:cNvSpPr txBox="1"/>
          <p:nvPr/>
        </p:nvSpPr>
        <p:spPr>
          <a:xfrm>
            <a:off x="1994661" y="4342383"/>
            <a:ext cx="7757795" cy="416559"/>
          </a:xfrm>
          <a:prstGeom prst="rect">
            <a:avLst/>
          </a:prstGeom>
        </p:spPr>
        <p:txBody>
          <a:bodyPr vert="horz" wrap="square" lIns="0" tIns="24765" rIns="0" bIns="0" rtlCol="0">
            <a:spAutoFit/>
          </a:bodyPr>
          <a:lstStyle/>
          <a:p>
            <a:pPr marL="128270" indent="-116205">
              <a:lnSpc>
                <a:spcPct val="100000"/>
              </a:lnSpc>
              <a:spcBef>
                <a:spcPts val="195"/>
              </a:spcBef>
              <a:buChar char="•"/>
              <a:tabLst>
                <a:tab pos="128905" algn="l"/>
              </a:tabLst>
            </a:pPr>
            <a:r>
              <a:rPr sz="1200" spc="-5" dirty="0">
                <a:latin typeface="Corbel"/>
                <a:cs typeface="Corbel"/>
              </a:rPr>
              <a:t>Remplacement</a:t>
            </a:r>
            <a:r>
              <a:rPr sz="1200" spc="-10" dirty="0">
                <a:latin typeface="Corbel"/>
                <a:cs typeface="Corbel"/>
              </a:rPr>
              <a:t> </a:t>
            </a:r>
            <a:r>
              <a:rPr sz="1200" dirty="0">
                <a:latin typeface="Corbel"/>
                <a:cs typeface="Corbel"/>
              </a:rPr>
              <a:t>des</a:t>
            </a:r>
            <a:r>
              <a:rPr sz="1200" spc="5" dirty="0">
                <a:latin typeface="Corbel"/>
                <a:cs typeface="Corbel"/>
              </a:rPr>
              <a:t> </a:t>
            </a:r>
            <a:r>
              <a:rPr sz="1200" dirty="0">
                <a:latin typeface="Corbel"/>
                <a:cs typeface="Corbel"/>
              </a:rPr>
              <a:t>outliers</a:t>
            </a:r>
            <a:r>
              <a:rPr sz="1200" spc="-25" dirty="0">
                <a:latin typeface="Corbel"/>
                <a:cs typeface="Corbel"/>
              </a:rPr>
              <a:t> </a:t>
            </a:r>
            <a:r>
              <a:rPr sz="1200" spc="-5" dirty="0">
                <a:latin typeface="Corbel"/>
                <a:cs typeface="Corbel"/>
              </a:rPr>
              <a:t>par</a:t>
            </a:r>
            <a:r>
              <a:rPr sz="1200" spc="5" dirty="0">
                <a:latin typeface="Corbel"/>
                <a:cs typeface="Corbel"/>
              </a:rPr>
              <a:t> </a:t>
            </a:r>
            <a:r>
              <a:rPr sz="1200" dirty="0">
                <a:latin typeface="Corbel"/>
                <a:cs typeface="Corbel"/>
              </a:rPr>
              <a:t>des</a:t>
            </a:r>
            <a:r>
              <a:rPr sz="1200" spc="5" dirty="0">
                <a:latin typeface="Corbel"/>
                <a:cs typeface="Corbel"/>
              </a:rPr>
              <a:t> </a:t>
            </a:r>
            <a:r>
              <a:rPr sz="1200" spc="-5" dirty="0">
                <a:latin typeface="Corbel"/>
                <a:cs typeface="Corbel"/>
              </a:rPr>
              <a:t>valeurs </a:t>
            </a:r>
            <a:r>
              <a:rPr sz="1200" dirty="0">
                <a:latin typeface="Corbel"/>
                <a:cs typeface="Corbel"/>
              </a:rPr>
              <a:t>nulles.</a:t>
            </a:r>
            <a:r>
              <a:rPr sz="1200" spc="-10" dirty="0">
                <a:latin typeface="Corbel"/>
                <a:cs typeface="Corbel"/>
              </a:rPr>
              <a:t> </a:t>
            </a:r>
            <a:r>
              <a:rPr sz="1200" spc="-5" dirty="0">
                <a:latin typeface="Corbel"/>
                <a:cs typeface="Corbel"/>
              </a:rPr>
              <a:t>Ensuite</a:t>
            </a:r>
            <a:r>
              <a:rPr sz="1200" spc="5" dirty="0">
                <a:latin typeface="Corbel"/>
                <a:cs typeface="Corbel"/>
              </a:rPr>
              <a:t> </a:t>
            </a:r>
            <a:r>
              <a:rPr sz="1200" dirty="0">
                <a:latin typeface="Corbel"/>
                <a:cs typeface="Corbel"/>
              </a:rPr>
              <a:t>les</a:t>
            </a:r>
            <a:r>
              <a:rPr sz="1200" spc="5" dirty="0">
                <a:latin typeface="Corbel"/>
                <a:cs typeface="Corbel"/>
              </a:rPr>
              <a:t> </a:t>
            </a:r>
            <a:r>
              <a:rPr sz="1200" spc="-5" dirty="0">
                <a:latin typeface="Corbel"/>
                <a:cs typeface="Corbel"/>
              </a:rPr>
              <a:t>valeurs sont</a:t>
            </a:r>
            <a:r>
              <a:rPr sz="1200" spc="15" dirty="0">
                <a:latin typeface="Corbel"/>
                <a:cs typeface="Corbel"/>
              </a:rPr>
              <a:t> </a:t>
            </a:r>
            <a:r>
              <a:rPr sz="1200" spc="-5" dirty="0">
                <a:latin typeface="Corbel"/>
                <a:cs typeface="Corbel"/>
              </a:rPr>
              <a:t>imputées</a:t>
            </a:r>
            <a:r>
              <a:rPr sz="1200" spc="-25" dirty="0">
                <a:latin typeface="Corbel"/>
                <a:cs typeface="Corbel"/>
              </a:rPr>
              <a:t> </a:t>
            </a:r>
            <a:r>
              <a:rPr sz="1200" spc="-5" dirty="0">
                <a:latin typeface="Corbel"/>
                <a:cs typeface="Corbel"/>
              </a:rPr>
              <a:t>par</a:t>
            </a:r>
            <a:r>
              <a:rPr sz="1200" spc="5" dirty="0">
                <a:latin typeface="Corbel"/>
                <a:cs typeface="Corbel"/>
              </a:rPr>
              <a:t> </a:t>
            </a:r>
            <a:r>
              <a:rPr sz="1200" dirty="0">
                <a:latin typeface="Corbel"/>
                <a:cs typeface="Corbel"/>
              </a:rPr>
              <a:t>la</a:t>
            </a:r>
            <a:r>
              <a:rPr sz="1200" spc="-10" dirty="0">
                <a:latin typeface="Corbel"/>
                <a:cs typeface="Corbel"/>
              </a:rPr>
              <a:t> </a:t>
            </a:r>
            <a:r>
              <a:rPr sz="1200" spc="-5" dirty="0">
                <a:latin typeface="Corbel"/>
                <a:cs typeface="Corbel"/>
              </a:rPr>
              <a:t>médiane</a:t>
            </a:r>
            <a:r>
              <a:rPr sz="1200" spc="30" dirty="0">
                <a:latin typeface="Corbel"/>
                <a:cs typeface="Corbel"/>
              </a:rPr>
              <a:t> </a:t>
            </a:r>
            <a:r>
              <a:rPr sz="1200" spc="-10" dirty="0">
                <a:latin typeface="Corbel"/>
                <a:cs typeface="Corbel"/>
              </a:rPr>
              <a:t>dans</a:t>
            </a:r>
            <a:r>
              <a:rPr sz="1200" spc="-5" dirty="0">
                <a:latin typeface="Corbel"/>
                <a:cs typeface="Corbel"/>
              </a:rPr>
              <a:t> </a:t>
            </a:r>
            <a:r>
              <a:rPr sz="1200" dirty="0">
                <a:latin typeface="Corbel"/>
                <a:cs typeface="Corbel"/>
              </a:rPr>
              <a:t>le</a:t>
            </a:r>
            <a:r>
              <a:rPr sz="1200" spc="5" dirty="0">
                <a:latin typeface="Corbel"/>
                <a:cs typeface="Corbel"/>
              </a:rPr>
              <a:t> </a:t>
            </a:r>
            <a:r>
              <a:rPr sz="1200" dirty="0">
                <a:latin typeface="Corbel"/>
                <a:cs typeface="Corbel"/>
              </a:rPr>
              <a:t>Preprocessing</a:t>
            </a:r>
            <a:r>
              <a:rPr sz="1200" i="1" dirty="0">
                <a:latin typeface="Corbel"/>
                <a:cs typeface="Corbel"/>
              </a:rPr>
              <a:t>.</a:t>
            </a:r>
            <a:endParaRPr sz="1200">
              <a:latin typeface="Corbel"/>
              <a:cs typeface="Corbel"/>
            </a:endParaRPr>
          </a:p>
          <a:p>
            <a:pPr marL="128270" indent="-116205">
              <a:lnSpc>
                <a:spcPct val="100000"/>
              </a:lnSpc>
              <a:spcBef>
                <a:spcPts val="100"/>
              </a:spcBef>
              <a:buChar char="•"/>
              <a:tabLst>
                <a:tab pos="128905" algn="l"/>
              </a:tabLst>
            </a:pPr>
            <a:r>
              <a:rPr sz="1200" dirty="0">
                <a:latin typeface="Corbel"/>
                <a:cs typeface="Corbel"/>
              </a:rPr>
              <a:t>Ajout</a:t>
            </a:r>
            <a:r>
              <a:rPr sz="1200" spc="-15" dirty="0">
                <a:latin typeface="Corbel"/>
                <a:cs typeface="Corbel"/>
              </a:rPr>
              <a:t> </a:t>
            </a:r>
            <a:r>
              <a:rPr sz="1200" spc="-5" dirty="0">
                <a:latin typeface="Corbel"/>
                <a:cs typeface="Corbel"/>
              </a:rPr>
              <a:t>d'une</a:t>
            </a:r>
            <a:r>
              <a:rPr sz="1200" spc="-25" dirty="0">
                <a:latin typeface="Corbel"/>
                <a:cs typeface="Corbel"/>
              </a:rPr>
              <a:t> </a:t>
            </a:r>
            <a:r>
              <a:rPr sz="1200" spc="-5" dirty="0">
                <a:latin typeface="Corbel"/>
                <a:cs typeface="Corbel"/>
              </a:rPr>
              <a:t>"flag</a:t>
            </a:r>
            <a:r>
              <a:rPr sz="1200" spc="5" dirty="0">
                <a:latin typeface="Corbel"/>
                <a:cs typeface="Corbel"/>
              </a:rPr>
              <a:t> </a:t>
            </a:r>
            <a:r>
              <a:rPr sz="1200" spc="-5" dirty="0">
                <a:latin typeface="Corbel"/>
                <a:cs typeface="Corbel"/>
              </a:rPr>
              <a:t>feature"</a:t>
            </a:r>
            <a:r>
              <a:rPr sz="1200" dirty="0">
                <a:latin typeface="Corbel"/>
                <a:cs typeface="Corbel"/>
              </a:rPr>
              <a:t> pour</a:t>
            </a:r>
            <a:r>
              <a:rPr sz="1200" spc="-25" dirty="0">
                <a:latin typeface="Corbel"/>
                <a:cs typeface="Corbel"/>
              </a:rPr>
              <a:t> </a:t>
            </a:r>
            <a:r>
              <a:rPr sz="1200" dirty="0">
                <a:latin typeface="Corbel"/>
                <a:cs typeface="Corbel"/>
              </a:rPr>
              <a:t>identifier</a:t>
            </a:r>
            <a:r>
              <a:rPr sz="1200" spc="-20" dirty="0">
                <a:latin typeface="Corbel"/>
                <a:cs typeface="Corbel"/>
              </a:rPr>
              <a:t> </a:t>
            </a:r>
            <a:r>
              <a:rPr sz="1200" dirty="0">
                <a:latin typeface="Corbel"/>
                <a:cs typeface="Corbel"/>
              </a:rPr>
              <a:t>les lignes</a:t>
            </a:r>
            <a:r>
              <a:rPr sz="1200" spc="-30" dirty="0">
                <a:latin typeface="Corbel"/>
                <a:cs typeface="Corbel"/>
              </a:rPr>
              <a:t> </a:t>
            </a:r>
            <a:r>
              <a:rPr sz="1200" spc="-5" dirty="0">
                <a:latin typeface="Corbel"/>
                <a:cs typeface="Corbel"/>
              </a:rPr>
              <a:t>qui</a:t>
            </a:r>
            <a:r>
              <a:rPr sz="1200" spc="-20" dirty="0">
                <a:latin typeface="Corbel"/>
                <a:cs typeface="Corbel"/>
              </a:rPr>
              <a:t> </a:t>
            </a:r>
            <a:r>
              <a:rPr sz="1200" spc="-5" dirty="0">
                <a:latin typeface="Corbel"/>
                <a:cs typeface="Corbel"/>
              </a:rPr>
              <a:t>contiennent</a:t>
            </a:r>
            <a:r>
              <a:rPr sz="1200" spc="35" dirty="0">
                <a:latin typeface="Corbel"/>
                <a:cs typeface="Corbel"/>
              </a:rPr>
              <a:t> </a:t>
            </a:r>
            <a:r>
              <a:rPr sz="1200" dirty="0">
                <a:latin typeface="Corbel"/>
                <a:cs typeface="Corbel"/>
              </a:rPr>
              <a:t>les</a:t>
            </a:r>
            <a:r>
              <a:rPr sz="1200" spc="-30" dirty="0">
                <a:latin typeface="Corbel"/>
                <a:cs typeface="Corbel"/>
              </a:rPr>
              <a:t> </a:t>
            </a:r>
            <a:r>
              <a:rPr sz="1200" dirty="0">
                <a:latin typeface="Corbel"/>
                <a:cs typeface="Corbel"/>
              </a:rPr>
              <a:t>outliers.</a:t>
            </a:r>
            <a:endParaRPr sz="1200">
              <a:latin typeface="Corbel"/>
              <a:cs typeface="Corbel"/>
            </a:endParaRPr>
          </a:p>
        </p:txBody>
      </p:sp>
      <p:grpSp>
        <p:nvGrpSpPr>
          <p:cNvPr id="43" name="object 43"/>
          <p:cNvGrpSpPr/>
          <p:nvPr/>
        </p:nvGrpSpPr>
        <p:grpSpPr>
          <a:xfrm>
            <a:off x="746569" y="5650801"/>
            <a:ext cx="1067435" cy="957580"/>
            <a:chOff x="746569" y="5650801"/>
            <a:chExt cx="1067435" cy="957580"/>
          </a:xfrm>
        </p:grpSpPr>
        <p:pic>
          <p:nvPicPr>
            <p:cNvPr id="44" name="object 44"/>
            <p:cNvPicPr/>
            <p:nvPr/>
          </p:nvPicPr>
          <p:blipFill>
            <a:blip r:embed="rId7" cstate="print"/>
            <a:stretch>
              <a:fillRect/>
            </a:stretch>
          </p:blipFill>
          <p:spPr>
            <a:xfrm>
              <a:off x="751331" y="5655564"/>
              <a:ext cx="1057656" cy="947928"/>
            </a:xfrm>
            <a:prstGeom prst="rect">
              <a:avLst/>
            </a:prstGeom>
          </p:spPr>
        </p:pic>
        <p:sp>
          <p:nvSpPr>
            <p:cNvPr id="45" name="object 45"/>
            <p:cNvSpPr/>
            <p:nvPr/>
          </p:nvSpPr>
          <p:spPr>
            <a:xfrm>
              <a:off x="751331" y="5655564"/>
              <a:ext cx="1057910" cy="948055"/>
            </a:xfrm>
            <a:custGeom>
              <a:avLst/>
              <a:gdLst/>
              <a:ahLst/>
              <a:cxnLst/>
              <a:rect l="l" t="t" r="r" b="b"/>
              <a:pathLst>
                <a:path w="1057910" h="948054">
                  <a:moveTo>
                    <a:pt x="1057656" y="0"/>
                  </a:moveTo>
                  <a:lnTo>
                    <a:pt x="1057656" y="473964"/>
                  </a:lnTo>
                  <a:lnTo>
                    <a:pt x="528828" y="947928"/>
                  </a:lnTo>
                  <a:lnTo>
                    <a:pt x="0" y="473964"/>
                  </a:lnTo>
                  <a:lnTo>
                    <a:pt x="0" y="0"/>
                  </a:lnTo>
                  <a:lnTo>
                    <a:pt x="528828" y="473964"/>
                  </a:lnTo>
                  <a:lnTo>
                    <a:pt x="1057656" y="0"/>
                  </a:lnTo>
                  <a:close/>
                </a:path>
              </a:pathLst>
            </a:custGeom>
            <a:ln w="9144">
              <a:solidFill>
                <a:srgbClr val="80C34F"/>
              </a:solidFill>
            </a:ln>
          </p:spPr>
          <p:txBody>
            <a:bodyPr wrap="square" lIns="0" tIns="0" rIns="0" bIns="0" rtlCol="0"/>
            <a:lstStyle/>
            <a:p>
              <a:endParaRPr/>
            </a:p>
          </p:txBody>
        </p:sp>
      </p:grpSp>
      <p:sp>
        <p:nvSpPr>
          <p:cNvPr id="46" name="object 46"/>
          <p:cNvSpPr txBox="1"/>
          <p:nvPr/>
        </p:nvSpPr>
        <p:spPr>
          <a:xfrm>
            <a:off x="905052" y="6017767"/>
            <a:ext cx="745490" cy="193675"/>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Corbel"/>
                <a:cs typeface="Corbel"/>
              </a:rPr>
              <a:t>Hypothèses</a:t>
            </a:r>
            <a:endParaRPr sz="1100">
              <a:latin typeface="Corbel"/>
              <a:cs typeface="Corbel"/>
            </a:endParaRPr>
          </a:p>
        </p:txBody>
      </p:sp>
      <p:grpSp>
        <p:nvGrpSpPr>
          <p:cNvPr id="47" name="object 47"/>
          <p:cNvGrpSpPr/>
          <p:nvPr/>
        </p:nvGrpSpPr>
        <p:grpSpPr>
          <a:xfrm>
            <a:off x="1923288" y="5123688"/>
            <a:ext cx="9525000" cy="1682750"/>
            <a:chOff x="1923288" y="5123688"/>
            <a:chExt cx="9525000" cy="1682750"/>
          </a:xfrm>
        </p:grpSpPr>
        <p:sp>
          <p:nvSpPr>
            <p:cNvPr id="48" name="object 48"/>
            <p:cNvSpPr/>
            <p:nvPr/>
          </p:nvSpPr>
          <p:spPr>
            <a:xfrm>
              <a:off x="1927860" y="5128260"/>
              <a:ext cx="9516110" cy="1673860"/>
            </a:xfrm>
            <a:custGeom>
              <a:avLst/>
              <a:gdLst/>
              <a:ahLst/>
              <a:cxnLst/>
              <a:rect l="l" t="t" r="r" b="b"/>
              <a:pathLst>
                <a:path w="9516110" h="1673859">
                  <a:moveTo>
                    <a:pt x="9236964" y="0"/>
                  </a:moveTo>
                  <a:lnTo>
                    <a:pt x="0" y="0"/>
                  </a:lnTo>
                  <a:lnTo>
                    <a:pt x="0" y="1673352"/>
                  </a:lnTo>
                  <a:lnTo>
                    <a:pt x="9236964" y="1673352"/>
                  </a:lnTo>
                  <a:lnTo>
                    <a:pt x="9282207" y="1669701"/>
                  </a:lnTo>
                  <a:lnTo>
                    <a:pt x="9325124" y="1659133"/>
                  </a:lnTo>
                  <a:lnTo>
                    <a:pt x="9365141" y="1642221"/>
                  </a:lnTo>
                  <a:lnTo>
                    <a:pt x="9401684" y="1619540"/>
                  </a:lnTo>
                  <a:lnTo>
                    <a:pt x="9434179" y="1591664"/>
                  </a:lnTo>
                  <a:lnTo>
                    <a:pt x="9462052" y="1559166"/>
                  </a:lnTo>
                  <a:lnTo>
                    <a:pt x="9484730" y="1522621"/>
                  </a:lnTo>
                  <a:lnTo>
                    <a:pt x="9501640" y="1482604"/>
                  </a:lnTo>
                  <a:lnTo>
                    <a:pt x="9512206" y="1439687"/>
                  </a:lnTo>
                  <a:lnTo>
                    <a:pt x="9515856" y="1394447"/>
                  </a:lnTo>
                  <a:lnTo>
                    <a:pt x="9515856" y="278891"/>
                  </a:lnTo>
                  <a:lnTo>
                    <a:pt x="9512206" y="233648"/>
                  </a:lnTo>
                  <a:lnTo>
                    <a:pt x="9501640" y="190731"/>
                  </a:lnTo>
                  <a:lnTo>
                    <a:pt x="9484730" y="150714"/>
                  </a:lnTo>
                  <a:lnTo>
                    <a:pt x="9462052" y="114171"/>
                  </a:lnTo>
                  <a:lnTo>
                    <a:pt x="9434179" y="81676"/>
                  </a:lnTo>
                  <a:lnTo>
                    <a:pt x="9401684" y="53803"/>
                  </a:lnTo>
                  <a:lnTo>
                    <a:pt x="9365141" y="31125"/>
                  </a:lnTo>
                  <a:lnTo>
                    <a:pt x="9325124" y="14215"/>
                  </a:lnTo>
                  <a:lnTo>
                    <a:pt x="9282207" y="3649"/>
                  </a:lnTo>
                  <a:lnTo>
                    <a:pt x="9236964" y="0"/>
                  </a:lnTo>
                  <a:close/>
                </a:path>
              </a:pathLst>
            </a:custGeom>
            <a:solidFill>
              <a:srgbClr val="FFFFFF">
                <a:alpha val="90194"/>
              </a:srgbClr>
            </a:solidFill>
          </p:spPr>
          <p:txBody>
            <a:bodyPr wrap="square" lIns="0" tIns="0" rIns="0" bIns="0" rtlCol="0"/>
            <a:lstStyle/>
            <a:p>
              <a:endParaRPr/>
            </a:p>
          </p:txBody>
        </p:sp>
        <p:sp>
          <p:nvSpPr>
            <p:cNvPr id="49" name="object 49"/>
            <p:cNvSpPr/>
            <p:nvPr/>
          </p:nvSpPr>
          <p:spPr>
            <a:xfrm>
              <a:off x="1927860" y="5128260"/>
              <a:ext cx="9516110" cy="1673860"/>
            </a:xfrm>
            <a:custGeom>
              <a:avLst/>
              <a:gdLst/>
              <a:ahLst/>
              <a:cxnLst/>
              <a:rect l="l" t="t" r="r" b="b"/>
              <a:pathLst>
                <a:path w="9516110" h="1673859">
                  <a:moveTo>
                    <a:pt x="9515856" y="278891"/>
                  </a:moveTo>
                  <a:lnTo>
                    <a:pt x="9515856" y="1394447"/>
                  </a:lnTo>
                  <a:lnTo>
                    <a:pt x="9512206" y="1439687"/>
                  </a:lnTo>
                  <a:lnTo>
                    <a:pt x="9501640" y="1482604"/>
                  </a:lnTo>
                  <a:lnTo>
                    <a:pt x="9484730" y="1522621"/>
                  </a:lnTo>
                  <a:lnTo>
                    <a:pt x="9462052" y="1559166"/>
                  </a:lnTo>
                  <a:lnTo>
                    <a:pt x="9434179" y="1591664"/>
                  </a:lnTo>
                  <a:lnTo>
                    <a:pt x="9401684" y="1619540"/>
                  </a:lnTo>
                  <a:lnTo>
                    <a:pt x="9365141" y="1642221"/>
                  </a:lnTo>
                  <a:lnTo>
                    <a:pt x="9325124" y="1659133"/>
                  </a:lnTo>
                  <a:lnTo>
                    <a:pt x="9282207" y="1669701"/>
                  </a:lnTo>
                  <a:lnTo>
                    <a:pt x="9236964" y="1673352"/>
                  </a:lnTo>
                  <a:lnTo>
                    <a:pt x="0" y="1673352"/>
                  </a:lnTo>
                  <a:lnTo>
                    <a:pt x="0" y="0"/>
                  </a:lnTo>
                  <a:lnTo>
                    <a:pt x="9236964" y="0"/>
                  </a:lnTo>
                  <a:lnTo>
                    <a:pt x="9282207" y="3649"/>
                  </a:lnTo>
                  <a:lnTo>
                    <a:pt x="9325124" y="14215"/>
                  </a:lnTo>
                  <a:lnTo>
                    <a:pt x="9365141" y="31125"/>
                  </a:lnTo>
                  <a:lnTo>
                    <a:pt x="9401684" y="53803"/>
                  </a:lnTo>
                  <a:lnTo>
                    <a:pt x="9434179" y="81676"/>
                  </a:lnTo>
                  <a:lnTo>
                    <a:pt x="9462052" y="114171"/>
                  </a:lnTo>
                  <a:lnTo>
                    <a:pt x="9484730" y="150714"/>
                  </a:lnTo>
                  <a:lnTo>
                    <a:pt x="9501640" y="190731"/>
                  </a:lnTo>
                  <a:lnTo>
                    <a:pt x="9512206" y="233648"/>
                  </a:lnTo>
                  <a:lnTo>
                    <a:pt x="9515856" y="278891"/>
                  </a:lnTo>
                  <a:close/>
                </a:path>
              </a:pathLst>
            </a:custGeom>
            <a:ln w="9144">
              <a:solidFill>
                <a:srgbClr val="80C34F"/>
              </a:solidFill>
            </a:ln>
          </p:spPr>
          <p:txBody>
            <a:bodyPr wrap="square" lIns="0" tIns="0" rIns="0" bIns="0" rtlCol="0"/>
            <a:lstStyle/>
            <a:p>
              <a:endParaRPr/>
            </a:p>
          </p:txBody>
        </p:sp>
      </p:grpSp>
      <p:sp>
        <p:nvSpPr>
          <p:cNvPr id="50" name="object 50"/>
          <p:cNvSpPr txBox="1"/>
          <p:nvPr/>
        </p:nvSpPr>
        <p:spPr>
          <a:xfrm>
            <a:off x="2000757" y="5246420"/>
            <a:ext cx="6346190" cy="1391920"/>
          </a:xfrm>
          <a:prstGeom prst="rect">
            <a:avLst/>
          </a:prstGeom>
        </p:spPr>
        <p:txBody>
          <a:bodyPr vert="horz" wrap="square" lIns="0" tIns="24765" rIns="0" bIns="0" rtlCol="0">
            <a:spAutoFit/>
          </a:bodyPr>
          <a:lstStyle/>
          <a:p>
            <a:pPr marL="128905" indent="-116205">
              <a:lnSpc>
                <a:spcPct val="100000"/>
              </a:lnSpc>
              <a:spcBef>
                <a:spcPts val="195"/>
              </a:spcBef>
              <a:buChar char="•"/>
              <a:tabLst>
                <a:tab pos="128905" algn="l"/>
              </a:tabLst>
            </a:pPr>
            <a:r>
              <a:rPr sz="1200" u="sng" spc="-5" dirty="0">
                <a:uFill>
                  <a:solidFill>
                    <a:srgbClr val="000000"/>
                  </a:solidFill>
                </a:uFill>
                <a:latin typeface="Corbel"/>
                <a:cs typeface="Corbel"/>
              </a:rPr>
              <a:t>Création</a:t>
            </a:r>
            <a:r>
              <a:rPr sz="1200" u="sng" spc="5" dirty="0">
                <a:uFill>
                  <a:solidFill>
                    <a:srgbClr val="000000"/>
                  </a:solidFill>
                </a:uFill>
                <a:latin typeface="Corbel"/>
                <a:cs typeface="Corbel"/>
              </a:rPr>
              <a:t> </a:t>
            </a:r>
            <a:r>
              <a:rPr sz="1200" u="sng" dirty="0">
                <a:uFill>
                  <a:solidFill>
                    <a:srgbClr val="000000"/>
                  </a:solidFill>
                </a:uFill>
                <a:latin typeface="Corbel"/>
                <a:cs typeface="Corbel"/>
              </a:rPr>
              <a:t>de</a:t>
            </a:r>
            <a:r>
              <a:rPr sz="1200" u="sng" spc="-25" dirty="0">
                <a:uFill>
                  <a:solidFill>
                    <a:srgbClr val="000000"/>
                  </a:solidFill>
                </a:uFill>
                <a:latin typeface="Corbel"/>
                <a:cs typeface="Corbel"/>
              </a:rPr>
              <a:t> </a:t>
            </a:r>
            <a:r>
              <a:rPr sz="1200" u="sng" dirty="0">
                <a:uFill>
                  <a:solidFill>
                    <a:srgbClr val="000000"/>
                  </a:solidFill>
                </a:uFill>
                <a:latin typeface="Corbel"/>
                <a:cs typeface="Corbel"/>
              </a:rPr>
              <a:t>deux hypothèses</a:t>
            </a:r>
            <a:r>
              <a:rPr sz="1200" u="sng" spc="-55" dirty="0">
                <a:uFill>
                  <a:solidFill>
                    <a:srgbClr val="000000"/>
                  </a:solidFill>
                </a:uFill>
                <a:latin typeface="Corbel"/>
                <a:cs typeface="Corbel"/>
              </a:rPr>
              <a:t> </a:t>
            </a:r>
            <a:r>
              <a:rPr sz="1200" u="sng" dirty="0">
                <a:uFill>
                  <a:solidFill>
                    <a:srgbClr val="000000"/>
                  </a:solidFill>
                </a:uFill>
                <a:latin typeface="Corbel"/>
                <a:cs typeface="Corbel"/>
              </a:rPr>
              <a:t>de</a:t>
            </a:r>
            <a:r>
              <a:rPr sz="1200" u="sng" spc="-5" dirty="0">
                <a:uFill>
                  <a:solidFill>
                    <a:srgbClr val="000000"/>
                  </a:solidFill>
                </a:uFill>
                <a:latin typeface="Corbel"/>
                <a:cs typeface="Corbel"/>
              </a:rPr>
              <a:t> feature</a:t>
            </a:r>
            <a:r>
              <a:rPr sz="1200" u="sng" dirty="0">
                <a:uFill>
                  <a:solidFill>
                    <a:srgbClr val="000000"/>
                  </a:solidFill>
                </a:uFill>
                <a:latin typeface="Corbel"/>
                <a:cs typeface="Corbel"/>
              </a:rPr>
              <a:t> </a:t>
            </a:r>
            <a:r>
              <a:rPr sz="1200" u="sng" spc="-5" dirty="0">
                <a:uFill>
                  <a:solidFill>
                    <a:srgbClr val="000000"/>
                  </a:solidFill>
                </a:uFill>
                <a:latin typeface="Corbel"/>
                <a:cs typeface="Corbel"/>
              </a:rPr>
              <a:t>engineering</a:t>
            </a:r>
            <a:r>
              <a:rPr sz="1200" u="sng" spc="-15" dirty="0">
                <a:uFill>
                  <a:solidFill>
                    <a:srgbClr val="000000"/>
                  </a:solidFill>
                </a:uFill>
                <a:latin typeface="Corbel"/>
                <a:cs typeface="Corbel"/>
              </a:rPr>
              <a:t> </a:t>
            </a:r>
            <a:r>
              <a:rPr sz="1200" u="sng" dirty="0">
                <a:uFill>
                  <a:solidFill>
                    <a:srgbClr val="000000"/>
                  </a:solidFill>
                </a:uFill>
                <a:latin typeface="Corbel"/>
                <a:cs typeface="Corbel"/>
              </a:rPr>
              <a:t>:</a:t>
            </a:r>
            <a:endParaRPr sz="1200">
              <a:latin typeface="Corbel"/>
              <a:cs typeface="Corbel"/>
            </a:endParaRPr>
          </a:p>
          <a:p>
            <a:pPr marL="241300" lvl="1" indent="-113030">
              <a:lnSpc>
                <a:spcPct val="100000"/>
              </a:lnSpc>
              <a:spcBef>
                <a:spcPts val="95"/>
              </a:spcBef>
              <a:buFont typeface="Corbel"/>
              <a:buChar char="•"/>
              <a:tabLst>
                <a:tab pos="241935" algn="l"/>
              </a:tabLst>
            </a:pPr>
            <a:r>
              <a:rPr sz="1200" i="1" u="sng" spc="-5" dirty="0">
                <a:uFill>
                  <a:solidFill>
                    <a:srgbClr val="000000"/>
                  </a:solidFill>
                </a:uFill>
                <a:latin typeface="Corbel"/>
                <a:cs typeface="Corbel"/>
              </a:rPr>
              <a:t>"Polynomial</a:t>
            </a:r>
            <a:r>
              <a:rPr sz="1200" i="1" u="sng" spc="-20" dirty="0">
                <a:uFill>
                  <a:solidFill>
                    <a:srgbClr val="000000"/>
                  </a:solidFill>
                </a:uFill>
                <a:latin typeface="Corbel"/>
                <a:cs typeface="Corbel"/>
              </a:rPr>
              <a:t> </a:t>
            </a:r>
            <a:r>
              <a:rPr sz="1200" i="1" u="sng" spc="-5" dirty="0">
                <a:uFill>
                  <a:solidFill>
                    <a:srgbClr val="000000"/>
                  </a:solidFill>
                </a:uFill>
                <a:latin typeface="Corbel"/>
                <a:cs typeface="Corbel"/>
              </a:rPr>
              <a:t>Features"</a:t>
            </a:r>
            <a:r>
              <a:rPr sz="1200" i="1" u="sng" spc="15" dirty="0">
                <a:uFill>
                  <a:solidFill>
                    <a:srgbClr val="000000"/>
                  </a:solidFill>
                </a:uFill>
                <a:latin typeface="Corbel"/>
                <a:cs typeface="Corbel"/>
              </a:rPr>
              <a:t> </a:t>
            </a:r>
            <a:r>
              <a:rPr sz="1200" dirty="0">
                <a:latin typeface="Corbel"/>
                <a:cs typeface="Corbel"/>
              </a:rPr>
              <a:t>:</a:t>
            </a:r>
            <a:r>
              <a:rPr sz="1200" spc="-50" dirty="0">
                <a:latin typeface="Corbel"/>
                <a:cs typeface="Corbel"/>
              </a:rPr>
              <a:t> </a:t>
            </a:r>
            <a:r>
              <a:rPr sz="1200" spc="-5" dirty="0">
                <a:latin typeface="Corbel"/>
                <a:cs typeface="Corbel"/>
              </a:rPr>
              <a:t>Amélioration</a:t>
            </a:r>
            <a:r>
              <a:rPr sz="1200" spc="-30" dirty="0">
                <a:latin typeface="Corbel"/>
                <a:cs typeface="Corbel"/>
              </a:rPr>
              <a:t> </a:t>
            </a:r>
            <a:r>
              <a:rPr sz="1200" dirty="0">
                <a:latin typeface="Corbel"/>
                <a:cs typeface="Corbel"/>
              </a:rPr>
              <a:t>de</a:t>
            </a:r>
            <a:r>
              <a:rPr sz="1200" spc="-15" dirty="0">
                <a:latin typeface="Corbel"/>
                <a:cs typeface="Corbel"/>
              </a:rPr>
              <a:t> </a:t>
            </a:r>
            <a:r>
              <a:rPr sz="1200" dirty="0">
                <a:latin typeface="Corbel"/>
                <a:cs typeface="Corbel"/>
              </a:rPr>
              <a:t>la</a:t>
            </a:r>
            <a:r>
              <a:rPr sz="1200" spc="25" dirty="0">
                <a:latin typeface="Corbel"/>
                <a:cs typeface="Corbel"/>
              </a:rPr>
              <a:t> </a:t>
            </a:r>
            <a:r>
              <a:rPr sz="1200" spc="-5" dirty="0">
                <a:latin typeface="Corbel"/>
                <a:cs typeface="Corbel"/>
              </a:rPr>
              <a:t>correlation</a:t>
            </a:r>
            <a:r>
              <a:rPr sz="1200" spc="-25" dirty="0">
                <a:latin typeface="Corbel"/>
                <a:cs typeface="Corbel"/>
              </a:rPr>
              <a:t> </a:t>
            </a:r>
            <a:r>
              <a:rPr sz="1200" dirty="0">
                <a:latin typeface="Corbel"/>
                <a:cs typeface="Corbel"/>
              </a:rPr>
              <a:t>des</a:t>
            </a:r>
            <a:r>
              <a:rPr sz="1200" spc="-20" dirty="0">
                <a:latin typeface="Corbel"/>
                <a:cs typeface="Corbel"/>
              </a:rPr>
              <a:t> </a:t>
            </a:r>
            <a:r>
              <a:rPr sz="1200" spc="-5" dirty="0">
                <a:latin typeface="Corbel"/>
                <a:cs typeface="Corbel"/>
              </a:rPr>
              <a:t>variables</a:t>
            </a:r>
            <a:r>
              <a:rPr sz="1200" spc="5" dirty="0">
                <a:latin typeface="Corbel"/>
                <a:cs typeface="Corbel"/>
              </a:rPr>
              <a:t> </a:t>
            </a:r>
            <a:r>
              <a:rPr sz="1200" dirty="0">
                <a:latin typeface="Corbel"/>
                <a:cs typeface="Corbel"/>
              </a:rPr>
              <a:t>EXT</a:t>
            </a:r>
            <a:r>
              <a:rPr sz="1200" spc="-15" dirty="0">
                <a:latin typeface="Corbel"/>
                <a:cs typeface="Corbel"/>
              </a:rPr>
              <a:t> </a:t>
            </a:r>
            <a:r>
              <a:rPr sz="1200" dirty="0">
                <a:latin typeface="Corbel"/>
                <a:cs typeface="Corbel"/>
              </a:rPr>
              <a:t>SOURCES</a:t>
            </a:r>
            <a:r>
              <a:rPr sz="1200" spc="-60" dirty="0">
                <a:latin typeface="Corbel"/>
                <a:cs typeface="Corbel"/>
              </a:rPr>
              <a:t> </a:t>
            </a:r>
            <a:r>
              <a:rPr sz="1200" spc="-5" dirty="0">
                <a:latin typeface="Corbel"/>
                <a:cs typeface="Corbel"/>
              </a:rPr>
              <a:t>avec</a:t>
            </a:r>
            <a:r>
              <a:rPr sz="1200" spc="35" dirty="0">
                <a:latin typeface="Corbel"/>
                <a:cs typeface="Corbel"/>
              </a:rPr>
              <a:t> </a:t>
            </a:r>
            <a:r>
              <a:rPr sz="1200" dirty="0">
                <a:latin typeface="Corbel"/>
                <a:cs typeface="Corbel"/>
              </a:rPr>
              <a:t>la</a:t>
            </a:r>
            <a:r>
              <a:rPr sz="1200" spc="-10" dirty="0">
                <a:latin typeface="Corbel"/>
                <a:cs typeface="Corbel"/>
              </a:rPr>
              <a:t> </a:t>
            </a:r>
            <a:r>
              <a:rPr sz="1200" spc="-5" dirty="0">
                <a:latin typeface="Corbel"/>
                <a:cs typeface="Corbel"/>
              </a:rPr>
              <a:t>target</a:t>
            </a:r>
            <a:endParaRPr sz="1200">
              <a:latin typeface="Corbel"/>
              <a:cs typeface="Corbel"/>
            </a:endParaRPr>
          </a:p>
          <a:p>
            <a:pPr marL="241300" lvl="1" indent="-113030">
              <a:lnSpc>
                <a:spcPct val="100000"/>
              </a:lnSpc>
              <a:spcBef>
                <a:spcPts val="95"/>
              </a:spcBef>
              <a:buFont typeface="Corbel"/>
              <a:buChar char="•"/>
              <a:tabLst>
                <a:tab pos="241935" algn="l"/>
              </a:tabLst>
            </a:pPr>
            <a:r>
              <a:rPr sz="1200" i="1" u="sng" dirty="0">
                <a:uFill>
                  <a:solidFill>
                    <a:srgbClr val="000000"/>
                  </a:solidFill>
                </a:uFill>
                <a:latin typeface="Corbel"/>
                <a:cs typeface="Corbel"/>
              </a:rPr>
              <a:t>"Domain</a:t>
            </a:r>
            <a:r>
              <a:rPr sz="1200" i="1" u="sng" spc="-20" dirty="0">
                <a:uFill>
                  <a:solidFill>
                    <a:srgbClr val="000000"/>
                  </a:solidFill>
                </a:uFill>
                <a:latin typeface="Corbel"/>
                <a:cs typeface="Corbel"/>
              </a:rPr>
              <a:t> </a:t>
            </a:r>
            <a:r>
              <a:rPr sz="1200" i="1" u="sng" spc="-5" dirty="0">
                <a:uFill>
                  <a:solidFill>
                    <a:srgbClr val="000000"/>
                  </a:solidFill>
                </a:uFill>
                <a:latin typeface="Corbel"/>
                <a:cs typeface="Corbel"/>
              </a:rPr>
              <a:t>Features"</a:t>
            </a:r>
            <a:r>
              <a:rPr sz="1200" i="1" dirty="0">
                <a:latin typeface="Corbel"/>
                <a:cs typeface="Corbel"/>
              </a:rPr>
              <a:t> </a:t>
            </a:r>
            <a:r>
              <a:rPr sz="1200" dirty="0">
                <a:latin typeface="Corbel"/>
                <a:cs typeface="Corbel"/>
              </a:rPr>
              <a:t>:</a:t>
            </a:r>
            <a:r>
              <a:rPr sz="1200" spc="-50" dirty="0">
                <a:latin typeface="Corbel"/>
                <a:cs typeface="Corbel"/>
              </a:rPr>
              <a:t> </a:t>
            </a:r>
            <a:r>
              <a:rPr sz="1200" spc="-5" dirty="0">
                <a:latin typeface="Corbel"/>
                <a:cs typeface="Corbel"/>
              </a:rPr>
              <a:t>Construction</a:t>
            </a:r>
            <a:r>
              <a:rPr sz="1200" spc="15" dirty="0">
                <a:latin typeface="Corbel"/>
                <a:cs typeface="Corbel"/>
              </a:rPr>
              <a:t> </a:t>
            </a:r>
            <a:r>
              <a:rPr sz="1200" dirty="0">
                <a:latin typeface="Corbel"/>
                <a:cs typeface="Corbel"/>
              </a:rPr>
              <a:t>de</a:t>
            </a:r>
            <a:r>
              <a:rPr sz="1200" spc="-15" dirty="0">
                <a:latin typeface="Corbel"/>
                <a:cs typeface="Corbel"/>
              </a:rPr>
              <a:t> </a:t>
            </a:r>
            <a:r>
              <a:rPr sz="1200" spc="-5" dirty="0">
                <a:latin typeface="Corbel"/>
                <a:cs typeface="Corbel"/>
              </a:rPr>
              <a:t>variables</a:t>
            </a:r>
            <a:r>
              <a:rPr sz="1200" dirty="0">
                <a:latin typeface="Corbel"/>
                <a:cs typeface="Corbel"/>
              </a:rPr>
              <a:t> </a:t>
            </a:r>
            <a:r>
              <a:rPr sz="1200" spc="-5" dirty="0">
                <a:latin typeface="Corbel"/>
                <a:cs typeface="Corbel"/>
              </a:rPr>
              <a:t>s'appliquant </a:t>
            </a:r>
            <a:r>
              <a:rPr sz="1200" dirty="0">
                <a:latin typeface="Corbel"/>
                <a:cs typeface="Corbel"/>
              </a:rPr>
              <a:t>plus</a:t>
            </a:r>
            <a:r>
              <a:rPr sz="1200" spc="5" dirty="0">
                <a:latin typeface="Corbel"/>
                <a:cs typeface="Corbel"/>
              </a:rPr>
              <a:t> </a:t>
            </a:r>
            <a:r>
              <a:rPr sz="1200" spc="-10" dirty="0">
                <a:latin typeface="Corbel"/>
                <a:cs typeface="Corbel"/>
              </a:rPr>
              <a:t>au</a:t>
            </a:r>
            <a:r>
              <a:rPr sz="1200" spc="5" dirty="0">
                <a:latin typeface="Corbel"/>
                <a:cs typeface="Corbel"/>
              </a:rPr>
              <a:t> </a:t>
            </a:r>
            <a:r>
              <a:rPr sz="1200" spc="-5" dirty="0">
                <a:latin typeface="Corbel"/>
                <a:cs typeface="Corbel"/>
              </a:rPr>
              <a:t>domaine</a:t>
            </a:r>
            <a:r>
              <a:rPr sz="1200" spc="5" dirty="0">
                <a:latin typeface="Corbel"/>
                <a:cs typeface="Corbel"/>
              </a:rPr>
              <a:t> </a:t>
            </a:r>
            <a:r>
              <a:rPr sz="1200" dirty="0">
                <a:latin typeface="Corbel"/>
                <a:cs typeface="Corbel"/>
              </a:rPr>
              <a:t>de</a:t>
            </a:r>
            <a:r>
              <a:rPr sz="1200" spc="5" dirty="0">
                <a:latin typeface="Corbel"/>
                <a:cs typeface="Corbel"/>
              </a:rPr>
              <a:t> </a:t>
            </a:r>
            <a:r>
              <a:rPr sz="1200" dirty="0">
                <a:latin typeface="Corbel"/>
                <a:cs typeface="Corbel"/>
              </a:rPr>
              <a:t>la</a:t>
            </a:r>
            <a:r>
              <a:rPr sz="1200" spc="-10" dirty="0">
                <a:latin typeface="Corbel"/>
                <a:cs typeface="Corbel"/>
              </a:rPr>
              <a:t> </a:t>
            </a:r>
            <a:r>
              <a:rPr sz="1200" spc="-5" dirty="0">
                <a:latin typeface="Corbel"/>
                <a:cs typeface="Corbel"/>
              </a:rPr>
              <a:t>banque</a:t>
            </a:r>
            <a:r>
              <a:rPr sz="1200" spc="10" dirty="0">
                <a:latin typeface="Corbel"/>
                <a:cs typeface="Corbel"/>
              </a:rPr>
              <a:t> </a:t>
            </a:r>
            <a:r>
              <a:rPr sz="1200" spc="-5" dirty="0">
                <a:latin typeface="Corbel"/>
                <a:cs typeface="Corbel"/>
              </a:rPr>
              <a:t>comme</a:t>
            </a:r>
            <a:r>
              <a:rPr sz="1200" spc="30" dirty="0">
                <a:latin typeface="Corbel"/>
                <a:cs typeface="Corbel"/>
              </a:rPr>
              <a:t> </a:t>
            </a:r>
            <a:r>
              <a:rPr sz="1200" dirty="0">
                <a:latin typeface="Corbel"/>
                <a:cs typeface="Corbel"/>
              </a:rPr>
              <a:t>:</a:t>
            </a:r>
            <a:endParaRPr sz="1200">
              <a:latin typeface="Corbel"/>
              <a:cs typeface="Corbel"/>
            </a:endParaRPr>
          </a:p>
          <a:p>
            <a:pPr marL="357505" lvl="2" indent="-116205">
              <a:lnSpc>
                <a:spcPct val="100000"/>
              </a:lnSpc>
              <a:spcBef>
                <a:spcPts val="100"/>
              </a:spcBef>
              <a:buChar char="•"/>
              <a:tabLst>
                <a:tab pos="357505" algn="l"/>
              </a:tabLst>
            </a:pPr>
            <a:r>
              <a:rPr sz="1200" spc="-5" dirty="0">
                <a:latin typeface="Corbel"/>
                <a:cs typeface="Corbel"/>
              </a:rPr>
              <a:t>"CREDIT_INCOME_PERCENT"</a:t>
            </a:r>
            <a:endParaRPr sz="1200">
              <a:latin typeface="Corbel"/>
              <a:cs typeface="Corbel"/>
            </a:endParaRPr>
          </a:p>
          <a:p>
            <a:pPr marL="357505" lvl="2" indent="-116205">
              <a:lnSpc>
                <a:spcPct val="100000"/>
              </a:lnSpc>
              <a:spcBef>
                <a:spcPts val="95"/>
              </a:spcBef>
              <a:buChar char="•"/>
              <a:tabLst>
                <a:tab pos="357505" algn="l"/>
              </a:tabLst>
            </a:pPr>
            <a:r>
              <a:rPr sz="1200" spc="-5" dirty="0">
                <a:latin typeface="Corbel"/>
                <a:cs typeface="Corbel"/>
              </a:rPr>
              <a:t>"ANNUITY_INCOME_PERCENT"</a:t>
            </a:r>
            <a:endParaRPr sz="1200">
              <a:latin typeface="Corbel"/>
              <a:cs typeface="Corbel"/>
            </a:endParaRPr>
          </a:p>
          <a:p>
            <a:pPr marL="357505" lvl="2" indent="-116205">
              <a:lnSpc>
                <a:spcPct val="100000"/>
              </a:lnSpc>
              <a:spcBef>
                <a:spcPts val="95"/>
              </a:spcBef>
              <a:buChar char="•"/>
              <a:tabLst>
                <a:tab pos="357505" algn="l"/>
              </a:tabLst>
            </a:pPr>
            <a:r>
              <a:rPr sz="1200" spc="-5" dirty="0">
                <a:latin typeface="Corbel"/>
                <a:cs typeface="Corbel"/>
              </a:rPr>
              <a:t>"CREDIT_TERM"</a:t>
            </a:r>
            <a:endParaRPr sz="1200">
              <a:latin typeface="Corbel"/>
              <a:cs typeface="Corbel"/>
            </a:endParaRPr>
          </a:p>
          <a:p>
            <a:pPr marL="357505" lvl="2" indent="-116205">
              <a:lnSpc>
                <a:spcPct val="100000"/>
              </a:lnSpc>
              <a:spcBef>
                <a:spcPts val="100"/>
              </a:spcBef>
              <a:buChar char="•"/>
              <a:tabLst>
                <a:tab pos="357505" algn="l"/>
              </a:tabLst>
            </a:pPr>
            <a:r>
              <a:rPr sz="1200" spc="-10" dirty="0">
                <a:latin typeface="Corbel"/>
                <a:cs typeface="Corbel"/>
              </a:rPr>
              <a:t>"DAYS_EMPLOYED_PERCENT"</a:t>
            </a:r>
            <a:endParaRPr sz="1200">
              <a:latin typeface="Corbel"/>
              <a:cs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916171" y="3079191"/>
            <a:ext cx="4364990" cy="636905"/>
          </a:xfrm>
          <a:prstGeom prst="rect">
            <a:avLst/>
          </a:prstGeom>
        </p:spPr>
        <p:txBody>
          <a:bodyPr vert="horz" wrap="square" lIns="0" tIns="13970" rIns="0" bIns="0" rtlCol="0">
            <a:spAutoFit/>
          </a:bodyPr>
          <a:lstStyle/>
          <a:p>
            <a:pPr marL="12700">
              <a:lnSpc>
                <a:spcPct val="100000"/>
              </a:lnSpc>
              <a:spcBef>
                <a:spcPts val="110"/>
              </a:spcBef>
            </a:pPr>
            <a:r>
              <a:rPr dirty="0"/>
              <a:t>III</a:t>
            </a:r>
            <a:r>
              <a:rPr spc="-15" dirty="0"/>
              <a:t> </a:t>
            </a:r>
            <a:r>
              <a:rPr spc="5" dirty="0"/>
              <a:t>–</a:t>
            </a:r>
            <a:r>
              <a:rPr spc="-45" dirty="0"/>
              <a:t> </a:t>
            </a:r>
            <a:r>
              <a:rPr spc="-20" dirty="0"/>
              <a:t>MODELISATION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1517</Words>
  <Application>Microsoft Office PowerPoint</Application>
  <PresentationFormat>Personnalisé</PresentationFormat>
  <Paragraphs>240</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Office Theme</vt:lpstr>
      <vt:lpstr>Diapositive 1</vt:lpstr>
      <vt:lpstr>SOMMAIRE</vt:lpstr>
      <vt:lpstr>I - PRESENTATION</vt:lpstr>
      <vt:lpstr>PROJET</vt:lpstr>
      <vt:lpstr>PLAN D’ACTIONS</vt:lpstr>
      <vt:lpstr>II – ETUDE DES DONNEES</vt:lpstr>
      <vt:lpstr>Diapositive 7</vt:lpstr>
      <vt:lpstr>         PRESENTATION DU NOTEBOOK</vt:lpstr>
      <vt:lpstr>III – MODELISATION</vt:lpstr>
      <vt:lpstr>PREPROCESSING</vt:lpstr>
      <vt:lpstr>ENTRAINEMENT ET OPTIMISATION</vt:lpstr>
      <vt:lpstr>ANALYSE RESULTATS</vt:lpstr>
      <vt:lpstr>Courbe  ROC et score AUC</vt:lpstr>
      <vt:lpstr>  ANALYSE RESULTATS</vt:lpstr>
      <vt:lpstr>IV – DASHBOARD</vt:lpstr>
      <vt:lpstr>DEPLOIEMENT SUR LE CLOUD</vt:lpstr>
      <vt:lpstr>V – CONCLUSION</vt:lpstr>
      <vt:lpstr>RESUME</vt:lpstr>
      <vt:lpstr>Merci de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cp:lastModifiedBy>YoshDZ</cp:lastModifiedBy>
  <cp:revision>32</cp:revision>
  <dcterms:created xsi:type="dcterms:W3CDTF">2023-01-26T10:14:04Z</dcterms:created>
  <dcterms:modified xsi:type="dcterms:W3CDTF">2023-02-02T09:49:49Z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2023-01-26T00:00:00Z</vt:filetime>
  </property>
  <property fmtid="{D5CDD505-2E9C-101B-9397-08002B2CF9AE}" pid="3" name="Creator">
    <vt:lpwstr>Microsoft® PowerPoint® 2016</vt:lpwstr>
  </property>
  <property fmtid="{D5CDD505-2E9C-101B-9397-08002B2CF9AE}" pid="4" name="LastSaved">
    <vt:filetime>2023-01-26T00:00:00Z</vt:filetime>
  </property>
  <property fmtid="{D5CDD505-2E9C-101B-9397-08002B2CF9AE}" pid="5" name="_MarkAsFinal">
    <vt:bool>true</vt:bool>
  </property>
</Properties>
</file>