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2"/>
    <p:sldId id="312" r:id="rId3"/>
    <p:sldId id="300" r:id="rId4"/>
    <p:sldId id="260" r:id="rId5"/>
    <p:sldId id="304" r:id="rId6"/>
    <p:sldId id="313" r:id="rId7"/>
    <p:sldId id="314" r:id="rId8"/>
    <p:sldId id="315" r:id="rId9"/>
    <p:sldId id="316" r:id="rId10"/>
    <p:sldId id="317" r:id="rId11"/>
    <p:sldId id="307" r:id="rId12"/>
    <p:sldId id="318" r:id="rId13"/>
    <p:sldId id="294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rashour1227@gmail.com" initials="n" lastIdx="1" clrIdx="0">
    <p:extLst>
      <p:ext uri="{19B8F6BF-5375-455C-9EA6-DF929625EA0E}">
        <p15:presenceInfo xmlns:p15="http://schemas.microsoft.com/office/powerpoint/2012/main" userId="7908f2b37c499b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206403"/>
          </a:xfrm>
          <a:prstGeom prst="rect">
            <a:avLst/>
          </a:prstGeom>
        </p:spPr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6051" y="6472554"/>
            <a:ext cx="231775" cy="156068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206403"/>
          </a:xfrm>
          <a:prstGeom prst="rect">
            <a:avLst/>
          </a:prstGeom>
        </p:spPr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6051" y="6472554"/>
            <a:ext cx="231775" cy="156068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206403"/>
          </a:xfrm>
          <a:prstGeom prst="rect">
            <a:avLst/>
          </a:prstGeom>
        </p:spPr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76051" y="6472554"/>
            <a:ext cx="231775" cy="156068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972800" y="6343650"/>
            <a:ext cx="466725" cy="428625"/>
          </a:xfrm>
          <a:custGeom>
            <a:avLst/>
            <a:gdLst/>
            <a:ahLst/>
            <a:cxnLst/>
            <a:rect l="l" t="t" r="r" b="b"/>
            <a:pathLst>
              <a:path w="466725" h="428625">
                <a:moveTo>
                  <a:pt x="466725" y="0"/>
                </a:moveTo>
                <a:lnTo>
                  <a:pt x="0" y="0"/>
                </a:lnTo>
                <a:lnTo>
                  <a:pt x="0" y="428625"/>
                </a:lnTo>
                <a:lnTo>
                  <a:pt x="466725" y="428625"/>
                </a:lnTo>
                <a:lnTo>
                  <a:pt x="466725" y="0"/>
                </a:lnTo>
                <a:close/>
              </a:path>
            </a:pathLst>
          </a:custGeom>
          <a:solidFill>
            <a:srgbClr val="17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82474" cy="685799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76051" y="6472554"/>
            <a:ext cx="231775" cy="156068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2893" y="2890900"/>
            <a:ext cx="2966212" cy="94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148" y="2105151"/>
            <a:ext cx="10534650" cy="158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30343D-6E7D-40F6-A907-D552BBB9039C}"/>
              </a:ext>
            </a:extLst>
          </p:cNvPr>
          <p:cNvSpPr txBox="1">
            <a:spLocks/>
          </p:cNvSpPr>
          <p:nvPr/>
        </p:nvSpPr>
        <p:spPr>
          <a:xfrm>
            <a:off x="1604962" y="1066800"/>
            <a:ext cx="8682038" cy="185820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>
            <a:lvl1pPr>
              <a:defRPr sz="60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" algn="ctr">
              <a:spcBef>
                <a:spcPts val="1170"/>
              </a:spcBef>
            </a:pPr>
            <a:r>
              <a:rPr lang="en-US" sz="4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Graduation project 2024</a:t>
            </a:r>
          </a:p>
          <a:p>
            <a:pPr marL="1270" algn="ctr">
              <a:spcBef>
                <a:spcPts val="1170"/>
              </a:spcBef>
            </a:pPr>
            <a:r>
              <a:rPr lang="en-US" sz="2800" kern="0" dirty="0"/>
              <a:t>Automated Deployment Pipeline with Jenkins, terraform, ansible and K8s</a:t>
            </a:r>
            <a:endParaRPr lang="en-US" sz="11500" b="0" kern="0" dirty="0">
              <a:latin typeface="Trebuchet MS"/>
              <a:cs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82AF4-1B05-410F-8CC1-5E097268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9906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824" y="1068379"/>
            <a:ext cx="8388352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pipeline continuous integration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C2B244B-F1FE-4F48-B853-C56B4CB2339C}"/>
              </a:ext>
            </a:extLst>
          </p:cNvPr>
          <p:cNvSpPr txBox="1"/>
          <p:nvPr/>
        </p:nvSpPr>
        <p:spPr>
          <a:xfrm>
            <a:off x="430665" y="2133600"/>
            <a:ext cx="11330670" cy="427104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Set Up New Jenkins Job: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000" spc="5" dirty="0">
                <a:latin typeface="Arial MT"/>
                <a:cs typeface="Arial MT"/>
              </a:rPr>
              <a:t>         </a:t>
            </a:r>
            <a:r>
              <a:rPr lang="en-US" sz="2000" spc="5" dirty="0">
                <a:latin typeface="Arial MT"/>
              </a:rPr>
              <a:t>Integrate Git repository for automatic builds on code commits.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000" spc="5" dirty="0">
                <a:latin typeface="Arial MT"/>
              </a:rPr>
              <a:t>         Configure webhooks to trigger builds automatically upon code changes.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Test Steps</a:t>
            </a:r>
            <a:r>
              <a:rPr lang="en-US" sz="2800" spc="5" dirty="0">
                <a:latin typeface="Arial MT"/>
                <a:cs typeface="Arial MT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000" spc="5" dirty="0">
                <a:latin typeface="Arial MT"/>
                <a:cs typeface="Arial MT"/>
              </a:rPr>
              <a:t>         tests </a:t>
            </a:r>
            <a:r>
              <a:rPr lang="en-US" sz="2000" spc="5" dirty="0">
                <a:latin typeface="Arial MT"/>
              </a:rPr>
              <a:t>ensure the application functions as expected.</a:t>
            </a:r>
            <a:endParaRPr lang="en-US" sz="2000" spc="5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Build Steps</a:t>
            </a:r>
            <a:r>
              <a:rPr lang="en-US" sz="2400" spc="5" dirty="0">
                <a:latin typeface="Arial MT"/>
                <a:cs typeface="Arial MT"/>
              </a:rPr>
              <a:t>: </a:t>
            </a:r>
            <a:r>
              <a:rPr lang="en-US" sz="2800" spc="5" dirty="0">
                <a:latin typeface="Arial MT"/>
                <a:cs typeface="Arial MT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800" spc="5" dirty="0">
                <a:latin typeface="Arial MT"/>
                <a:cs typeface="Arial MT"/>
              </a:rPr>
              <a:t>       </a:t>
            </a:r>
            <a:r>
              <a:rPr lang="en-US" sz="2000" spc="5" dirty="0">
                <a:latin typeface="Arial MT"/>
              </a:rPr>
              <a:t>Build application (using maven).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Post-Build Actions</a:t>
            </a:r>
            <a:r>
              <a:rPr lang="en-US" sz="2400" spc="5" dirty="0">
                <a:latin typeface="Arial MT"/>
                <a:cs typeface="Arial MT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         </a:t>
            </a:r>
            <a:r>
              <a:rPr lang="en-US" sz="2000" spc="5" dirty="0">
                <a:latin typeface="Arial MT"/>
              </a:rPr>
              <a:t>Push Docker image to Docker Hub.</a:t>
            </a:r>
          </a:p>
        </p:txBody>
      </p:sp>
    </p:spTree>
    <p:extLst>
      <p:ext uri="{BB962C8B-B14F-4D97-AF65-F5344CB8AC3E}">
        <p14:creationId xmlns:p14="http://schemas.microsoft.com/office/powerpoint/2010/main" val="82347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912" y="1068379"/>
            <a:ext cx="876617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pipeline continuous deployment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C2B244B-F1FE-4F48-B853-C56B4CB2339C}"/>
              </a:ext>
            </a:extLst>
          </p:cNvPr>
          <p:cNvSpPr txBox="1"/>
          <p:nvPr/>
        </p:nvSpPr>
        <p:spPr>
          <a:xfrm>
            <a:off x="430665" y="2590800"/>
            <a:ext cx="11330670" cy="2803973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Creating .tfvars file:</a:t>
            </a:r>
          </a:p>
          <a:p>
            <a:pPr marL="623888" indent="-61277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000" spc="5" dirty="0">
                <a:latin typeface="Arial MT"/>
                <a:cs typeface="Arial MT"/>
              </a:rPr>
              <a:t>         </a:t>
            </a:r>
            <a:r>
              <a:rPr lang="en-US" sz="2000" spc="5" dirty="0">
                <a:latin typeface="Arial MT"/>
              </a:rPr>
              <a:t>Terraform variables (region, profile, </a:t>
            </a:r>
            <a:r>
              <a:rPr lang="en-US" sz="2000" spc="5" dirty="0" err="1">
                <a:latin typeface="Arial MT"/>
              </a:rPr>
              <a:t>worker_count</a:t>
            </a:r>
            <a:r>
              <a:rPr lang="en-US" sz="2000" spc="5" dirty="0">
                <a:latin typeface="Arial MT"/>
              </a:rPr>
              <a:t>, etc.) are written into a </a:t>
            </a:r>
            <a:r>
              <a:rPr lang="en-US" sz="2000" spc="5" dirty="0" err="1">
                <a:latin typeface="Arial MT"/>
              </a:rPr>
              <a:t>terraform.tfvars</a:t>
            </a:r>
            <a:r>
              <a:rPr lang="en-US" sz="2000" spc="5" dirty="0">
                <a:latin typeface="Arial MT"/>
              </a:rPr>
              <a:t> file used to configure infrastructure.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Destroy Existing Infrastructure</a:t>
            </a:r>
            <a:r>
              <a:rPr lang="en-US" sz="2800" spc="5" dirty="0">
                <a:latin typeface="Arial MT"/>
                <a:cs typeface="Arial MT"/>
              </a:rPr>
              <a:t>:</a:t>
            </a:r>
          </a:p>
          <a:p>
            <a:pPr marL="623888" indent="-61277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000" spc="5" dirty="0">
                <a:latin typeface="Arial MT"/>
                <a:cs typeface="Arial MT"/>
              </a:rPr>
              <a:t>         Before building new infrastructure, any existing AWS resources (VPC, subnet, instances) are destroyed using terraform destroy.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000" spc="5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0965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912" y="1068379"/>
            <a:ext cx="876617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pipeline continuous deployment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C2B244B-F1FE-4F48-B853-C56B4CB2339C}"/>
              </a:ext>
            </a:extLst>
          </p:cNvPr>
          <p:cNvSpPr txBox="1"/>
          <p:nvPr/>
        </p:nvSpPr>
        <p:spPr>
          <a:xfrm>
            <a:off x="430665" y="2590800"/>
            <a:ext cx="11330670" cy="31733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800" spc="5" dirty="0">
                <a:latin typeface="Arial MT"/>
              </a:rPr>
              <a:t>Deploy Kubernetes Cluster</a:t>
            </a:r>
            <a:r>
              <a:rPr lang="en-US" sz="2800" spc="5" dirty="0">
                <a:latin typeface="Arial MT"/>
                <a:cs typeface="Arial MT"/>
              </a:rPr>
              <a:t>: </a:t>
            </a:r>
            <a:r>
              <a:rPr lang="en-US" sz="3200" spc="5" dirty="0">
                <a:latin typeface="Arial MT"/>
                <a:cs typeface="Arial MT"/>
              </a:rPr>
              <a:t> </a:t>
            </a:r>
            <a:endParaRPr lang="en-US" sz="2400" spc="5" dirty="0">
              <a:latin typeface="Arial MT"/>
            </a:endParaRPr>
          </a:p>
          <a:p>
            <a:pPr marL="812165" lvl="1" indent="-342900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The Kubernetes cluster is created using Terraform (terraform apply).</a:t>
            </a:r>
          </a:p>
          <a:p>
            <a:pPr marL="812165" lvl="1" indent="-342900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The Ansible playbook is triggered as a local execute inside Terraform.</a:t>
            </a:r>
          </a:p>
          <a:p>
            <a:pPr marL="811213" lvl="1" indent="-342900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The Ansible playbook install Kubernetes prerequisites, install </a:t>
            </a:r>
            <a:r>
              <a:rPr lang="en-US" sz="2400" spc="5" dirty="0" err="1">
                <a:latin typeface="Arial MT"/>
              </a:rPr>
              <a:t>kubeadm</a:t>
            </a:r>
            <a:r>
              <a:rPr lang="en-US" sz="2400" spc="5" dirty="0">
                <a:latin typeface="Arial MT"/>
              </a:rPr>
              <a:t>, </a:t>
            </a:r>
            <a:r>
              <a:rPr lang="en-US" sz="2400" spc="5" dirty="0" err="1">
                <a:latin typeface="Arial MT"/>
              </a:rPr>
              <a:t>kubectl</a:t>
            </a:r>
            <a:r>
              <a:rPr lang="en-US" sz="2400" spc="5" dirty="0">
                <a:latin typeface="Arial MT"/>
              </a:rPr>
              <a:t>, </a:t>
            </a:r>
            <a:r>
              <a:rPr lang="en-US" sz="2400" spc="5" dirty="0" err="1">
                <a:latin typeface="Arial MT"/>
              </a:rPr>
              <a:t>kubelet</a:t>
            </a:r>
            <a:r>
              <a:rPr lang="en-US" sz="2400" spc="5" dirty="0">
                <a:latin typeface="Arial MT"/>
              </a:rPr>
              <a:t> and initiate cluster</a:t>
            </a:r>
          </a:p>
          <a:p>
            <a:pPr marL="811213" lvl="1" indent="-342900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The Docker image is deployed to the Kubernetes cluster using the Kubernetes Deployment YAML file (deploy/default-node-</a:t>
            </a:r>
            <a:r>
              <a:rPr lang="en-US" sz="2400" spc="5" dirty="0" err="1">
                <a:latin typeface="Arial MT"/>
              </a:rPr>
              <a:t>Deployment.yaml</a:t>
            </a:r>
            <a:r>
              <a:rPr lang="en-US" sz="2400" spc="5" dirty="0">
                <a:latin typeface="Arial M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3801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1DEB-0D51-420C-9556-2A54154F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2819400"/>
            <a:ext cx="5486400" cy="923330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4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190500" y="-2"/>
            <a:ext cx="12182474" cy="6857998"/>
            <a:chOff x="0" y="0"/>
            <a:chExt cx="12182474" cy="6857998"/>
          </a:xfrm>
        </p:grpSpPr>
        <p:sp>
          <p:nvSpPr>
            <p:cNvPr id="6" name="object 6"/>
            <p:cNvSpPr/>
            <p:nvPr/>
          </p:nvSpPr>
          <p:spPr>
            <a:xfrm>
              <a:off x="10972800" y="6343650"/>
              <a:ext cx="466725" cy="428625"/>
            </a:xfrm>
            <a:custGeom>
              <a:avLst/>
              <a:gdLst/>
              <a:ahLst/>
              <a:cxnLst/>
              <a:rect l="l" t="t" r="r" b="b"/>
              <a:pathLst>
                <a:path w="466725" h="428625">
                  <a:moveTo>
                    <a:pt x="46672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466725" y="428625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rgbClr val="176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2474" cy="68579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625" y="333375"/>
              <a:ext cx="1276350" cy="638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0" y="0"/>
              <a:ext cx="1485900" cy="13906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17575" y="1712594"/>
            <a:ext cx="5450840" cy="47448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819"/>
              </a:spcBef>
              <a:buSzPct val="95833"/>
              <a:tabLst>
                <a:tab pos="253365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81400" y="1134925"/>
            <a:ext cx="4488655" cy="7014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Agenda</a:t>
            </a:r>
            <a:endParaRPr sz="44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8ADE6E9F-29D7-4D43-9114-5EF4D561654A}"/>
              </a:ext>
            </a:extLst>
          </p:cNvPr>
          <p:cNvSpPr txBox="1"/>
          <p:nvPr/>
        </p:nvSpPr>
        <p:spPr>
          <a:xfrm>
            <a:off x="1066800" y="2256938"/>
            <a:ext cx="9648825" cy="23115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4965" indent="-342900"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kern="0" dirty="0">
                <a:latin typeface="Times New Roman"/>
                <a:cs typeface="Times New Roman"/>
              </a:rPr>
              <a:t>Objective.</a:t>
            </a:r>
          </a:p>
          <a:p>
            <a:pPr marL="354965" indent="-342900"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Tools and Technologies Used. </a:t>
            </a:r>
          </a:p>
          <a:p>
            <a:pPr marL="354965" indent="-342900"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b="0" spc="5" dirty="0">
                <a:solidFill>
                  <a:srgbClr val="000000"/>
                </a:solidFill>
                <a:latin typeface="Arial MT"/>
              </a:rPr>
              <a:t>Prerequisites</a:t>
            </a:r>
          </a:p>
          <a:p>
            <a:pPr marL="354965" indent="-342900"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b="0" spc="5" dirty="0">
                <a:solidFill>
                  <a:srgbClr val="000000"/>
                </a:solidFill>
                <a:latin typeface="Arial MT"/>
              </a:rPr>
              <a:t>Continuous integration  </a:t>
            </a:r>
          </a:p>
          <a:p>
            <a:pPr marL="354965" indent="-342900"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b="0" spc="5" dirty="0">
                <a:solidFill>
                  <a:srgbClr val="000000"/>
                </a:solidFill>
                <a:latin typeface="Arial MT"/>
              </a:rPr>
              <a:t>Continuous deployment </a:t>
            </a:r>
            <a:endParaRPr lang="en-US" sz="2400" spc="5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772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190499" y="0"/>
            <a:ext cx="12182474" cy="6857998"/>
            <a:chOff x="0" y="0"/>
            <a:chExt cx="12182474" cy="6857998"/>
          </a:xfrm>
        </p:grpSpPr>
        <p:sp>
          <p:nvSpPr>
            <p:cNvPr id="6" name="object 6"/>
            <p:cNvSpPr/>
            <p:nvPr/>
          </p:nvSpPr>
          <p:spPr>
            <a:xfrm>
              <a:off x="10972800" y="6343650"/>
              <a:ext cx="466725" cy="428625"/>
            </a:xfrm>
            <a:custGeom>
              <a:avLst/>
              <a:gdLst/>
              <a:ahLst/>
              <a:cxnLst/>
              <a:rect l="l" t="t" r="r" b="b"/>
              <a:pathLst>
                <a:path w="466725" h="428625">
                  <a:moveTo>
                    <a:pt x="46672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466725" y="428625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rgbClr val="176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2474" cy="68579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625" y="333375"/>
              <a:ext cx="1276350" cy="638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0" y="0"/>
              <a:ext cx="1485900" cy="13906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17575" y="1712594"/>
            <a:ext cx="5450840" cy="47448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819"/>
              </a:spcBef>
              <a:buSzPct val="95833"/>
              <a:tabLst>
                <a:tab pos="253365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43001" y="6453743"/>
            <a:ext cx="1513840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76B0482-BE67-4EC5-8589-AA4173F0CBC6}"/>
              </a:ext>
            </a:extLst>
          </p:cNvPr>
          <p:cNvSpPr txBox="1">
            <a:spLocks/>
          </p:cNvSpPr>
          <p:nvPr/>
        </p:nvSpPr>
        <p:spPr>
          <a:xfrm>
            <a:off x="1390650" y="1299525"/>
            <a:ext cx="932497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0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44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objective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3AA7091D-D150-4043-94D2-8711522B0DC6}"/>
              </a:ext>
            </a:extLst>
          </p:cNvPr>
          <p:cNvSpPr txBox="1"/>
          <p:nvPr/>
        </p:nvSpPr>
        <p:spPr>
          <a:xfrm>
            <a:off x="838200" y="2573276"/>
            <a:ext cx="9429336" cy="1583126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>
              <a:spcBef>
                <a:spcPts val="725"/>
              </a:spcBef>
              <a:tabLst>
                <a:tab pos="356235" algn="l"/>
              </a:tabLst>
            </a:pPr>
            <a:r>
              <a:rPr lang="en-US" sz="2400" dirty="0"/>
              <a:t>This project sets up a CI/CD pipeline for a Java application using </a:t>
            </a:r>
            <a:r>
              <a:rPr lang="en-US" sz="2400" b="1" dirty="0"/>
              <a:t>Jenkins</a:t>
            </a:r>
            <a:r>
              <a:rPr lang="en-US" sz="2400" dirty="0"/>
              <a:t>, </a:t>
            </a:r>
            <a:r>
              <a:rPr lang="en-US" sz="2400" b="1" dirty="0"/>
              <a:t>Docker</a:t>
            </a:r>
            <a:r>
              <a:rPr lang="en-US" sz="2400" dirty="0"/>
              <a:t>, </a:t>
            </a:r>
            <a:r>
              <a:rPr lang="en-US" sz="2400" b="1" dirty="0"/>
              <a:t>Terraform</a:t>
            </a:r>
            <a:r>
              <a:rPr lang="en-US" sz="2400" dirty="0"/>
              <a:t>, </a:t>
            </a:r>
            <a:r>
              <a:rPr lang="en-US" sz="2400" b="1" dirty="0"/>
              <a:t>Kubernetes</a:t>
            </a:r>
            <a:r>
              <a:rPr lang="en-US" sz="2400" dirty="0"/>
              <a:t>,</a:t>
            </a:r>
            <a:r>
              <a:rPr lang="en-US" sz="2400" kern="0" dirty="0"/>
              <a:t> </a:t>
            </a:r>
            <a:r>
              <a:rPr lang="en-US" sz="2400" b="1" kern="0" dirty="0"/>
              <a:t>ansible</a:t>
            </a:r>
            <a:r>
              <a:rPr lang="en-US" sz="2400" dirty="0"/>
              <a:t> and </a:t>
            </a:r>
            <a:r>
              <a:rPr lang="en-US" sz="2400" b="1" dirty="0"/>
              <a:t>AWS</a:t>
            </a:r>
            <a:r>
              <a:rPr lang="en-US" sz="2400" dirty="0"/>
              <a:t>. The pipeline automates building the Java application, creating a Docker image, pushing it to Docker Hub, and deploying it to a Kubernetes cluster on AWS.</a:t>
            </a:r>
            <a:endParaRPr lang="en-US" sz="2400" spc="5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9081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899" y="1274485"/>
            <a:ext cx="85725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400" dirty="0">
                <a:latin typeface="Times New Roman"/>
                <a:cs typeface="Times New Roman"/>
              </a:rPr>
              <a:t>  </a:t>
            </a: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Tools and Technologies Used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219201" y="6453743"/>
            <a:ext cx="1437640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3549" y="2743200"/>
            <a:ext cx="10085451" cy="32297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Jenkins: </a:t>
            </a:r>
            <a:r>
              <a:rPr lang="en-US" sz="2400" dirty="0"/>
              <a:t>CI/CD automation server</a:t>
            </a:r>
          </a:p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Git: Version control system.</a:t>
            </a:r>
          </a:p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Docker: Containerization platform for consistent deployments</a:t>
            </a:r>
            <a:endParaRPr lang="en-US" sz="2400" dirty="0"/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Terraform: Infrastructure as Code (</a:t>
            </a:r>
            <a:r>
              <a:rPr lang="en-US" sz="2400" spc="5" dirty="0" err="1">
                <a:latin typeface="Arial MT"/>
                <a:cs typeface="Arial MT"/>
              </a:rPr>
              <a:t>IaC</a:t>
            </a:r>
            <a:r>
              <a:rPr lang="en-US" sz="2400" spc="5" dirty="0">
                <a:latin typeface="Arial MT"/>
                <a:cs typeface="Arial MT"/>
              </a:rPr>
              <a:t>) for provisioning AWS resources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AWS: Cloud provider for managing infrastructure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Ansible: Automation for infrastructure and app configuration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Kubernetes: for container orchestration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49" y="1057366"/>
            <a:ext cx="703897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Prerequisites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3A6418-29EB-4502-BEB5-1B3C8A2FDD61}"/>
              </a:ext>
            </a:extLst>
          </p:cNvPr>
          <p:cNvSpPr txBox="1"/>
          <p:nvPr/>
        </p:nvSpPr>
        <p:spPr>
          <a:xfrm>
            <a:off x="762000" y="2949215"/>
            <a:ext cx="8763000" cy="222176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Jenkins: </a:t>
            </a:r>
          </a:p>
          <a:p>
            <a:pPr marL="812800" lvl="1" indent="-343535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Jenkins installed and running .</a:t>
            </a:r>
          </a:p>
          <a:p>
            <a:pPr marL="812800" lvl="1" indent="-343535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Jenkins agents configured to run Docker commands and Terraform scripts.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564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49" y="1057366"/>
            <a:ext cx="703897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Prerequisites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3A6418-29EB-4502-BEB5-1B3C8A2FDD61}"/>
              </a:ext>
            </a:extLst>
          </p:cNvPr>
          <p:cNvSpPr txBox="1"/>
          <p:nvPr/>
        </p:nvSpPr>
        <p:spPr>
          <a:xfrm>
            <a:off x="762000" y="2949215"/>
            <a:ext cx="8763000" cy="2960426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AWS Account: </a:t>
            </a:r>
          </a:p>
          <a:p>
            <a:pPr marL="812800" lvl="1" indent="-343535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Access credentials (AWS Access Key ID and Secret Access Key).</a:t>
            </a:r>
          </a:p>
          <a:p>
            <a:pPr marL="812800" lvl="1" indent="-343535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Terraform AWS provider setup with appropriate permissions to create resources (VPC, subnets, EC2 instances, etc.).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9258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49" y="1057366"/>
            <a:ext cx="703897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Prerequisites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3A6418-29EB-4502-BEB5-1B3C8A2FDD61}"/>
              </a:ext>
            </a:extLst>
          </p:cNvPr>
          <p:cNvSpPr txBox="1"/>
          <p:nvPr/>
        </p:nvSpPr>
        <p:spPr>
          <a:xfrm>
            <a:off x="762000" y="2949215"/>
            <a:ext cx="8763000" cy="130356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Docker Hub Account: </a:t>
            </a:r>
          </a:p>
          <a:p>
            <a:pPr marL="812800" lvl="1" indent="-343535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Docker Hub credentials stored in Jenkins as a credential named (</a:t>
            </a:r>
            <a:r>
              <a:rPr lang="en-US" sz="2400" b="1" spc="5" dirty="0">
                <a:latin typeface="Arial MT"/>
                <a:cs typeface="Arial MT"/>
              </a:rPr>
              <a:t>docker-hub</a:t>
            </a:r>
            <a:r>
              <a:rPr lang="en-US" sz="2400" spc="5" dirty="0">
                <a:latin typeface="Arial MT"/>
                <a:cs typeface="Arial M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9826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49" y="1057366"/>
            <a:ext cx="703897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Prerequisites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3A6418-29EB-4502-BEB5-1B3C8A2FDD61}"/>
              </a:ext>
            </a:extLst>
          </p:cNvPr>
          <p:cNvSpPr txBox="1"/>
          <p:nvPr/>
        </p:nvSpPr>
        <p:spPr>
          <a:xfrm>
            <a:off x="762000" y="2949215"/>
            <a:ext cx="8763000" cy="9342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Terraform: </a:t>
            </a:r>
          </a:p>
          <a:p>
            <a:pPr marL="812800" lvl="1" indent="-343535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dirty="0"/>
              <a:t>Terraform installed on Jenkins agents to provision infrastructure.</a:t>
            </a:r>
            <a:endParaRPr lang="en-US" sz="2400" spc="5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4539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49" y="1057366"/>
            <a:ext cx="703897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Prerequisites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3A6418-29EB-4502-BEB5-1B3C8A2FDD61}"/>
              </a:ext>
            </a:extLst>
          </p:cNvPr>
          <p:cNvSpPr txBox="1"/>
          <p:nvPr/>
        </p:nvSpPr>
        <p:spPr>
          <a:xfrm>
            <a:off x="762000" y="2949215"/>
            <a:ext cx="8763000" cy="130356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 err="1">
                <a:latin typeface="Arial MT"/>
                <a:cs typeface="Arial MT"/>
              </a:rPr>
              <a:t>openJDK</a:t>
            </a:r>
            <a:r>
              <a:rPr lang="en-US" sz="2400" spc="5" dirty="0">
                <a:latin typeface="Arial MT"/>
                <a:cs typeface="Arial MT"/>
              </a:rPr>
              <a:t> and maven: </a:t>
            </a:r>
            <a:endParaRPr lang="en-US" sz="2400" dirty="0"/>
          </a:p>
          <a:p>
            <a:pPr marL="812800" lvl="1" indent="-343535"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6235" algn="l"/>
              </a:tabLst>
            </a:pPr>
            <a:r>
              <a:rPr lang="en-US" sz="2400" dirty="0"/>
              <a:t>    </a:t>
            </a:r>
            <a:r>
              <a:rPr lang="en-US" sz="2400" dirty="0" err="1"/>
              <a:t>openJDK</a:t>
            </a:r>
            <a:r>
              <a:rPr lang="en-US" sz="2400" dirty="0"/>
              <a:t> and maven installed on Jenkins agents to test and package the app .</a:t>
            </a:r>
          </a:p>
        </p:txBody>
      </p:sp>
    </p:spTree>
    <p:extLst>
      <p:ext uri="{BB962C8B-B14F-4D97-AF65-F5344CB8AC3E}">
        <p14:creationId xmlns:p14="http://schemas.microsoft.com/office/powerpoint/2010/main" val="390082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464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Agenda</vt:lpstr>
      <vt:lpstr>PowerPoint Presentation</vt:lpstr>
      <vt:lpstr>  Tools and Technologies Used  </vt:lpstr>
      <vt:lpstr>Prerequisites</vt:lpstr>
      <vt:lpstr>Prerequisites</vt:lpstr>
      <vt:lpstr>Prerequisites</vt:lpstr>
      <vt:lpstr>Prerequisites</vt:lpstr>
      <vt:lpstr>Prerequisites</vt:lpstr>
      <vt:lpstr>pipeline continuous integration  </vt:lpstr>
      <vt:lpstr>pipeline continuous deployment  </vt:lpstr>
      <vt:lpstr>pipeline continuous deployment  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Graduation project 2024</dc:title>
  <dc:creator>Nourhan Mohamed</dc:creator>
  <cp:lastModifiedBy>mrwan tarek</cp:lastModifiedBy>
  <cp:revision>31</cp:revision>
  <dcterms:created xsi:type="dcterms:W3CDTF">2024-10-19T13:00:58Z</dcterms:created>
  <dcterms:modified xsi:type="dcterms:W3CDTF">2024-10-22T10:06:49Z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LastSaved">
    <vt:filetime>2024-10-19T00:00:00Z</vt:filetime>
  </property>
</Properties>
</file>