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Pacifico"/>
      <p:regular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6.xml"/><Relationship Id="rId42" Type="http://schemas.openxmlformats.org/officeDocument/2006/relationships/font" Target="fonts/Pacifico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8.xml"/><Relationship Id="rId44" Type="http://schemas.openxmlformats.org/officeDocument/2006/relationships/font" Target="fonts/RobotoMono-bold.fntdata"/><Relationship Id="rId21" Type="http://schemas.openxmlformats.org/officeDocument/2006/relationships/slide" Target="slides/slide17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20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9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39" Type="http://schemas.openxmlformats.org/officeDocument/2006/relationships/font" Target="fonts/Lato-bold.fntdata"/><Relationship Id="rId16" Type="http://schemas.openxmlformats.org/officeDocument/2006/relationships/slide" Target="slides/slide12.xml"/><Relationship Id="rId38" Type="http://schemas.openxmlformats.org/officeDocument/2006/relationships/font" Target="fonts/La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4aa90d86f_4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4aa90d86f_4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4aa90d86f_4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4aa90d86f_4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d97aba7d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d97aba7d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d97aba7d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d97aba7d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d97aba7d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d97aba7d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d97aba7d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d97aba7d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d97aba7d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d97aba7d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d97aba7d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d97aba7d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d97aba7d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d97aba7d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d97aba7d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d97aba7d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d97aba7d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d97aba7d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d97aba7d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d97aba7d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d97aba7d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d97aba7d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d97aba7d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d97aba7d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d97aba7d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d97aba7d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d97aba7d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d97aba7d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d97aba7d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d97aba7d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d97aba7d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d97aba7d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d97aba7d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0d97aba7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4aa90d8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d4aa90d8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d97aba7d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0d97aba7d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d97aba7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d97aba7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97aba7d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97aba7d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d97aba7d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d97aba7d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d97aba7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d97aba7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4aa90d86f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4aa90d86f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4aa90d86f_4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4aa90d86f_4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4aa90d86f_4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4aa90d86f_4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ahmed1958/Automated-Deployment-Pipeline-with-Jenkins-and-Dock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78725" y="1826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5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Automated Deploymen</a:t>
            </a:r>
            <a:r>
              <a:rPr b="1" lang="en" sz="2855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2855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Pipeline with Jenkins and Docker</a:t>
            </a:r>
            <a:endParaRPr b="1" sz="2855">
              <a:solidFill>
                <a:srgbClr val="F0F6FC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720675" y="3821100"/>
            <a:ext cx="30978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Supervised by: </a:t>
            </a:r>
            <a:b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ENG. Ahmed Nasr</a:t>
            </a:r>
            <a:endParaRPr b="1"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428750" y="1567550"/>
            <a:ext cx="690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auto_var.auto.tfvars.tf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>
            <p:ph type="title"/>
          </p:nvPr>
        </p:nvSpPr>
        <p:spPr>
          <a:xfrm>
            <a:off x="1209675" y="670725"/>
            <a:ext cx="559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>
                <a:latin typeface="Lato"/>
                <a:ea typeface="Lato"/>
                <a:cs typeface="Lato"/>
                <a:sym typeface="Lato"/>
              </a:rPr>
              <a:t>Terraform For Building Infrastructure </a:t>
            </a:r>
            <a:r>
              <a:rPr lang="en" sz="1940">
                <a:latin typeface="Lato"/>
                <a:ea typeface="Lato"/>
                <a:cs typeface="Lato"/>
                <a:sym typeface="Lato"/>
              </a:rPr>
              <a:t>(1/2)</a:t>
            </a:r>
            <a:r>
              <a:rPr lang="en" sz="1940">
                <a:latin typeface="Lato"/>
                <a:ea typeface="Lato"/>
                <a:cs typeface="Lato"/>
                <a:sym typeface="Lato"/>
              </a:rPr>
              <a:t> </a:t>
            </a:r>
            <a:endParaRPr sz="19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775" y="1935725"/>
            <a:ext cx="5361275" cy="31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428750" y="1567550"/>
            <a:ext cx="690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Modules: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EC2 Module: This module is dedicated to managing ec2 instances, making it easy to provision and configure compute resources</a:t>
            </a: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VPC Module: This module handles our Virtual Private Cloud setup including subnets, routing, and security groups.</a:t>
            </a:r>
            <a:endParaRPr/>
          </a:p>
        </p:txBody>
      </p:sp>
      <p:sp>
        <p:nvSpPr>
          <p:cNvPr id="208" name="Google Shape;208;p23"/>
          <p:cNvSpPr txBox="1"/>
          <p:nvPr>
            <p:ph type="title"/>
          </p:nvPr>
        </p:nvSpPr>
        <p:spPr>
          <a:xfrm>
            <a:off x="1209675" y="670725"/>
            <a:ext cx="559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>
                <a:latin typeface="Lato"/>
                <a:ea typeface="Lato"/>
                <a:cs typeface="Lato"/>
                <a:sym typeface="Lato"/>
              </a:rPr>
              <a:t>Terraform For Building Infrastructure </a:t>
            </a:r>
            <a:r>
              <a:rPr lang="en" sz="1940">
                <a:latin typeface="Lato"/>
                <a:ea typeface="Lato"/>
                <a:cs typeface="Lato"/>
                <a:sym typeface="Lato"/>
              </a:rPr>
              <a:t>(1/2) </a:t>
            </a:r>
            <a:endParaRPr sz="19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 rotWithShape="1">
          <a:blip r:embed="rId4">
            <a:alphaModFix/>
          </a:blip>
          <a:srcRect b="0" l="0" r="57131" t="0"/>
          <a:stretch/>
        </p:blipFill>
        <p:spPr>
          <a:xfrm>
            <a:off x="5807176" y="3206525"/>
            <a:ext cx="2765326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Infrastructure </a:t>
            </a:r>
            <a:r>
              <a:rPr lang="en" sz="2000"/>
              <a:t>Diagram(1</a:t>
            </a:r>
            <a:r>
              <a:rPr lang="en" sz="2000"/>
              <a:t>/2) </a:t>
            </a:r>
            <a:endParaRPr sz="2000"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175" y="971575"/>
            <a:ext cx="6893651" cy="391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114625" y="731500"/>
            <a:ext cx="70389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Playbook Overview (2/2)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114625" y="1546975"/>
            <a:ext cx="77892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latin typeface="Arial"/>
                <a:ea typeface="Arial"/>
                <a:cs typeface="Arial"/>
                <a:sym typeface="Arial"/>
              </a:rPr>
              <a:t>Jenkins Installation</a:t>
            </a:r>
            <a:r>
              <a:rPr lang="en" sz="3020">
                <a:latin typeface="Arial"/>
                <a:ea typeface="Arial"/>
                <a:cs typeface="Arial"/>
                <a:sym typeface="Arial"/>
              </a:rPr>
              <a:t>:</a:t>
            </a:r>
            <a:endParaRPr sz="3020">
              <a:latin typeface="Arial"/>
              <a:ea typeface="Arial"/>
              <a:cs typeface="Arial"/>
              <a:sym typeface="Arial"/>
            </a:endParaRPr>
          </a:p>
          <a:p>
            <a:pPr indent="-30532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3020">
                <a:latin typeface="Arial"/>
                <a:ea typeface="Arial"/>
                <a:cs typeface="Arial"/>
                <a:sym typeface="Arial"/>
              </a:rPr>
              <a:t>Hosts</a:t>
            </a:r>
            <a:r>
              <a:rPr lang="en" sz="302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3020">
                <a:latin typeface="Roboto Mono"/>
                <a:ea typeface="Roboto Mono"/>
                <a:cs typeface="Roboto Mono"/>
                <a:sym typeface="Roboto Mono"/>
              </a:rPr>
              <a:t>jenkins-agent</a:t>
            </a:r>
            <a:endParaRPr sz="3020">
              <a:latin typeface="Arial"/>
              <a:ea typeface="Arial"/>
              <a:cs typeface="Arial"/>
              <a:sym typeface="Arial"/>
            </a:endParaRPr>
          </a:p>
          <a:p>
            <a:pPr indent="-3053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3020">
                <a:latin typeface="Arial"/>
                <a:ea typeface="Arial"/>
                <a:cs typeface="Arial"/>
                <a:sym typeface="Arial"/>
              </a:rPr>
              <a:t>Role</a:t>
            </a:r>
            <a:r>
              <a:rPr lang="en" sz="3020">
                <a:latin typeface="Arial"/>
                <a:ea typeface="Arial"/>
                <a:cs typeface="Arial"/>
                <a:sym typeface="Arial"/>
              </a:rPr>
              <a:t>:</a:t>
            </a:r>
            <a:endParaRPr sz="3020">
              <a:latin typeface="Arial"/>
              <a:ea typeface="Arial"/>
              <a:cs typeface="Arial"/>
              <a:sym typeface="Arial"/>
            </a:endParaRPr>
          </a:p>
          <a:p>
            <a:pPr indent="-30532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b="1" lang="en" sz="3020">
                <a:latin typeface="Arial"/>
                <a:ea typeface="Arial"/>
                <a:cs typeface="Arial"/>
                <a:sym typeface="Arial"/>
              </a:rPr>
              <a:t>jenkins</a:t>
            </a:r>
            <a:r>
              <a:rPr lang="en" sz="3020">
                <a:latin typeface="Arial"/>
                <a:ea typeface="Arial"/>
                <a:cs typeface="Arial"/>
                <a:sym typeface="Arial"/>
              </a:rPr>
              <a:t>: This role handles the installation and configuration of Jenkins</a:t>
            </a:r>
            <a:endParaRPr sz="3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20">
                <a:latin typeface="Arial"/>
                <a:ea typeface="Arial"/>
                <a:cs typeface="Arial"/>
                <a:sym typeface="Arial"/>
              </a:rPr>
              <a:t>Ansible and </a:t>
            </a:r>
            <a:r>
              <a:rPr b="1" lang="en" sz="3020">
                <a:latin typeface="Arial"/>
                <a:ea typeface="Arial"/>
                <a:cs typeface="Arial"/>
                <a:sym typeface="Arial"/>
              </a:rPr>
              <a:t>Docker Installation</a:t>
            </a:r>
            <a:r>
              <a:rPr lang="en" sz="3020">
                <a:latin typeface="Arial"/>
                <a:ea typeface="Arial"/>
                <a:cs typeface="Arial"/>
                <a:sym typeface="Arial"/>
              </a:rPr>
              <a:t>:</a:t>
            </a:r>
            <a:endParaRPr sz="3020">
              <a:latin typeface="Arial"/>
              <a:ea typeface="Arial"/>
              <a:cs typeface="Arial"/>
              <a:sym typeface="Arial"/>
            </a:endParaRPr>
          </a:p>
          <a:p>
            <a:pPr indent="-30532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3020">
                <a:latin typeface="Arial"/>
                <a:ea typeface="Arial"/>
                <a:cs typeface="Arial"/>
                <a:sym typeface="Arial"/>
              </a:rPr>
              <a:t>Hosts</a:t>
            </a:r>
            <a:r>
              <a:rPr lang="en" sz="302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3020">
                <a:latin typeface="Roboto Mono"/>
                <a:ea typeface="Roboto Mono"/>
                <a:cs typeface="Roboto Mono"/>
                <a:sym typeface="Roboto Mono"/>
              </a:rPr>
              <a:t>docker-agent</a:t>
            </a:r>
            <a:endParaRPr sz="3020">
              <a:latin typeface="Arial"/>
              <a:ea typeface="Arial"/>
              <a:cs typeface="Arial"/>
              <a:sym typeface="Arial"/>
            </a:endParaRPr>
          </a:p>
          <a:p>
            <a:pPr indent="-3053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3020">
                <a:latin typeface="Arial"/>
                <a:ea typeface="Arial"/>
                <a:cs typeface="Arial"/>
                <a:sym typeface="Arial"/>
              </a:rPr>
              <a:t>Roles</a:t>
            </a:r>
            <a:r>
              <a:rPr lang="en" sz="3020">
                <a:latin typeface="Arial"/>
                <a:ea typeface="Arial"/>
                <a:cs typeface="Arial"/>
                <a:sym typeface="Arial"/>
              </a:rPr>
              <a:t>:</a:t>
            </a:r>
            <a:endParaRPr sz="3020">
              <a:latin typeface="Arial"/>
              <a:ea typeface="Arial"/>
              <a:cs typeface="Arial"/>
              <a:sym typeface="Arial"/>
            </a:endParaRPr>
          </a:p>
          <a:p>
            <a:pPr indent="-30532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b="1" lang="en" sz="3020"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en" sz="3020">
                <a:latin typeface="Arial"/>
                <a:ea typeface="Arial"/>
                <a:cs typeface="Arial"/>
                <a:sym typeface="Arial"/>
              </a:rPr>
              <a:t>: Installs Ansible for managing infrastructure.</a:t>
            </a:r>
            <a:endParaRPr sz="3020">
              <a:latin typeface="Arial"/>
              <a:ea typeface="Arial"/>
              <a:cs typeface="Arial"/>
              <a:sym typeface="Arial"/>
            </a:endParaRPr>
          </a:p>
          <a:p>
            <a:pPr indent="-30532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b="1" lang="en" sz="3020"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" sz="3020">
                <a:latin typeface="Arial"/>
                <a:ea typeface="Arial"/>
                <a:cs typeface="Arial"/>
                <a:sym typeface="Arial"/>
              </a:rPr>
              <a:t>: Installs Docker to support containerization.</a:t>
            </a:r>
            <a:endParaRPr sz="3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263725" y="407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tasks for the deploy role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297500" y="1567550"/>
            <a:ext cx="7612800" cy="30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295772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2227">
                <a:latin typeface="Arial"/>
                <a:ea typeface="Arial"/>
                <a:cs typeface="Arial"/>
                <a:sym typeface="Arial"/>
              </a:rPr>
              <a:t>Check for Existing Docker Compose File </a:t>
            </a:r>
            <a:endParaRPr b="1" sz="2227">
              <a:latin typeface="Arial"/>
              <a:ea typeface="Arial"/>
              <a:cs typeface="Arial"/>
              <a:sym typeface="Arial"/>
            </a:endParaRPr>
          </a:p>
          <a:p>
            <a:pPr indent="-2957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227">
                <a:latin typeface="Arial"/>
                <a:ea typeface="Arial"/>
                <a:cs typeface="Arial"/>
                <a:sym typeface="Arial"/>
              </a:rPr>
              <a:t>This step ensures that any subsequent operations are conducted only if the application is already set up.</a:t>
            </a:r>
            <a:endParaRPr sz="2427">
              <a:latin typeface="Arial"/>
              <a:ea typeface="Arial"/>
              <a:cs typeface="Arial"/>
              <a:sym typeface="Arial"/>
            </a:endParaRPr>
          </a:p>
          <a:p>
            <a:pPr indent="-29577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2227">
                <a:latin typeface="Arial"/>
                <a:ea typeface="Arial"/>
                <a:cs typeface="Arial"/>
                <a:sym typeface="Arial"/>
              </a:rPr>
              <a:t>Stop and Remove Existing Containers</a:t>
            </a:r>
            <a:endParaRPr sz="2227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27">
              <a:latin typeface="Arial"/>
              <a:ea typeface="Arial"/>
              <a:cs typeface="Arial"/>
              <a:sym typeface="Arial"/>
            </a:endParaRPr>
          </a:p>
          <a:p>
            <a:pPr indent="-2957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2227">
                <a:latin typeface="Arial"/>
                <a:ea typeface="Arial"/>
                <a:cs typeface="Arial"/>
                <a:sym typeface="Arial"/>
              </a:rPr>
              <a:t>Render Docker Compose File</a:t>
            </a:r>
            <a:endParaRPr sz="2227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27">
              <a:latin typeface="Arial"/>
              <a:ea typeface="Arial"/>
              <a:cs typeface="Arial"/>
              <a:sym typeface="Arial"/>
            </a:endParaRPr>
          </a:p>
          <a:p>
            <a:pPr indent="-2957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2227">
                <a:latin typeface="Arial"/>
                <a:ea typeface="Arial"/>
                <a:cs typeface="Arial"/>
                <a:sym typeface="Arial"/>
              </a:rPr>
              <a:t>Deploy the Application</a:t>
            </a:r>
            <a:endParaRPr sz="2227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515325"/>
            <a:ext cx="70752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</a:t>
            </a:r>
            <a:r>
              <a:rPr lang="en"/>
              <a:t>Template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500" y="1341650"/>
            <a:ext cx="48768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313875" y="619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Containerization for development and Testing</a:t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425" y="1756175"/>
            <a:ext cx="2873975" cy="25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375" y="1442450"/>
            <a:ext cx="3805526" cy="33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/>
        </p:nvSpPr>
        <p:spPr>
          <a:xfrm>
            <a:off x="2008200" y="1388350"/>
            <a:ext cx="11484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Dockerfile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5843350" y="1094350"/>
            <a:ext cx="19320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Docker compose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8400" y="4230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and test Pipeline (1/2)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1297500" y="1567550"/>
            <a:ext cx="7207500" cy="31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Check Trigger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pipeline begins by checking if it was triggered by a GitHub webhook. This step helps determine the origin of the trigger and whether it is a result of a push or manual start.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Clone Repository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specified Git repository is cloned, allowing the pipeline to access the latest code in the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branch for building the Docker image.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Build Image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Docker image is built using the Dockerfile located in the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counting_App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directory. The image is tagged with a predefined version.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and test Pipeline (2/2)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1236225" y="1526700"/>
            <a:ext cx="7464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2">
                <a:latin typeface="Arial"/>
                <a:ea typeface="Arial"/>
                <a:cs typeface="Arial"/>
                <a:sym typeface="Arial"/>
              </a:rPr>
              <a:t>4. Test Image</a:t>
            </a:r>
            <a:r>
              <a:rPr lang="en" sz="1402">
                <a:latin typeface="Arial"/>
                <a:ea typeface="Arial"/>
                <a:cs typeface="Arial"/>
                <a:sym typeface="Arial"/>
              </a:rPr>
              <a:t>: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29095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402">
                <a:latin typeface="Arial"/>
                <a:ea typeface="Arial"/>
                <a:cs typeface="Arial"/>
                <a:sym typeface="Arial"/>
              </a:rPr>
              <a:t>The pipeline runs tests on the built Docker image: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29095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1402">
                <a:latin typeface="Arial"/>
                <a:ea typeface="Arial"/>
                <a:cs typeface="Arial"/>
                <a:sym typeface="Arial"/>
              </a:rPr>
              <a:t>It starts a temporary container to run the application tests using Docker Compose.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29095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1402">
                <a:latin typeface="Arial"/>
                <a:ea typeface="Arial"/>
                <a:cs typeface="Arial"/>
                <a:sym typeface="Arial"/>
              </a:rPr>
              <a:t>Unit tests are executed within the container to verify application functionality.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29095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1402">
                <a:latin typeface="Arial"/>
                <a:ea typeface="Arial"/>
                <a:cs typeface="Arial"/>
                <a:sym typeface="Arial"/>
              </a:rPr>
              <a:t>After testing, the container is brought down to clean up resources.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2">
                <a:latin typeface="Arial"/>
                <a:ea typeface="Arial"/>
                <a:cs typeface="Arial"/>
                <a:sym typeface="Arial"/>
              </a:rPr>
              <a:t>5. Push Image</a:t>
            </a:r>
            <a:r>
              <a:rPr lang="en" sz="1402">
                <a:latin typeface="Arial"/>
                <a:ea typeface="Arial"/>
                <a:cs typeface="Arial"/>
                <a:sym typeface="Arial"/>
              </a:rPr>
              <a:t>: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29095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402">
                <a:latin typeface="Arial"/>
                <a:ea typeface="Arial"/>
                <a:cs typeface="Arial"/>
                <a:sym typeface="Arial"/>
              </a:rPr>
              <a:t>The built Docker image is pushed to Docker Hub.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2">
                <a:latin typeface="Arial"/>
                <a:ea typeface="Arial"/>
                <a:cs typeface="Arial"/>
                <a:sym typeface="Arial"/>
              </a:rPr>
              <a:t>6. Trigger </a:t>
            </a:r>
            <a:r>
              <a:rPr b="1" lang="en" sz="1402">
                <a:latin typeface="Arial"/>
                <a:ea typeface="Arial"/>
                <a:cs typeface="Arial"/>
                <a:sym typeface="Arial"/>
              </a:rPr>
              <a:t>Another</a:t>
            </a:r>
            <a:r>
              <a:rPr b="1" lang="en" sz="1402">
                <a:latin typeface="Arial"/>
                <a:ea typeface="Arial"/>
                <a:cs typeface="Arial"/>
                <a:sym typeface="Arial"/>
              </a:rPr>
              <a:t> Pipeline</a:t>
            </a:r>
            <a:r>
              <a:rPr lang="en" sz="1402">
                <a:latin typeface="Arial"/>
                <a:ea typeface="Arial"/>
                <a:cs typeface="Arial"/>
                <a:sym typeface="Arial"/>
              </a:rPr>
              <a:t>: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29095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402">
                <a:latin typeface="Arial"/>
                <a:ea typeface="Arial"/>
                <a:cs typeface="Arial"/>
                <a:sym typeface="Arial"/>
              </a:rPr>
              <a:t>After successfully pushing the image, the pipeline triggers another Jenkins job , passing relevant parameters such as the Docker image name and build number for further processing.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1052550" y="418825"/>
            <a:ext cx="670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Pipeline for Application Deployment with Ansible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1297500" y="1567550"/>
            <a:ext cx="74100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Clone Repository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pulls the latest code from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branch, ensuring that the most up-to-date version of the application is available for deployment.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2. Deploy the Application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this stage, the pipeline executes an Ansible playbook to handle the deployment process: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pipeline navigates to the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app_deployment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directory, where the Ansible playbook (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deploy_playbook.yml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) is located.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playbook is executed with additional parameters passed as environment variables.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825" y="393213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414400" y="664075"/>
            <a:ext cx="65712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414400" y="1596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Ahmed Sayed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David Nabil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Mohamed Ramadan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Shehab Mostafa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Yousef Mohamed </a:t>
            </a:r>
            <a:endParaRPr sz="18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1297500" y="549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Actions</a:t>
            </a:r>
            <a:endParaRPr/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Email Notifications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Upon success or failure, the pipeline sends email notifications detailing the job status. This feature ensures that relevant stakeholders are informed of the pipeline's outcome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Groovy </a:t>
            </a:r>
            <a:r>
              <a:rPr lang="en"/>
              <a:t>built in</a:t>
            </a:r>
            <a:r>
              <a:rPr lang="en"/>
              <a:t> </a:t>
            </a:r>
            <a:r>
              <a:rPr lang="en"/>
              <a:t>functions</a:t>
            </a:r>
            <a:r>
              <a:rPr lang="en"/>
              <a:t> </a:t>
            </a:r>
            <a:endParaRPr/>
          </a:p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1013775" y="1371650"/>
            <a:ext cx="74979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75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" sz="975"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en" sz="975">
                <a:latin typeface="Arial"/>
                <a:ea typeface="Arial"/>
                <a:cs typeface="Arial"/>
                <a:sym typeface="Arial"/>
              </a:rPr>
              <a:t>: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●"/>
            </a:pPr>
            <a:r>
              <a:rPr lang="en" sz="975">
                <a:latin typeface="Arial"/>
                <a:ea typeface="Arial"/>
                <a:cs typeface="Arial"/>
                <a:sym typeface="Arial"/>
              </a:rPr>
              <a:t>Clones the specified Git repository, fetching the latest code from the main branch.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975">
                <a:latin typeface="Arial"/>
                <a:ea typeface="Arial"/>
                <a:cs typeface="Arial"/>
                <a:sym typeface="Arial"/>
              </a:rPr>
              <a:t>2. docker.build()</a:t>
            </a:r>
            <a:r>
              <a:rPr lang="en" sz="975">
                <a:latin typeface="Arial"/>
                <a:ea typeface="Arial"/>
                <a:cs typeface="Arial"/>
                <a:sym typeface="Arial"/>
              </a:rPr>
              <a:t>: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●"/>
            </a:pPr>
            <a:r>
              <a:rPr lang="en" sz="975">
                <a:latin typeface="Arial"/>
                <a:ea typeface="Arial"/>
                <a:cs typeface="Arial"/>
                <a:sym typeface="Arial"/>
              </a:rPr>
              <a:t>Builds a Docker image from the specified context and tag.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975">
                <a:latin typeface="Arial"/>
                <a:ea typeface="Arial"/>
                <a:cs typeface="Arial"/>
                <a:sym typeface="Arial"/>
              </a:rPr>
              <a:t>3. docker.withRegistry()</a:t>
            </a:r>
            <a:r>
              <a:rPr lang="en" sz="975">
                <a:latin typeface="Arial"/>
                <a:ea typeface="Arial"/>
                <a:cs typeface="Arial"/>
                <a:sym typeface="Arial"/>
              </a:rPr>
              <a:t>: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●"/>
            </a:pPr>
            <a:r>
              <a:rPr lang="en" sz="975">
                <a:latin typeface="Arial"/>
                <a:ea typeface="Arial"/>
                <a:cs typeface="Arial"/>
                <a:sym typeface="Arial"/>
              </a:rPr>
              <a:t>Authenticates with the Docker registry before pushing images.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975">
                <a:latin typeface="Arial"/>
                <a:ea typeface="Arial"/>
                <a:cs typeface="Arial"/>
                <a:sym typeface="Arial"/>
              </a:rPr>
              <a:t>4. build</a:t>
            </a:r>
            <a:r>
              <a:rPr lang="en" sz="975">
                <a:latin typeface="Arial"/>
                <a:ea typeface="Arial"/>
                <a:cs typeface="Arial"/>
                <a:sym typeface="Arial"/>
              </a:rPr>
              <a:t>: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●"/>
            </a:pPr>
            <a:r>
              <a:rPr lang="en" sz="975">
                <a:latin typeface="Arial"/>
                <a:ea typeface="Arial"/>
                <a:cs typeface="Arial"/>
                <a:sym typeface="Arial"/>
              </a:rPr>
              <a:t>Triggers another Jenkins job, passing parameters to it.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975">
                <a:latin typeface="Arial"/>
                <a:ea typeface="Arial"/>
                <a:cs typeface="Arial"/>
                <a:sym typeface="Arial"/>
              </a:rPr>
              <a:t>5. ansiblePlaybook()</a:t>
            </a:r>
            <a:r>
              <a:rPr lang="en" sz="975">
                <a:latin typeface="Arial"/>
                <a:ea typeface="Arial"/>
                <a:cs typeface="Arial"/>
                <a:sym typeface="Arial"/>
              </a:rPr>
              <a:t>: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●"/>
            </a:pPr>
            <a:r>
              <a:rPr lang="en" sz="975">
                <a:latin typeface="Arial"/>
                <a:ea typeface="Arial"/>
                <a:cs typeface="Arial"/>
                <a:sym typeface="Arial"/>
              </a:rPr>
              <a:t>Executes an Ansible playbook for application deployment, allowing the passing of variables.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/>
          </a:p>
        </p:txBody>
      </p:sp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1297500" y="610675"/>
            <a:ext cx="7038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r>
              <a:rPr lang="en"/>
              <a:t>decisions and the problems faced</a:t>
            </a:r>
            <a:endParaRPr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1195200" y="1647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555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7"/>
              <a:t>Use t3.medium for the jenkins agent instead of t2.micro.</a:t>
            </a:r>
            <a:endParaRPr sz="2857"/>
          </a:p>
          <a:p>
            <a:pPr indent="-3555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7"/>
              <a:t>C</a:t>
            </a:r>
            <a:r>
              <a:rPr lang="en" sz="2857"/>
              <a:t>reate separated pipelines.</a:t>
            </a:r>
            <a:endParaRPr sz="2857"/>
          </a:p>
          <a:p>
            <a:pPr indent="-3555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7"/>
              <a:t>Choose Mailer plugin  instead of Email extension plugin. </a:t>
            </a:r>
            <a:endParaRPr sz="2857"/>
          </a:p>
          <a:p>
            <a:pPr indent="-3555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7"/>
              <a:t>Solve the problem of the ports conflict.</a:t>
            </a:r>
            <a:endParaRPr sz="2857"/>
          </a:p>
          <a:p>
            <a:pPr indent="-3555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7"/>
              <a:t>Do Not</a:t>
            </a:r>
            <a:r>
              <a:rPr lang="en" sz="2857"/>
              <a:t> use git clean -df  (: .</a:t>
            </a:r>
            <a:endParaRPr sz="2857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1553725" y="987550"/>
            <a:ext cx="642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website before update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300" y="1464550"/>
            <a:ext cx="5823312" cy="33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7225" y="368138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1297500" y="393750"/>
            <a:ext cx="68967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975" y="1218102"/>
            <a:ext cx="6430075" cy="36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/>
          <p:nvPr/>
        </p:nvSpPr>
        <p:spPr>
          <a:xfrm>
            <a:off x="1384850" y="4532825"/>
            <a:ext cx="6356700" cy="18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1476450" y="1631825"/>
            <a:ext cx="6356700" cy="24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150" y="393750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300" y="1453525"/>
            <a:ext cx="6471204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 txBox="1"/>
          <p:nvPr/>
        </p:nvSpPr>
        <p:spPr>
          <a:xfrm>
            <a:off x="1553725" y="987550"/>
            <a:ext cx="642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Success of the pipeline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4" name="Google Shape;3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150" y="393750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320" name="Google Shape;320;p38"/>
          <p:cNvSpPr txBox="1"/>
          <p:nvPr/>
        </p:nvSpPr>
        <p:spPr>
          <a:xfrm>
            <a:off x="1434375" y="987550"/>
            <a:ext cx="642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Mail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150" y="393750"/>
            <a:ext cx="1050000" cy="96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8925" y="1534700"/>
            <a:ext cx="5998152" cy="3272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1434375" y="987550"/>
            <a:ext cx="642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website After update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75" y="1491575"/>
            <a:ext cx="6184008" cy="337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150" y="393750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336" name="Google Shape;336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https://github.com/ahmed1958/Automated-Deployment-Pipeline-with-Jenkins-and-Docker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27025" y="2325750"/>
            <a:ext cx="9085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Pacifico"/>
                <a:ea typeface="Pacifico"/>
                <a:cs typeface="Pacifico"/>
                <a:sym typeface="Pacifico"/>
              </a:rPr>
              <a:t>Thank You !!</a:t>
            </a:r>
            <a:endParaRPr sz="43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Project Overview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Containerization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Environment Setup</a:t>
            </a:r>
            <a:endParaRPr sz="1600"/>
          </a:p>
          <a:p>
            <a:pPr indent="-158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 Terraform For Building Infrastructure </a:t>
            </a:r>
            <a:endParaRPr sz="1600"/>
          </a:p>
          <a:p>
            <a:pPr indent="-158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 Ansible  For C</a:t>
            </a:r>
            <a:r>
              <a:rPr lang="en" sz="1600"/>
              <a:t>onfiguration</a:t>
            </a:r>
            <a:r>
              <a:rPr lang="en" sz="1600"/>
              <a:t> Of The Agents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Ansible For Application  Deployment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Jenkins P</a:t>
            </a:r>
            <a:r>
              <a:rPr lang="en" sz="1600"/>
              <a:t>ipelines</a:t>
            </a:r>
            <a:endParaRPr sz="16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46350" y="605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Overview(1/2)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This project demonstrates an end-to-end Continuous Integration/Continuous Deployment (CI/CD) pipeline using Jenkins, Docker, Ansible, and Terraform. The pipeline automates the process from code push to deployment, utilizing infrastructure as code (IAC) and containerization principles for consistent and automated deployments.</a:t>
            </a:r>
            <a:endParaRPr sz="1600">
              <a:highlight>
                <a:schemeClr val="dk1"/>
              </a:highlight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46350" y="605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(2/2)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75" y="1476225"/>
            <a:ext cx="7387752" cy="33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37725" y="2224475"/>
            <a:ext cx="9062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700">
                <a:latin typeface="Lato"/>
                <a:ea typeface="Lato"/>
                <a:cs typeface="Lato"/>
                <a:sym typeface="Lato"/>
              </a:rPr>
              <a:t>Environment Setup</a:t>
            </a:r>
            <a:endParaRPr sz="45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irectory structure: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1209675" y="670725"/>
            <a:ext cx="703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>
                <a:latin typeface="Lato"/>
                <a:ea typeface="Lato"/>
                <a:cs typeface="Lato"/>
                <a:sym typeface="Lato"/>
              </a:rPr>
              <a:t>Terraform For Building Infrastructure </a:t>
            </a:r>
            <a:r>
              <a:rPr lang="en" sz="1940">
                <a:latin typeface="Lato"/>
                <a:ea typeface="Lato"/>
                <a:cs typeface="Lato"/>
                <a:sym typeface="Lato"/>
              </a:rPr>
              <a:t>(1/2)</a:t>
            </a:r>
            <a:r>
              <a:rPr lang="en" sz="1940">
                <a:latin typeface="Lato"/>
                <a:ea typeface="Lato"/>
                <a:cs typeface="Lato"/>
                <a:sym typeface="Lato"/>
              </a:rPr>
              <a:t> </a:t>
            </a:r>
            <a:endParaRPr sz="19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2090738"/>
            <a:ext cx="63912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428750" y="1567550"/>
            <a:ext cx="690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main.tf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1209675" y="670725"/>
            <a:ext cx="559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>
                <a:latin typeface="Lato"/>
                <a:ea typeface="Lato"/>
                <a:cs typeface="Lato"/>
                <a:sym typeface="Lato"/>
              </a:rPr>
              <a:t>Terraform For Building Infrastructure </a:t>
            </a:r>
            <a:r>
              <a:rPr lang="en" sz="1940">
                <a:latin typeface="Lato"/>
                <a:ea typeface="Lato"/>
                <a:cs typeface="Lato"/>
                <a:sym typeface="Lato"/>
              </a:rPr>
              <a:t>(1/2) </a:t>
            </a:r>
            <a:endParaRPr sz="19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824" y="2146541"/>
            <a:ext cx="5596200" cy="290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428750" y="1567550"/>
            <a:ext cx="690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variables.tf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>
            <p:ph type="title"/>
          </p:nvPr>
        </p:nvSpPr>
        <p:spPr>
          <a:xfrm>
            <a:off x="1209675" y="670725"/>
            <a:ext cx="559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>
                <a:latin typeface="Lato"/>
                <a:ea typeface="Lato"/>
                <a:cs typeface="Lato"/>
                <a:sym typeface="Lato"/>
              </a:rPr>
              <a:t>Terraform For Building Infrastructure </a:t>
            </a:r>
            <a:r>
              <a:rPr lang="en" sz="1940">
                <a:latin typeface="Lato"/>
                <a:ea typeface="Lato"/>
                <a:cs typeface="Lato"/>
                <a:sym typeface="Lato"/>
              </a:rPr>
              <a:t>(1/2) </a:t>
            </a:r>
            <a:endParaRPr sz="19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0" y="418825"/>
            <a:ext cx="1050000" cy="96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200" y="1906075"/>
            <a:ext cx="5534350" cy="3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