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89" r:id="rId1"/>
  </p:sldMasterIdLst>
  <p:notesMasterIdLst>
    <p:notesMasterId r:id="rId29"/>
  </p:notesMasterIdLst>
  <p:sldIdLst>
    <p:sldId id="256" r:id="rId2"/>
    <p:sldId id="279" r:id="rId3"/>
    <p:sldId id="273" r:id="rId4"/>
    <p:sldId id="274" r:id="rId5"/>
    <p:sldId id="272" r:id="rId6"/>
    <p:sldId id="275" r:id="rId7"/>
    <p:sldId id="276" r:id="rId8"/>
    <p:sldId id="264" r:id="rId9"/>
    <p:sldId id="265" r:id="rId10"/>
    <p:sldId id="266" r:id="rId11"/>
    <p:sldId id="277" r:id="rId12"/>
    <p:sldId id="268" r:id="rId13"/>
    <p:sldId id="280" r:id="rId14"/>
    <p:sldId id="281" r:id="rId15"/>
    <p:sldId id="282" r:id="rId16"/>
    <p:sldId id="283" r:id="rId17"/>
    <p:sldId id="285" r:id="rId18"/>
    <p:sldId id="284" r:id="rId19"/>
    <p:sldId id="286" r:id="rId20"/>
    <p:sldId id="287" r:id="rId21"/>
    <p:sldId id="288" r:id="rId22"/>
    <p:sldId id="269" r:id="rId23"/>
    <p:sldId id="290" r:id="rId24"/>
    <p:sldId id="270" r:id="rId25"/>
    <p:sldId id="271" r:id="rId26"/>
    <p:sldId id="289" r:id="rId27"/>
    <p:sldId id="278" r:id="rId28"/>
  </p:sldIdLst>
  <p:sldSz cx="14630400" cy="8229600"/>
  <p:notesSz cx="8229600" cy="1463040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Arial Rounded MT Bold" panose="020F0704030504030204" pitchFamily="34" charset="0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EC1B5-DE6A-4A3D-9D75-92AF31A68AD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A2BBD1-E890-4C55-AEF1-7D2DD4A17C6B}">
      <dgm:prSet/>
      <dgm:spPr/>
      <dgm:t>
        <a:bodyPr/>
        <a:lstStyle/>
        <a:p>
          <a:r>
            <a:rPr lang="en-US"/>
            <a:t>Objective:</a:t>
          </a:r>
        </a:p>
      </dgm:t>
    </dgm:pt>
    <dgm:pt modelId="{3703AFA5-A1AE-421F-9534-4796BFD7E73D}" type="parTrans" cxnId="{CFD474B3-A316-495E-A2D3-0B22A1D40CC7}">
      <dgm:prSet/>
      <dgm:spPr/>
      <dgm:t>
        <a:bodyPr/>
        <a:lstStyle/>
        <a:p>
          <a:endParaRPr lang="en-US"/>
        </a:p>
      </dgm:t>
    </dgm:pt>
    <dgm:pt modelId="{136E80B7-EFA8-4FDC-8648-31C4A041E54F}" type="sibTrans" cxnId="{CFD474B3-A316-495E-A2D3-0B22A1D40CC7}">
      <dgm:prSet/>
      <dgm:spPr/>
      <dgm:t>
        <a:bodyPr/>
        <a:lstStyle/>
        <a:p>
          <a:endParaRPr lang="en-US"/>
        </a:p>
      </dgm:t>
    </dgm:pt>
    <dgm:pt modelId="{6A47B6D6-2C2C-4466-841D-E1FDEEC5DBDA}">
      <dgm:prSet/>
      <dgm:spPr/>
      <dgm:t>
        <a:bodyPr/>
        <a:lstStyle/>
        <a:p>
          <a:r>
            <a:rPr lang="en-US"/>
            <a:t>To automate the Continuous Integration/Continuous Deployment (CI/CD) process using Jenkins, Docker, and Ansible.</a:t>
          </a:r>
        </a:p>
      </dgm:t>
    </dgm:pt>
    <dgm:pt modelId="{6F8490D3-3743-4906-BC5B-4938B9035450}" type="parTrans" cxnId="{B773A556-40B3-4640-908A-6784C5B27498}">
      <dgm:prSet/>
      <dgm:spPr/>
      <dgm:t>
        <a:bodyPr/>
        <a:lstStyle/>
        <a:p>
          <a:endParaRPr lang="en-US"/>
        </a:p>
      </dgm:t>
    </dgm:pt>
    <dgm:pt modelId="{930DA6DA-3FAA-4E70-8BF7-0D3A10BA6F60}" type="sibTrans" cxnId="{B773A556-40B3-4640-908A-6784C5B27498}">
      <dgm:prSet/>
      <dgm:spPr/>
      <dgm:t>
        <a:bodyPr/>
        <a:lstStyle/>
        <a:p>
          <a:endParaRPr lang="en-US"/>
        </a:p>
      </dgm:t>
    </dgm:pt>
    <dgm:pt modelId="{F70BB948-CD54-4794-8953-92DCB1437DD6}">
      <dgm:prSet/>
      <dgm:spPr/>
      <dgm:t>
        <a:bodyPr/>
        <a:lstStyle/>
        <a:p>
          <a:r>
            <a:rPr lang="en-US"/>
            <a:t>The pipeline automates the build, test, and deployment of a Dockerized application.</a:t>
          </a:r>
        </a:p>
      </dgm:t>
    </dgm:pt>
    <dgm:pt modelId="{5EE32B1B-BB14-40AE-A126-AF910C3D9881}" type="parTrans" cxnId="{63C4ADE8-1AC3-48E5-9682-DC9D867588AF}">
      <dgm:prSet/>
      <dgm:spPr/>
      <dgm:t>
        <a:bodyPr/>
        <a:lstStyle/>
        <a:p>
          <a:endParaRPr lang="en-US"/>
        </a:p>
      </dgm:t>
    </dgm:pt>
    <dgm:pt modelId="{211B5915-9C7A-4EA1-A8AE-55AF467B95CF}" type="sibTrans" cxnId="{63C4ADE8-1AC3-48E5-9682-DC9D867588AF}">
      <dgm:prSet/>
      <dgm:spPr/>
      <dgm:t>
        <a:bodyPr/>
        <a:lstStyle/>
        <a:p>
          <a:endParaRPr lang="en-US"/>
        </a:p>
      </dgm:t>
    </dgm:pt>
    <dgm:pt modelId="{00925313-1B92-42E7-BAB7-6D581FB8069D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8A287828-B0D8-42B3-BDE5-2547F5072BA9}" type="parTrans" cxnId="{5596813A-0B01-4357-9F7F-BEF7D6F08633}">
      <dgm:prSet/>
      <dgm:spPr/>
      <dgm:t>
        <a:bodyPr/>
        <a:lstStyle/>
        <a:p>
          <a:endParaRPr lang="en-US"/>
        </a:p>
      </dgm:t>
    </dgm:pt>
    <dgm:pt modelId="{35DE90FD-9CCE-47B5-855B-8B23B86C0C61}" type="sibTrans" cxnId="{5596813A-0B01-4357-9F7F-BEF7D6F08633}">
      <dgm:prSet/>
      <dgm:spPr/>
      <dgm:t>
        <a:bodyPr/>
        <a:lstStyle/>
        <a:p>
          <a:endParaRPr lang="en-US"/>
        </a:p>
      </dgm:t>
    </dgm:pt>
    <dgm:pt modelId="{BF24D884-1F7D-43CB-BACD-7374654ADA1D}">
      <dgm:prSet/>
      <dgm:spPr/>
      <dgm:t>
        <a:bodyPr/>
        <a:lstStyle/>
        <a:p>
          <a:r>
            <a:rPr lang="en-US"/>
            <a:t>Uses Jenkins for orchestrating the pipeline.Docker for containerizing the app.</a:t>
          </a:r>
        </a:p>
      </dgm:t>
    </dgm:pt>
    <dgm:pt modelId="{5FEA65CC-A7D5-4874-8F79-6BF57C33C875}" type="parTrans" cxnId="{314CDA97-46FF-4AC2-ACB8-14B01AFE1FFE}">
      <dgm:prSet/>
      <dgm:spPr/>
      <dgm:t>
        <a:bodyPr/>
        <a:lstStyle/>
        <a:p>
          <a:endParaRPr lang="en-US"/>
        </a:p>
      </dgm:t>
    </dgm:pt>
    <dgm:pt modelId="{FC8345F3-215C-46B9-98F0-554964AD12F5}" type="sibTrans" cxnId="{314CDA97-46FF-4AC2-ACB8-14B01AFE1FFE}">
      <dgm:prSet/>
      <dgm:spPr/>
      <dgm:t>
        <a:bodyPr/>
        <a:lstStyle/>
        <a:p>
          <a:endParaRPr lang="en-US"/>
        </a:p>
      </dgm:t>
    </dgm:pt>
    <dgm:pt modelId="{47030626-9B95-428A-B592-F6CC3AF8C5FB}">
      <dgm:prSet/>
      <dgm:spPr/>
      <dgm:t>
        <a:bodyPr/>
        <a:lstStyle/>
        <a:p>
          <a:r>
            <a:rPr lang="en-US"/>
            <a:t>Ansible for deployment automation.</a:t>
          </a:r>
        </a:p>
      </dgm:t>
    </dgm:pt>
    <dgm:pt modelId="{CE1050F3-FDCD-4588-A146-EF955BB22919}" type="parTrans" cxnId="{7D23BE1C-54C8-47E3-B0B3-78AAECAA309D}">
      <dgm:prSet/>
      <dgm:spPr/>
      <dgm:t>
        <a:bodyPr/>
        <a:lstStyle/>
        <a:p>
          <a:endParaRPr lang="en-US"/>
        </a:p>
      </dgm:t>
    </dgm:pt>
    <dgm:pt modelId="{B2F634E5-9593-42FF-9D13-DE40697778FE}" type="sibTrans" cxnId="{7D23BE1C-54C8-47E3-B0B3-78AAECAA309D}">
      <dgm:prSet/>
      <dgm:spPr/>
      <dgm:t>
        <a:bodyPr/>
        <a:lstStyle/>
        <a:p>
          <a:endParaRPr lang="en-US"/>
        </a:p>
      </dgm:t>
    </dgm:pt>
    <dgm:pt modelId="{D6FFF121-3C8E-4B33-8604-36E8E4DF4DA6}" type="pres">
      <dgm:prSet presAssocID="{84BEC1B5-DE6A-4A3D-9D75-92AF31A68A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8BBB9F-577A-4EF2-9BC6-FDA5C1FF0283}" type="pres">
      <dgm:prSet presAssocID="{F5A2BBD1-E890-4C55-AEF1-7D2DD4A17C6B}" presName="linNode" presStyleCnt="0"/>
      <dgm:spPr/>
    </dgm:pt>
    <dgm:pt modelId="{B16441B4-473D-480A-8618-C2DEF57D97B8}" type="pres">
      <dgm:prSet presAssocID="{F5A2BBD1-E890-4C55-AEF1-7D2DD4A17C6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0CAC6-23A3-40BE-A06B-425BEEE02D3C}" type="pres">
      <dgm:prSet presAssocID="{F5A2BBD1-E890-4C55-AEF1-7D2DD4A17C6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C30A2-0976-48BA-98EC-A68549868E33}" type="pres">
      <dgm:prSet presAssocID="{136E80B7-EFA8-4FDC-8648-31C4A041E54F}" presName="sp" presStyleCnt="0"/>
      <dgm:spPr/>
    </dgm:pt>
    <dgm:pt modelId="{1145671B-C55A-4E85-87B2-6A9B8603EE6D}" type="pres">
      <dgm:prSet presAssocID="{00925313-1B92-42E7-BAB7-6D581FB8069D}" presName="linNode" presStyleCnt="0"/>
      <dgm:spPr/>
    </dgm:pt>
    <dgm:pt modelId="{2F1939A3-1B9F-4E4D-BD87-383B8F1D9D7F}" type="pres">
      <dgm:prSet presAssocID="{00925313-1B92-42E7-BAB7-6D581FB8069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0EDE3-F381-47C2-A2DB-B9D2E6EDED42}" type="pres">
      <dgm:prSet presAssocID="{00925313-1B92-42E7-BAB7-6D581FB8069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6250A-E7A5-429C-B1AE-56BCB3F5D9DE}" type="presOf" srcId="{00925313-1B92-42E7-BAB7-6D581FB8069D}" destId="{2F1939A3-1B9F-4E4D-BD87-383B8F1D9D7F}" srcOrd="0" destOrd="0" presId="urn:microsoft.com/office/officeart/2005/8/layout/vList5"/>
    <dgm:cxn modelId="{EA0080E1-CB3C-4939-A67F-CFC99F03DBCA}" type="presOf" srcId="{BF24D884-1F7D-43CB-BACD-7374654ADA1D}" destId="{1450EDE3-F381-47C2-A2DB-B9D2E6EDED42}" srcOrd="0" destOrd="0" presId="urn:microsoft.com/office/officeart/2005/8/layout/vList5"/>
    <dgm:cxn modelId="{0165DB3C-1DB1-4B7F-AD1E-96CBD6920ACD}" type="presOf" srcId="{6A47B6D6-2C2C-4466-841D-E1FDEEC5DBDA}" destId="{8890CAC6-23A3-40BE-A06B-425BEEE02D3C}" srcOrd="0" destOrd="0" presId="urn:microsoft.com/office/officeart/2005/8/layout/vList5"/>
    <dgm:cxn modelId="{422D7590-BF44-466C-AA72-DF7921785AD8}" type="presOf" srcId="{F5A2BBD1-E890-4C55-AEF1-7D2DD4A17C6B}" destId="{B16441B4-473D-480A-8618-C2DEF57D97B8}" srcOrd="0" destOrd="0" presId="urn:microsoft.com/office/officeart/2005/8/layout/vList5"/>
    <dgm:cxn modelId="{568529D7-49FD-49FB-AA20-05205CF6B106}" type="presOf" srcId="{F70BB948-CD54-4794-8953-92DCB1437DD6}" destId="{8890CAC6-23A3-40BE-A06B-425BEEE02D3C}" srcOrd="0" destOrd="1" presId="urn:microsoft.com/office/officeart/2005/8/layout/vList5"/>
    <dgm:cxn modelId="{F3D7BF09-BD04-4D70-892C-472363811096}" type="presOf" srcId="{84BEC1B5-DE6A-4A3D-9D75-92AF31A68AD6}" destId="{D6FFF121-3C8E-4B33-8604-36E8E4DF4DA6}" srcOrd="0" destOrd="0" presId="urn:microsoft.com/office/officeart/2005/8/layout/vList5"/>
    <dgm:cxn modelId="{63C4ADE8-1AC3-48E5-9682-DC9D867588AF}" srcId="{F5A2BBD1-E890-4C55-AEF1-7D2DD4A17C6B}" destId="{F70BB948-CD54-4794-8953-92DCB1437DD6}" srcOrd="1" destOrd="0" parTransId="{5EE32B1B-BB14-40AE-A126-AF910C3D9881}" sibTransId="{211B5915-9C7A-4EA1-A8AE-55AF467B95CF}"/>
    <dgm:cxn modelId="{7D23BE1C-54C8-47E3-B0B3-78AAECAA309D}" srcId="{00925313-1B92-42E7-BAB7-6D581FB8069D}" destId="{47030626-9B95-428A-B592-F6CC3AF8C5FB}" srcOrd="1" destOrd="0" parTransId="{CE1050F3-FDCD-4588-A146-EF955BB22919}" sibTransId="{B2F634E5-9593-42FF-9D13-DE40697778FE}"/>
    <dgm:cxn modelId="{5596813A-0B01-4357-9F7F-BEF7D6F08633}" srcId="{84BEC1B5-DE6A-4A3D-9D75-92AF31A68AD6}" destId="{00925313-1B92-42E7-BAB7-6D581FB8069D}" srcOrd="1" destOrd="0" parTransId="{8A287828-B0D8-42B3-BDE5-2547F5072BA9}" sibTransId="{35DE90FD-9CCE-47B5-855B-8B23B86C0C61}"/>
    <dgm:cxn modelId="{CFD474B3-A316-495E-A2D3-0B22A1D40CC7}" srcId="{84BEC1B5-DE6A-4A3D-9D75-92AF31A68AD6}" destId="{F5A2BBD1-E890-4C55-AEF1-7D2DD4A17C6B}" srcOrd="0" destOrd="0" parTransId="{3703AFA5-A1AE-421F-9534-4796BFD7E73D}" sibTransId="{136E80B7-EFA8-4FDC-8648-31C4A041E54F}"/>
    <dgm:cxn modelId="{A1ABC1DC-67B4-4123-811F-D82295C8C3A4}" type="presOf" srcId="{47030626-9B95-428A-B592-F6CC3AF8C5FB}" destId="{1450EDE3-F381-47C2-A2DB-B9D2E6EDED42}" srcOrd="0" destOrd="1" presId="urn:microsoft.com/office/officeart/2005/8/layout/vList5"/>
    <dgm:cxn modelId="{B773A556-40B3-4640-908A-6784C5B27498}" srcId="{F5A2BBD1-E890-4C55-AEF1-7D2DD4A17C6B}" destId="{6A47B6D6-2C2C-4466-841D-E1FDEEC5DBDA}" srcOrd="0" destOrd="0" parTransId="{6F8490D3-3743-4906-BC5B-4938B9035450}" sibTransId="{930DA6DA-3FAA-4E70-8BF7-0D3A10BA6F60}"/>
    <dgm:cxn modelId="{314CDA97-46FF-4AC2-ACB8-14B01AFE1FFE}" srcId="{00925313-1B92-42E7-BAB7-6D581FB8069D}" destId="{BF24D884-1F7D-43CB-BACD-7374654ADA1D}" srcOrd="0" destOrd="0" parTransId="{5FEA65CC-A7D5-4874-8F79-6BF57C33C875}" sibTransId="{FC8345F3-215C-46B9-98F0-554964AD12F5}"/>
    <dgm:cxn modelId="{8F519425-9F9F-40BF-883D-8F6170939D02}" type="presParOf" srcId="{D6FFF121-3C8E-4B33-8604-36E8E4DF4DA6}" destId="{4D8BBB9F-577A-4EF2-9BC6-FDA5C1FF0283}" srcOrd="0" destOrd="0" presId="urn:microsoft.com/office/officeart/2005/8/layout/vList5"/>
    <dgm:cxn modelId="{247A9F95-9173-4DB9-8751-F8580677DA8A}" type="presParOf" srcId="{4D8BBB9F-577A-4EF2-9BC6-FDA5C1FF0283}" destId="{B16441B4-473D-480A-8618-C2DEF57D97B8}" srcOrd="0" destOrd="0" presId="urn:microsoft.com/office/officeart/2005/8/layout/vList5"/>
    <dgm:cxn modelId="{5D9F1259-AEB2-4A77-BE6A-E3A1D26AAABD}" type="presParOf" srcId="{4D8BBB9F-577A-4EF2-9BC6-FDA5C1FF0283}" destId="{8890CAC6-23A3-40BE-A06B-425BEEE02D3C}" srcOrd="1" destOrd="0" presId="urn:microsoft.com/office/officeart/2005/8/layout/vList5"/>
    <dgm:cxn modelId="{F3FBFC31-AFFC-4E17-9E33-2D15F4F4943A}" type="presParOf" srcId="{D6FFF121-3C8E-4B33-8604-36E8E4DF4DA6}" destId="{99AC30A2-0976-48BA-98EC-A68549868E33}" srcOrd="1" destOrd="0" presId="urn:microsoft.com/office/officeart/2005/8/layout/vList5"/>
    <dgm:cxn modelId="{FE147EA3-4DF0-43ED-8629-0AE9D4E2ABBB}" type="presParOf" srcId="{D6FFF121-3C8E-4B33-8604-36E8E4DF4DA6}" destId="{1145671B-C55A-4E85-87B2-6A9B8603EE6D}" srcOrd="2" destOrd="0" presId="urn:microsoft.com/office/officeart/2005/8/layout/vList5"/>
    <dgm:cxn modelId="{8663FE9A-2EEE-440A-A9E0-12E4AAC634F9}" type="presParOf" srcId="{1145671B-C55A-4E85-87B2-6A9B8603EE6D}" destId="{2F1939A3-1B9F-4E4D-BD87-383B8F1D9D7F}" srcOrd="0" destOrd="0" presId="urn:microsoft.com/office/officeart/2005/8/layout/vList5"/>
    <dgm:cxn modelId="{40B52208-A6B8-49E9-8C50-18F9482E14E5}" type="presParOf" srcId="{1145671B-C55A-4E85-87B2-6A9B8603EE6D}" destId="{1450EDE3-F381-47C2-A2DB-B9D2E6EDED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CAC6-23A3-40BE-A06B-425BEEE02D3C}">
      <dsp:nvSpPr>
        <dsp:cNvPr id="0" name=""/>
        <dsp:cNvSpPr/>
      </dsp:nvSpPr>
      <dsp:spPr>
        <a:xfrm rot="5400000">
          <a:off x="3857285" y="-820943"/>
          <a:ext cx="2551076" cy="483089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To automate the Continuous Integration/Continuous Deployment (CI/CD) process using Jenkins, Docker, and Ansible.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The pipeline automates the build, test, and deployment of a Dockerized application.</a:t>
          </a:r>
        </a:p>
      </dsp:txBody>
      <dsp:txXfrm rot="-5400000">
        <a:off x="2717377" y="443498"/>
        <a:ext cx="4706360" cy="2302010"/>
      </dsp:txXfrm>
    </dsp:sp>
    <dsp:sp modelId="{B16441B4-473D-480A-8618-C2DEF57D97B8}">
      <dsp:nvSpPr>
        <dsp:cNvPr id="0" name=""/>
        <dsp:cNvSpPr/>
      </dsp:nvSpPr>
      <dsp:spPr>
        <a:xfrm>
          <a:off x="0" y="79"/>
          <a:ext cx="2717377" cy="31888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Objective:</a:t>
          </a:r>
        </a:p>
      </dsp:txBody>
      <dsp:txXfrm>
        <a:off x="132651" y="132730"/>
        <a:ext cx="2452075" cy="2923544"/>
      </dsp:txXfrm>
    </dsp:sp>
    <dsp:sp modelId="{1450EDE3-F381-47C2-A2DB-B9D2E6EDED42}">
      <dsp:nvSpPr>
        <dsp:cNvPr id="0" name=""/>
        <dsp:cNvSpPr/>
      </dsp:nvSpPr>
      <dsp:spPr>
        <a:xfrm rot="5400000">
          <a:off x="3857285" y="2527344"/>
          <a:ext cx="2551076" cy="4830893"/>
        </a:xfrm>
        <a:prstGeom prst="round2SameRect">
          <a:avLst/>
        </a:prstGeom>
        <a:solidFill>
          <a:schemeClr val="accent5">
            <a:tint val="40000"/>
            <a:alpha val="90000"/>
            <a:hueOff val="3166380"/>
            <a:satOff val="14521"/>
            <a:lumOff val="18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166380"/>
              <a:satOff val="14521"/>
              <a:lumOff val="18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Uses Jenkins for orchestrating the pipeline.Docker for containerizing the app.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Ansible for deployment automation.</a:t>
          </a:r>
        </a:p>
      </dsp:txBody>
      <dsp:txXfrm rot="-5400000">
        <a:off x="2717377" y="3791786"/>
        <a:ext cx="4706360" cy="2302010"/>
      </dsp:txXfrm>
    </dsp:sp>
    <dsp:sp modelId="{2F1939A3-1B9F-4E4D-BD87-383B8F1D9D7F}">
      <dsp:nvSpPr>
        <dsp:cNvPr id="0" name=""/>
        <dsp:cNvSpPr/>
      </dsp:nvSpPr>
      <dsp:spPr>
        <a:xfrm>
          <a:off x="0" y="3348368"/>
          <a:ext cx="2717377" cy="3188846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Key Features:</a:t>
          </a:r>
        </a:p>
      </dsp:txBody>
      <dsp:txXfrm>
        <a:off x="132651" y="3481019"/>
        <a:ext cx="2452075" cy="2923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90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164086"/>
            <a:ext cx="11338560" cy="2190115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358641"/>
            <a:ext cx="11338560" cy="822960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473" y="5177194"/>
            <a:ext cx="3493008" cy="449570"/>
          </a:xfrm>
        </p:spPr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5920" y="5188615"/>
            <a:ext cx="768096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2640" y="1717040"/>
            <a:ext cx="3291840" cy="438150"/>
          </a:xfrm>
        </p:spPr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92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32" y="5636833"/>
            <a:ext cx="12986441" cy="983226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8072" y="1129728"/>
            <a:ext cx="12986208" cy="417379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6620059"/>
            <a:ext cx="12984480" cy="842363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4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4239"/>
            <a:ext cx="12984480" cy="3362960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378960"/>
            <a:ext cx="12156619" cy="1198880"/>
          </a:xfrm>
        </p:spPr>
        <p:txBody>
          <a:bodyPr anchor="ctr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9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1" y="904240"/>
            <a:ext cx="12181840" cy="3125394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64638" y="4038668"/>
            <a:ext cx="11511283" cy="53333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751835"/>
            <a:ext cx="12181840" cy="815845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" y="11201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81076" y="324154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152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94" y="1349642"/>
            <a:ext cx="12175423" cy="3014202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0" y="4377979"/>
            <a:ext cx="12173585" cy="1199862"/>
          </a:xfrm>
        </p:spPr>
        <p:txBody>
          <a:bodyPr anchor="t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466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4660"/>
            <a:ext cx="838979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96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64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42496"/>
            <a:ext cx="4147718" cy="74078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22959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2560" y="2641600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40230" y="3484880"/>
            <a:ext cx="4147718" cy="3977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62160" y="2631439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662161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532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26342" y="5029201"/>
            <a:ext cx="4141898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26342" y="2834640"/>
            <a:ext cx="4141898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26342" y="5848518"/>
            <a:ext cx="4141898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9116" y="5029201"/>
            <a:ext cx="4138722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49116" y="2834640"/>
            <a:ext cx="4138723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49117" y="5848516"/>
            <a:ext cx="4138722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59678" y="5029201"/>
            <a:ext cx="4147763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59826" y="2834640"/>
            <a:ext cx="4137454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59678" y="5848514"/>
            <a:ext cx="4142934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05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2633471"/>
            <a:ext cx="12984480" cy="4828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824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8560" y="894080"/>
            <a:ext cx="2468880" cy="46837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894081"/>
            <a:ext cx="9845041" cy="4683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593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1"/>
            <a:ext cx="838979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543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5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70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904240"/>
            <a:ext cx="12984479" cy="3362322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4370071"/>
            <a:ext cx="12588240" cy="1146810"/>
          </a:xfrm>
        </p:spPr>
        <p:txBody>
          <a:bodyPr>
            <a:normAutofit/>
          </a:bodyPr>
          <a:lstStyle>
            <a:lvl1pPr marL="0" indent="0" algn="r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2"/>
            <a:ext cx="8389790" cy="43687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29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633471"/>
            <a:ext cx="6400800" cy="48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33471"/>
            <a:ext cx="6400800" cy="48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106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0" y="914400"/>
            <a:ext cx="10332720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91" y="2620563"/>
            <a:ext cx="6095989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1" y="3759200"/>
            <a:ext cx="6374130" cy="370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60" y="2620563"/>
            <a:ext cx="6126480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759200"/>
            <a:ext cx="6400800" cy="370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48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804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09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4937760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698" y="896111"/>
            <a:ext cx="7812742" cy="65663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4937760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8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8247888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3486" y="901490"/>
            <a:ext cx="4373954" cy="656093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8247888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78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1729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0" y="917247"/>
            <a:ext cx="10332720" cy="155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33473"/>
            <a:ext cx="12984480" cy="48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14432" y="7627621"/>
            <a:ext cx="349300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35F8-6475-4796-8D93-6A642789B05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627015"/>
            <a:ext cx="9326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0" y="45720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A214-5EF3-4551-B784-B8CD8D85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3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</p:sldLayoutIdLst>
  <p:hf sldNum="0" hdr="0" ftr="0" dt="0"/>
  <p:txStyles>
    <p:titleStyle>
      <a:lvl1pPr algn="r" defTabSz="109728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6415"/>
            <a:ext cx="5486400" cy="67831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0"/>
          <p:cNvSpPr/>
          <p:nvPr/>
        </p:nvSpPr>
        <p:spPr>
          <a:xfrm>
            <a:off x="6116836" y="490153"/>
            <a:ext cx="7883128" cy="254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5400" b="1" i="0" dirty="0">
                <a:solidFill>
                  <a:srgbClr val="F0F6FC"/>
                </a:solidFill>
                <a:effectLst/>
                <a:latin typeface="Arial Rounded MT Bold" panose="020F0704030504030204" pitchFamily="34" charset="0"/>
              </a:rPr>
              <a:t>Automated Deployment Pipeline with Jenkins and Docker Project</a:t>
            </a:r>
          </a:p>
        </p:txBody>
      </p:sp>
      <p:sp>
        <p:nvSpPr>
          <p:cNvPr id="4" name="Text 1"/>
          <p:cNvSpPr/>
          <p:nvPr/>
        </p:nvSpPr>
        <p:spPr>
          <a:xfrm>
            <a:off x="6116836" y="3210193"/>
            <a:ext cx="7883128" cy="4529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Supervised by:</a:t>
            </a:r>
          </a:p>
          <a:p>
            <a:pPr marL="0" indent="0">
              <a:buNone/>
            </a:pPr>
            <a:r>
              <a:rPr lang="en-US" sz="3200" dirty="0"/>
              <a:t>	Eng. Ahmed Nasr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Team member:</a:t>
            </a:r>
          </a:p>
          <a:p>
            <a:pPr lvl="1"/>
            <a:r>
              <a:rPr lang="en-US" sz="3200" dirty="0"/>
              <a:t>Andrew Adel Hosny Goued</a:t>
            </a:r>
          </a:p>
          <a:p>
            <a:pPr lvl="1"/>
            <a:r>
              <a:rPr lang="en-US" sz="3200" dirty="0"/>
              <a:t>John Samy </a:t>
            </a:r>
            <a:r>
              <a:rPr lang="en-US" sz="3200" dirty="0" err="1"/>
              <a:t>Roshdy</a:t>
            </a:r>
            <a:endParaRPr lang="en-US" sz="3200" dirty="0"/>
          </a:p>
          <a:p>
            <a:pPr lvl="1"/>
            <a:r>
              <a:rPr lang="en-US" sz="3200" dirty="0"/>
              <a:t>Mostafa Hesham Ragab Allam</a:t>
            </a:r>
          </a:p>
          <a:p>
            <a:pPr lvl="1"/>
            <a:r>
              <a:rPr lang="en-US" sz="3200" dirty="0" err="1"/>
              <a:t>Kirolos</a:t>
            </a:r>
            <a:r>
              <a:rPr lang="en-US" sz="3200" dirty="0"/>
              <a:t> Nagy Marzouk Ibrahim</a:t>
            </a:r>
          </a:p>
          <a:p>
            <a:pPr lvl="1"/>
            <a:r>
              <a:rPr lang="en-US" sz="3200" dirty="0"/>
              <a:t>Khalid Mohamed Mahmoud Salman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EF1-DC6D-DD62-95BD-809A7FA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17247"/>
            <a:ext cx="10332720" cy="1551634"/>
          </a:xfrm>
        </p:spPr>
        <p:txBody>
          <a:bodyPr/>
          <a:lstStyle/>
          <a:p>
            <a:pPr algn="ctr"/>
            <a:r>
              <a:rPr lang="en-US" dirty="0"/>
              <a:t>Stage 3: </a:t>
            </a:r>
            <a:br>
              <a:rPr lang="en-US" dirty="0"/>
            </a:br>
            <a:r>
              <a:rPr lang="en-US" b="1" dirty="0"/>
              <a:t>Prepare Docker Image</a:t>
            </a:r>
          </a:p>
        </p:txBody>
      </p:sp>
      <p:pic>
        <p:nvPicPr>
          <p:cNvPr id="6" name="Content Placeholder 5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AE45D47F-4978-15CF-CAC8-70507F652F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3235524"/>
            <a:ext cx="6400800" cy="36254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3A8-5276-E359-E3CC-AC0CECEFB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This check prevents conflicts with previous builds and ensures we're starting fresh.</a:t>
            </a:r>
          </a:p>
          <a:p>
            <a:r>
              <a:rPr lang="en-US" dirty="0"/>
              <a:t>Explain:</a:t>
            </a:r>
          </a:p>
          <a:p>
            <a:pPr lvl="1"/>
            <a:r>
              <a:rPr lang="en-US" dirty="0"/>
              <a:t>This stage checks if a Docker image with the same name already exists and removes it to avoid conflicts during the build.</a:t>
            </a:r>
          </a:p>
        </p:txBody>
      </p:sp>
    </p:spTree>
    <p:extLst>
      <p:ext uri="{BB962C8B-B14F-4D97-AF65-F5344CB8AC3E}">
        <p14:creationId xmlns:p14="http://schemas.microsoft.com/office/powerpoint/2010/main" val="160645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174B-9559-F314-7B1E-BCF404EE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40" y="598516"/>
            <a:ext cx="10332720" cy="953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dirty="0"/>
              <a:t>Building and deployment Stages</a:t>
            </a:r>
          </a:p>
        </p:txBody>
      </p:sp>
      <p:pic>
        <p:nvPicPr>
          <p:cNvPr id="7" name="Picture Placeholder 6" descr="A diagram of a step of a docker&#10;&#10;Description automatically generated">
            <a:extLst>
              <a:ext uri="{FF2B5EF4-FFF2-40B4-BE49-F238E27FC236}">
                <a16:creationId xmlns:a16="http://schemas.microsoft.com/office/drawing/2014/main" id="{9EEB41B6-CA5A-A6A8-B93B-4DBAA65C34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1" t="14923" r="31"/>
          <a:stretch/>
        </p:blipFill>
        <p:spPr>
          <a:xfrm>
            <a:off x="-17013" y="1761067"/>
            <a:ext cx="14664426" cy="6468533"/>
          </a:xfrm>
        </p:spPr>
      </p:pic>
    </p:spTree>
    <p:extLst>
      <p:ext uri="{BB962C8B-B14F-4D97-AF65-F5344CB8AC3E}">
        <p14:creationId xmlns:p14="http://schemas.microsoft.com/office/powerpoint/2010/main" val="287987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EF1-DC6D-DD62-95BD-809A7FA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17247"/>
            <a:ext cx="10332720" cy="1551634"/>
          </a:xfrm>
        </p:spPr>
        <p:txBody>
          <a:bodyPr/>
          <a:lstStyle/>
          <a:p>
            <a:pPr algn="ctr"/>
            <a:r>
              <a:rPr lang="en-US" dirty="0"/>
              <a:t>Stage 4:</a:t>
            </a:r>
            <a:br>
              <a:rPr lang="en-US" dirty="0"/>
            </a:br>
            <a:r>
              <a:rPr lang="en-US" b="1" dirty="0"/>
              <a:t>Build Docker Image</a:t>
            </a:r>
          </a:p>
        </p:txBody>
      </p:sp>
      <p:pic>
        <p:nvPicPr>
          <p:cNvPr id="7" name="Content Placeholder 6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DEECC8AE-CD3B-B183-B64E-177EB802D5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0852" y="2633663"/>
            <a:ext cx="3723746" cy="48291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3A8-5276-E359-E3CC-AC0CECEFB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Build a new Docker image using the Docker Compose tool</a:t>
            </a:r>
          </a:p>
          <a:p>
            <a:r>
              <a:rPr lang="en-US" dirty="0"/>
              <a:t>Explain:</a:t>
            </a:r>
          </a:p>
          <a:p>
            <a:pPr lvl="1"/>
            <a:r>
              <a:rPr lang="en-US" dirty="0"/>
              <a:t>The pipeline builds the Docker image from the docker-</a:t>
            </a:r>
            <a:r>
              <a:rPr lang="en-US" dirty="0" err="1"/>
              <a:t>compose.yml</a:t>
            </a:r>
            <a:r>
              <a:rPr lang="en-US" dirty="0"/>
              <a:t> file and tags it with the latest version.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CF436C-8B8B-866C-9697-0675C27A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7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9D0E-28DA-93FF-5A82-DB91244FB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415B7-5577-0C24-6063-0BB8988DC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7D59-E4BF-6E69-EB24-8599CFA4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B70D-FB60-DA71-5894-FFCF0ADC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</a:t>
            </a:r>
            <a:r>
              <a:rPr lang="en-US" dirty="0"/>
              <a:t> python:3.9-slim</a:t>
            </a:r>
          </a:p>
          <a:p>
            <a:pPr marL="0" indent="0">
              <a:buNone/>
            </a:pPr>
            <a:r>
              <a:rPr lang="en-US" dirty="0"/>
              <a:t>The container uses a lightweight version of Python 3.9 as the base image to reduce the image size.</a:t>
            </a:r>
          </a:p>
          <a:p>
            <a:r>
              <a:rPr lang="en-US" b="1" dirty="0"/>
              <a:t>WORKDIR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/app </a:t>
            </a:r>
          </a:p>
          <a:p>
            <a:pPr marL="0" indent="0">
              <a:buNone/>
            </a:pPr>
            <a:r>
              <a:rPr lang="en-US" dirty="0"/>
              <a:t>It sets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/app for executing all further commands as the working directory where all further commands will be executed.</a:t>
            </a:r>
          </a:p>
          <a:p>
            <a:r>
              <a:rPr lang="en-US" b="1" dirty="0"/>
              <a:t>COPY</a:t>
            </a:r>
            <a:r>
              <a:rPr lang="en-US" dirty="0"/>
              <a:t> . .</a:t>
            </a:r>
          </a:p>
          <a:p>
            <a:pPr marL="0" indent="0">
              <a:buNone/>
            </a:pPr>
            <a:r>
              <a:rPr lang="en-US" dirty="0"/>
              <a:t>Copies all files from the current directory on the host into the container at the specified working directory (/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/app).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0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5738-0DCC-CFC3-95E0-F907F98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D32C-DCFF-17C0-7333-7FE1EA31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COPY</a:t>
            </a:r>
            <a:r>
              <a:rPr lang="en-US" dirty="0"/>
              <a:t> requirements.txt ./</a:t>
            </a:r>
          </a:p>
          <a:p>
            <a:pPr marL="0" indent="0">
              <a:buNone/>
            </a:pPr>
            <a:r>
              <a:rPr lang="en-US" dirty="0"/>
              <a:t>Copies the requirements.txt file to the container:</a:t>
            </a:r>
          </a:p>
          <a:p>
            <a:pPr marL="0" indent="0">
              <a:buNone/>
            </a:pPr>
            <a:r>
              <a:rPr lang="en-US" b="1" dirty="0" err="1"/>
              <a:t>redis</a:t>
            </a:r>
            <a:r>
              <a:rPr lang="en-US" b="1" dirty="0"/>
              <a:t>==3.0.1</a:t>
            </a:r>
            <a:r>
              <a:rPr lang="en-US" dirty="0"/>
              <a:t>: This is a Python client for Redis, which is used to interact with a Redis database from the Python application.</a:t>
            </a:r>
          </a:p>
          <a:p>
            <a:pPr marL="0" indent="0">
              <a:buNone/>
            </a:pPr>
            <a:r>
              <a:rPr lang="en-US" b="1" dirty="0"/>
              <a:t>tornado==5.1.1</a:t>
            </a:r>
            <a:r>
              <a:rPr lang="en-US" dirty="0"/>
              <a:t>: Tornado is a Python web framework and asynchronous networking library, which is often used for building scalable and non-blocking web applications.</a:t>
            </a:r>
          </a:p>
          <a:p>
            <a:r>
              <a:rPr lang="en-US" b="1" dirty="0"/>
              <a:t>RUN</a:t>
            </a:r>
            <a:r>
              <a:rPr lang="en-US" dirty="0"/>
              <a:t> pip install --no-cache-</a:t>
            </a:r>
            <a:r>
              <a:rPr lang="en-US" dirty="0" err="1"/>
              <a:t>dir</a:t>
            </a:r>
            <a:r>
              <a:rPr lang="en-US" dirty="0"/>
              <a:t> -r requirements.txt</a:t>
            </a:r>
          </a:p>
          <a:p>
            <a:pPr marL="0" indent="0">
              <a:buNone/>
            </a:pPr>
            <a:r>
              <a:rPr lang="en-US" dirty="0"/>
              <a:t>Installs all the Python dependencies listed in the requirements.txt file, using pip without caching to minimize image size.</a:t>
            </a:r>
          </a:p>
          <a:p>
            <a:r>
              <a:rPr lang="en-US" b="1" dirty="0"/>
              <a:t>EXPOSE 8000</a:t>
            </a:r>
          </a:p>
          <a:p>
            <a:pPr marL="0" indent="0">
              <a:buNone/>
            </a:pPr>
            <a:r>
              <a:rPr lang="en-US" dirty="0"/>
              <a:t>Informs Docker that the container will listen on port 8000, which is typically where the app will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5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7443-22C4-CBCC-3585-98F9CBF6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5F7E-A7FA-C630-0077-2B63123A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ENV REDIS_HOST=redis, ENV REDIS_PORT=6379, ENV REDIS_DB=0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Sets environment variables to configure the Redis connection details.</a:t>
            </a:r>
            <a:br>
              <a:rPr lang="en-US" dirty="0"/>
            </a:br>
            <a:r>
              <a:rPr lang="en-US" dirty="0"/>
              <a:t>tells the application to connect to the first Redis database (database 0).</a:t>
            </a:r>
          </a:p>
          <a:p>
            <a:r>
              <a:rPr lang="en-US" b="1" dirty="0"/>
              <a:t>ENV HOST=0.0.0.0, ENV PORT=8000</a:t>
            </a:r>
          </a:p>
          <a:p>
            <a:pPr marL="0" indent="0">
              <a:buNone/>
            </a:pPr>
            <a:r>
              <a:rPr lang="en-US" dirty="0"/>
              <a:t>Sets the host and port to ensure the app listens on all network interfaces inside the container.</a:t>
            </a:r>
          </a:p>
          <a:p>
            <a:r>
              <a:rPr lang="en-US" b="1" dirty="0"/>
              <a:t>ENV ENVIRONMENT=production</a:t>
            </a:r>
          </a:p>
          <a:p>
            <a:pPr marL="0" indent="0">
              <a:buNone/>
            </a:pPr>
            <a:r>
              <a:rPr lang="en-US" dirty="0"/>
              <a:t>Sets the environment variable to indicate that the application is running in production mode.</a:t>
            </a:r>
          </a:p>
          <a:p>
            <a:r>
              <a:rPr lang="en-US" b="1" dirty="0"/>
              <a:t>CMD</a:t>
            </a:r>
            <a:r>
              <a:rPr lang="en-US" dirty="0"/>
              <a:t> ["python", "app.py"]</a:t>
            </a:r>
          </a:p>
          <a:p>
            <a:pPr marL="0" indent="0">
              <a:buNone/>
            </a:pPr>
            <a:r>
              <a:rPr lang="en-US" dirty="0"/>
              <a:t>runs the application (app.py) using Python when the container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9D0E-28DA-93FF-5A82-DB91244FB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415B7-5577-0C24-6063-0BB8988DC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016D-2482-771C-6C41-A8DBB9CA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917247"/>
            <a:ext cx="10332720" cy="1551634"/>
          </a:xfrm>
        </p:spPr>
        <p:txBody>
          <a:bodyPr>
            <a:normAutofit/>
          </a:bodyPr>
          <a:lstStyle/>
          <a:p>
            <a:r>
              <a:rPr lang="en-US" b="1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DE36-E6D7-5764-74E1-EB07E37F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2633472"/>
            <a:ext cx="6979920" cy="4828950"/>
          </a:xfrm>
        </p:spPr>
        <p:txBody>
          <a:bodyPr>
            <a:normAutofit/>
          </a:bodyPr>
          <a:lstStyle/>
          <a:p>
            <a:r>
              <a:rPr lang="en-US" sz="1800" dirty="0"/>
              <a:t>version: '3.8'</a:t>
            </a:r>
          </a:p>
          <a:p>
            <a:pPr marL="0" indent="0">
              <a:buNone/>
            </a:pPr>
            <a:r>
              <a:rPr lang="en-US" sz="1800" dirty="0"/>
              <a:t>Specifies the version of Docker Compose to ensure compatibility with the syntax and features used in the file.</a:t>
            </a:r>
          </a:p>
          <a:p>
            <a:r>
              <a:rPr lang="en-US" sz="1800" b="1" dirty="0"/>
              <a:t>Services</a:t>
            </a:r>
            <a:r>
              <a:rPr lang="en-US" sz="1800" dirty="0"/>
              <a:t> represent the different components or containers that make up the application.</a:t>
            </a:r>
          </a:p>
          <a:p>
            <a:r>
              <a:rPr lang="en-US" sz="1800" b="1" dirty="0"/>
              <a:t>App Service (app)</a:t>
            </a:r>
          </a:p>
          <a:p>
            <a:r>
              <a:rPr lang="en-US" sz="1800" b="1" dirty="0"/>
              <a:t>build</a:t>
            </a:r>
            <a:r>
              <a:rPr lang="en-US" sz="1800" dirty="0"/>
              <a:t>: Specifies how to build the Docker image for this service.</a:t>
            </a:r>
          </a:p>
          <a:p>
            <a:r>
              <a:rPr lang="en-US" sz="1800" b="1" dirty="0"/>
              <a:t>context:</a:t>
            </a:r>
            <a:r>
              <a:rPr lang="en-US" sz="1800" dirty="0"/>
              <a:t> .: Refers to the current directory for the Docker build context. </a:t>
            </a:r>
          </a:p>
          <a:p>
            <a:r>
              <a:rPr lang="en-US" sz="1800" dirty="0"/>
              <a:t>Docker will use this folder to look for the </a:t>
            </a:r>
            <a:r>
              <a:rPr lang="en-US" sz="1800" dirty="0" err="1"/>
              <a:t>Dockerfile</a:t>
            </a:r>
            <a:r>
              <a:rPr lang="en-US" sz="1800" dirty="0"/>
              <a:t> and any other necessary files during the image build.</a:t>
            </a:r>
            <a:br>
              <a:rPr lang="en-US" sz="1800" dirty="0"/>
            </a:br>
            <a:r>
              <a:rPr lang="en-US" sz="1800" b="1" dirty="0" err="1"/>
              <a:t>dockerfile</a:t>
            </a:r>
            <a:r>
              <a:rPr lang="en-US" sz="1800" dirty="0"/>
              <a:t>: </a:t>
            </a:r>
            <a:r>
              <a:rPr lang="en-US" sz="1800" dirty="0" err="1"/>
              <a:t>Dockerfile</a:t>
            </a:r>
            <a:r>
              <a:rPr lang="en-US" sz="1800" dirty="0"/>
              <a:t>: Points to the </a:t>
            </a:r>
            <a:r>
              <a:rPr lang="en-US" sz="1800" dirty="0" err="1"/>
              <a:t>Dockerfile</a:t>
            </a:r>
            <a:r>
              <a:rPr lang="en-US" sz="1800" dirty="0"/>
              <a:t> used to build the image.</a:t>
            </a: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F6004-3F15-6A51-83EA-C970F1FC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483153"/>
            <a:ext cx="5425440" cy="28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6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44C7-0A95-406C-6EC0-C631714B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917247"/>
            <a:ext cx="10332720" cy="1551634"/>
          </a:xfrm>
        </p:spPr>
        <p:txBody>
          <a:bodyPr>
            <a:normAutofit/>
          </a:bodyPr>
          <a:lstStyle/>
          <a:p>
            <a:r>
              <a:rPr lang="en-US" b="1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AF93-7B62-137B-892D-716927A5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633472"/>
            <a:ext cx="7285753" cy="4828950"/>
          </a:xfrm>
        </p:spPr>
        <p:txBody>
          <a:bodyPr>
            <a:normAutofit/>
          </a:bodyPr>
          <a:lstStyle/>
          <a:p>
            <a:r>
              <a:rPr lang="en-US" sz="1800" b="1"/>
              <a:t>Environment</a:t>
            </a:r>
          </a:p>
          <a:p>
            <a:pPr marL="0" indent="0">
              <a:buNone/>
            </a:pPr>
            <a:r>
              <a:rPr lang="en-US" sz="1800" dirty="0"/>
              <a:t>Sets environment variables that will be available inside the app container</a:t>
            </a:r>
          </a:p>
          <a:p>
            <a:pPr marL="0" indent="0">
              <a:buNone/>
            </a:pPr>
            <a:r>
              <a:rPr lang="en-US" sz="1800" b="1" dirty="0"/>
              <a:t>ENVIRONMENT</a:t>
            </a:r>
            <a:r>
              <a:rPr lang="en-US" sz="1800" dirty="0"/>
              <a:t>=DEV</a:t>
            </a:r>
          </a:p>
          <a:p>
            <a:pPr marL="0" indent="0">
              <a:buNone/>
            </a:pPr>
            <a:r>
              <a:rPr lang="en-US" sz="1800" dirty="0"/>
              <a:t>Specifies that the app is running in a development environment.</a:t>
            </a:r>
          </a:p>
          <a:p>
            <a:pPr marL="0" indent="0">
              <a:buNone/>
            </a:pPr>
            <a:r>
              <a:rPr lang="en-US" sz="1800" b="1" dirty="0"/>
              <a:t>HOST</a:t>
            </a:r>
            <a:r>
              <a:rPr lang="en-US" sz="1800" dirty="0"/>
              <a:t>=0.0.0.0</a:t>
            </a:r>
          </a:p>
          <a:p>
            <a:pPr marL="0" indent="0">
              <a:buNone/>
            </a:pPr>
            <a:r>
              <a:rPr lang="en-US" sz="1800" dirty="0"/>
              <a:t>Ensures the app listens on all network interfaces.</a:t>
            </a:r>
          </a:p>
          <a:p>
            <a:r>
              <a:rPr lang="en-US" sz="1800" b="1" dirty="0"/>
              <a:t>PORT</a:t>
            </a:r>
            <a:r>
              <a:rPr lang="en-US" sz="1800" dirty="0"/>
              <a:t>=8000: The port on which the app will run.</a:t>
            </a:r>
          </a:p>
          <a:p>
            <a:r>
              <a:rPr lang="en-US" sz="1800" b="1" dirty="0"/>
              <a:t>Ports</a:t>
            </a:r>
            <a:r>
              <a:rPr lang="en-US" sz="1800" dirty="0"/>
              <a:t>: Maps port 8000 on the host machine to port 8000 in the container, allowing external access to the app.</a:t>
            </a:r>
          </a:p>
          <a:p>
            <a:r>
              <a:rPr lang="en-US" sz="1800" dirty="0"/>
              <a:t>"</a:t>
            </a:r>
            <a:r>
              <a:rPr lang="en-US" sz="1800" b="1" dirty="0"/>
              <a:t>8000:8000</a:t>
            </a:r>
            <a:r>
              <a:rPr lang="en-US" sz="1800" dirty="0"/>
              <a:t>": Maps port 8000 of the container to port 8000 of the host.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C65BE-32F9-5303-EA5C-2604DAB52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2" r="-1" b="-1"/>
          <a:stretch/>
        </p:blipFill>
        <p:spPr>
          <a:xfrm>
            <a:off x="8904849" y="5416621"/>
            <a:ext cx="4902591" cy="2304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3F01F-92E7-5EFC-2CD8-6CD48F32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5" r="2" b="1448"/>
          <a:stretch/>
        </p:blipFill>
        <p:spPr>
          <a:xfrm>
            <a:off x="8904848" y="2027924"/>
            <a:ext cx="4902591" cy="32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3209" y="0"/>
            <a:ext cx="9067191" cy="82296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63209" cy="822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5563209" cy="1729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5250180"/>
            <a:ext cx="5563209" cy="2979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54962-BDA3-1B3A-3609-E5A9C47F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279395"/>
            <a:ext cx="3968092" cy="61780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1BA84F-6572-5227-36EA-1B67F1BFF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50001"/>
              </p:ext>
            </p:extLst>
          </p:nvPr>
        </p:nvGraphicFramePr>
        <p:xfrm>
          <a:off x="6335366" y="895350"/>
          <a:ext cx="7548271" cy="653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3796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EEBF-675C-912F-D732-1ACB0783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917247"/>
            <a:ext cx="10332720" cy="1551634"/>
          </a:xfrm>
        </p:spPr>
        <p:txBody>
          <a:bodyPr>
            <a:normAutofit/>
          </a:bodyPr>
          <a:lstStyle/>
          <a:p>
            <a:r>
              <a:rPr lang="en-US" b="1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FF0F-7D9C-EF8F-B8AE-EDA1E036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2633472"/>
            <a:ext cx="6979920" cy="4828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 err="1"/>
              <a:t>depends_on</a:t>
            </a:r>
            <a:r>
              <a:rPr lang="en-US" sz="1700" b="1" dirty="0"/>
              <a:t>: </a:t>
            </a:r>
            <a:r>
              <a:rPr lang="en-US" sz="1700" dirty="0"/>
              <a:t>Specifies that the app service depends on the </a:t>
            </a:r>
            <a:r>
              <a:rPr lang="en-US" sz="1700" dirty="0" err="1"/>
              <a:t>redis</a:t>
            </a:r>
            <a:r>
              <a:rPr lang="en-US" sz="1700" dirty="0"/>
              <a:t> service. Docker Compose will ensure that Redis is started before the app service.</a:t>
            </a:r>
          </a:p>
          <a:p>
            <a:pPr marL="0" indent="0">
              <a:buNone/>
            </a:pPr>
            <a:r>
              <a:rPr lang="en-US" sz="1700" b="1" dirty="0"/>
              <a:t>Redis: </a:t>
            </a:r>
            <a:r>
              <a:rPr lang="en-US" sz="1700" dirty="0"/>
              <a:t>The app service won't start until Redis is up and running.</a:t>
            </a:r>
          </a:p>
          <a:p>
            <a:r>
              <a:rPr lang="en-US" sz="1700" b="1" dirty="0"/>
              <a:t>networks</a:t>
            </a:r>
            <a:r>
              <a:rPr lang="en-US" sz="1700" dirty="0"/>
              <a:t>: The app service is connected to a custom network named app-network for inter-container communication.</a:t>
            </a:r>
          </a:p>
          <a:p>
            <a:r>
              <a:rPr lang="en-US" sz="1700" b="1" dirty="0"/>
              <a:t>app-network: </a:t>
            </a:r>
            <a:r>
              <a:rPr lang="en-US" sz="1700" dirty="0"/>
              <a:t>Both services are connected to this network.</a:t>
            </a:r>
          </a:p>
          <a:p>
            <a:r>
              <a:rPr lang="en-US" sz="1700" b="1" dirty="0"/>
              <a:t>Command: </a:t>
            </a:r>
            <a:r>
              <a:rPr lang="en-US" sz="1700" dirty="0"/>
              <a:t>Specifies the command that should run when the app container starts.</a:t>
            </a:r>
          </a:p>
          <a:p>
            <a:r>
              <a:rPr lang="en-US" sz="1700" b="1" dirty="0"/>
              <a:t>python hello.py</a:t>
            </a:r>
            <a:r>
              <a:rPr lang="en-US" sz="1700" dirty="0"/>
              <a:t>: Runs the Python script hello.py inside the app container.</a:t>
            </a:r>
          </a:p>
          <a:p>
            <a:r>
              <a:rPr lang="en-US" sz="1700" b="1" dirty="0" err="1"/>
              <a:t>container_name</a:t>
            </a:r>
            <a:r>
              <a:rPr lang="en-US" sz="1700" b="1" dirty="0"/>
              <a:t>:</a:t>
            </a:r>
            <a:r>
              <a:rPr lang="en-US" sz="1700" dirty="0"/>
              <a:t> The container will be named app-container.</a:t>
            </a:r>
          </a:p>
          <a:p>
            <a:r>
              <a:rPr lang="en-US" sz="1700" b="1" dirty="0"/>
              <a:t>Image</a:t>
            </a:r>
            <a:r>
              <a:rPr lang="en-US" sz="1700" dirty="0"/>
              <a:t>: Specifies the image to use for this service, or what the image will be tagged as after building.</a:t>
            </a:r>
          </a:p>
          <a:p>
            <a:endParaRPr lang="en-US" sz="1700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774C991-0A46-8F98-A975-28DDD947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981978"/>
            <a:ext cx="5425440" cy="18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7C5D-768A-C7A8-10D5-EA4A3A65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DBE9-BAEA-0C30-E772-E545A14C1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Redis Service</a:t>
            </a:r>
          </a:p>
          <a:p>
            <a:pPr marL="0" indent="0">
              <a:buNone/>
            </a:pPr>
            <a:r>
              <a:rPr lang="en-US" b="1" dirty="0"/>
              <a:t>Image: </a:t>
            </a:r>
            <a:r>
              <a:rPr lang="en-US" dirty="0"/>
              <a:t>Specifies the Docker image to use for the Redis service.</a:t>
            </a:r>
          </a:p>
          <a:p>
            <a:pPr marL="0" indent="0">
              <a:buNone/>
            </a:pPr>
            <a:r>
              <a:rPr lang="en-US" b="1" dirty="0"/>
              <a:t>Ports</a:t>
            </a:r>
            <a:r>
              <a:rPr lang="en-US" dirty="0"/>
              <a:t>: Exposes Redis port 6379 to the host system.</a:t>
            </a:r>
          </a:p>
          <a:p>
            <a:pPr marL="0" indent="0">
              <a:buNone/>
            </a:pPr>
            <a:r>
              <a:rPr lang="en-US" b="1" dirty="0"/>
              <a:t>"6379:6379“: </a:t>
            </a:r>
            <a:r>
              <a:rPr lang="en-US" dirty="0"/>
              <a:t>Maps port 6379 of the container to port 6379 of the host, allowing external access to Redis.</a:t>
            </a:r>
            <a:endParaRPr lang="en-US" b="1" dirty="0"/>
          </a:p>
          <a:p>
            <a:r>
              <a:rPr lang="en-US" b="1" dirty="0"/>
              <a:t>Redis Service</a:t>
            </a:r>
          </a:p>
          <a:p>
            <a:r>
              <a:rPr lang="en-US" b="1" dirty="0"/>
              <a:t>networks</a:t>
            </a:r>
            <a:r>
              <a:rPr lang="en-US" dirty="0"/>
              <a:t>: The </a:t>
            </a:r>
            <a:r>
              <a:rPr lang="en-US" dirty="0" err="1"/>
              <a:t>redis</a:t>
            </a:r>
            <a:r>
              <a:rPr lang="en-US" dirty="0"/>
              <a:t> service is also connected to the app-network for communication with the app.</a:t>
            </a:r>
          </a:p>
          <a:p>
            <a:r>
              <a:rPr lang="en-US" b="1" dirty="0"/>
              <a:t>app-network: </a:t>
            </a:r>
            <a:r>
              <a:rPr lang="en-US" dirty="0"/>
              <a:t>Same network as the app service.</a:t>
            </a:r>
          </a:p>
          <a:p>
            <a:r>
              <a:rPr lang="en-US" b="1" dirty="0" err="1"/>
              <a:t>container_name</a:t>
            </a:r>
            <a:r>
              <a:rPr lang="en-US" b="1" dirty="0"/>
              <a:t>: </a:t>
            </a:r>
            <a:r>
              <a:rPr lang="en-US" dirty="0"/>
              <a:t>Gives a custom name to the </a:t>
            </a:r>
            <a:r>
              <a:rPr lang="en-US" dirty="0" err="1"/>
              <a:t>Redis</a:t>
            </a:r>
            <a:r>
              <a:rPr lang="en-US" dirty="0"/>
              <a:t> container.</a:t>
            </a:r>
          </a:p>
          <a:p>
            <a:r>
              <a:rPr lang="en-US" b="1" dirty="0"/>
              <a:t>app-network: </a:t>
            </a:r>
            <a:r>
              <a:rPr lang="en-US" dirty="0"/>
              <a:t>a custom bridge network named app-network for the services to communicate with each other. </a:t>
            </a:r>
          </a:p>
          <a:p>
            <a:r>
              <a:rPr lang="en-US" b="1" dirty="0"/>
              <a:t>driver: bridge: </a:t>
            </a:r>
            <a:r>
              <a:rPr lang="en-US" dirty="0"/>
              <a:t>A bridge network allows communication between containers on the same network but isolates them from external networks unless explicitly exposed.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81312"/>
            <a:ext cx="4722032" cy="2202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39" y="1505691"/>
            <a:ext cx="2982091" cy="96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73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EF1-DC6D-DD62-95BD-809A7FA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17247"/>
            <a:ext cx="10332720" cy="1551634"/>
          </a:xfrm>
        </p:spPr>
        <p:txBody>
          <a:bodyPr/>
          <a:lstStyle/>
          <a:p>
            <a:pPr algn="ctr"/>
            <a:r>
              <a:rPr lang="en-US" dirty="0"/>
              <a:t>Stage 5:</a:t>
            </a:r>
            <a:br>
              <a:rPr lang="en-US" dirty="0"/>
            </a:br>
            <a:r>
              <a:rPr lang="en-US" b="1" dirty="0"/>
              <a:t>Run Tests</a:t>
            </a:r>
          </a:p>
        </p:txBody>
      </p:sp>
      <p:pic>
        <p:nvPicPr>
          <p:cNvPr id="7" name="Content Placeholder 6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CDEE317A-902C-9216-6203-60CAF1ACE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4729" y="2633663"/>
            <a:ext cx="4715991" cy="48291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3A8-5276-E359-E3CC-AC0CECEFB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Run unit tests to validate the application.</a:t>
            </a:r>
          </a:p>
          <a:p>
            <a:r>
              <a:rPr lang="en-US" b="1" dirty="0"/>
              <a:t>Explain:</a:t>
            </a:r>
          </a:p>
          <a:p>
            <a:pPr lvl="1"/>
            <a:r>
              <a:rPr lang="en-US" dirty="0"/>
              <a:t>This stage runs the application’s tests inside a Docker container to ensure the code is functioning properly before moving to the next stage.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CF436C-8B8B-866C-9697-0675C27A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5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188A07-F7B6-D133-2EAD-8DA09389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40" y="970894"/>
            <a:ext cx="10332720" cy="1551634"/>
          </a:xfrm>
        </p:spPr>
        <p:txBody>
          <a:bodyPr/>
          <a:lstStyle/>
          <a:p>
            <a:pPr algn="l"/>
            <a:r>
              <a:rPr lang="en-US" dirty="0"/>
              <a:t>Testing</a:t>
            </a:r>
          </a:p>
        </p:txBody>
      </p:sp>
      <p:pic>
        <p:nvPicPr>
          <p:cNvPr id="5" name="Content Placeholder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0952112-1C43-E664-EDE1-B024AC2C5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455" y="2633663"/>
            <a:ext cx="6733490" cy="4829175"/>
          </a:xfrm>
        </p:spPr>
      </p:pic>
    </p:spTree>
    <p:extLst>
      <p:ext uri="{BB962C8B-B14F-4D97-AF65-F5344CB8AC3E}">
        <p14:creationId xmlns:p14="http://schemas.microsoft.com/office/powerpoint/2010/main" val="4175837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EF1-DC6D-DD62-95BD-809A7FA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17247"/>
            <a:ext cx="10332720" cy="1551634"/>
          </a:xfrm>
        </p:spPr>
        <p:txBody>
          <a:bodyPr/>
          <a:lstStyle/>
          <a:p>
            <a:pPr algn="ctr"/>
            <a:r>
              <a:rPr lang="en-US" dirty="0"/>
              <a:t>Stage 6:</a:t>
            </a:r>
            <a:br>
              <a:rPr lang="en-US" dirty="0"/>
            </a:br>
            <a:r>
              <a:rPr lang="en-US" b="1" dirty="0"/>
              <a:t>Push to Docker Hub</a:t>
            </a:r>
          </a:p>
        </p:txBody>
      </p:sp>
      <p:pic>
        <p:nvPicPr>
          <p:cNvPr id="7" name="Content Placeholder 6" descr="A diagram of a docker image deployment process&#10;&#10;Description automatically generated">
            <a:extLst>
              <a:ext uri="{FF2B5EF4-FFF2-40B4-BE49-F238E27FC236}">
                <a16:creationId xmlns:a16="http://schemas.microsoft.com/office/drawing/2014/main" id="{43F1C584-3B38-7A18-0A2E-9482D6039A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1889" y="2633663"/>
            <a:ext cx="4621671" cy="48291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3A8-5276-E359-E3CC-AC0CECEFB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Push the newly built Docker image to Docker Hub.</a:t>
            </a:r>
          </a:p>
          <a:p>
            <a:r>
              <a:rPr lang="en-US" b="1" dirty="0"/>
              <a:t>Explain:</a:t>
            </a:r>
          </a:p>
          <a:p>
            <a:pPr lvl="1"/>
            <a:r>
              <a:rPr lang="en-US" dirty="0"/>
              <a:t>Logs into Docker Hub using credentials stored in Jenkins and pushes the Docker image to a public or private repository.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CF436C-8B8B-866C-9697-0675C27A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0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EF1-DC6D-DD62-95BD-809A7FA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17247"/>
            <a:ext cx="10332720" cy="1551634"/>
          </a:xfrm>
        </p:spPr>
        <p:txBody>
          <a:bodyPr/>
          <a:lstStyle/>
          <a:p>
            <a:pPr algn="ctr"/>
            <a:r>
              <a:rPr lang="en-US" dirty="0"/>
              <a:t>Stage 7:</a:t>
            </a:r>
            <a:br>
              <a:rPr lang="en-US" dirty="0"/>
            </a:br>
            <a:r>
              <a:rPr lang="en-US" b="1" dirty="0"/>
              <a:t>Deploy</a:t>
            </a:r>
          </a:p>
        </p:txBody>
      </p:sp>
      <p:pic>
        <p:nvPicPr>
          <p:cNvPr id="9" name="Content Placeholder 8" descr="A diagram of a process flow&#10;&#10;Description automatically generated">
            <a:extLst>
              <a:ext uri="{FF2B5EF4-FFF2-40B4-BE49-F238E27FC236}">
                <a16:creationId xmlns:a16="http://schemas.microsoft.com/office/drawing/2014/main" id="{22F46CC5-6EC6-7F9A-08E0-40636ED57A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3017997"/>
            <a:ext cx="6400800" cy="40605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3A8-5276-E359-E3CC-AC0CECEFB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Deploy the application using Ansible.</a:t>
            </a:r>
          </a:p>
          <a:p>
            <a:r>
              <a:rPr lang="en-US" b="1" dirty="0"/>
              <a:t>Explain:</a:t>
            </a:r>
          </a:p>
          <a:p>
            <a:pPr lvl="1"/>
            <a:r>
              <a:rPr lang="en-US" dirty="0"/>
              <a:t>This stage uses Ansible to deploy the app to a server by running the playbook from the deployment folder.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CF436C-8B8B-866C-9697-0675C27A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52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188A07-F7B6-D133-2EAD-8DA09389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40" y="970894"/>
            <a:ext cx="10332720" cy="1551634"/>
          </a:xfrm>
        </p:spPr>
        <p:txBody>
          <a:bodyPr/>
          <a:lstStyle/>
          <a:p>
            <a:pPr algn="l"/>
            <a:r>
              <a:rPr lang="en-US" dirty="0"/>
              <a:t>Ansible</a:t>
            </a:r>
          </a:p>
        </p:txBody>
      </p:sp>
      <p:pic>
        <p:nvPicPr>
          <p:cNvPr id="12" name="Content Placeholder 11" descr="A diagram of a gear with text&#10;&#10;Description automatically generated">
            <a:extLst>
              <a:ext uri="{FF2B5EF4-FFF2-40B4-BE49-F238E27FC236}">
                <a16:creationId xmlns:a16="http://schemas.microsoft.com/office/drawing/2014/main" id="{02D2BD4D-38E0-19C6-D88A-6ADADE955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204" y="2633663"/>
            <a:ext cx="5233991" cy="4829175"/>
          </a:xfrm>
        </p:spPr>
      </p:pic>
    </p:spTree>
    <p:extLst>
      <p:ext uri="{BB962C8B-B14F-4D97-AF65-F5344CB8AC3E}">
        <p14:creationId xmlns:p14="http://schemas.microsoft.com/office/powerpoint/2010/main" val="1005965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1729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7B4C3-8E7B-6393-3859-B7508B8C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892" y="2663125"/>
            <a:ext cx="7359588" cy="21901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6000" dirty="0"/>
              <a:t>Thank you</a:t>
            </a:r>
            <a:br>
              <a:rPr lang="en-US" sz="6000" dirty="0"/>
            </a:br>
            <a:r>
              <a:rPr lang="en-US" sz="6000" dirty="0"/>
              <a:t>for your time!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679BD1D-4EC7-8CDA-FD2A-AA716607D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33702" y="2161641"/>
            <a:ext cx="3193085" cy="31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9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333A-FB84-50E1-EED8-1E44896A4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D5F55-63AC-8D70-2870-132290BB3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2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7984-4E3C-ACCF-7178-F06B2FB4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E29C9-E0D4-3282-AE52-5F02A1FFB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EF1-DC6D-DD62-95BD-809A7FA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17247"/>
            <a:ext cx="10332720" cy="1551634"/>
          </a:xfrm>
        </p:spPr>
        <p:txBody>
          <a:bodyPr/>
          <a:lstStyle/>
          <a:p>
            <a:pPr algn="ctr"/>
            <a:r>
              <a:rPr lang="en-US" dirty="0"/>
              <a:t>Post-Build Notifications</a:t>
            </a:r>
            <a:endParaRPr lang="en-US" b="1" dirty="0"/>
          </a:p>
        </p:txBody>
      </p:sp>
      <p:pic>
        <p:nvPicPr>
          <p:cNvPr id="7" name="Content Placeholder 6" descr="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67613A6E-6E16-9C0C-3786-6F4FF11119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3478054"/>
            <a:ext cx="6400800" cy="31403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3A8-5276-E359-E3CC-AC0CECEFB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Send email notifications based on the build status.</a:t>
            </a:r>
          </a:p>
          <a:p>
            <a:r>
              <a:rPr lang="en-US" b="1" dirty="0"/>
              <a:t>Explain:</a:t>
            </a:r>
          </a:p>
          <a:p>
            <a:pPr lvl="1"/>
            <a:r>
              <a:rPr lang="en-US" dirty="0"/>
              <a:t>Sends an email if the build fails or becomes unstable, ensuring the team is notified for immediate action.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CF436C-8B8B-866C-9697-0675C27A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6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49B3-7B76-FDAC-C7BF-4915CEE14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4AAA0-8EAB-E129-4DB9-CB5270FE8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17297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F174B-9559-F314-7B1E-BCF404EE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40" y="598516"/>
            <a:ext cx="10332720" cy="953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dirty="0"/>
              <a:t>Preparing Stages</a:t>
            </a:r>
          </a:p>
        </p:txBody>
      </p:sp>
      <p:pic>
        <p:nvPicPr>
          <p:cNvPr id="6" name="Picture Placeholder 5" descr="A diagram of a step-by-step process&#10;&#10;Description automatically generated">
            <a:extLst>
              <a:ext uri="{FF2B5EF4-FFF2-40B4-BE49-F238E27FC236}">
                <a16:creationId xmlns:a16="http://schemas.microsoft.com/office/drawing/2014/main" id="{B63A5B14-F626-8F00-A729-9007B2D372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38" t="11369" r="1710"/>
          <a:stretch/>
        </p:blipFill>
        <p:spPr>
          <a:xfrm>
            <a:off x="1" y="1729740"/>
            <a:ext cx="14630400" cy="64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1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EF1-DC6D-DD62-95BD-809A7FA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17247"/>
            <a:ext cx="10332720" cy="1551634"/>
          </a:xfrm>
        </p:spPr>
        <p:txBody>
          <a:bodyPr/>
          <a:lstStyle/>
          <a:p>
            <a:pPr algn="ctr"/>
            <a:r>
              <a:rPr lang="en-US" dirty="0"/>
              <a:t>Stage 1: </a:t>
            </a:r>
            <a:br>
              <a:rPr lang="en-US" dirty="0"/>
            </a:br>
            <a:r>
              <a:rPr lang="en-US" b="1" dirty="0"/>
              <a:t>Cleanup</a:t>
            </a:r>
          </a:p>
        </p:txBody>
      </p:sp>
      <p:pic>
        <p:nvPicPr>
          <p:cNvPr id="6" name="Content Placeholder 5" descr="A screen shot of a device&#10;&#10;Description automatically generated">
            <a:extLst>
              <a:ext uri="{FF2B5EF4-FFF2-40B4-BE49-F238E27FC236}">
                <a16:creationId xmlns:a16="http://schemas.microsoft.com/office/drawing/2014/main" id="{A265CD3B-4D00-3735-C29C-D8F752ECF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74014" y="2633663"/>
            <a:ext cx="3297421" cy="48291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3A8-5276-E359-E3CC-AC0CECEFB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Ensure that no old files or directories from previous builds interfere with the current build.</a:t>
            </a:r>
          </a:p>
          <a:p>
            <a:r>
              <a:rPr lang="en-US" dirty="0"/>
              <a:t>Explain:</a:t>
            </a:r>
          </a:p>
          <a:p>
            <a:pPr lvl="1"/>
            <a:r>
              <a:rPr lang="en-US" dirty="0"/>
              <a:t>This stage deletes the entire workspace directory, ensuring a clean environment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247823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EF1-DC6D-DD62-95BD-809A7FA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17247"/>
            <a:ext cx="10332720" cy="1551634"/>
          </a:xfrm>
        </p:spPr>
        <p:txBody>
          <a:bodyPr/>
          <a:lstStyle/>
          <a:p>
            <a:pPr algn="ctr"/>
            <a:r>
              <a:rPr lang="en-US" dirty="0"/>
              <a:t>Stage 2:</a:t>
            </a:r>
            <a:br>
              <a:rPr lang="en-US" dirty="0"/>
            </a:br>
            <a:r>
              <a:rPr lang="en-US" b="1" dirty="0"/>
              <a:t>Checkout</a:t>
            </a:r>
          </a:p>
        </p:txBody>
      </p:sp>
      <p:pic>
        <p:nvPicPr>
          <p:cNvPr id="6" name="Content Placeholder 5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16CDA924-40C3-A621-7288-DAF1F52805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4729" y="2633663"/>
            <a:ext cx="4715991" cy="48291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3A8-5276-E359-E3CC-AC0CECEFB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Retrieve the source code from the GitHub repository</a:t>
            </a:r>
          </a:p>
          <a:p>
            <a:r>
              <a:rPr lang="en-US" dirty="0"/>
              <a:t>Explain:</a:t>
            </a:r>
          </a:p>
          <a:p>
            <a:pPr lvl="1"/>
            <a:r>
              <a:rPr lang="en-US" dirty="0"/>
              <a:t>The pipeline checks out the latest version of the code from the master branch using GitHub credentials.</a:t>
            </a:r>
          </a:p>
        </p:txBody>
      </p:sp>
    </p:spTree>
    <p:extLst>
      <p:ext uri="{BB962C8B-B14F-4D97-AF65-F5344CB8AC3E}">
        <p14:creationId xmlns:p14="http://schemas.microsoft.com/office/powerpoint/2010/main" val="20359639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312</TotalTime>
  <Words>1021</Words>
  <Application>Microsoft Office PowerPoint</Application>
  <PresentationFormat>Custom</PresentationFormat>
  <Paragraphs>131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Century Gothic</vt:lpstr>
      <vt:lpstr>Arial</vt:lpstr>
      <vt:lpstr>Arial Rounded MT Bold</vt:lpstr>
      <vt:lpstr>Aptos</vt:lpstr>
      <vt:lpstr>Vapor Trail</vt:lpstr>
      <vt:lpstr>PowerPoint Presentation</vt:lpstr>
      <vt:lpstr>Project Overview</vt:lpstr>
      <vt:lpstr>Pipeline</vt:lpstr>
      <vt:lpstr>Email Notifications</vt:lpstr>
      <vt:lpstr>Post-Build Notifications</vt:lpstr>
      <vt:lpstr>Stages</vt:lpstr>
      <vt:lpstr>Preparing Stages</vt:lpstr>
      <vt:lpstr>Stage 1:  Cleanup</vt:lpstr>
      <vt:lpstr>Stage 2: Checkout</vt:lpstr>
      <vt:lpstr>Stage 3:  Prepare Docker Image</vt:lpstr>
      <vt:lpstr>Building and deployment Stages</vt:lpstr>
      <vt:lpstr>Stage 4: Build Docker Image</vt:lpstr>
      <vt:lpstr>Docker File</vt:lpstr>
      <vt:lpstr>Docker File</vt:lpstr>
      <vt:lpstr>Docker File</vt:lpstr>
      <vt:lpstr>Docker File</vt:lpstr>
      <vt:lpstr>Docker Compose</vt:lpstr>
      <vt:lpstr>Docker Compose</vt:lpstr>
      <vt:lpstr>Docker Compose</vt:lpstr>
      <vt:lpstr>Docker Compose</vt:lpstr>
      <vt:lpstr>Docker Compose</vt:lpstr>
      <vt:lpstr>Stage 5: Run Tests</vt:lpstr>
      <vt:lpstr>Testing</vt:lpstr>
      <vt:lpstr>Stage 6: Push to Docker Hub</vt:lpstr>
      <vt:lpstr>Stage 7: Deploy</vt:lpstr>
      <vt:lpstr>Ansible</vt:lpstr>
      <vt:lpstr>Thank you for your time!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Kirolos</cp:lastModifiedBy>
  <cp:revision>7</cp:revision>
  <dcterms:created xsi:type="dcterms:W3CDTF">2024-10-22T21:17:40Z</dcterms:created>
  <dcterms:modified xsi:type="dcterms:W3CDTF">2024-10-23T14:51:27Z</dcterms:modified>
</cp:coreProperties>
</file>