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F25392-6048-F5CD-5E2D-39BCA3B6597B}" v="13" dt="2024-11-05T04:18:17.7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محمود محمد ربيع" userId="S::70dafx12_gmail.com#ext#@yat703.onmicrosoft.com::92972988-2628-49f9-92a6-aec467682d5b" providerId="AD" clId="Web-{66F25392-6048-F5CD-5E2D-39BCA3B6597B}"/>
    <pc:docChg chg="addSld delSld modSld">
      <pc:chgData name="محمود محمد ربيع" userId="S::70dafx12_gmail.com#ext#@yat703.onmicrosoft.com::92972988-2628-49f9-92a6-aec467682d5b" providerId="AD" clId="Web-{66F25392-6048-F5CD-5E2D-39BCA3B6597B}" dt="2024-11-05T04:18:11.334" v="7"/>
      <pc:docMkLst>
        <pc:docMk/>
      </pc:docMkLst>
      <pc:sldChg chg="modSp new del">
        <pc:chgData name="محمود محمد ربيع" userId="S::70dafx12_gmail.com#ext#@yat703.onmicrosoft.com::92972988-2628-49f9-92a6-aec467682d5b" providerId="AD" clId="Web-{66F25392-6048-F5CD-5E2D-39BCA3B6597B}" dt="2024-11-05T04:18:11.334" v="7"/>
        <pc:sldMkLst>
          <pc:docMk/>
          <pc:sldMk cId="4036412734" sldId="290"/>
        </pc:sldMkLst>
        <pc:spChg chg="mod">
          <ac:chgData name="محمود محمد ربيع" userId="S::70dafx12_gmail.com#ext#@yat703.onmicrosoft.com::92972988-2628-49f9-92a6-aec467682d5b" providerId="AD" clId="Web-{66F25392-6048-F5CD-5E2D-39BCA3B6597B}" dt="2024-11-05T04:18:09.552" v="6" actId="20577"/>
          <ac:spMkLst>
            <pc:docMk/>
            <pc:sldMk cId="4036412734" sldId="290"/>
            <ac:spMk id="2" creationId="{479F3165-B3DD-3C62-13C6-625789D5191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0c6316a6c2_0_9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0c6316a6c2_0_9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0c6316a6c2_0_9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0c6316a6c2_0_9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0c6316a6c2_0_9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0c6316a6c2_0_9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0c6316a6c2_0_10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0c6316a6c2_0_10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0c6316a6c2_0_10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0c6316a6c2_0_10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0c6316a6c2_0_10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0c6316a6c2_0_10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0c6316a6c2_0_10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0c6316a6c2_0_10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0c6316a6c2_0_10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0c6316a6c2_0_10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0c6316a6c2_0_10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0c6316a6c2_0_10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0c6316a6c2_0_10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0c6316a6c2_0_10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0c6316a6c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0c6316a6c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0cf619eee8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0cf619eee8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0cf95bedb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0cf95bedb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0c6316a6c2_0_10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0c6316a6c2_0_10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0c6316a6c2_0_10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0c6316a6c2_0_10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0c6316a6c2_0_10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0c6316a6c2_0_10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0c6316a6c2_0_1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0c6316a6c2_0_1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0c6316a6c2_0_1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0c6316a6c2_0_1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0ca92533b8_9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0ca92533b8_9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0ca92533b8_9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30ca92533b8_9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0ca92533b8_9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0ca92533b8_9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0c6316a6c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0c6316a6c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0c6316a6c2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30c6316a6c2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0c6316a6c2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0c6316a6c2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0c6316a6c2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0c6316a6c2_1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0c6316a6c2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0c6316a6c2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0ca92533b8_9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0ca92533b8_9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0ca92533b8_9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0ca92533b8_9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0c6316a6c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0c6316a6c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0c6316a6c2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0c6316a6c2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0c6316a6c2_0_9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0c6316a6c2_0_9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c6316a6c2_0_9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c6316a6c2_0_9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0c6316a6c2_0_9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0c6316a6c2_0_9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ohamedMSayed07/depi-project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2093400" y="1543525"/>
            <a:ext cx="4957200" cy="178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0"/>
              <a:t>ToDo-List App</a:t>
            </a:r>
            <a:endParaRPr sz="7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 b="1">
                <a:solidFill>
                  <a:schemeClr val="dk2"/>
                </a:solidFill>
              </a:rPr>
              <a:t>Terraform &amp; AWS: </a:t>
            </a:r>
            <a:r>
              <a:rPr lang="en" sz="2200">
                <a:solidFill>
                  <a:schemeClr val="dk2"/>
                </a:solidFill>
              </a:rPr>
              <a:t>sg</a:t>
            </a:r>
            <a:endParaRPr sz="3200" b="1"/>
          </a:p>
        </p:txBody>
      </p:sp>
      <p:sp>
        <p:nvSpPr>
          <p:cNvPr id="127" name="Google Shape;127;p22"/>
          <p:cNvSpPr txBox="1">
            <a:spLocks noGrp="1"/>
          </p:cNvSpPr>
          <p:nvPr>
            <p:ph type="body" idx="1"/>
          </p:nvPr>
        </p:nvSpPr>
        <p:spPr>
          <a:xfrm>
            <a:off x="311700" y="1236950"/>
            <a:ext cx="4619700" cy="54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917"/>
              <a:t>Security Group 2 “prometheus-sg” : </a:t>
            </a:r>
            <a:endParaRPr sz="1917"/>
          </a:p>
        </p:txBody>
      </p:sp>
      <p:pic>
        <p:nvPicPr>
          <p:cNvPr id="128" name="Google Shape;128;p22"/>
          <p:cNvPicPr preferRelativeResize="0"/>
          <p:nvPr/>
        </p:nvPicPr>
        <p:blipFill rotWithShape="1">
          <a:blip r:embed="rId3">
            <a:alphaModFix/>
          </a:blip>
          <a:srcRect r="3006"/>
          <a:stretch/>
        </p:blipFill>
        <p:spPr>
          <a:xfrm>
            <a:off x="311700" y="1938650"/>
            <a:ext cx="8419176" cy="241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>
            <a:spLocks noGrp="1"/>
          </p:cNvSpPr>
          <p:nvPr>
            <p:ph type="body" idx="1"/>
          </p:nvPr>
        </p:nvSpPr>
        <p:spPr>
          <a:xfrm>
            <a:off x="311700" y="1084538"/>
            <a:ext cx="5036400" cy="36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17"/>
              <a:t>Two modules were used in configuring the EC2 instances:</a:t>
            </a:r>
            <a:endParaRPr sz="1917"/>
          </a:p>
          <a:p>
            <a:pPr marL="457200" lvl="0" indent="-350370" algn="l" rtl="0">
              <a:spcBef>
                <a:spcPts val="1200"/>
              </a:spcBef>
              <a:spcAft>
                <a:spcPts val="0"/>
              </a:spcAft>
              <a:buSzPts val="1918"/>
              <a:buChar char="-"/>
            </a:pPr>
            <a:r>
              <a:rPr lang="en" sz="1917"/>
              <a:t>app-deployment: </a:t>
            </a:r>
            <a:br>
              <a:rPr lang="en" sz="1917"/>
            </a:br>
            <a:r>
              <a:rPr lang="en" sz="1917"/>
              <a:t>Includes the needed configurations for instance 1 (deploying the app)</a:t>
            </a:r>
            <a:br>
              <a:rPr lang="en" sz="1917"/>
            </a:br>
            <a:endParaRPr sz="1917"/>
          </a:p>
          <a:p>
            <a:pPr marL="457200" lvl="0" indent="-350370" algn="l" rtl="0">
              <a:spcBef>
                <a:spcPts val="0"/>
              </a:spcBef>
              <a:spcAft>
                <a:spcPts val="0"/>
              </a:spcAft>
              <a:buSzPts val="1918"/>
              <a:buChar char="-"/>
            </a:pPr>
            <a:r>
              <a:rPr lang="en" sz="1917"/>
              <a:t>monitoring:</a:t>
            </a:r>
            <a:br>
              <a:rPr lang="en" sz="1917"/>
            </a:br>
            <a:r>
              <a:rPr lang="en" sz="1917"/>
              <a:t>Includes the needed configurations for instance 2 (monitoring the app)</a:t>
            </a:r>
            <a:endParaRPr sz="1917"/>
          </a:p>
        </p:txBody>
      </p:sp>
      <p:sp>
        <p:nvSpPr>
          <p:cNvPr id="134" name="Google Shape;134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>
                <a:solidFill>
                  <a:schemeClr val="dk2"/>
                </a:solidFill>
              </a:rPr>
              <a:t>Ansible</a:t>
            </a:r>
            <a:endParaRPr sz="3200" b="1"/>
          </a:p>
        </p:txBody>
      </p:sp>
      <p:pic>
        <p:nvPicPr>
          <p:cNvPr id="135" name="Google Shape;13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6250" y="1267175"/>
            <a:ext cx="2631025" cy="269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>
            <a:spLocks noGrp="1"/>
          </p:cNvSpPr>
          <p:nvPr>
            <p:ph type="body" idx="1"/>
          </p:nvPr>
        </p:nvSpPr>
        <p:spPr>
          <a:xfrm>
            <a:off x="311700" y="1084550"/>
            <a:ext cx="8375700" cy="36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17" b="1"/>
              <a:t>Includes the needed tasks for configuring EC2 instance 1 on which the app will be deployed. The tasks are grouped in 3 categories to enable the following:</a:t>
            </a:r>
            <a:endParaRPr sz="1917" b="1"/>
          </a:p>
          <a:p>
            <a:pPr marL="457200" lvl="0" indent="-350370" algn="l" rtl="0">
              <a:spcBef>
                <a:spcPts val="1200"/>
              </a:spcBef>
              <a:spcAft>
                <a:spcPts val="0"/>
              </a:spcAft>
              <a:buSzPts val="1918"/>
              <a:buChar char="-"/>
            </a:pPr>
            <a:r>
              <a:rPr lang="en" sz="1917" b="1"/>
              <a:t>Installing the needed tools for app-deployment</a:t>
            </a:r>
            <a:endParaRPr sz="1917" b="1"/>
          </a:p>
          <a:p>
            <a:pPr marL="457200" lvl="0" indent="-350370" algn="l" rtl="0">
              <a:spcBef>
                <a:spcPts val="0"/>
              </a:spcBef>
              <a:spcAft>
                <a:spcPts val="0"/>
              </a:spcAft>
              <a:buSzPts val="1918"/>
              <a:buChar char="-"/>
            </a:pPr>
            <a:r>
              <a:rPr lang="en" sz="1917" b="1"/>
              <a:t>Installing node-Exporter</a:t>
            </a:r>
            <a:endParaRPr sz="1917" b="1"/>
          </a:p>
          <a:p>
            <a:pPr marL="457200" lvl="0" indent="-350370" algn="l" rtl="0">
              <a:spcBef>
                <a:spcPts val="0"/>
              </a:spcBef>
              <a:spcAft>
                <a:spcPts val="0"/>
              </a:spcAft>
              <a:buSzPts val="1918"/>
              <a:buChar char="-"/>
            </a:pPr>
            <a:r>
              <a:rPr lang="en" sz="1917" b="1"/>
              <a:t>Installing cAdvisor </a:t>
            </a:r>
            <a:endParaRPr sz="1917" b="1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917"/>
          </a:p>
        </p:txBody>
      </p:sp>
      <p:sp>
        <p:nvSpPr>
          <p:cNvPr id="141" name="Google Shape;141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>
                <a:solidFill>
                  <a:schemeClr val="dk2"/>
                </a:solidFill>
              </a:rPr>
              <a:t>Ansible: “app-deployment” role</a:t>
            </a:r>
            <a:endParaRPr sz="3200"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>
            <a:spLocks noGrp="1"/>
          </p:cNvSpPr>
          <p:nvPr>
            <p:ph type="body" idx="1"/>
          </p:nvPr>
        </p:nvSpPr>
        <p:spPr>
          <a:xfrm>
            <a:off x="311700" y="1084550"/>
            <a:ext cx="8375700" cy="36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17" b="1"/>
              <a:t>Installing the needed tools for app-deployment will be done using the following tasks:</a:t>
            </a:r>
            <a:endParaRPr sz="1917"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Task 1: - name: Update apt repository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Task 2: - name: Download Docker installation script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Task 3: - name: Run Docker installation script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Task 4: - name: Start and enable Docker service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Task 5: - name: Add the current user to the docker group</a:t>
            </a:r>
            <a:endParaRPr/>
          </a:p>
        </p:txBody>
      </p:sp>
      <p:sp>
        <p:nvSpPr>
          <p:cNvPr id="147" name="Google Shape;147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>
                <a:solidFill>
                  <a:schemeClr val="dk2"/>
                </a:solidFill>
              </a:rPr>
              <a:t>Ansible: “app-deployment” role, cont’d</a:t>
            </a:r>
            <a:endParaRPr sz="3200"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>
            <a:spLocks noGrp="1"/>
          </p:cNvSpPr>
          <p:nvPr>
            <p:ph type="body" idx="1"/>
          </p:nvPr>
        </p:nvSpPr>
        <p:spPr>
          <a:xfrm>
            <a:off x="311700" y="1084550"/>
            <a:ext cx="8375700" cy="36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17" b="1"/>
              <a:t>Installing node-Exporter will be done using the following tasks:</a:t>
            </a:r>
            <a:endParaRPr sz="1917" b="1"/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Task 8: - name: Create a user for node exporter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Task 9: - name: Download Node Exporter using curl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Task 10: - name: Extract Node Exporter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Task 11: - name: Create Node Exporter systemd service file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Task 12: - name: Reload systemd daemon to register Node Exporter service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Task 13: - name: Enable and start Node Exporter service</a:t>
            </a:r>
            <a:endParaRPr sz="1917" b="1"/>
          </a:p>
        </p:txBody>
      </p:sp>
      <p:sp>
        <p:nvSpPr>
          <p:cNvPr id="153" name="Google Shape;153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>
                <a:solidFill>
                  <a:schemeClr val="dk2"/>
                </a:solidFill>
              </a:rPr>
              <a:t>Ansible: “app-deployment” role, cont’d</a:t>
            </a:r>
            <a:endParaRPr sz="3200" b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>
            <a:spLocks noGrp="1"/>
          </p:cNvSpPr>
          <p:nvPr>
            <p:ph type="body" idx="1"/>
          </p:nvPr>
        </p:nvSpPr>
        <p:spPr>
          <a:xfrm>
            <a:off x="311700" y="1084550"/>
            <a:ext cx="8375700" cy="36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17" b="1"/>
              <a:t>Installing cAdvisor will be done using the following tasks:</a:t>
            </a:r>
            <a:endParaRPr sz="1917"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Task 6: - name: Install Python 3 and pip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Task 7: - name: Install Docker SDK for Python using apt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Task 14: - name: Pull cAdvisor image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Task 15: - name: Run cAdvisor container</a:t>
            </a:r>
            <a:endParaRPr/>
          </a:p>
        </p:txBody>
      </p:sp>
      <p:sp>
        <p:nvSpPr>
          <p:cNvPr id="159" name="Google Shape;159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>
                <a:solidFill>
                  <a:schemeClr val="dk2"/>
                </a:solidFill>
              </a:rPr>
              <a:t>Ansible: “app-deployment” role, cont’d</a:t>
            </a:r>
            <a:endParaRPr sz="3200" b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>
            <a:spLocks noGrp="1"/>
          </p:cNvSpPr>
          <p:nvPr>
            <p:ph type="body" idx="1"/>
          </p:nvPr>
        </p:nvSpPr>
        <p:spPr>
          <a:xfrm>
            <a:off x="311700" y="1084550"/>
            <a:ext cx="8375700" cy="36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17" b="1"/>
              <a:t>Includes the needed tasks for configuring the EC2 instance 2 on which the app will be monitored. The tasks are grouped in 2 categories to enable the following:</a:t>
            </a:r>
            <a:endParaRPr sz="1917" b="1"/>
          </a:p>
          <a:p>
            <a:pPr marL="457200" lvl="0" indent="-350370" algn="l" rtl="0">
              <a:spcBef>
                <a:spcPts val="1200"/>
              </a:spcBef>
              <a:spcAft>
                <a:spcPts val="0"/>
              </a:spcAft>
              <a:buSzPts val="1918"/>
              <a:buChar char="-"/>
            </a:pPr>
            <a:r>
              <a:rPr lang="en" sz="1917" b="1"/>
              <a:t>Installing Prometheus</a:t>
            </a:r>
            <a:endParaRPr sz="1917" b="1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917" b="1"/>
          </a:p>
          <a:p>
            <a:pPr marL="457200" lvl="0" indent="-350370" algn="l" rtl="0">
              <a:spcBef>
                <a:spcPts val="1200"/>
              </a:spcBef>
              <a:spcAft>
                <a:spcPts val="0"/>
              </a:spcAft>
              <a:buSzPts val="1918"/>
              <a:buChar char="-"/>
            </a:pPr>
            <a:r>
              <a:rPr lang="en" sz="1917" b="1"/>
              <a:t>Installing Grafana</a:t>
            </a:r>
            <a:endParaRPr sz="1917" b="1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917"/>
          </a:p>
        </p:txBody>
      </p:sp>
      <p:sp>
        <p:nvSpPr>
          <p:cNvPr id="165" name="Google Shape;165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>
                <a:solidFill>
                  <a:schemeClr val="dk2"/>
                </a:solidFill>
              </a:rPr>
              <a:t>Ansible: “monitoring” role</a:t>
            </a:r>
            <a:endParaRPr sz="3200" b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>
            <a:spLocks noGrp="1"/>
          </p:cNvSpPr>
          <p:nvPr>
            <p:ph type="body" idx="1"/>
          </p:nvPr>
        </p:nvSpPr>
        <p:spPr>
          <a:xfrm>
            <a:off x="311700" y="1084550"/>
            <a:ext cx="8375700" cy="36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47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22" b="1"/>
              <a:t>Installing Prometheus will be done using the following tasks:</a:t>
            </a:r>
            <a:endParaRPr sz="4022"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868"/>
              <a:t>Task 1: - name: Update apt repository</a:t>
            </a:r>
            <a:endParaRPr sz="3868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868"/>
              <a:t>Task 2: - name: Create Prometheus user with no shell access</a:t>
            </a:r>
            <a:endParaRPr sz="3868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868"/>
              <a:t>Task 3: - name: Create Prometheus directories</a:t>
            </a:r>
            <a:endParaRPr sz="3868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868"/>
              <a:t>Task 4: - name: Download Prometheus archive with curl</a:t>
            </a:r>
            <a:endParaRPr sz="3868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868"/>
              <a:t>Task 5: - name: Extract Prometheus archive</a:t>
            </a:r>
            <a:endParaRPr sz="3868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868"/>
              <a:t>Task 6: - name: Move Prometheus binaries</a:t>
            </a:r>
            <a:endParaRPr sz="3868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3868"/>
              <a:t>Task 7: - name: Set ownership for binaries</a:t>
            </a:r>
            <a:endParaRPr sz="3868"/>
          </a:p>
        </p:txBody>
      </p:sp>
      <p:sp>
        <p:nvSpPr>
          <p:cNvPr id="171" name="Google Shape;171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>
                <a:solidFill>
                  <a:schemeClr val="dk2"/>
                </a:solidFill>
              </a:rPr>
              <a:t>Ansible: “monitoring” role, cont’d</a:t>
            </a:r>
            <a:endParaRPr sz="3200" b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>
                <a:solidFill>
                  <a:schemeClr val="dk2"/>
                </a:solidFill>
              </a:rPr>
              <a:t>Ansible: “monitoring” role, cont’d</a:t>
            </a:r>
            <a:endParaRPr sz="3200" b="1"/>
          </a:p>
        </p:txBody>
      </p:sp>
      <p:sp>
        <p:nvSpPr>
          <p:cNvPr id="177" name="Google Shape;177;p30"/>
          <p:cNvSpPr txBox="1">
            <a:spLocks noGrp="1"/>
          </p:cNvSpPr>
          <p:nvPr>
            <p:ph type="body" idx="1"/>
          </p:nvPr>
        </p:nvSpPr>
        <p:spPr>
          <a:xfrm>
            <a:off x="311700" y="1084550"/>
            <a:ext cx="8375700" cy="36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4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750" b="1"/>
              <a:t>Installing Prometheus will be done using the following tasks:</a:t>
            </a:r>
            <a:endParaRPr sz="475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500"/>
              <a:t>Task 8: - name: Remove existing console_libraries directory if it exists</a:t>
            </a:r>
            <a:endParaRPr sz="45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500"/>
              <a:t>Task 9: - name: Remove existing consoles directory if it exists</a:t>
            </a:r>
            <a:endParaRPr sz="45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500"/>
              <a:t>Task 10: - name: Move Prometheus configuration and console libraries</a:t>
            </a:r>
            <a:endParaRPr sz="45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500"/>
              <a:t>Task 11: - name: Set ownership for Prometheus directories</a:t>
            </a:r>
            <a:endParaRPr sz="45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500"/>
              <a:t>Task 12: - name: Create Prometheus systemd service</a:t>
            </a:r>
            <a:endParaRPr sz="45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4500"/>
              <a:t>Task 13: - name: Reload systemd and start Prometheus service</a:t>
            </a:r>
            <a:endParaRPr sz="45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 txBox="1">
            <a:spLocks noGrp="1"/>
          </p:cNvSpPr>
          <p:nvPr>
            <p:ph type="body" idx="1"/>
          </p:nvPr>
        </p:nvSpPr>
        <p:spPr>
          <a:xfrm>
            <a:off x="311700" y="1084550"/>
            <a:ext cx="7907100" cy="36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0370" algn="l" rtl="0">
              <a:spcBef>
                <a:spcPts val="0"/>
              </a:spcBef>
              <a:spcAft>
                <a:spcPts val="0"/>
              </a:spcAft>
              <a:buSzPts val="1918"/>
              <a:buChar char="-"/>
            </a:pPr>
            <a:r>
              <a:rPr lang="en" sz="1917"/>
              <a:t>Jenkins is the used CI/CD tool for automating tasks and deploying the app.</a:t>
            </a:r>
            <a:endParaRPr sz="1917"/>
          </a:p>
          <a:p>
            <a:pPr marL="457200" lvl="0" indent="-350370" algn="l" rtl="0">
              <a:spcBef>
                <a:spcPts val="0"/>
              </a:spcBef>
              <a:spcAft>
                <a:spcPts val="0"/>
              </a:spcAft>
              <a:buSzPts val="1918"/>
              <a:buChar char="-"/>
            </a:pPr>
            <a:r>
              <a:rPr lang="en" sz="1917"/>
              <a:t>The pipeline is triggered using the </a:t>
            </a:r>
            <a:r>
              <a:rPr lang="en" sz="1917" b="1"/>
              <a:t>github webhook</a:t>
            </a:r>
            <a:r>
              <a:rPr lang="en" sz="1917"/>
              <a:t> according to the </a:t>
            </a:r>
            <a:r>
              <a:rPr lang="en" sz="1917" b="1"/>
              <a:t>changes on the github repository</a:t>
            </a:r>
            <a:r>
              <a:rPr lang="en" sz="1917"/>
              <a:t> </a:t>
            </a:r>
            <a:endParaRPr sz="1917"/>
          </a:p>
          <a:p>
            <a:pPr marL="457200" lvl="0" indent="-350370" algn="l" rtl="0">
              <a:spcBef>
                <a:spcPts val="0"/>
              </a:spcBef>
              <a:spcAft>
                <a:spcPts val="0"/>
              </a:spcAft>
              <a:buSzPts val="1918"/>
              <a:buChar char="-"/>
            </a:pPr>
            <a:r>
              <a:rPr lang="en" sz="1917" dirty="0"/>
              <a:t>The </a:t>
            </a:r>
            <a:r>
              <a:rPr lang="en" sz="1917" dirty="0" err="1"/>
              <a:t>github</a:t>
            </a:r>
            <a:r>
              <a:rPr lang="en" sz="1917" dirty="0"/>
              <a:t> repository includes the </a:t>
            </a:r>
            <a:r>
              <a:rPr lang="en" sz="1917" b="1" dirty="0"/>
              <a:t>Jenkins file</a:t>
            </a:r>
            <a:r>
              <a:rPr lang="en" sz="1917" dirty="0"/>
              <a:t> that includes the stages of the </a:t>
            </a:r>
            <a:r>
              <a:rPr lang="en" sz="1917" b="1" dirty="0"/>
              <a:t>CI/CD pipeline</a:t>
            </a:r>
            <a:r>
              <a:rPr lang="en" sz="1917" dirty="0"/>
              <a:t>.</a:t>
            </a:r>
            <a:endParaRPr sz="1917"/>
          </a:p>
          <a:p>
            <a:pPr marL="457200" lvl="0" indent="-350370" algn="l" rtl="0">
              <a:spcBef>
                <a:spcPts val="0"/>
              </a:spcBef>
              <a:spcAft>
                <a:spcPts val="0"/>
              </a:spcAft>
              <a:buSzPts val="1918"/>
              <a:buChar char="-"/>
            </a:pPr>
            <a:r>
              <a:rPr lang="en" sz="1917" dirty="0"/>
              <a:t>After the pipeline is finished, a notification message is sent to a </a:t>
            </a:r>
            <a:r>
              <a:rPr lang="en" sz="1917" b="1" dirty="0"/>
              <a:t>Slack Channel </a:t>
            </a:r>
            <a:r>
              <a:rPr lang="en" sz="1917" dirty="0"/>
              <a:t>to show whether the pipeline succeeded or failed.</a:t>
            </a:r>
            <a:endParaRPr sz="1917" dirty="0"/>
          </a:p>
        </p:txBody>
      </p:sp>
      <p:sp>
        <p:nvSpPr>
          <p:cNvPr id="183" name="Google Shape;183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 dirty="0">
                <a:solidFill>
                  <a:schemeClr val="dk2"/>
                </a:solidFill>
              </a:rPr>
              <a:t>Jenkins &amp; Slack</a:t>
            </a:r>
            <a:endParaRPr sz="32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 </a:t>
            </a:r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246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of tools that are used in the app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 Architecture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Docker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Terraform &amp; AWS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Ansible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Jenkins &amp; Slack</a:t>
            </a:r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311700" y="378235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40">
                <a:highlight>
                  <a:schemeClr val="lt1"/>
                </a:highlight>
              </a:rPr>
              <a:t>Git repo:</a:t>
            </a:r>
            <a:br>
              <a:rPr lang="en" sz="1840">
                <a:solidFill>
                  <a:schemeClr val="accent3"/>
                </a:solidFill>
                <a:highlight>
                  <a:schemeClr val="lt1"/>
                </a:highlight>
              </a:rPr>
            </a:br>
            <a:r>
              <a:rPr lang="en" sz="1840" u="sng">
                <a:solidFill>
                  <a:schemeClr val="accent3"/>
                </a:solidFill>
                <a:highlight>
                  <a:schemeClr val="lt1"/>
                </a:highlight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https://github.com/MohamedMSayed07/depi-project/</a:t>
            </a:r>
            <a:endParaRPr sz="3240">
              <a:solidFill>
                <a:schemeClr val="accent3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2"/>
                </a:solidFill>
              </a:rPr>
              <a:t>Jenkins &amp; Slack</a:t>
            </a:r>
            <a:endParaRPr sz="3200"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2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9" name="Google Shape;18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2275" y="1152425"/>
            <a:ext cx="7159438" cy="36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2"/>
                </a:solidFill>
              </a:rPr>
              <a:t>Jenkins &amp; Slack</a:t>
            </a:r>
            <a:endParaRPr sz="32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2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33"/>
          <p:cNvSpPr txBox="1">
            <a:spLocks noGrp="1"/>
          </p:cNvSpPr>
          <p:nvPr>
            <p:ph type="body" idx="1"/>
          </p:nvPr>
        </p:nvSpPr>
        <p:spPr>
          <a:xfrm>
            <a:off x="311700" y="1084550"/>
            <a:ext cx="22704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1710" b="1"/>
              <a:t>Credentials</a:t>
            </a:r>
            <a:endParaRPr sz="1758" b="1"/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523"/>
              <a:buNone/>
            </a:pPr>
            <a:endParaRPr sz="910" b="1"/>
          </a:p>
        </p:txBody>
      </p:sp>
      <p:pic>
        <p:nvPicPr>
          <p:cNvPr id="196" name="Google Shape;19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07950"/>
            <a:ext cx="8839201" cy="21406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4"/>
          <p:cNvSpPr txBox="1">
            <a:spLocks noGrp="1"/>
          </p:cNvSpPr>
          <p:nvPr>
            <p:ph type="body" idx="1"/>
          </p:nvPr>
        </p:nvSpPr>
        <p:spPr>
          <a:xfrm>
            <a:off x="311700" y="1084550"/>
            <a:ext cx="3885900" cy="36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17" b="1"/>
              <a:t>Pipeline stages are as follows:</a:t>
            </a:r>
            <a:endParaRPr sz="1917"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917"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17" b="1"/>
              <a:t>Stage 1 “Prep”:</a:t>
            </a:r>
            <a:endParaRPr sz="1917"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17" b="1"/>
              <a:t>	Clones the github repo.</a:t>
            </a:r>
            <a:endParaRPr sz="1917" b="1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917" b="1"/>
          </a:p>
        </p:txBody>
      </p:sp>
      <p:pic>
        <p:nvPicPr>
          <p:cNvPr id="202" name="Google Shape;20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7600" y="1146238"/>
            <a:ext cx="4761301" cy="3553419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>
                <a:solidFill>
                  <a:schemeClr val="dk2"/>
                </a:solidFill>
              </a:rPr>
              <a:t>Jenkins &amp; Slack, cont’d</a:t>
            </a:r>
            <a:endParaRPr sz="3200" b="1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5"/>
          <p:cNvSpPr txBox="1">
            <a:spLocks noGrp="1"/>
          </p:cNvSpPr>
          <p:nvPr>
            <p:ph type="body" idx="1"/>
          </p:nvPr>
        </p:nvSpPr>
        <p:spPr>
          <a:xfrm>
            <a:off x="311700" y="1084550"/>
            <a:ext cx="2270400" cy="36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17" b="1"/>
              <a:t>Stage 2 </a:t>
            </a:r>
            <a:endParaRPr sz="1917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17" b="1"/>
              <a:t>“Terraform init”</a:t>
            </a:r>
            <a:r>
              <a:rPr lang="en" sz="1917" b="1"/>
              <a:t> </a:t>
            </a:r>
            <a:endParaRPr sz="1917"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17" b="1"/>
              <a:t>Stage 3 </a:t>
            </a:r>
            <a:endParaRPr sz="1917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17" b="1"/>
              <a:t>“Create ec2 instances using Terraform”:</a:t>
            </a:r>
            <a:endParaRPr sz="2017" b="1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917" b="1"/>
          </a:p>
        </p:txBody>
      </p:sp>
      <p:pic>
        <p:nvPicPr>
          <p:cNvPr id="209" name="Google Shape;20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2075" y="1210250"/>
            <a:ext cx="6365526" cy="3291775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>
                <a:solidFill>
                  <a:schemeClr val="dk2"/>
                </a:solidFill>
              </a:rPr>
              <a:t>Jenkins &amp; Slack, cont’d</a:t>
            </a:r>
            <a:endParaRPr sz="3200" b="1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6"/>
          <p:cNvSpPr txBox="1">
            <a:spLocks noGrp="1"/>
          </p:cNvSpPr>
          <p:nvPr>
            <p:ph type="body" idx="1"/>
          </p:nvPr>
        </p:nvSpPr>
        <p:spPr>
          <a:xfrm>
            <a:off x="311700" y="1084550"/>
            <a:ext cx="2233200" cy="36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17" b="1"/>
              <a:t>Stage 4 </a:t>
            </a:r>
            <a:endParaRPr sz="1917" b="1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17" b="1"/>
              <a:t>“Run Ansible Playbook To Configure The Deployment and monitoring Environment ”</a:t>
            </a:r>
            <a:endParaRPr sz="1417" b="1"/>
          </a:p>
        </p:txBody>
      </p:sp>
      <p:pic>
        <p:nvPicPr>
          <p:cNvPr id="216" name="Google Shape;21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3075" y="938362"/>
            <a:ext cx="6307951" cy="4121575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>
                <a:solidFill>
                  <a:schemeClr val="dk2"/>
                </a:solidFill>
              </a:rPr>
              <a:t>Jenkins &amp; Slack, cont’d</a:t>
            </a:r>
            <a:endParaRPr sz="3200" b="1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7"/>
          <p:cNvSpPr txBox="1">
            <a:spLocks noGrp="1"/>
          </p:cNvSpPr>
          <p:nvPr>
            <p:ph type="body" idx="1"/>
          </p:nvPr>
        </p:nvSpPr>
        <p:spPr>
          <a:xfrm>
            <a:off x="311700" y="1084550"/>
            <a:ext cx="1648800" cy="36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17" b="1"/>
              <a:t>Stage 5</a:t>
            </a:r>
            <a:endParaRPr sz="1917" b="1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 b="1"/>
              <a:t>“ Adding scraping targets to prometheus “</a:t>
            </a:r>
            <a:endParaRPr sz="1400" b="1"/>
          </a:p>
        </p:txBody>
      </p:sp>
      <p:pic>
        <p:nvPicPr>
          <p:cNvPr id="223" name="Google Shape;22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2609" y="1084550"/>
            <a:ext cx="7050416" cy="3676801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>
                <a:solidFill>
                  <a:schemeClr val="dk2"/>
                </a:solidFill>
              </a:rPr>
              <a:t>Jenkins &amp; Slack, cont’d</a:t>
            </a:r>
            <a:endParaRPr sz="3200" b="1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8"/>
          <p:cNvSpPr txBox="1">
            <a:spLocks noGrp="1"/>
          </p:cNvSpPr>
          <p:nvPr>
            <p:ph type="body" idx="1"/>
          </p:nvPr>
        </p:nvSpPr>
        <p:spPr>
          <a:xfrm>
            <a:off x="311700" y="1084550"/>
            <a:ext cx="4737600" cy="36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917" b="1"/>
              <a:t>Stage 6 “Build” &amp; Stage 7 “Test”</a:t>
            </a:r>
            <a:endParaRPr sz="1917" b="1"/>
          </a:p>
        </p:txBody>
      </p:sp>
      <p:pic>
        <p:nvPicPr>
          <p:cNvPr id="230" name="Google Shape;23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4350" y="1604850"/>
            <a:ext cx="7768675" cy="3221475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>
                <a:solidFill>
                  <a:schemeClr val="dk2"/>
                </a:solidFill>
              </a:rPr>
              <a:t>Jenkins &amp; Slack, cont’d</a:t>
            </a:r>
            <a:endParaRPr sz="3200" b="1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9"/>
          <p:cNvSpPr txBox="1">
            <a:spLocks noGrp="1"/>
          </p:cNvSpPr>
          <p:nvPr>
            <p:ph type="body" idx="1"/>
          </p:nvPr>
        </p:nvSpPr>
        <p:spPr>
          <a:xfrm>
            <a:off x="311700" y="1084550"/>
            <a:ext cx="4737600" cy="36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917" b="1"/>
              <a:t>Stage 8 “Deploy”</a:t>
            </a:r>
            <a:endParaRPr sz="1917" b="1"/>
          </a:p>
        </p:txBody>
      </p:sp>
      <p:pic>
        <p:nvPicPr>
          <p:cNvPr id="237" name="Google Shape;23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69050"/>
            <a:ext cx="8832299" cy="340909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>
                <a:solidFill>
                  <a:schemeClr val="dk2"/>
                </a:solidFill>
              </a:rPr>
              <a:t>Jenkins &amp; Slack, cont’d</a:t>
            </a:r>
            <a:endParaRPr sz="3200" b="1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>
                <a:solidFill>
                  <a:schemeClr val="dk2"/>
                </a:solidFill>
              </a:rPr>
              <a:t>Jenkins &amp; Slack, cont’d</a:t>
            </a:r>
            <a:endParaRPr sz="3200" b="1"/>
          </a:p>
        </p:txBody>
      </p:sp>
      <p:sp>
        <p:nvSpPr>
          <p:cNvPr id="244" name="Google Shape;244;p40"/>
          <p:cNvSpPr txBox="1">
            <a:spLocks noGrp="1"/>
          </p:cNvSpPr>
          <p:nvPr>
            <p:ph type="body" idx="1"/>
          </p:nvPr>
        </p:nvSpPr>
        <p:spPr>
          <a:xfrm>
            <a:off x="311700" y="1084550"/>
            <a:ext cx="4737600" cy="36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917" b="1"/>
              <a:t>Slack Integration</a:t>
            </a:r>
            <a:endParaRPr sz="1917" b="1"/>
          </a:p>
        </p:txBody>
      </p:sp>
      <p:pic>
        <p:nvPicPr>
          <p:cNvPr id="245" name="Google Shape;24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050" y="1814725"/>
            <a:ext cx="8648751" cy="277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1"/>
          <p:cNvSpPr txBox="1">
            <a:spLocks noGrp="1"/>
          </p:cNvSpPr>
          <p:nvPr>
            <p:ph type="body" idx="1"/>
          </p:nvPr>
        </p:nvSpPr>
        <p:spPr>
          <a:xfrm>
            <a:off x="311700" y="1084550"/>
            <a:ext cx="4737600" cy="36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917" b="1"/>
              <a:t>Slack Integration, </a:t>
            </a:r>
            <a:r>
              <a:rPr lang="en" sz="2200" b="1">
                <a:latin typeface="PT Sans Narrow"/>
                <a:ea typeface="PT Sans Narrow"/>
                <a:cs typeface="PT Sans Narrow"/>
                <a:sym typeface="PT Sans Narrow"/>
              </a:rPr>
              <a:t>cont’d</a:t>
            </a:r>
            <a:r>
              <a:rPr lang="en" sz="1917" b="1"/>
              <a:t> </a:t>
            </a:r>
            <a:endParaRPr sz="1917" b="1"/>
          </a:p>
        </p:txBody>
      </p:sp>
      <p:pic>
        <p:nvPicPr>
          <p:cNvPr id="251" name="Google Shape;25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450" y="1526075"/>
            <a:ext cx="8038149" cy="3485225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>
                <a:solidFill>
                  <a:schemeClr val="dk2"/>
                </a:solidFill>
              </a:rPr>
              <a:t>Jenkins &amp; Slack, cont’d</a:t>
            </a:r>
            <a:endParaRPr sz="3200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 b="1">
                <a:solidFill>
                  <a:schemeClr val="dk2"/>
                </a:solidFill>
              </a:rPr>
              <a:t>App Architecture</a:t>
            </a:r>
            <a:endParaRPr sz="3200" b="1"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04825"/>
            <a:ext cx="8839200" cy="2958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258" name="Google Shape;25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0925" y="1152417"/>
            <a:ext cx="7252174" cy="37527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264" name="Google Shape;26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5088" y="1063850"/>
            <a:ext cx="7113824" cy="370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270" name="Google Shape;27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7250" y="1078575"/>
            <a:ext cx="7109511" cy="3686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276" name="Google Shape;276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0813" y="1090700"/>
            <a:ext cx="7102373" cy="3686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6"/>
          <p:cNvSpPr txBox="1">
            <a:spLocks noGrp="1"/>
          </p:cNvSpPr>
          <p:nvPr>
            <p:ph type="ctrTitle"/>
          </p:nvPr>
        </p:nvSpPr>
        <p:spPr>
          <a:xfrm>
            <a:off x="2155975" y="1697275"/>
            <a:ext cx="4854600" cy="177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9260"/>
              <a:t>Thank You</a:t>
            </a:r>
            <a:endParaRPr sz="926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>
                <a:solidFill>
                  <a:schemeClr val="dk2"/>
                </a:solidFill>
              </a:rPr>
              <a:t>Docker: Customized DinD Dockerfile for the Jenkins-Slave :</a:t>
            </a:r>
            <a:endParaRPr sz="3200" b="1"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663" y="1152425"/>
            <a:ext cx="8254686" cy="36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 b="1">
                <a:solidFill>
                  <a:schemeClr val="dk2"/>
                </a:solidFill>
              </a:rPr>
              <a:t>Docker</a:t>
            </a:r>
            <a:r>
              <a:rPr lang="en" sz="2200">
                <a:solidFill>
                  <a:schemeClr val="dk2"/>
                </a:solidFill>
              </a:rPr>
              <a:t>: Docker File of the App</a:t>
            </a:r>
            <a:endParaRPr sz="3200" b="1"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0975" y="1191550"/>
            <a:ext cx="5038725" cy="367665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>
            <a:spLocks noGrp="1"/>
          </p:cNvSpPr>
          <p:nvPr>
            <p:ph type="body" idx="1"/>
          </p:nvPr>
        </p:nvSpPr>
        <p:spPr>
          <a:xfrm>
            <a:off x="259325" y="1191550"/>
            <a:ext cx="3611100" cy="36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457200" lvl="0" indent="-350370" algn="l" rtl="0">
              <a:spcBef>
                <a:spcPts val="0"/>
              </a:spcBef>
              <a:spcAft>
                <a:spcPts val="0"/>
              </a:spcAft>
              <a:buSzPts val="1918"/>
              <a:buChar char="-"/>
            </a:pPr>
            <a:r>
              <a:rPr lang="en" sz="1917"/>
              <a:t>The app is containerized with </a:t>
            </a:r>
            <a:r>
              <a:rPr lang="en" sz="1917" b="1"/>
              <a:t>Docker</a:t>
            </a:r>
            <a:endParaRPr sz="1917" b="1"/>
          </a:p>
          <a:p>
            <a:pPr marL="457200" lvl="0" indent="-350370" algn="l" rtl="0">
              <a:spcBef>
                <a:spcPts val="0"/>
              </a:spcBef>
              <a:spcAft>
                <a:spcPts val="0"/>
              </a:spcAft>
              <a:buSzPts val="1918"/>
              <a:buChar char="-"/>
            </a:pPr>
            <a:r>
              <a:rPr lang="en" sz="1917"/>
              <a:t>It depends on a </a:t>
            </a:r>
            <a:r>
              <a:rPr lang="en" sz="1917" b="1"/>
              <a:t>Docker Image</a:t>
            </a:r>
            <a:r>
              <a:rPr lang="en" sz="1917"/>
              <a:t> that is built and push on </a:t>
            </a:r>
            <a:r>
              <a:rPr lang="en" sz="1917" b="1"/>
              <a:t>Docker Hub</a:t>
            </a:r>
            <a:endParaRPr sz="1917" b="1"/>
          </a:p>
          <a:p>
            <a:pPr marL="457200" lvl="0" indent="-350370" algn="l" rtl="0">
              <a:spcBef>
                <a:spcPts val="0"/>
              </a:spcBef>
              <a:spcAft>
                <a:spcPts val="0"/>
              </a:spcAft>
              <a:buSzPts val="1918"/>
              <a:buChar char="-"/>
            </a:pPr>
            <a:r>
              <a:rPr lang="en" sz="1917"/>
              <a:t>The used base image is </a:t>
            </a:r>
            <a:r>
              <a:rPr lang="en" sz="1917" b="1"/>
              <a:t>“python:alpine”</a:t>
            </a:r>
            <a:endParaRPr sz="1917" b="1"/>
          </a:p>
          <a:p>
            <a:pPr marL="457200" lvl="0" indent="-350370" algn="l" rtl="0">
              <a:spcBef>
                <a:spcPts val="0"/>
              </a:spcBef>
              <a:spcAft>
                <a:spcPts val="0"/>
              </a:spcAft>
              <a:buSzPts val="1918"/>
              <a:buChar char="-"/>
            </a:pPr>
            <a:r>
              <a:rPr lang="en" sz="1917"/>
              <a:t>The app will be accessed on </a:t>
            </a:r>
            <a:r>
              <a:rPr lang="en" sz="1917" b="1"/>
              <a:t>port 3000</a:t>
            </a:r>
            <a:endParaRPr sz="1917" b="1"/>
          </a:p>
          <a:p>
            <a:pPr marL="457200" lvl="0" indent="-350370" algn="l" rtl="0">
              <a:spcBef>
                <a:spcPts val="0"/>
              </a:spcBef>
              <a:spcAft>
                <a:spcPts val="0"/>
              </a:spcAft>
              <a:buSzPts val="1918"/>
              <a:buChar char="-"/>
            </a:pPr>
            <a:r>
              <a:rPr lang="en" sz="1917"/>
              <a:t>The entry point of the container for running the app is </a:t>
            </a:r>
            <a:r>
              <a:rPr lang="en" sz="1917" b="1"/>
              <a:t>“gunicorn”</a:t>
            </a:r>
            <a:endParaRPr sz="1917"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 b="1">
                <a:solidFill>
                  <a:schemeClr val="dk2"/>
                </a:solidFill>
              </a:rPr>
              <a:t>Terraform &amp; AWS</a:t>
            </a:r>
            <a:endParaRPr sz="3200" b="1"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8925" y="994100"/>
            <a:ext cx="2191591" cy="368627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8"/>
          <p:cNvSpPr txBox="1">
            <a:spLocks noGrp="1"/>
          </p:cNvSpPr>
          <p:nvPr>
            <p:ph type="body" idx="1"/>
          </p:nvPr>
        </p:nvSpPr>
        <p:spPr>
          <a:xfrm>
            <a:off x="311700" y="1084538"/>
            <a:ext cx="5036400" cy="36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17"/>
              <a:t>Two modules were used in creating the infrastructure:</a:t>
            </a:r>
            <a:endParaRPr sz="1917"/>
          </a:p>
          <a:p>
            <a:pPr marL="457200" lvl="0" indent="-350370" algn="l" rtl="0">
              <a:spcBef>
                <a:spcPts val="1200"/>
              </a:spcBef>
              <a:spcAft>
                <a:spcPts val="0"/>
              </a:spcAft>
              <a:buSzPts val="1918"/>
              <a:buChar char="-"/>
            </a:pPr>
            <a:r>
              <a:rPr lang="en" sz="1917"/>
              <a:t>EC2: for defining the EC2</a:t>
            </a:r>
            <a:endParaRPr sz="1917"/>
          </a:p>
          <a:p>
            <a:pPr marL="457200" lvl="0" indent="-350370" algn="l" rtl="0">
              <a:spcBef>
                <a:spcPts val="0"/>
              </a:spcBef>
              <a:spcAft>
                <a:spcPts val="0"/>
              </a:spcAft>
              <a:buSzPts val="1918"/>
              <a:buChar char="-"/>
            </a:pPr>
            <a:r>
              <a:rPr lang="en" sz="1917"/>
              <a:t>sg: for defining the security groups</a:t>
            </a:r>
            <a:endParaRPr sz="1917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 b="1">
                <a:solidFill>
                  <a:schemeClr val="dk2"/>
                </a:solidFill>
              </a:rPr>
              <a:t>Terraform &amp; AWS: E</a:t>
            </a:r>
            <a:r>
              <a:rPr lang="en" sz="2200">
                <a:solidFill>
                  <a:schemeClr val="dk2"/>
                </a:solidFill>
              </a:rPr>
              <a:t>C2</a:t>
            </a:r>
            <a:endParaRPr sz="3200" b="1"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5800" y="312000"/>
            <a:ext cx="3582400" cy="3333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9"/>
          <p:cNvSpPr txBox="1">
            <a:spLocks noGrp="1"/>
          </p:cNvSpPr>
          <p:nvPr>
            <p:ph type="body" idx="1"/>
          </p:nvPr>
        </p:nvSpPr>
        <p:spPr>
          <a:xfrm>
            <a:off x="311700" y="1084550"/>
            <a:ext cx="2508600" cy="36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17"/>
              <a:t>The “ec2” module is used to create 2 instances on AWS for the following:</a:t>
            </a:r>
            <a:endParaRPr sz="1917"/>
          </a:p>
          <a:p>
            <a:pPr marL="457200" lvl="0" indent="-322972" algn="l" rtl="0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 sz="1917"/>
              <a:t>Instance 1: as a deployment environment for running the app</a:t>
            </a:r>
            <a:endParaRPr sz="1917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917"/>
          </a:p>
          <a:p>
            <a:pPr marL="457200" lvl="0" indent="-322972" algn="l" rtl="0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 sz="1917"/>
              <a:t>Instance 2: as a monitoring environment for Prometheus and Grafana</a:t>
            </a:r>
            <a:endParaRPr sz="1917"/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47296" y="2066925"/>
            <a:ext cx="3416850" cy="296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 b="1">
                <a:solidFill>
                  <a:schemeClr val="dk2"/>
                </a:solidFill>
              </a:rPr>
              <a:t>Terraform &amp; AWS: </a:t>
            </a:r>
            <a:r>
              <a:rPr lang="en" sz="2200">
                <a:solidFill>
                  <a:schemeClr val="dk2"/>
                </a:solidFill>
              </a:rPr>
              <a:t>sg</a:t>
            </a:r>
            <a:endParaRPr sz="3200" b="1"/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4650" y="963100"/>
            <a:ext cx="4213424" cy="384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0"/>
          <p:cNvSpPr txBox="1">
            <a:spLocks noGrp="1"/>
          </p:cNvSpPr>
          <p:nvPr>
            <p:ph type="body" idx="1"/>
          </p:nvPr>
        </p:nvSpPr>
        <p:spPr>
          <a:xfrm>
            <a:off x="311700" y="1084550"/>
            <a:ext cx="4619700" cy="36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17"/>
              <a:t>The “sg” module is used to create 2 security groups for the two EC2s on AWS for the following:</a:t>
            </a:r>
            <a:endParaRPr sz="1917"/>
          </a:p>
          <a:p>
            <a:pPr marL="457200" lvl="0" indent="-350370" algn="l" rtl="0">
              <a:spcBef>
                <a:spcPts val="1200"/>
              </a:spcBef>
              <a:spcAft>
                <a:spcPts val="0"/>
              </a:spcAft>
              <a:buSzPts val="1918"/>
              <a:buChar char="-"/>
            </a:pPr>
            <a:r>
              <a:rPr lang="en" sz="1917"/>
              <a:t>Security Group 1 “todo-app-sg”  </a:t>
            </a:r>
            <a:br>
              <a:rPr lang="en" sz="1917"/>
            </a:br>
            <a:endParaRPr sz="1917"/>
          </a:p>
          <a:p>
            <a:pPr marL="457200" lvl="0" indent="-350370" algn="l" rtl="0">
              <a:spcBef>
                <a:spcPts val="0"/>
              </a:spcBef>
              <a:spcAft>
                <a:spcPts val="0"/>
              </a:spcAft>
              <a:buSzPts val="1918"/>
              <a:buChar char="-"/>
            </a:pPr>
            <a:r>
              <a:rPr lang="en" sz="1917"/>
              <a:t>Security Group 2 “prometheus-sg” </a:t>
            </a:r>
            <a:endParaRPr sz="1917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 b="1">
                <a:solidFill>
                  <a:schemeClr val="dk2"/>
                </a:solidFill>
              </a:rPr>
              <a:t>Terraform &amp; AWS: </a:t>
            </a:r>
            <a:r>
              <a:rPr lang="en" sz="2200">
                <a:solidFill>
                  <a:schemeClr val="dk2"/>
                </a:solidFill>
              </a:rPr>
              <a:t>sg</a:t>
            </a:r>
            <a:endParaRPr sz="3200" b="1"/>
          </a:p>
        </p:txBody>
      </p:sp>
      <p:sp>
        <p:nvSpPr>
          <p:cNvPr id="120" name="Google Shape;120;p21"/>
          <p:cNvSpPr txBox="1">
            <a:spLocks noGrp="1"/>
          </p:cNvSpPr>
          <p:nvPr>
            <p:ph type="body" idx="1"/>
          </p:nvPr>
        </p:nvSpPr>
        <p:spPr>
          <a:xfrm>
            <a:off x="311700" y="1236950"/>
            <a:ext cx="4619700" cy="54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917"/>
              <a:t>Security Group 1 “todo-app-sg” : </a:t>
            </a:r>
            <a:endParaRPr sz="1917"/>
          </a:p>
        </p:txBody>
      </p:sp>
      <p:pic>
        <p:nvPicPr>
          <p:cNvPr id="121" name="Google Shape;121;p21"/>
          <p:cNvPicPr preferRelativeResize="0"/>
          <p:nvPr/>
        </p:nvPicPr>
        <p:blipFill rotWithShape="1">
          <a:blip r:embed="rId3">
            <a:alphaModFix/>
          </a:blip>
          <a:srcRect r="-1564"/>
          <a:stretch/>
        </p:blipFill>
        <p:spPr>
          <a:xfrm>
            <a:off x="270125" y="1870775"/>
            <a:ext cx="8603727" cy="276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34</Slides>
  <Notes>34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Tropic</vt:lpstr>
      <vt:lpstr>ToDo-List App</vt:lpstr>
      <vt:lpstr>Agenda </vt:lpstr>
      <vt:lpstr>App Architecture</vt:lpstr>
      <vt:lpstr>Docker: Customized DinD Dockerfile for the Jenkins-Slave :</vt:lpstr>
      <vt:lpstr>Docker: Docker File of the App</vt:lpstr>
      <vt:lpstr>Terraform &amp; AWS</vt:lpstr>
      <vt:lpstr>Terraform &amp; AWS: EC2</vt:lpstr>
      <vt:lpstr>Terraform &amp; AWS: sg</vt:lpstr>
      <vt:lpstr>Terraform &amp; AWS: sg</vt:lpstr>
      <vt:lpstr>Terraform &amp; AWS: sg</vt:lpstr>
      <vt:lpstr>Ansible</vt:lpstr>
      <vt:lpstr>Ansible: “app-deployment” role</vt:lpstr>
      <vt:lpstr>Ansible: “app-deployment” role, cont’d</vt:lpstr>
      <vt:lpstr>Ansible: “app-deployment” role, cont’d</vt:lpstr>
      <vt:lpstr>Ansible: “app-deployment” role, cont’d</vt:lpstr>
      <vt:lpstr>Ansible: “monitoring” role</vt:lpstr>
      <vt:lpstr>Ansible: “monitoring” role, cont’d</vt:lpstr>
      <vt:lpstr>Ansible: “monitoring” role, cont’d</vt:lpstr>
      <vt:lpstr>Jenkins &amp; Slack</vt:lpstr>
      <vt:lpstr>Jenkins &amp; Slack  </vt:lpstr>
      <vt:lpstr>Jenkins &amp; Slack  </vt:lpstr>
      <vt:lpstr>Jenkins &amp; Slack, cont’d</vt:lpstr>
      <vt:lpstr>Jenkins &amp; Slack, cont’d</vt:lpstr>
      <vt:lpstr>Jenkins &amp; Slack, cont’d</vt:lpstr>
      <vt:lpstr>Jenkins &amp; Slack, cont’d</vt:lpstr>
      <vt:lpstr>Jenkins &amp; Slack, cont’d</vt:lpstr>
      <vt:lpstr>Jenkins &amp; Slack, cont’d</vt:lpstr>
      <vt:lpstr>Jenkins &amp; Slack, cont’d</vt:lpstr>
      <vt:lpstr>Jenkins &amp; Slack, cont’d</vt:lpstr>
      <vt:lpstr>Results</vt:lpstr>
      <vt:lpstr>Results</vt:lpstr>
      <vt:lpstr>Results</vt:lpstr>
      <vt:lpstr>Results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5</cp:revision>
  <dcterms:modified xsi:type="dcterms:W3CDTF">2024-11-05T04:18:20Z</dcterms:modified>
</cp:coreProperties>
</file>