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PT Sans Narrow"/>
      <p:regular r:id="rId40"/>
      <p:bold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PTSansNarrow-bold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6316a6c2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6316a6c2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6316a6c2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6316a6c2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6316a6c2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6316a6c2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c6316a6c2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c6316a6c2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c6316a6c2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c6316a6c2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c6316a6c2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c6316a6c2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c6316a6c2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c6316a6c2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c6316a6c2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c6316a6c2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c6316a6c2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c6316a6c2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c6316a6c2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c6316a6c2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c6316a6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c6316a6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cf619ee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cf619ee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cf95bedb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cf95bedb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6316a6c2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6316a6c2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c6316a6c2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c6316a6c2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c6316a6c2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c6316a6c2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c6316a6c2_0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c6316a6c2_0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c6316a6c2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0c6316a6c2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92533b8_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92533b8_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92533b8_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92533b8_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92533b8_9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92533b8_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c6316a6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c6316a6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c6316a6c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0c6316a6c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0c6316a6c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0c6316a6c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c6316a6c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0c6316a6c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0c6316a6c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0c6316a6c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0ca92533b8_9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0ca92533b8_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92533b8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92533b8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c6316a6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c6316a6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c6316a6c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c6316a6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c6316a6c2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c6316a6c2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6316a6c2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6316a6c2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6316a6c2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6316a6c2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ohamedMSayed07/depi-project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2093400" y="1543525"/>
            <a:ext cx="4957200" cy="178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ToDo-List App</a:t>
            </a:r>
            <a:endParaRPr sz="7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Terraform &amp; AWS: </a:t>
            </a:r>
            <a:r>
              <a:rPr lang="en" sz="2200">
                <a:solidFill>
                  <a:schemeClr val="dk2"/>
                </a:solidFill>
              </a:rPr>
              <a:t>sg</a:t>
            </a:r>
            <a:endParaRPr b="1" sz="3200"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36950"/>
            <a:ext cx="46197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17"/>
              <a:t>Security Group 2 “</a:t>
            </a:r>
            <a:r>
              <a:rPr lang="en" sz="1917"/>
              <a:t>prometheus-sg</a:t>
            </a:r>
            <a:r>
              <a:rPr lang="en" sz="1917"/>
              <a:t>” : </a:t>
            </a:r>
            <a:endParaRPr sz="1917"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3006" t="0"/>
          <a:stretch/>
        </p:blipFill>
        <p:spPr>
          <a:xfrm>
            <a:off x="311700" y="1938650"/>
            <a:ext cx="8419176" cy="24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084538"/>
            <a:ext cx="50364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/>
              <a:t>Two modules were used in configuring the EC2 instances:</a:t>
            </a:r>
            <a:endParaRPr sz="1917"/>
          </a:p>
          <a:p>
            <a:pPr indent="-350370" lvl="0" marL="457200" rtl="0" algn="l">
              <a:spcBef>
                <a:spcPts val="120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a</a:t>
            </a:r>
            <a:r>
              <a:rPr lang="en" sz="1917"/>
              <a:t>pp-deployment: </a:t>
            </a:r>
            <a:br>
              <a:rPr lang="en" sz="1917"/>
            </a:br>
            <a:r>
              <a:rPr lang="en" sz="1917"/>
              <a:t>Includes the needed configurations for instance 1 (deploying the app)</a:t>
            </a:r>
            <a:br>
              <a:rPr lang="en" sz="1917"/>
            </a:br>
            <a:endParaRPr sz="1917"/>
          </a:p>
          <a:p>
            <a:pPr indent="-350370" lvl="0" marL="457200" rtl="0" algn="l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m</a:t>
            </a:r>
            <a:r>
              <a:rPr lang="en" sz="1917"/>
              <a:t>onitoring:</a:t>
            </a:r>
            <a:br>
              <a:rPr lang="en" sz="1917"/>
            </a:br>
            <a:r>
              <a:rPr lang="en" sz="1917"/>
              <a:t>Includes the needed configurations for instance 2 (monitoring the app)</a:t>
            </a:r>
            <a:endParaRPr sz="1917"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Ansible</a:t>
            </a:r>
            <a:endParaRPr b="1" sz="3200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250" y="1267175"/>
            <a:ext cx="2631025" cy="26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084550"/>
            <a:ext cx="83757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17"/>
              <a:t>Includes the needed tasks for configuring EC2 instance 1 on which the app will be deployed. The tasks are grouped in 3 categories to enable the following:</a:t>
            </a:r>
            <a:endParaRPr b="1" sz="1917"/>
          </a:p>
          <a:p>
            <a:pPr indent="-350370" lvl="0" marL="457200" rtl="0" algn="l">
              <a:spcBef>
                <a:spcPts val="1200"/>
              </a:spcBef>
              <a:spcAft>
                <a:spcPts val="0"/>
              </a:spcAft>
              <a:buSzPts val="1918"/>
              <a:buChar char="-"/>
            </a:pPr>
            <a:r>
              <a:rPr b="1" lang="en" sz="1917"/>
              <a:t>Installing the needed tools for app-deployment</a:t>
            </a:r>
            <a:endParaRPr b="1" sz="1917"/>
          </a:p>
          <a:p>
            <a:pPr indent="-350370" lvl="0" marL="457200" rtl="0" algn="l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b="1" lang="en" sz="1917"/>
              <a:t>Installing node-Exporter</a:t>
            </a:r>
            <a:endParaRPr b="1" sz="1917"/>
          </a:p>
          <a:p>
            <a:pPr indent="-350370" lvl="0" marL="457200" rtl="0" algn="l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b="1" lang="en" sz="1917"/>
              <a:t>Installing cAdvisor </a:t>
            </a:r>
            <a:endParaRPr b="1" sz="19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17"/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Ansible: “app-deployment” role</a:t>
            </a:r>
            <a:endParaRPr b="1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084550"/>
            <a:ext cx="83757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17"/>
              <a:t>Installing the needed tools for app-deployment will be done using the following tasks:</a:t>
            </a:r>
            <a:endParaRPr b="1"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1: - name: Update apt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2: - name: Download Docker installation 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3: - name: Run Docker installation 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4: - name: Start and enable Docker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Task 5: - name: Add the current user to the docker group</a:t>
            </a:r>
            <a:endParaRPr/>
          </a:p>
        </p:txBody>
      </p:sp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Ansible: “app-deployment” role</a:t>
            </a:r>
            <a:r>
              <a:rPr lang="en" sz="2200">
                <a:solidFill>
                  <a:schemeClr val="dk2"/>
                </a:solidFill>
              </a:rPr>
              <a:t>, cont’d</a:t>
            </a:r>
            <a:endParaRPr b="1"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084550"/>
            <a:ext cx="83757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17"/>
              <a:t>Installing node-Exporter </a:t>
            </a:r>
            <a:r>
              <a:rPr b="1" lang="en" sz="1917"/>
              <a:t>will be done using the following tasks:</a:t>
            </a:r>
            <a:endParaRPr b="1" sz="1917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8: - name: Create a user for node exporter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9: - name: Download Node Exporter using curl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10: - name: Extract Node Exporter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11: - name: Create Node Exporter systemd service file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12: - name: Reload systemd daemon to register Node Exporter service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Task 13: - name: Enable and start Node Exporter service</a:t>
            </a:r>
            <a:endParaRPr b="1" sz="1917"/>
          </a:p>
        </p:txBody>
      </p:sp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Ansible: “app-deployment” role, cont’d</a:t>
            </a:r>
            <a:endParaRPr b="1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084550"/>
            <a:ext cx="83757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17"/>
              <a:t>Installing cAdvisor</a:t>
            </a:r>
            <a:r>
              <a:rPr b="1" lang="en" sz="1917"/>
              <a:t> will be done using the following tasks:</a:t>
            </a:r>
            <a:endParaRPr b="1"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6: - name: Install Python 3 and pip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7: - name: Install Docker SDK for Python using apt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14: </a:t>
            </a:r>
            <a:r>
              <a:rPr lang="en"/>
              <a:t>- name: Pull cAdvisor image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Task 15: </a:t>
            </a:r>
            <a:r>
              <a:rPr lang="en"/>
              <a:t>- name: Run cAdvisor container</a:t>
            </a:r>
            <a:endParaRPr/>
          </a:p>
        </p:txBody>
      </p:sp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Ansible: “</a:t>
            </a:r>
            <a:r>
              <a:rPr lang="en" sz="2200">
                <a:solidFill>
                  <a:schemeClr val="dk2"/>
                </a:solidFill>
              </a:rPr>
              <a:t>app-deployment</a:t>
            </a:r>
            <a:r>
              <a:rPr lang="en" sz="2200">
                <a:solidFill>
                  <a:schemeClr val="dk2"/>
                </a:solidFill>
              </a:rPr>
              <a:t>” role, cont’d</a:t>
            </a:r>
            <a:endParaRPr b="1"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084550"/>
            <a:ext cx="83757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17"/>
              <a:t>Includes the needed tasks for configuring the EC2 instance 2 on which the app will be monitored. The tasks are grouped in 2 categories to enable the following:</a:t>
            </a:r>
            <a:endParaRPr b="1" sz="1917"/>
          </a:p>
          <a:p>
            <a:pPr indent="-350370" lvl="0" marL="457200" rtl="0" algn="l">
              <a:spcBef>
                <a:spcPts val="1200"/>
              </a:spcBef>
              <a:spcAft>
                <a:spcPts val="0"/>
              </a:spcAft>
              <a:buSzPts val="1918"/>
              <a:buChar char="-"/>
            </a:pPr>
            <a:r>
              <a:rPr b="1" lang="en" sz="1917"/>
              <a:t>Installing Prometheus</a:t>
            </a:r>
            <a:endParaRPr b="1" sz="1917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17"/>
          </a:p>
          <a:p>
            <a:pPr indent="-350370" lvl="0" marL="457200" rtl="0" algn="l">
              <a:spcBef>
                <a:spcPts val="1200"/>
              </a:spcBef>
              <a:spcAft>
                <a:spcPts val="0"/>
              </a:spcAft>
              <a:buSzPts val="1918"/>
              <a:buChar char="-"/>
            </a:pPr>
            <a:r>
              <a:rPr b="1" lang="en" sz="1917"/>
              <a:t>Installing Grafana</a:t>
            </a:r>
            <a:endParaRPr b="1" sz="19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17"/>
          </a:p>
        </p:txBody>
      </p:sp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Ansible: “monitoring” role</a:t>
            </a:r>
            <a:endParaRPr b="1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084550"/>
            <a:ext cx="83757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22"/>
              <a:t>Installing Prometheus will be done using the following tasks:</a:t>
            </a:r>
            <a:endParaRPr b="1" sz="40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68"/>
              <a:t>Task 1: - name: Updat</a:t>
            </a:r>
            <a:r>
              <a:rPr lang="en" sz="3868"/>
              <a:t>e</a:t>
            </a:r>
            <a:r>
              <a:rPr lang="en" sz="3868"/>
              <a:t> apt repository</a:t>
            </a:r>
            <a:endParaRPr sz="386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68"/>
              <a:t>Task 2: </a:t>
            </a:r>
            <a:r>
              <a:rPr lang="en" sz="3868"/>
              <a:t>- name: Create Prometheus user with no shell access</a:t>
            </a:r>
            <a:endParaRPr sz="386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68"/>
              <a:t>Task 3: </a:t>
            </a:r>
            <a:r>
              <a:rPr lang="en" sz="3868"/>
              <a:t>- name: Create Prometheus directories</a:t>
            </a:r>
            <a:endParaRPr sz="386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68"/>
              <a:t>Task 4: </a:t>
            </a:r>
            <a:r>
              <a:rPr lang="en" sz="3868"/>
              <a:t>- name: Download Prometheus archive with curl</a:t>
            </a:r>
            <a:endParaRPr sz="386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68"/>
              <a:t>Task 5: </a:t>
            </a:r>
            <a:r>
              <a:rPr lang="en" sz="3868"/>
              <a:t>- name: Extract Prometheus archive</a:t>
            </a:r>
            <a:endParaRPr sz="386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68"/>
              <a:t>Task 6: </a:t>
            </a:r>
            <a:r>
              <a:rPr lang="en" sz="3868"/>
              <a:t>- name: Move Prometheus binaries</a:t>
            </a:r>
            <a:endParaRPr sz="386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868"/>
              <a:t>Task 7: </a:t>
            </a:r>
            <a:r>
              <a:rPr lang="en" sz="3868"/>
              <a:t>- name: Set ownership for binaries</a:t>
            </a:r>
            <a:endParaRPr sz="3868"/>
          </a:p>
        </p:txBody>
      </p:sp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Ansible: “monitoring” role, cont’d</a:t>
            </a:r>
            <a:endParaRPr b="1"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Ansible: “monitoring” role, cont’d</a:t>
            </a:r>
            <a:endParaRPr b="1" sz="3200"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084550"/>
            <a:ext cx="83757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50"/>
              <a:t>Installing Prometheus will be done using the following tasks:</a:t>
            </a:r>
            <a:endParaRPr sz="4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/>
              <a:t>Task 8: - name: Remove existing console_libraries directory if it exists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/>
              <a:t>Task 9: - name: Remove existing consoles directory if it exists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/>
              <a:t>Task 10: - name: Move Prometheus configuration and console libraries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/>
              <a:t>Task 11: - name: Set ownership for Prometheus directories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/>
              <a:t>Task 12: - name: Create Prometheus systemd service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500"/>
              <a:t>Task 13: - name: Reload systemd and start Prometheus service</a:t>
            </a:r>
            <a:endParaRPr sz="4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084550"/>
            <a:ext cx="79071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0370" lvl="0" marL="457200" rtl="0" algn="l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Jenkins is the used CI/CD tool for automating tasks and deploying the app.</a:t>
            </a:r>
            <a:endParaRPr sz="1917"/>
          </a:p>
          <a:p>
            <a:pPr indent="-350370" lvl="0" marL="457200" rtl="0" algn="l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The pipeline is triggered using the </a:t>
            </a:r>
            <a:r>
              <a:rPr b="1" lang="en" sz="1917"/>
              <a:t>github webhook</a:t>
            </a:r>
            <a:r>
              <a:rPr lang="en" sz="1917"/>
              <a:t> according to the </a:t>
            </a:r>
            <a:r>
              <a:rPr b="1" lang="en" sz="1917"/>
              <a:t>changes on the github repository</a:t>
            </a:r>
            <a:r>
              <a:rPr lang="en" sz="1917"/>
              <a:t> </a:t>
            </a:r>
            <a:endParaRPr sz="1917"/>
          </a:p>
          <a:p>
            <a:pPr indent="-350370" lvl="0" marL="457200" rtl="0" algn="l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The github repository includes the </a:t>
            </a:r>
            <a:r>
              <a:rPr b="1" lang="en" sz="1917"/>
              <a:t>Jenkins file</a:t>
            </a:r>
            <a:r>
              <a:rPr lang="en" sz="1917"/>
              <a:t> that includes the stages of the </a:t>
            </a:r>
            <a:r>
              <a:rPr b="1" lang="en" sz="1917"/>
              <a:t>CI/CD pipeline</a:t>
            </a:r>
            <a:r>
              <a:rPr lang="en" sz="1917"/>
              <a:t>.</a:t>
            </a:r>
            <a:endParaRPr sz="1917"/>
          </a:p>
          <a:p>
            <a:pPr indent="-350370" lvl="0" marL="457200" rtl="0" algn="l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After the pipeline is finished, a notification message is sent to a </a:t>
            </a:r>
            <a:r>
              <a:rPr b="1" lang="en" sz="1917"/>
              <a:t>Slack Channel </a:t>
            </a:r>
            <a:r>
              <a:rPr lang="en" sz="1917"/>
              <a:t>to show whether the pipeline succeeded or failed.</a:t>
            </a:r>
            <a:endParaRPr sz="1917"/>
          </a:p>
        </p:txBody>
      </p:sp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Jenkins &amp; Slack</a:t>
            </a:r>
            <a:endParaRPr b="1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24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tools that are used in the app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Terraform</a:t>
            </a:r>
            <a:r>
              <a:rPr lang="en"/>
              <a:t> &amp; 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Ansible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Jenkins &amp; </a:t>
            </a:r>
            <a:r>
              <a:rPr lang="en"/>
              <a:t>Slack</a:t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3782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highlight>
                  <a:schemeClr val="lt1"/>
                </a:highlight>
              </a:rPr>
              <a:t>Git repo:</a:t>
            </a:r>
            <a:br>
              <a:rPr lang="en" sz="1840">
                <a:solidFill>
                  <a:schemeClr val="accent3"/>
                </a:solidFill>
                <a:highlight>
                  <a:schemeClr val="lt1"/>
                </a:highlight>
              </a:rPr>
            </a:br>
            <a:r>
              <a:rPr lang="en" sz="1840" u="sng">
                <a:solidFill>
                  <a:schemeClr val="accent3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https://github.com/MohamedMSayed07/depi-project/</a:t>
            </a:r>
            <a:endParaRPr sz="3240">
              <a:solidFill>
                <a:schemeClr val="accent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Jenkins &amp; Slack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275" y="1152425"/>
            <a:ext cx="7159438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Jenkins &amp; Slack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084550"/>
            <a:ext cx="2270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710"/>
              <a:t>Credentials</a:t>
            </a:r>
            <a:endParaRPr b="1" sz="1758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b="1" sz="910"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7950"/>
            <a:ext cx="8839201" cy="2140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084550"/>
            <a:ext cx="38859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17"/>
              <a:t>Pipeline stages are as follows:</a:t>
            </a:r>
            <a:endParaRPr b="1"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17"/>
              <a:t>Stage 1 “Prep”:</a:t>
            </a:r>
            <a:endParaRPr b="1"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17"/>
              <a:t>	Clones the github repo.</a:t>
            </a:r>
            <a:endParaRPr b="1" sz="19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17"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600" y="1146238"/>
            <a:ext cx="4761301" cy="355341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Jenkins &amp; Slack, cont’d</a:t>
            </a:r>
            <a:endParaRPr b="1"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084550"/>
            <a:ext cx="22704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17"/>
              <a:t>Stage 2 </a:t>
            </a:r>
            <a:endParaRPr b="1" sz="191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17"/>
              <a:t>“</a:t>
            </a:r>
            <a:r>
              <a:rPr b="1" lang="en" sz="1417"/>
              <a:t>Terraform init</a:t>
            </a:r>
            <a:r>
              <a:rPr b="1" lang="en" sz="1417"/>
              <a:t>”</a:t>
            </a:r>
            <a:r>
              <a:rPr b="1" lang="en" sz="1917"/>
              <a:t> </a:t>
            </a:r>
            <a:endParaRPr b="1"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17"/>
              <a:t>Stage 3 </a:t>
            </a:r>
            <a:endParaRPr b="1" sz="191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17"/>
              <a:t>“Create ec2 instances using Terraform”</a:t>
            </a:r>
            <a:r>
              <a:rPr b="1" lang="en" sz="1417"/>
              <a:t>:</a:t>
            </a:r>
            <a:endParaRPr b="1" sz="20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17"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075" y="1210250"/>
            <a:ext cx="6365526" cy="329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Jenkins &amp; Slack, cont’d</a:t>
            </a:r>
            <a:endParaRPr b="1"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084550"/>
            <a:ext cx="22332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17"/>
              <a:t>Stage 4 </a:t>
            </a:r>
            <a:endParaRPr b="1" sz="19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17"/>
              <a:t>“</a:t>
            </a:r>
            <a:r>
              <a:rPr b="1" lang="en" sz="1417"/>
              <a:t>Run Ansible Playbook To Configure The Deployment and monitoring Environment </a:t>
            </a:r>
            <a:r>
              <a:rPr b="1" lang="en" sz="1417"/>
              <a:t>”</a:t>
            </a:r>
            <a:endParaRPr b="1" sz="1417"/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075" y="938362"/>
            <a:ext cx="6307951" cy="41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Jenkins &amp; Slack, cont’d</a:t>
            </a:r>
            <a:endParaRPr b="1" sz="3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1084550"/>
            <a:ext cx="16488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17"/>
              <a:t>Stage 5</a:t>
            </a:r>
            <a:endParaRPr b="1" sz="19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“ Adding scraping targets to prometheus “</a:t>
            </a:r>
            <a:endParaRPr b="1" sz="1400"/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609" y="1084550"/>
            <a:ext cx="7050416" cy="36768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Jenkins &amp; Slack, cont’d</a:t>
            </a:r>
            <a:endParaRPr b="1"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311700" y="1084550"/>
            <a:ext cx="47376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17"/>
              <a:t>Stage 6 “Build” &amp; </a:t>
            </a:r>
            <a:r>
              <a:rPr b="1" lang="en" sz="1917"/>
              <a:t>Stage 7 “Test”</a:t>
            </a:r>
            <a:endParaRPr b="1" sz="1917"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350" y="1604850"/>
            <a:ext cx="7768675" cy="32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Jenkins &amp; Slack, cont’d</a:t>
            </a:r>
            <a:endParaRPr b="1"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311700" y="1084550"/>
            <a:ext cx="47376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17"/>
              <a:t>Stage 8 “Deploy”</a:t>
            </a:r>
            <a:endParaRPr b="1" sz="1917"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9050"/>
            <a:ext cx="8832299" cy="340909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Jenkins &amp; Slack, cont’d</a:t>
            </a:r>
            <a:endParaRPr b="1"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Jenkins &amp; Slack, cont’d</a:t>
            </a:r>
            <a:endParaRPr b="1" sz="3200"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1084550"/>
            <a:ext cx="47376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17"/>
              <a:t>Slack Integration</a:t>
            </a:r>
            <a:endParaRPr b="1" sz="1917"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50" y="1814725"/>
            <a:ext cx="8648751" cy="27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311700" y="1084550"/>
            <a:ext cx="47376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17"/>
              <a:t>Slack Integration, </a:t>
            </a:r>
            <a:r>
              <a:rPr b="1" lang="en" sz="2200">
                <a:latin typeface="PT Sans Narrow"/>
                <a:ea typeface="PT Sans Narrow"/>
                <a:cs typeface="PT Sans Narrow"/>
                <a:sym typeface="PT Sans Narrow"/>
              </a:rPr>
              <a:t>cont’d</a:t>
            </a:r>
            <a:r>
              <a:rPr b="1" lang="en" sz="1917"/>
              <a:t> </a:t>
            </a:r>
            <a:endParaRPr b="1" sz="1917"/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50" y="1526075"/>
            <a:ext cx="8038149" cy="348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Jenkins &amp; Slack, cont’d</a:t>
            </a:r>
            <a:endParaRPr b="1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App Architecture</a:t>
            </a:r>
            <a:endParaRPr b="1" sz="32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839200" cy="295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925" y="1152417"/>
            <a:ext cx="7252174" cy="3752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64" name="Google Shape;2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088" y="1063850"/>
            <a:ext cx="7113824" cy="37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70" name="Google Shape;27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250" y="1078575"/>
            <a:ext cx="7109511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76" name="Google Shape;2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813" y="1090700"/>
            <a:ext cx="7102373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type="ctrTitle"/>
          </p:nvPr>
        </p:nvSpPr>
        <p:spPr>
          <a:xfrm>
            <a:off x="2155975" y="1697275"/>
            <a:ext cx="4854600" cy="177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9260"/>
              <a:t>Thank You</a:t>
            </a:r>
            <a:endParaRPr sz="92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Docker: </a:t>
            </a:r>
            <a:r>
              <a:rPr lang="en" sz="2200">
                <a:solidFill>
                  <a:schemeClr val="dk2"/>
                </a:solidFill>
              </a:rPr>
              <a:t>Customized DinD Dockerfile for the Jenkins-Slave :</a:t>
            </a:r>
            <a:endParaRPr b="1" sz="32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63" y="1152425"/>
            <a:ext cx="8254686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Docker</a:t>
            </a:r>
            <a:r>
              <a:rPr lang="en" sz="2200">
                <a:solidFill>
                  <a:schemeClr val="dk2"/>
                </a:solidFill>
              </a:rPr>
              <a:t>: Docker File of the App</a:t>
            </a:r>
            <a:endParaRPr b="1" sz="32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975" y="1191550"/>
            <a:ext cx="5038725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59325" y="1191550"/>
            <a:ext cx="36111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0370" lvl="0" marL="457200" rtl="0" algn="l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The app is containerized with </a:t>
            </a:r>
            <a:r>
              <a:rPr b="1" lang="en" sz="1917"/>
              <a:t>Docker</a:t>
            </a:r>
            <a:endParaRPr b="1" sz="1917"/>
          </a:p>
          <a:p>
            <a:pPr indent="-350370" lvl="0" marL="457200" rtl="0" algn="l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It depends on a </a:t>
            </a:r>
            <a:r>
              <a:rPr b="1" lang="en" sz="1917"/>
              <a:t>Docker Image</a:t>
            </a:r>
            <a:r>
              <a:rPr lang="en" sz="1917"/>
              <a:t> that is built and push on </a:t>
            </a:r>
            <a:r>
              <a:rPr b="1" lang="en" sz="1917"/>
              <a:t>Docker Hub</a:t>
            </a:r>
            <a:endParaRPr b="1" sz="1917"/>
          </a:p>
          <a:p>
            <a:pPr indent="-350370" lvl="0" marL="457200" rtl="0" algn="l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The used base image is </a:t>
            </a:r>
            <a:r>
              <a:rPr b="1" lang="en" sz="1917"/>
              <a:t>“python:alpine”</a:t>
            </a:r>
            <a:endParaRPr b="1" sz="1917"/>
          </a:p>
          <a:p>
            <a:pPr indent="-350370" lvl="0" marL="457200" rtl="0" algn="l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The app will be accessed on </a:t>
            </a:r>
            <a:r>
              <a:rPr b="1" lang="en" sz="1917"/>
              <a:t>port 3000</a:t>
            </a:r>
            <a:endParaRPr b="1" sz="1917"/>
          </a:p>
          <a:p>
            <a:pPr indent="-350370" lvl="0" marL="457200" rtl="0" algn="l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The entry point of the container for running the app is </a:t>
            </a:r>
            <a:r>
              <a:rPr b="1" lang="en" sz="1917"/>
              <a:t>“gunicorn”</a:t>
            </a:r>
            <a:endParaRPr b="1" sz="191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Terraform &amp; AWS</a:t>
            </a:r>
            <a:endParaRPr b="1" sz="32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925" y="994100"/>
            <a:ext cx="2191591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084538"/>
            <a:ext cx="50364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/>
              <a:t>Two modules were used in creating the infrastructure:</a:t>
            </a:r>
            <a:endParaRPr sz="1917"/>
          </a:p>
          <a:p>
            <a:pPr indent="-350370" lvl="0" marL="457200" rtl="0" algn="l">
              <a:spcBef>
                <a:spcPts val="120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EC2: for defining the EC2</a:t>
            </a:r>
            <a:endParaRPr sz="1917"/>
          </a:p>
          <a:p>
            <a:pPr indent="-350370" lvl="0" marL="457200" rtl="0" algn="l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sg: for defining the security groups</a:t>
            </a:r>
            <a:endParaRPr sz="1917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Terraform &amp; AWS: E</a:t>
            </a:r>
            <a:r>
              <a:rPr lang="en" sz="2200">
                <a:solidFill>
                  <a:schemeClr val="dk2"/>
                </a:solidFill>
              </a:rPr>
              <a:t>C2</a:t>
            </a:r>
            <a:endParaRPr b="1" sz="32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800" y="312000"/>
            <a:ext cx="3582400" cy="33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084550"/>
            <a:ext cx="25086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/>
              <a:t>The “ec2” module is used to create 2 instances on AWS for the following:</a:t>
            </a:r>
            <a:endParaRPr sz="1917"/>
          </a:p>
          <a:p>
            <a:pPr indent="-32297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917"/>
              <a:t>Instance 1: as a deployment environment for running the app</a:t>
            </a:r>
            <a:endParaRPr sz="19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17"/>
          </a:p>
          <a:p>
            <a:pPr indent="-32297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917"/>
              <a:t>Instance 2: as a monitoring environment for Prometheus and Grafana</a:t>
            </a:r>
            <a:endParaRPr sz="1917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296" y="2066925"/>
            <a:ext cx="341685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Terraform &amp; AWS: </a:t>
            </a:r>
            <a:r>
              <a:rPr lang="en" sz="2200">
                <a:solidFill>
                  <a:schemeClr val="dk2"/>
                </a:solidFill>
              </a:rPr>
              <a:t>sg</a:t>
            </a:r>
            <a:endParaRPr b="1" sz="32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650" y="963100"/>
            <a:ext cx="4213424" cy="38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084550"/>
            <a:ext cx="46197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/>
              <a:t>The “sg” module is used to create 2 security groups for the two EC2s on AWS for the following:</a:t>
            </a:r>
            <a:endParaRPr sz="1917"/>
          </a:p>
          <a:p>
            <a:pPr indent="-350370" lvl="0" marL="457200" rtl="0" algn="l">
              <a:spcBef>
                <a:spcPts val="120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Security Group 1 “todo-app-sg”  </a:t>
            </a:r>
            <a:br>
              <a:rPr lang="en" sz="1917"/>
            </a:br>
            <a:endParaRPr sz="1917"/>
          </a:p>
          <a:p>
            <a:pPr indent="-350370" lvl="0" marL="457200" rtl="0" algn="l">
              <a:spcBef>
                <a:spcPts val="0"/>
              </a:spcBef>
              <a:spcAft>
                <a:spcPts val="0"/>
              </a:spcAft>
              <a:buSzPts val="1918"/>
              <a:buChar char="-"/>
            </a:pPr>
            <a:r>
              <a:rPr lang="en" sz="1917"/>
              <a:t>Security Group 2 “prometheus-sg”</a:t>
            </a:r>
            <a:r>
              <a:rPr lang="en" sz="1917"/>
              <a:t> </a:t>
            </a:r>
            <a:endParaRPr sz="1917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Terraform &amp; AWS: </a:t>
            </a:r>
            <a:r>
              <a:rPr lang="en" sz="2200">
                <a:solidFill>
                  <a:schemeClr val="dk2"/>
                </a:solidFill>
              </a:rPr>
              <a:t>sg</a:t>
            </a:r>
            <a:endParaRPr b="1" sz="3200"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36950"/>
            <a:ext cx="46197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17"/>
              <a:t>Security Group 1 “todo-app-sg” : </a:t>
            </a:r>
            <a:endParaRPr sz="1917"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-1564" t="0"/>
          <a:stretch/>
        </p:blipFill>
        <p:spPr>
          <a:xfrm>
            <a:off x="270125" y="1870775"/>
            <a:ext cx="8603727" cy="27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