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1" r:id="rId5"/>
    <p:sldId id="266" r:id="rId6"/>
    <p:sldId id="265"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86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158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192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350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0119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303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330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45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906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5561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667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575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7446732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for a store&#10;&#10;Description automatically generated">
            <a:extLst>
              <a:ext uri="{FF2B5EF4-FFF2-40B4-BE49-F238E27FC236}">
                <a16:creationId xmlns:a16="http://schemas.microsoft.com/office/drawing/2014/main" id="{A8E627DC-888B-88E2-535B-708284FDDEFA}"/>
              </a:ext>
            </a:extLst>
          </p:cNvPr>
          <p:cNvPicPr>
            <a:picLocks noChangeAspect="1"/>
          </p:cNvPicPr>
          <p:nvPr/>
        </p:nvPicPr>
        <p:blipFill>
          <a:blip r:embed="rId2">
            <a:extLst>
              <a:ext uri="{28A0092B-C50C-407E-A947-70E740481C1C}">
                <a14:useLocalDpi xmlns:a14="http://schemas.microsoft.com/office/drawing/2010/main" val="0"/>
              </a:ext>
            </a:extLst>
          </a:blip>
          <a:srcRect l="13810" r="15090"/>
          <a:stretch/>
        </p:blipFill>
        <p:spPr>
          <a:xfrm>
            <a:off x="3523488" y="10"/>
            <a:ext cx="8668512" cy="6857990"/>
          </a:xfrm>
          <a:prstGeom prst="rect">
            <a:avLst/>
          </a:prstGeom>
        </p:spPr>
      </p:pic>
      <p:sp>
        <p:nvSpPr>
          <p:cNvPr id="53" name="Rectangle 5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C00D64-8585-7BEB-8483-2CE83FDE00D8}"/>
              </a:ext>
            </a:extLst>
          </p:cNvPr>
          <p:cNvSpPr>
            <a:spLocks noGrp="1"/>
          </p:cNvSpPr>
          <p:nvPr>
            <p:ph type="ctrTitle"/>
          </p:nvPr>
        </p:nvSpPr>
        <p:spPr>
          <a:xfrm>
            <a:off x="477981" y="1122363"/>
            <a:ext cx="4023360" cy="3204134"/>
          </a:xfrm>
        </p:spPr>
        <p:txBody>
          <a:bodyPr anchor="b">
            <a:normAutofit/>
          </a:bodyPr>
          <a:lstStyle/>
          <a:p>
            <a:r>
              <a:rPr lang="en-US" sz="4800" dirty="0">
                <a:solidFill>
                  <a:schemeClr val="bg1"/>
                </a:solidFill>
              </a:rPr>
              <a:t>RobaBookia</a:t>
            </a:r>
          </a:p>
        </p:txBody>
      </p:sp>
      <p:sp>
        <p:nvSpPr>
          <p:cNvPr id="3" name="Subtitle 2">
            <a:extLst>
              <a:ext uri="{FF2B5EF4-FFF2-40B4-BE49-F238E27FC236}">
                <a16:creationId xmlns:a16="http://schemas.microsoft.com/office/drawing/2014/main" id="{4B277477-C30F-D433-E01B-647EF6E640E6}"/>
              </a:ext>
            </a:extLst>
          </p:cNvPr>
          <p:cNvSpPr>
            <a:spLocks noGrp="1"/>
          </p:cNvSpPr>
          <p:nvPr>
            <p:ph type="subTitle" idx="1"/>
          </p:nvPr>
        </p:nvSpPr>
        <p:spPr>
          <a:xfrm>
            <a:off x="477980" y="4872922"/>
            <a:ext cx="4023359" cy="1208141"/>
          </a:xfrm>
        </p:spPr>
        <p:txBody>
          <a:bodyPr>
            <a:normAutofit/>
          </a:bodyPr>
          <a:lstStyle/>
          <a:p>
            <a:r>
              <a:rPr lang="en-US" sz="2000" dirty="0">
                <a:solidFill>
                  <a:schemeClr val="bg1"/>
                </a:solidFill>
              </a:rPr>
              <a:t>Responsive E-commerce</a:t>
            </a: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45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par>
                          <p:cTn id="8" fill="hold">
                            <p:stCondLst>
                              <p:cond delay="700"/>
                            </p:stCondLst>
                            <p:childTnLst>
                              <p:par>
                                <p:cTn id="9" presetID="10" presetClass="entr" presetSubtype="0" fill="hold" grpId="0" nodeType="afterEffect">
                                  <p:stCondLst>
                                    <p:cond delay="0"/>
                                  </p:stCondLst>
                                  <p:iterate>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ack of multi-coloured books">
            <a:extLst>
              <a:ext uri="{FF2B5EF4-FFF2-40B4-BE49-F238E27FC236}">
                <a16:creationId xmlns:a16="http://schemas.microsoft.com/office/drawing/2014/main" id="{27AD880E-51BD-D25C-F2FC-22543F038F8F}"/>
              </a:ext>
            </a:extLst>
          </p:cNvPr>
          <p:cNvPicPr>
            <a:picLocks noChangeAspect="1"/>
          </p:cNvPicPr>
          <p:nvPr/>
        </p:nvPicPr>
        <p:blipFill>
          <a:blip r:embed="rId2"/>
          <a:srcRect l="24814" r="25567" b="-1"/>
          <a:stretch/>
        </p:blipFill>
        <p:spPr>
          <a:xfrm>
            <a:off x="3522468" y="10"/>
            <a:ext cx="8669532" cy="6857990"/>
          </a:xfrm>
          <a:prstGeom prst="rect">
            <a:avLst/>
          </a:prstGeom>
        </p:spPr>
      </p:pic>
      <p:sp>
        <p:nvSpPr>
          <p:cNvPr id="22" name="Rectangle 21">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CC89C3-A754-3CCF-5566-DB2621D0AEA4}"/>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Project description</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C3E9A7-91F8-4C0A-F1C8-49CD4C882586}"/>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en-GB" sz="1400" dirty="0">
                <a:solidFill>
                  <a:schemeClr val="bg1"/>
                </a:solidFill>
              </a:rPr>
              <a:t>Welcome to </a:t>
            </a:r>
            <a:r>
              <a:rPr lang="en-GB" sz="1400" dirty="0" err="1">
                <a:solidFill>
                  <a:schemeClr val="bg1"/>
                </a:solidFill>
              </a:rPr>
              <a:t>RobaBookia</a:t>
            </a:r>
            <a:r>
              <a:rPr lang="en-GB" sz="1400" dirty="0">
                <a:solidFill>
                  <a:schemeClr val="bg1"/>
                </a:solidFill>
              </a:rPr>
              <a:t>, the ultimate online bookstore where you can discover, read, and buy your </a:t>
            </a:r>
            <a:r>
              <a:rPr lang="en-GB" sz="1400" dirty="0" err="1">
                <a:solidFill>
                  <a:schemeClr val="bg1"/>
                </a:solidFill>
              </a:rPr>
              <a:t>favorite</a:t>
            </a:r>
            <a:r>
              <a:rPr lang="en-GB" sz="1400" dirty="0">
                <a:solidFill>
                  <a:schemeClr val="bg1"/>
                </a:solidFill>
              </a:rPr>
              <a:t> books! Explore a rich collection of English titles powered by the Google Books API, or dive into our dedicated Arabic section. With easy book filtering, a seamless shopping cart, and essential pages like Contact, Sign In, and About, </a:t>
            </a:r>
            <a:r>
              <a:rPr lang="en-GB" sz="1400" dirty="0" err="1">
                <a:solidFill>
                  <a:schemeClr val="bg1"/>
                </a:solidFill>
              </a:rPr>
              <a:t>robaBookia</a:t>
            </a:r>
            <a:r>
              <a:rPr lang="en-GB" sz="1400" dirty="0">
                <a:solidFill>
                  <a:schemeClr val="bg1"/>
                </a:solidFill>
              </a:rPr>
              <a:t> offers a smooth and engaging experience for all book lovers. Find your next read with just a few clicks!</a:t>
            </a:r>
            <a:endParaRPr lang="en-US" sz="1400" dirty="0">
              <a:solidFill>
                <a:schemeClr val="bg1"/>
              </a:solidFill>
            </a:endParaRPr>
          </a:p>
        </p:txBody>
      </p:sp>
    </p:spTree>
    <p:extLst>
      <p:ext uri="{BB962C8B-B14F-4D97-AF65-F5344CB8AC3E}">
        <p14:creationId xmlns:p14="http://schemas.microsoft.com/office/powerpoint/2010/main" val="345237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ack of multi-coloured books">
            <a:extLst>
              <a:ext uri="{FF2B5EF4-FFF2-40B4-BE49-F238E27FC236}">
                <a16:creationId xmlns:a16="http://schemas.microsoft.com/office/drawing/2014/main" id="{27AD880E-51BD-D25C-F2FC-22543F038F8F}"/>
              </a:ext>
            </a:extLst>
          </p:cNvPr>
          <p:cNvPicPr>
            <a:picLocks noChangeAspect="1"/>
          </p:cNvPicPr>
          <p:nvPr/>
        </p:nvPicPr>
        <p:blipFill>
          <a:blip r:embed="rId2"/>
          <a:srcRect l="24814" r="25567" b="-1"/>
          <a:stretch/>
        </p:blipFill>
        <p:spPr>
          <a:xfrm>
            <a:off x="3522468" y="10"/>
            <a:ext cx="8669532" cy="6857990"/>
          </a:xfrm>
          <a:prstGeom prst="rect">
            <a:avLst/>
          </a:prstGeom>
        </p:spPr>
      </p:pic>
      <p:sp>
        <p:nvSpPr>
          <p:cNvPr id="22" name="Rectangle 21">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CC89C3-A754-3CCF-5566-DB2621D0AEA4}"/>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Team members</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C3E9A7-91F8-4C0A-F1C8-49CD4C882586}"/>
              </a:ext>
            </a:extLst>
          </p:cNvPr>
          <p:cNvSpPr>
            <a:spLocks noGrp="1"/>
          </p:cNvSpPr>
          <p:nvPr>
            <p:ph idx="1"/>
          </p:nvPr>
        </p:nvSpPr>
        <p:spPr>
          <a:xfrm>
            <a:off x="371094" y="2718054"/>
            <a:ext cx="3438906" cy="3207258"/>
          </a:xfrm>
        </p:spPr>
        <p:txBody>
          <a:bodyPr anchor="t">
            <a:normAutofit/>
          </a:bodyPr>
          <a:lstStyle/>
          <a:p>
            <a:pPr>
              <a:lnSpc>
                <a:spcPct val="100000"/>
              </a:lnSpc>
            </a:pPr>
            <a:r>
              <a:rPr lang="en-US" sz="1400" dirty="0">
                <a:solidFill>
                  <a:schemeClr val="bg1"/>
                </a:solidFill>
              </a:rPr>
              <a:t>Ahmed Mohamed </a:t>
            </a:r>
            <a:r>
              <a:rPr lang="en-US" sz="1400" dirty="0" err="1">
                <a:solidFill>
                  <a:schemeClr val="bg1"/>
                </a:solidFill>
              </a:rPr>
              <a:t>AbdelFattah</a:t>
            </a:r>
            <a:endParaRPr lang="en-US" sz="1400" dirty="0">
              <a:solidFill>
                <a:schemeClr val="bg1"/>
              </a:solidFill>
            </a:endParaRPr>
          </a:p>
          <a:p>
            <a:pPr>
              <a:lnSpc>
                <a:spcPct val="100000"/>
              </a:lnSpc>
            </a:pPr>
            <a:r>
              <a:rPr lang="en-US" sz="1400" dirty="0">
                <a:solidFill>
                  <a:schemeClr val="bg1"/>
                </a:solidFill>
              </a:rPr>
              <a:t>Abanob Nader</a:t>
            </a:r>
          </a:p>
          <a:p>
            <a:pPr>
              <a:lnSpc>
                <a:spcPct val="100000"/>
              </a:lnSpc>
            </a:pPr>
            <a:r>
              <a:rPr lang="en-US" sz="1400" dirty="0">
                <a:solidFill>
                  <a:schemeClr val="bg1"/>
                </a:solidFill>
              </a:rPr>
              <a:t>Joseph Lotfy</a:t>
            </a:r>
          </a:p>
          <a:p>
            <a:pPr>
              <a:lnSpc>
                <a:spcPct val="100000"/>
              </a:lnSpc>
            </a:pPr>
            <a:r>
              <a:rPr lang="en-US" sz="1400" dirty="0">
                <a:solidFill>
                  <a:schemeClr val="bg1"/>
                </a:solidFill>
              </a:rPr>
              <a:t>Mohamed Mahmoud</a:t>
            </a:r>
          </a:p>
          <a:p>
            <a:pPr>
              <a:lnSpc>
                <a:spcPct val="100000"/>
              </a:lnSpc>
            </a:pPr>
            <a:r>
              <a:rPr lang="en-US" sz="1400" dirty="0">
                <a:solidFill>
                  <a:schemeClr val="bg1"/>
                </a:solidFill>
              </a:rPr>
              <a:t>Marihan Ehab</a:t>
            </a:r>
          </a:p>
          <a:p>
            <a:pPr>
              <a:lnSpc>
                <a:spcPct val="100000"/>
              </a:lnSpc>
            </a:pPr>
            <a:r>
              <a:rPr lang="en-US" sz="1400" dirty="0">
                <a:solidFill>
                  <a:schemeClr val="bg1"/>
                </a:solidFill>
              </a:rPr>
              <a:t>Raghad Hany</a:t>
            </a:r>
          </a:p>
        </p:txBody>
      </p:sp>
    </p:spTree>
    <p:extLst>
      <p:ext uri="{BB962C8B-B14F-4D97-AF65-F5344CB8AC3E}">
        <p14:creationId xmlns:p14="http://schemas.microsoft.com/office/powerpoint/2010/main" val="10926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EE28C25-9F87-3DCC-CFFE-3C6696A2A840}"/>
              </a:ext>
            </a:extLst>
          </p:cNvPr>
          <p:cNvPicPr>
            <a:picLocks noChangeAspect="1"/>
          </p:cNvPicPr>
          <p:nvPr/>
        </p:nvPicPr>
        <p:blipFill>
          <a:blip r:embed="rId2">
            <a:extLst>
              <a:ext uri="{28A0092B-C50C-407E-A947-70E740481C1C}">
                <a14:useLocalDpi xmlns:a14="http://schemas.microsoft.com/office/drawing/2010/main" val="0"/>
              </a:ext>
            </a:extLst>
          </a:blip>
          <a:srcRect l="18750" r="18750"/>
          <a:stretch/>
        </p:blipFill>
        <p:spPr>
          <a:xfrm>
            <a:off x="3523488" y="10"/>
            <a:ext cx="8668512" cy="6857990"/>
          </a:xfrm>
          <a:prstGeom prst="rect">
            <a:avLst/>
          </a:prstGeom>
        </p:spPr>
      </p:pic>
      <p:sp>
        <p:nvSpPr>
          <p:cNvPr id="79" name="Rectangle 7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78901-E4ED-7C5C-7251-1B71C2CBC88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400" dirty="0">
                <a:solidFill>
                  <a:schemeClr val="bg1"/>
                </a:solidFill>
              </a:rPr>
              <a:t>Ahmed Mohamed </a:t>
            </a:r>
            <a:r>
              <a:rPr lang="en-US" sz="1400" dirty="0" err="1">
                <a:solidFill>
                  <a:schemeClr val="bg1"/>
                </a:solidFill>
              </a:rPr>
              <a:t>AbdelFattah</a:t>
            </a:r>
            <a:br>
              <a:rPr lang="en-US" sz="1200" dirty="0">
                <a:solidFill>
                  <a:schemeClr val="bg1"/>
                </a:solidFill>
              </a:rPr>
            </a:br>
            <a:br>
              <a:rPr lang="en-US" sz="1200" dirty="0">
                <a:solidFill>
                  <a:schemeClr val="bg1"/>
                </a:solidFill>
              </a:rPr>
            </a:br>
            <a:r>
              <a:rPr lang="en-GB" sz="1200" b="0" dirty="0">
                <a:solidFill>
                  <a:schemeClr val="bg1"/>
                </a:solidFill>
              </a:rPr>
              <a:t>Ahmed Mohamed </a:t>
            </a:r>
            <a:r>
              <a:rPr lang="en-GB" sz="1200" b="0" dirty="0" err="1">
                <a:solidFill>
                  <a:schemeClr val="bg1"/>
                </a:solidFill>
              </a:rPr>
              <a:t>AbdelFattah</a:t>
            </a:r>
            <a:r>
              <a:rPr lang="en-GB" sz="1200" b="0" dirty="0">
                <a:solidFill>
                  <a:schemeClr val="bg1"/>
                </a:solidFill>
              </a:rPr>
              <a:t> is key to developing </a:t>
            </a:r>
            <a:r>
              <a:rPr lang="en-GB" sz="1200" b="0" dirty="0" err="1">
                <a:solidFill>
                  <a:schemeClr val="bg1"/>
                </a:solidFill>
              </a:rPr>
              <a:t>RobaBookia's</a:t>
            </a:r>
            <a:r>
              <a:rPr lang="en-GB" sz="1200" b="0" dirty="0">
                <a:solidFill>
                  <a:schemeClr val="bg1"/>
                </a:solidFill>
              </a:rPr>
              <a:t> Home, About, and loading pages. He uses HTML for structure, CSS for design, JavaScript for interactivity, and GSAP.js for animations, ensuring the platform is functional, visually appealing, and user-friendly. His work creates an engaging and immersive experience that aligns with </a:t>
            </a:r>
            <a:r>
              <a:rPr lang="en-GB" sz="1200" b="0" dirty="0" err="1">
                <a:solidFill>
                  <a:schemeClr val="bg1"/>
                </a:solidFill>
              </a:rPr>
              <a:t>RobaBookia's</a:t>
            </a:r>
            <a:r>
              <a:rPr lang="en-GB" sz="1200" b="0" dirty="0">
                <a:solidFill>
                  <a:schemeClr val="bg1"/>
                </a:solidFill>
              </a:rPr>
              <a:t> community-focused spirit</a:t>
            </a:r>
            <a:r>
              <a:rPr lang="en-US" sz="1200" b="0" dirty="0">
                <a:solidFill>
                  <a:schemeClr val="bg1"/>
                </a:solidFill>
              </a:rPr>
              <a:t>.</a:t>
            </a:r>
            <a:br>
              <a:rPr lang="en-US" sz="1200" dirty="0">
                <a:solidFill>
                  <a:schemeClr val="bg1"/>
                </a:solidFill>
              </a:rPr>
            </a:br>
            <a:endParaRPr lang="en-US" sz="1200" dirty="0">
              <a:solidFill>
                <a:schemeClr val="bg1"/>
              </a:solidFill>
            </a:endParaRP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C4848B7C-D98B-C65E-DEEB-A336F09510EF}"/>
              </a:ext>
            </a:extLst>
          </p:cNvPr>
          <p:cNvSpPr>
            <a:spLocks noGrp="1"/>
          </p:cNvSpPr>
          <p:nvPr>
            <p:ph idx="1"/>
          </p:nvPr>
        </p:nvSpPr>
        <p:spPr>
          <a:xfrm flipH="1" flipV="1">
            <a:off x="13464187" y="4703231"/>
            <a:ext cx="161377" cy="261446"/>
          </a:xfrm>
        </p:spPr>
        <p:txBody>
          <a:bodyPr>
            <a:normAutofit fontScale="47500" lnSpcReduction="20000"/>
          </a:bodyPr>
          <a:lstStyle/>
          <a:p>
            <a:pPr marL="0" indent="0">
              <a:buNone/>
            </a:pPr>
            <a:endParaRPr lang="en-US" dirty="0"/>
          </a:p>
        </p:txBody>
      </p:sp>
    </p:spTree>
    <p:extLst>
      <p:ext uri="{BB962C8B-B14F-4D97-AF65-F5344CB8AC3E}">
        <p14:creationId xmlns:p14="http://schemas.microsoft.com/office/powerpoint/2010/main" val="359939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EE28C25-9F87-3DCC-CFFE-3C6696A2A840}"/>
              </a:ext>
            </a:extLst>
          </p:cNvPr>
          <p:cNvPicPr>
            <a:picLocks noChangeAspect="1"/>
          </p:cNvPicPr>
          <p:nvPr/>
        </p:nvPicPr>
        <p:blipFill>
          <a:blip r:embed="rId2">
            <a:extLst>
              <a:ext uri="{28A0092B-C50C-407E-A947-70E740481C1C}">
                <a14:useLocalDpi xmlns:a14="http://schemas.microsoft.com/office/drawing/2010/main" val="0"/>
              </a:ext>
            </a:extLst>
          </a:blip>
          <a:srcRect l="18500" r="18500"/>
          <a:stretch/>
        </p:blipFill>
        <p:spPr>
          <a:xfrm>
            <a:off x="3523485" y="0"/>
            <a:ext cx="8668512" cy="6857990"/>
          </a:xfrm>
          <a:prstGeom prst="rect">
            <a:avLst/>
          </a:prstGeom>
        </p:spPr>
      </p:pic>
      <p:sp>
        <p:nvSpPr>
          <p:cNvPr id="79" name="Rectangle 7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78901-E4ED-7C5C-7251-1B71C2CBC88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400" dirty="0">
                <a:solidFill>
                  <a:schemeClr val="bg1"/>
                </a:solidFill>
              </a:rPr>
              <a:t>Abanoub Nader</a:t>
            </a:r>
            <a:br>
              <a:rPr lang="en-US" sz="1200" dirty="0">
                <a:solidFill>
                  <a:schemeClr val="bg1"/>
                </a:solidFill>
              </a:rPr>
            </a:br>
            <a:br>
              <a:rPr lang="en-US" sz="1200" dirty="0">
                <a:solidFill>
                  <a:schemeClr val="bg1"/>
                </a:solidFill>
              </a:rPr>
            </a:br>
            <a:r>
              <a:rPr lang="en-US" sz="1200" b="0" dirty="0">
                <a:solidFill>
                  <a:schemeClr val="bg1"/>
                </a:solidFill>
              </a:rPr>
              <a:t>Abanob Nader is responsible for designing RobaBookia’s 404 error page, incorporating an engaging animated cube to capture user attention. Using HTML for structure and CSS for styling, he ensures the page is visually appealing and aligned with RobaBookia’s vibrant theme. The playful animation adds creativity, maintaining user engagement and reflecting the platform's friendly, community-oriented spirit, even when errors occur.</a:t>
            </a:r>
            <a:br>
              <a:rPr lang="en-US" sz="1200" dirty="0">
                <a:solidFill>
                  <a:schemeClr val="bg1"/>
                </a:solidFill>
              </a:rPr>
            </a:br>
            <a:endParaRPr lang="en-US" sz="1200" dirty="0">
              <a:solidFill>
                <a:schemeClr val="bg1"/>
              </a:solidFill>
            </a:endParaRP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C4848B7C-D98B-C65E-DEEB-A336F09510EF}"/>
              </a:ext>
            </a:extLst>
          </p:cNvPr>
          <p:cNvSpPr>
            <a:spLocks noGrp="1"/>
          </p:cNvSpPr>
          <p:nvPr>
            <p:ph idx="1"/>
          </p:nvPr>
        </p:nvSpPr>
        <p:spPr>
          <a:xfrm flipH="1" flipV="1">
            <a:off x="13464187" y="4703231"/>
            <a:ext cx="161377" cy="261446"/>
          </a:xfrm>
        </p:spPr>
        <p:txBody>
          <a:bodyPr>
            <a:normAutofit fontScale="47500" lnSpcReduction="20000"/>
          </a:bodyPr>
          <a:lstStyle/>
          <a:p>
            <a:pPr marL="0" indent="0">
              <a:buNone/>
            </a:pPr>
            <a:endParaRPr lang="en-US" dirty="0"/>
          </a:p>
        </p:txBody>
      </p:sp>
    </p:spTree>
    <p:extLst>
      <p:ext uri="{BB962C8B-B14F-4D97-AF65-F5344CB8AC3E}">
        <p14:creationId xmlns:p14="http://schemas.microsoft.com/office/powerpoint/2010/main" val="348429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book store&#10;&#10;Description automatically generated">
            <a:extLst>
              <a:ext uri="{FF2B5EF4-FFF2-40B4-BE49-F238E27FC236}">
                <a16:creationId xmlns:a16="http://schemas.microsoft.com/office/drawing/2014/main" id="{6EE28C25-9F87-3DCC-CFFE-3C6696A2A840}"/>
              </a:ext>
            </a:extLst>
          </p:cNvPr>
          <p:cNvPicPr>
            <a:picLocks noChangeAspect="1"/>
          </p:cNvPicPr>
          <p:nvPr/>
        </p:nvPicPr>
        <p:blipFill>
          <a:blip r:embed="rId2">
            <a:extLst>
              <a:ext uri="{28A0092B-C50C-407E-A947-70E740481C1C}">
                <a14:useLocalDpi xmlns:a14="http://schemas.microsoft.com/office/drawing/2010/main" val="0"/>
              </a:ext>
            </a:extLst>
          </a:blip>
          <a:srcRect l="10065" r="27366" b="-1"/>
          <a:stretch/>
        </p:blipFill>
        <p:spPr>
          <a:xfrm>
            <a:off x="3523488" y="10"/>
            <a:ext cx="8668512" cy="6857990"/>
          </a:xfrm>
          <a:prstGeom prst="rect">
            <a:avLst/>
          </a:prstGeom>
        </p:spPr>
      </p:pic>
      <p:sp>
        <p:nvSpPr>
          <p:cNvPr id="79" name="Rectangle 7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78901-E4ED-7C5C-7251-1B71C2CBC88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400" b="1" dirty="0">
                <a:solidFill>
                  <a:schemeClr val="bg1"/>
                </a:solidFill>
                <a:effectLst/>
              </a:rPr>
              <a:t>Joseph Lotfy</a:t>
            </a:r>
            <a:br>
              <a:rPr lang="en-US" sz="1200" b="1" dirty="0">
                <a:solidFill>
                  <a:schemeClr val="bg1"/>
                </a:solidFill>
                <a:effectLst/>
              </a:rPr>
            </a:br>
            <a:br>
              <a:rPr lang="en-US" sz="1200" dirty="0">
                <a:solidFill>
                  <a:schemeClr val="bg1"/>
                </a:solidFill>
              </a:rPr>
            </a:br>
            <a:r>
              <a:rPr lang="en-US" sz="1200" b="0" dirty="0">
                <a:solidFill>
                  <a:schemeClr val="bg1"/>
                </a:solidFill>
              </a:rPr>
              <a:t>Joseph Lotfy plays a key role in improving the book discovery and purchasing experience on RobaBookia, focusing on the English book discovery and checkout pages. By leveraging HTML, CSS, JavaScript, and API integration, he creates an intuitive user interface. His JavaScript-driven dynamic search functionality allows users to filter books by genre or the publisher. ensuring a smooth and engaging book selection and purchasing process..</a:t>
            </a:r>
            <a:br>
              <a:rPr lang="en-US" sz="1200" dirty="0">
                <a:solidFill>
                  <a:schemeClr val="bg1"/>
                </a:solidFill>
              </a:rPr>
            </a:br>
            <a:endParaRPr lang="en-US" sz="1200" dirty="0">
              <a:solidFill>
                <a:schemeClr val="bg1"/>
              </a:solidFill>
            </a:endParaRP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C4848B7C-D98B-C65E-DEEB-A336F09510EF}"/>
              </a:ext>
            </a:extLst>
          </p:cNvPr>
          <p:cNvSpPr>
            <a:spLocks noGrp="1"/>
          </p:cNvSpPr>
          <p:nvPr>
            <p:ph idx="1"/>
          </p:nvPr>
        </p:nvSpPr>
        <p:spPr>
          <a:xfrm flipH="1" flipV="1">
            <a:off x="13464187" y="4703231"/>
            <a:ext cx="161377" cy="261446"/>
          </a:xfrm>
        </p:spPr>
        <p:txBody>
          <a:bodyPr>
            <a:normAutofit fontScale="47500" lnSpcReduction="20000"/>
          </a:bodyPr>
          <a:lstStyle/>
          <a:p>
            <a:pPr marL="0" indent="0">
              <a:buNone/>
            </a:pPr>
            <a:endParaRPr lang="en-US" dirty="0"/>
          </a:p>
        </p:txBody>
      </p:sp>
    </p:spTree>
    <p:extLst>
      <p:ext uri="{BB962C8B-B14F-4D97-AF65-F5344CB8AC3E}">
        <p14:creationId xmlns:p14="http://schemas.microsoft.com/office/powerpoint/2010/main" val="301284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EE28C25-9F87-3DCC-CFFE-3C6696A2A840}"/>
              </a:ext>
            </a:extLst>
          </p:cNvPr>
          <p:cNvPicPr>
            <a:picLocks noChangeAspect="1"/>
          </p:cNvPicPr>
          <p:nvPr/>
        </p:nvPicPr>
        <p:blipFill>
          <a:blip r:embed="rId2">
            <a:extLst>
              <a:ext uri="{28A0092B-C50C-407E-A947-70E740481C1C}">
                <a14:useLocalDpi xmlns:a14="http://schemas.microsoft.com/office/drawing/2010/main" val="0"/>
              </a:ext>
            </a:extLst>
          </a:blip>
          <a:srcRect l="18734" r="18734"/>
          <a:stretch/>
        </p:blipFill>
        <p:spPr>
          <a:xfrm>
            <a:off x="3523488" y="10"/>
            <a:ext cx="8668512" cy="6857990"/>
          </a:xfrm>
          <a:prstGeom prst="rect">
            <a:avLst/>
          </a:prstGeom>
        </p:spPr>
      </p:pic>
      <p:sp>
        <p:nvSpPr>
          <p:cNvPr id="79" name="Rectangle 7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78901-E4ED-7C5C-7251-1B71C2CBC88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400" dirty="0">
                <a:solidFill>
                  <a:schemeClr val="bg1"/>
                </a:solidFill>
              </a:rPr>
              <a:t>Mohamed Mahmoud</a:t>
            </a:r>
            <a:br>
              <a:rPr lang="en-US" sz="1200" b="1" dirty="0">
                <a:solidFill>
                  <a:schemeClr val="bg1"/>
                </a:solidFill>
                <a:effectLst/>
              </a:rPr>
            </a:br>
            <a:br>
              <a:rPr lang="en-US" sz="1200" dirty="0">
                <a:solidFill>
                  <a:schemeClr val="bg1"/>
                </a:solidFill>
              </a:rPr>
            </a:br>
            <a:r>
              <a:rPr lang="en-GB" sz="1200" b="0" dirty="0">
                <a:solidFill>
                  <a:schemeClr val="bg1"/>
                </a:solidFill>
              </a:rPr>
              <a:t>Mohamed Mahmoud plays a key role in designing and developing the sign-in, sign-up pages, and footer for </a:t>
            </a:r>
            <a:r>
              <a:rPr lang="en-GB" sz="1200" b="0" dirty="0" err="1">
                <a:solidFill>
                  <a:schemeClr val="bg1"/>
                </a:solidFill>
              </a:rPr>
              <a:t>RobaBookia</a:t>
            </a:r>
            <a:r>
              <a:rPr lang="en-GB" sz="1200" b="0" dirty="0">
                <a:solidFill>
                  <a:schemeClr val="bg1"/>
                </a:solidFill>
              </a:rPr>
              <a:t>. Leveraging HTML, CSS, and JavaScript, he creates a seamless and visually appealing onboarding experience. His well-organized forms, vibrant design choices, and dynamic features like real-time input validation ensure smooth user interactions. Additionally, the footer he designed provides easy access to important links, improving overall site navigation and usability.</a:t>
            </a:r>
            <a:br>
              <a:rPr lang="en-US" sz="1200" dirty="0">
                <a:solidFill>
                  <a:schemeClr val="bg1"/>
                </a:solidFill>
              </a:rPr>
            </a:br>
            <a:endParaRPr lang="en-US" sz="1200" dirty="0">
              <a:solidFill>
                <a:schemeClr val="bg1"/>
              </a:solidFill>
            </a:endParaRP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C4848B7C-D98B-C65E-DEEB-A336F09510EF}"/>
              </a:ext>
            </a:extLst>
          </p:cNvPr>
          <p:cNvSpPr>
            <a:spLocks noGrp="1"/>
          </p:cNvSpPr>
          <p:nvPr>
            <p:ph idx="1"/>
          </p:nvPr>
        </p:nvSpPr>
        <p:spPr>
          <a:xfrm flipH="1" flipV="1">
            <a:off x="13464187" y="4703231"/>
            <a:ext cx="161377" cy="261446"/>
          </a:xfrm>
        </p:spPr>
        <p:txBody>
          <a:bodyPr>
            <a:normAutofit fontScale="47500" lnSpcReduction="20000"/>
          </a:bodyPr>
          <a:lstStyle/>
          <a:p>
            <a:pPr marL="0" indent="0">
              <a:buNone/>
            </a:pPr>
            <a:endParaRPr lang="en-US" dirty="0"/>
          </a:p>
        </p:txBody>
      </p:sp>
    </p:spTree>
    <p:extLst>
      <p:ext uri="{BB962C8B-B14F-4D97-AF65-F5344CB8AC3E}">
        <p14:creationId xmlns:p14="http://schemas.microsoft.com/office/powerpoint/2010/main" val="35121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EE28C25-9F87-3DCC-CFFE-3C6696A2A840}"/>
              </a:ext>
            </a:extLst>
          </p:cNvPr>
          <p:cNvPicPr>
            <a:picLocks noChangeAspect="1"/>
          </p:cNvPicPr>
          <p:nvPr/>
        </p:nvPicPr>
        <p:blipFill>
          <a:blip r:embed="rId2">
            <a:extLst>
              <a:ext uri="{28A0092B-C50C-407E-A947-70E740481C1C}">
                <a14:useLocalDpi xmlns:a14="http://schemas.microsoft.com/office/drawing/2010/main" val="0"/>
              </a:ext>
            </a:extLst>
          </a:blip>
          <a:srcRect l="18684" r="18684"/>
          <a:stretch/>
        </p:blipFill>
        <p:spPr>
          <a:xfrm>
            <a:off x="3523488" y="10"/>
            <a:ext cx="8668512" cy="6857990"/>
          </a:xfrm>
          <a:prstGeom prst="rect">
            <a:avLst/>
          </a:prstGeom>
        </p:spPr>
      </p:pic>
      <p:sp>
        <p:nvSpPr>
          <p:cNvPr id="79" name="Rectangle 7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78901-E4ED-7C5C-7251-1B71C2CBC88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400" dirty="0">
                <a:solidFill>
                  <a:schemeClr val="bg1"/>
                </a:solidFill>
              </a:rPr>
              <a:t>Marihan Ehab</a:t>
            </a:r>
            <a:br>
              <a:rPr lang="en-US" sz="1200" b="1" dirty="0">
                <a:solidFill>
                  <a:schemeClr val="bg1"/>
                </a:solidFill>
                <a:effectLst/>
              </a:rPr>
            </a:br>
            <a:br>
              <a:rPr lang="en-US" sz="1200" dirty="0">
                <a:solidFill>
                  <a:schemeClr val="bg1"/>
                </a:solidFill>
              </a:rPr>
            </a:br>
            <a:r>
              <a:rPr lang="en-GB" sz="1200" b="0" dirty="0" err="1">
                <a:solidFill>
                  <a:schemeClr val="bg1"/>
                </a:solidFill>
              </a:rPr>
              <a:t>Marihan</a:t>
            </a:r>
            <a:r>
              <a:rPr lang="en-GB" sz="1200" b="0" dirty="0">
                <a:solidFill>
                  <a:schemeClr val="bg1"/>
                </a:solidFill>
              </a:rPr>
              <a:t> Ehab has significantly contributed to </a:t>
            </a:r>
            <a:r>
              <a:rPr lang="en-GB" sz="1200" b="0" dirty="0" err="1">
                <a:solidFill>
                  <a:schemeClr val="bg1"/>
                </a:solidFill>
              </a:rPr>
              <a:t>RobaBookia</a:t>
            </a:r>
            <a:r>
              <a:rPr lang="en-GB" sz="1200" b="0" dirty="0">
                <a:solidFill>
                  <a:schemeClr val="bg1"/>
                </a:solidFill>
              </a:rPr>
              <a:t> by developing the 'Read a Book' feature and the Arabic discovery section. Using HTML, CSS, JavaScript, and turn.js, she creates an interactive, immersive reading experience with a realistic page-turning effect. Her work ensures the platform is visually engaging and accessible, especially for Arabic-speaking readers, highlighting cultural diversity and making literature more inclusive. </a:t>
            </a:r>
            <a:r>
              <a:rPr lang="en-GB" sz="1200" b="0" dirty="0" err="1">
                <a:solidFill>
                  <a:schemeClr val="bg1"/>
                </a:solidFill>
              </a:rPr>
              <a:t>Marihan's</a:t>
            </a:r>
            <a:r>
              <a:rPr lang="en-GB" sz="1200" b="0" dirty="0">
                <a:solidFill>
                  <a:schemeClr val="bg1"/>
                </a:solidFill>
              </a:rPr>
              <a:t> efforts enhance both the aesthetic appeal and the functionality of the platform, making it easier for users to discover and enjoy Arabic literature.</a:t>
            </a:r>
            <a:br>
              <a:rPr lang="en-US" sz="1200" dirty="0">
                <a:solidFill>
                  <a:schemeClr val="bg1"/>
                </a:solidFill>
              </a:rPr>
            </a:br>
            <a:endParaRPr lang="en-US" sz="1200" dirty="0">
              <a:solidFill>
                <a:schemeClr val="bg1"/>
              </a:solidFill>
            </a:endParaRP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C4848B7C-D98B-C65E-DEEB-A336F09510EF}"/>
              </a:ext>
            </a:extLst>
          </p:cNvPr>
          <p:cNvSpPr>
            <a:spLocks noGrp="1"/>
          </p:cNvSpPr>
          <p:nvPr>
            <p:ph idx="1"/>
          </p:nvPr>
        </p:nvSpPr>
        <p:spPr>
          <a:xfrm flipH="1" flipV="1">
            <a:off x="13464187" y="4703231"/>
            <a:ext cx="161377" cy="261446"/>
          </a:xfrm>
        </p:spPr>
        <p:txBody>
          <a:bodyPr>
            <a:normAutofit fontScale="47500" lnSpcReduction="20000"/>
          </a:bodyPr>
          <a:lstStyle/>
          <a:p>
            <a:pPr marL="0" indent="0">
              <a:buNone/>
            </a:pPr>
            <a:endParaRPr lang="en-US" dirty="0"/>
          </a:p>
        </p:txBody>
      </p:sp>
    </p:spTree>
    <p:extLst>
      <p:ext uri="{BB962C8B-B14F-4D97-AF65-F5344CB8AC3E}">
        <p14:creationId xmlns:p14="http://schemas.microsoft.com/office/powerpoint/2010/main" val="132469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EE28C25-9F87-3DCC-CFFE-3C6696A2A840}"/>
              </a:ext>
            </a:extLst>
          </p:cNvPr>
          <p:cNvPicPr>
            <a:picLocks noChangeAspect="1"/>
          </p:cNvPicPr>
          <p:nvPr/>
        </p:nvPicPr>
        <p:blipFill>
          <a:blip r:embed="rId2">
            <a:extLst>
              <a:ext uri="{28A0092B-C50C-407E-A947-70E740481C1C}">
                <a14:useLocalDpi xmlns:a14="http://schemas.microsoft.com/office/drawing/2010/main" val="0"/>
              </a:ext>
            </a:extLst>
          </a:blip>
          <a:srcRect l="18618" r="18618"/>
          <a:stretch/>
        </p:blipFill>
        <p:spPr>
          <a:xfrm>
            <a:off x="3523488" y="10"/>
            <a:ext cx="8668512" cy="6857990"/>
          </a:xfrm>
          <a:prstGeom prst="rect">
            <a:avLst/>
          </a:prstGeom>
        </p:spPr>
      </p:pic>
      <p:sp>
        <p:nvSpPr>
          <p:cNvPr id="79" name="Rectangle 7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78901-E4ED-7C5C-7251-1B71C2CBC88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400" dirty="0">
                <a:solidFill>
                  <a:schemeClr val="bg1"/>
                </a:solidFill>
              </a:rPr>
              <a:t>Raghad Hany</a:t>
            </a:r>
            <a:br>
              <a:rPr lang="en-US" sz="1200" b="1" dirty="0">
                <a:solidFill>
                  <a:schemeClr val="bg1"/>
                </a:solidFill>
                <a:effectLst/>
              </a:rPr>
            </a:br>
            <a:br>
              <a:rPr lang="en-US" sz="1200" dirty="0">
                <a:solidFill>
                  <a:schemeClr val="bg1"/>
                </a:solidFill>
              </a:rPr>
            </a:br>
            <a:r>
              <a:rPr lang="en-GB" sz="1200" b="0" dirty="0">
                <a:solidFill>
                  <a:schemeClr val="bg1"/>
                </a:solidFill>
              </a:rPr>
              <a:t>Raghad Hany has been instrumental in developing </a:t>
            </a:r>
            <a:r>
              <a:rPr lang="en-GB" sz="1200" b="0" dirty="0" err="1">
                <a:solidFill>
                  <a:schemeClr val="bg1"/>
                </a:solidFill>
              </a:rPr>
              <a:t>RobaBookia’s</a:t>
            </a:r>
            <a:r>
              <a:rPr lang="en-GB" sz="1200" b="0" dirty="0">
                <a:solidFill>
                  <a:schemeClr val="bg1"/>
                </a:solidFill>
              </a:rPr>
              <a:t> contact page, creating an intuitive and visually appealing communication channel. Using HTML for structure, CSS for design, and JavaScript for real-time form validation, she ensures a seamless user experience. By integrating API connections, Raghad enables prompt delivery of user messages, helping foster a welcoming environment where users can easily reach out for support or feedback, enhancing the platform’s community-oriented feel.</a:t>
            </a:r>
            <a:br>
              <a:rPr lang="en-US" sz="1200" dirty="0">
                <a:solidFill>
                  <a:schemeClr val="bg1"/>
                </a:solidFill>
              </a:rPr>
            </a:br>
            <a:endParaRPr lang="en-US" sz="1200" dirty="0">
              <a:solidFill>
                <a:schemeClr val="bg1"/>
              </a:solidFill>
            </a:endParaRP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C4848B7C-D98B-C65E-DEEB-A336F09510EF}"/>
              </a:ext>
            </a:extLst>
          </p:cNvPr>
          <p:cNvSpPr>
            <a:spLocks noGrp="1"/>
          </p:cNvSpPr>
          <p:nvPr>
            <p:ph idx="1"/>
          </p:nvPr>
        </p:nvSpPr>
        <p:spPr>
          <a:xfrm flipH="1" flipV="1">
            <a:off x="13464187" y="4703231"/>
            <a:ext cx="161377" cy="261446"/>
          </a:xfrm>
        </p:spPr>
        <p:txBody>
          <a:bodyPr>
            <a:normAutofit fontScale="47500" lnSpcReduction="20000"/>
          </a:bodyPr>
          <a:lstStyle/>
          <a:p>
            <a:pPr marL="0" indent="0">
              <a:buNone/>
            </a:pPr>
            <a:endParaRPr lang="en-US" dirty="0"/>
          </a:p>
        </p:txBody>
      </p:sp>
    </p:spTree>
    <p:extLst>
      <p:ext uri="{BB962C8B-B14F-4D97-AF65-F5344CB8AC3E}">
        <p14:creationId xmlns:p14="http://schemas.microsoft.com/office/powerpoint/2010/main" val="39712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43</TotalTime>
  <Words>597</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Neue Haas Grotesk Text Pro</vt:lpstr>
      <vt:lpstr>AccentBoxVTI</vt:lpstr>
      <vt:lpstr>RobaBookia</vt:lpstr>
      <vt:lpstr>Project description</vt:lpstr>
      <vt:lpstr>Team members</vt:lpstr>
      <vt:lpstr>Ahmed Mohamed AbdelFattah  Ahmed Mohamed AbdelFattah is key to developing RobaBookia's Home, About, and loading pages. He uses HTML for structure, CSS for design, JavaScript for interactivity, and GSAP.js for animations, ensuring the platform is functional, visually appealing, and user-friendly. His work creates an engaging and immersive experience that aligns with RobaBookia's community-focused spirit. </vt:lpstr>
      <vt:lpstr>Abanoub Nader  Abanob Nader is responsible for designing RobaBookia’s 404 error page, incorporating an engaging animated cube to capture user attention. Using HTML for structure and CSS for styling, he ensures the page is visually appealing and aligned with RobaBookia’s vibrant theme. The playful animation adds creativity, maintaining user engagement and reflecting the platform's friendly, community-oriented spirit, even when errors occur. </vt:lpstr>
      <vt:lpstr>Joseph Lotfy  Joseph Lotfy plays a key role in improving the book discovery and purchasing experience on RobaBookia, focusing on the English book discovery and checkout pages. By leveraging HTML, CSS, JavaScript, and API integration, he creates an intuitive user interface. His JavaScript-driven dynamic search functionality allows users to filter books by genre or the publisher. ensuring a smooth and engaging book selection and purchasing process.. </vt:lpstr>
      <vt:lpstr>Mohamed Mahmoud  Mohamed Mahmoud plays a key role in designing and developing the sign-in, sign-up pages, and footer for RobaBookia. Leveraging HTML, CSS, and JavaScript, he creates a seamless and visually appealing onboarding experience. His well-organized forms, vibrant design choices, and dynamic features like real-time input validation ensure smooth user interactions. Additionally, the footer he designed provides easy access to important links, improving overall site navigation and usability. </vt:lpstr>
      <vt:lpstr>Marihan Ehab  Marihan Ehab has significantly contributed to RobaBookia by developing the 'Read a Book' feature and the Arabic discovery section. Using HTML, CSS, JavaScript, and turn.js, she creates an interactive, immersive reading experience with a realistic page-turning effect. Her work ensures the platform is visually engaging and accessible, especially for Arabic-speaking readers, highlighting cultural diversity and making literature more inclusive. Marihan's efforts enhance both the aesthetic appeal and the functionality of the platform, making it easier for users to discover and enjoy Arabic literature. </vt:lpstr>
      <vt:lpstr>Raghad Hany  Raghad Hany has been instrumental in developing RobaBookia’s contact page, creating an intuitive and visually appealing communication channel. Using HTML for structure, CSS for design, and JavaScript for real-time form validation, she ensures a seamless user experience. By integrating API connections, Raghad enables prompt delivery of user messages, helping foster a welcoming environment where users can easily reach out for support or feedback, enhancing the platform’s community-oriented feel.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جوزيف لطفى فايز عبدالله</dc:creator>
  <cp:lastModifiedBy>جوزيف لطفى فايز عبدالله</cp:lastModifiedBy>
  <cp:revision>3</cp:revision>
  <dcterms:created xsi:type="dcterms:W3CDTF">2024-10-16T19:07:14Z</dcterms:created>
  <dcterms:modified xsi:type="dcterms:W3CDTF">2024-10-16T19:50:33Z</dcterms:modified>
</cp:coreProperties>
</file>