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nva Sans 1" panose="020B0604020202020204" charset="0"/>
      <p:regular r:id="rId18"/>
    </p:embeddedFont>
    <p:embeddedFont>
      <p:font typeface="Canva Sans 1 Bold" panose="020B0604020202020204" charset="0"/>
      <p:regular r:id="rId19"/>
    </p:embeddedFont>
    <p:embeddedFont>
      <p:font typeface="Canva Sans 2" panose="020B0604020202020204" charset="0"/>
      <p:regular r:id="rId20"/>
    </p:embeddedFont>
    <p:embeddedFont>
      <p:font typeface="Canva Sans 2 Bold" panose="020B0604020202020204" charset="0"/>
      <p:regular r:id="rId21"/>
    </p:embeddedFont>
    <p:embeddedFont>
      <p:font typeface="Codec Pro ExtraBold" panose="020B0604020202020204" charset="0"/>
      <p:regular r:id="rId22"/>
    </p:embeddedFont>
    <p:embeddedFont>
      <p:font typeface="Open Sauce Semi-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hyperlink" Target="https://github.com/Sara556M/OrangeHRM-DEPI-SW_TestingProject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hyperlink" Target="https://www.canva.com/design/DAGUUorl4Mg/40hbasc1rbnichQdutZIhg/edit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SFlU02fUIQYWViSHjWv_tWHvxfh4PyNg/view?usp=sharing" TargetMode="Externa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svg"/><Relationship Id="rId7" Type="http://schemas.openxmlformats.org/officeDocument/2006/relationships/image" Target="../media/image49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8.svg"/><Relationship Id="rId10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87100" y="3086100"/>
            <a:ext cx="7200900" cy="72009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810113" y="2652012"/>
            <a:ext cx="1276987" cy="1276987"/>
          </a:xfrm>
          <a:custGeom>
            <a:avLst/>
            <a:gdLst/>
            <a:ahLst/>
            <a:cxnLst/>
            <a:rect l="l" t="t" r="r" b="b"/>
            <a:pathLst>
              <a:path w="1276987" h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720864" y="1427539"/>
            <a:ext cx="482144" cy="467032"/>
          </a:xfrm>
          <a:custGeom>
            <a:avLst/>
            <a:gdLst/>
            <a:ahLst/>
            <a:cxnLst/>
            <a:rect l="l" t="t" r="r" b="b"/>
            <a:pathLst>
              <a:path w="482144" h="467032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7682761">
            <a:off x="-1383321" y="-18594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2407552" y="7161386"/>
            <a:ext cx="7853742" cy="959809"/>
            <a:chOff x="0" y="0"/>
            <a:chExt cx="1528548" cy="1868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28548" cy="186804"/>
            </a:xfrm>
            <a:custGeom>
              <a:avLst/>
              <a:gdLst/>
              <a:ahLst/>
              <a:cxnLst/>
              <a:rect l="l" t="t" r="r" b="b"/>
              <a:pathLst>
                <a:path w="1528548" h="186804">
                  <a:moveTo>
                    <a:pt x="17744" y="0"/>
                  </a:moveTo>
                  <a:lnTo>
                    <a:pt x="1510804" y="0"/>
                  </a:lnTo>
                  <a:cubicBezTo>
                    <a:pt x="1515510" y="0"/>
                    <a:pt x="1520023" y="1869"/>
                    <a:pt x="1523351" y="5197"/>
                  </a:cubicBezTo>
                  <a:cubicBezTo>
                    <a:pt x="1526678" y="8525"/>
                    <a:pt x="1528548" y="13038"/>
                    <a:pt x="1528548" y="17744"/>
                  </a:cubicBezTo>
                  <a:lnTo>
                    <a:pt x="1528548" y="169061"/>
                  </a:lnTo>
                  <a:cubicBezTo>
                    <a:pt x="1528548" y="173767"/>
                    <a:pt x="1526678" y="178280"/>
                    <a:pt x="1523351" y="181607"/>
                  </a:cubicBezTo>
                  <a:cubicBezTo>
                    <a:pt x="1520023" y="184935"/>
                    <a:pt x="1515510" y="186804"/>
                    <a:pt x="1510804" y="186804"/>
                  </a:cubicBezTo>
                  <a:lnTo>
                    <a:pt x="17744" y="186804"/>
                  </a:lnTo>
                  <a:cubicBezTo>
                    <a:pt x="13038" y="186804"/>
                    <a:pt x="8525" y="184935"/>
                    <a:pt x="5197" y="181607"/>
                  </a:cubicBezTo>
                  <a:cubicBezTo>
                    <a:pt x="1869" y="178280"/>
                    <a:pt x="0" y="173767"/>
                    <a:pt x="0" y="169061"/>
                  </a:cubicBezTo>
                  <a:lnTo>
                    <a:pt x="0" y="17744"/>
                  </a:lnTo>
                  <a:cubicBezTo>
                    <a:pt x="0" y="13038"/>
                    <a:pt x="1869" y="8525"/>
                    <a:pt x="5197" y="5197"/>
                  </a:cubicBezTo>
                  <a:cubicBezTo>
                    <a:pt x="8525" y="1869"/>
                    <a:pt x="13038" y="0"/>
                    <a:pt x="1774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528548" cy="224904"/>
            </a:xfrm>
            <a:prstGeom prst="rect">
              <a:avLst/>
            </a:prstGeom>
          </p:spPr>
          <p:txBody>
            <a:bodyPr lIns="68744" tIns="68744" rIns="68744" bIns="68744" rtlCol="0" anchor="ctr"/>
            <a:lstStyle/>
            <a:p>
              <a:pPr algn="l">
                <a:lnSpc>
                  <a:spcPts val="3250"/>
                </a:lnSpc>
              </a:pPr>
              <a:r>
                <a:rPr lang="en-US" sz="2500" spc="142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  Under Supervision of: Eng. Ahmed Halim ♥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857742" y="7412516"/>
            <a:ext cx="457550" cy="457550"/>
          </a:xfrm>
          <a:custGeom>
            <a:avLst/>
            <a:gdLst/>
            <a:ahLst/>
            <a:cxnLst/>
            <a:rect l="l" t="t" r="r" b="b"/>
            <a:pathLst>
              <a:path w="457550" h="457550">
                <a:moveTo>
                  <a:pt x="0" y="0"/>
                </a:moveTo>
                <a:lnTo>
                  <a:pt x="457550" y="0"/>
                </a:lnTo>
                <a:lnTo>
                  <a:pt x="457550" y="457550"/>
                </a:lnTo>
                <a:lnTo>
                  <a:pt x="0" y="457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4719876" y="8484651"/>
            <a:ext cx="2484121" cy="773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2"/>
              </a:lnSpc>
            </a:pPr>
            <a:r>
              <a:rPr lang="en-US" sz="2166" spc="108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</a:rPr>
              <a:t>Presented By: Group 2</a:t>
            </a:r>
          </a:p>
        </p:txBody>
      </p:sp>
      <p:sp>
        <p:nvSpPr>
          <p:cNvPr id="11" name="Freeform 11"/>
          <p:cNvSpPr/>
          <p:nvPr/>
        </p:nvSpPr>
        <p:spPr>
          <a:xfrm rot="7682761">
            <a:off x="14146738" y="8589103"/>
            <a:ext cx="631420" cy="631420"/>
          </a:xfrm>
          <a:custGeom>
            <a:avLst/>
            <a:gdLst/>
            <a:ahLst/>
            <a:cxnLst/>
            <a:rect l="l" t="t" r="r" b="b"/>
            <a:pathLst>
              <a:path w="631420" h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391438" y="1136564"/>
            <a:ext cx="1140997" cy="1048981"/>
          </a:xfrm>
          <a:custGeom>
            <a:avLst/>
            <a:gdLst/>
            <a:ahLst/>
            <a:cxnLst/>
            <a:rect l="l" t="t" r="r" b="b"/>
            <a:pathLst>
              <a:path w="1140997" h="1048981">
                <a:moveTo>
                  <a:pt x="0" y="0"/>
                </a:moveTo>
                <a:lnTo>
                  <a:pt x="1140997" y="0"/>
                </a:lnTo>
                <a:lnTo>
                  <a:pt x="1140997" y="1048981"/>
                </a:lnTo>
                <a:lnTo>
                  <a:pt x="0" y="104898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892896" y="6310341"/>
            <a:ext cx="8883055" cy="69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6"/>
              </a:lnSpc>
            </a:pPr>
            <a:r>
              <a:rPr lang="en-US" sz="4230" spc="287">
                <a:solidFill>
                  <a:srgbClr val="F35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Software Testing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22956" y="3335659"/>
            <a:ext cx="9527614" cy="3285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73"/>
              </a:lnSpc>
            </a:pPr>
            <a:r>
              <a:rPr lang="en-US" sz="10310" spc="701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GROUP 2</a:t>
            </a:r>
          </a:p>
          <a:p>
            <a:pPr algn="l">
              <a:lnSpc>
                <a:spcPts val="12373"/>
              </a:lnSpc>
            </a:pPr>
            <a:r>
              <a:rPr lang="en-US" sz="10310" spc="701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ORANGE HRM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485962" y="2255622"/>
            <a:ext cx="2951949" cy="39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54" spc="-46">
                <a:solidFill>
                  <a:srgbClr val="01010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DEPI - 236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82144" y="137123"/>
            <a:ext cx="15007336" cy="380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84"/>
              </a:lnSpc>
              <a:spcBef>
                <a:spcPct val="0"/>
              </a:spcBef>
            </a:pPr>
            <a:r>
              <a:rPr lang="en-US" sz="2274" b="1" u="sng" spc="22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  <a:hlinkClick r:id="rId15" tooltip="https://github.com/Sara556M/OrangeHRM-DEPI-SW_TestingProject"/>
              </a:rPr>
              <a:t>Our Github Rep</a:t>
            </a:r>
            <a:r>
              <a:rPr lang="en-US" sz="2274" b="1" spc="22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.                                       o:</a:t>
            </a:r>
            <a:r>
              <a:rPr lang="en-US" sz="2274" spc="22">
                <a:solidFill>
                  <a:srgbClr val="5271FF"/>
                </a:solidFill>
                <a:latin typeface="Canva Sans 2"/>
                <a:ea typeface="Canva Sans 2"/>
                <a:cs typeface="Canva Sans 2"/>
                <a:sym typeface="Canva Sans 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78941" y="3109746"/>
            <a:ext cx="7177254" cy="7177254"/>
            <a:chOff x="0" y="0"/>
            <a:chExt cx="3282950" cy="3282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2988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068137" y="3863318"/>
            <a:ext cx="8141287" cy="3996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I thoroughly tested the Attendance page, covering: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My Records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Verified accurate tracking and display of individual attendance records.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Punch In/Out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Tested functionality for clocking in and out, ensuring correct time logging and error handling.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Employee Records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Validated search, sorting, and filtering of attendance data for all employees.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Configuration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Ensured proper setup and management of attendance settings.</a:t>
            </a:r>
          </a:p>
          <a:p>
            <a:pPr algn="l">
              <a:lnSpc>
                <a:spcPts val="2893"/>
              </a:lnSpc>
            </a:pPr>
            <a:endParaRPr lang="en-US" sz="2066" spc="20">
              <a:solidFill>
                <a:srgbClr val="231F20"/>
              </a:solidFill>
              <a:latin typeface="Canva Sans 1"/>
              <a:ea typeface="Canva Sans 1"/>
              <a:cs typeface="Canva Sans 1"/>
              <a:sym typeface="Canva Sans 1"/>
            </a:endParaRPr>
          </a:p>
          <a:p>
            <a:pPr marL="0" lvl="0" indent="0" algn="l">
              <a:lnSpc>
                <a:spcPts val="2893"/>
              </a:lnSpc>
            </a:pPr>
            <a:endParaRPr lang="en-US" sz="2066" spc="20">
              <a:solidFill>
                <a:srgbClr val="231F20"/>
              </a:solidFill>
              <a:latin typeface="Canva Sans 1"/>
              <a:ea typeface="Canva Sans 1"/>
              <a:cs typeface="Canva Sans 1"/>
              <a:sym typeface="Canva Sans 1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649996" y="4311506"/>
            <a:ext cx="2313366" cy="2313366"/>
            <a:chOff x="0" y="0"/>
            <a:chExt cx="3084488" cy="30844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4488" cy="3084488"/>
            </a:xfrm>
            <a:custGeom>
              <a:avLst/>
              <a:gdLst/>
              <a:ahLst/>
              <a:cxnLst/>
              <a:rect l="l" t="t" r="r" b="b"/>
              <a:pathLst>
                <a:path w="3084488" h="3084488">
                  <a:moveTo>
                    <a:pt x="0" y="0"/>
                  </a:moveTo>
                  <a:lnTo>
                    <a:pt x="3084488" y="0"/>
                  </a:lnTo>
                  <a:lnTo>
                    <a:pt x="3084488" y="3084488"/>
                  </a:lnTo>
                  <a:lnTo>
                    <a:pt x="0" y="3084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3615" y="1220067"/>
              <a:ext cx="2897258" cy="577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47"/>
                </a:lnSpc>
              </a:pPr>
              <a:r>
                <a:rPr lang="en-US" sz="2534" b="1" spc="25">
                  <a:solidFill>
                    <a:srgbClr val="FDFBFB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Manual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437893" y="857250"/>
            <a:ext cx="9412214" cy="122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b="1" spc="348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ORANGE HRM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54972" y="2021386"/>
            <a:ext cx="6978055" cy="37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</a:pPr>
            <a:r>
              <a:rPr lang="en-US" sz="2110" spc="21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HR Mangment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654972" y="2425569"/>
            <a:ext cx="6978055" cy="46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3"/>
              </a:lnSpc>
            </a:pPr>
            <a:r>
              <a:rPr lang="en-US" sz="2610" b="1" spc="26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Attendance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49996" y="3882368"/>
            <a:ext cx="1876304" cy="307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58"/>
              </a:lnSpc>
            </a:pPr>
            <a:r>
              <a:rPr lang="en-US" sz="1755" b="1" spc="17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Eman Mahmoud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20153" y="8403464"/>
            <a:ext cx="7289271" cy="44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Testcases: 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8826" y="3991977"/>
            <a:ext cx="2313366" cy="2313366"/>
            <a:chOff x="0" y="0"/>
            <a:chExt cx="3084488" cy="30844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84488" cy="3084488"/>
            </a:xfrm>
            <a:custGeom>
              <a:avLst/>
              <a:gdLst/>
              <a:ahLst/>
              <a:cxnLst/>
              <a:rect l="l" t="t" r="r" b="b"/>
              <a:pathLst>
                <a:path w="3084488" h="3084488">
                  <a:moveTo>
                    <a:pt x="0" y="0"/>
                  </a:moveTo>
                  <a:lnTo>
                    <a:pt x="3084488" y="0"/>
                  </a:lnTo>
                  <a:lnTo>
                    <a:pt x="3084488" y="3084488"/>
                  </a:lnTo>
                  <a:lnTo>
                    <a:pt x="0" y="3084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3615" y="1220067"/>
              <a:ext cx="2897258" cy="577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47"/>
                </a:lnSpc>
              </a:pPr>
              <a:r>
                <a:rPr lang="en-US" sz="2534" b="1" spc="25">
                  <a:solidFill>
                    <a:srgbClr val="FDFBFB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Manual</a:t>
              </a: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870167" y="2892732"/>
            <a:ext cx="7177254" cy="7177254"/>
            <a:chOff x="0" y="0"/>
            <a:chExt cx="3282950" cy="32829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-124216" b="-257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62192" y="3757100"/>
            <a:ext cx="8141287" cy="3435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1966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I thoroughly tested the Leave page, covering:</a:t>
            </a:r>
          </a:p>
          <a:p>
            <a:pPr marL="424590" lvl="1" indent="-212295" algn="l">
              <a:lnSpc>
                <a:spcPts val="2753"/>
              </a:lnSpc>
              <a:buFont typeface="Arial"/>
              <a:buChar char="•"/>
            </a:pPr>
            <a:r>
              <a:rPr lang="en-US" sz="1966" b="1" spc="19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Apply:</a:t>
            </a:r>
            <a:r>
              <a:rPr lang="en-US" sz="1966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 Verified leave application process and validation.</a:t>
            </a:r>
          </a:p>
          <a:p>
            <a:pPr marL="424590" lvl="1" indent="-212295" algn="l">
              <a:lnSpc>
                <a:spcPts val="2753"/>
              </a:lnSpc>
              <a:buFont typeface="Arial"/>
              <a:buChar char="•"/>
            </a:pPr>
            <a:r>
              <a:rPr lang="en-US" sz="1966" b="1" spc="19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My Leave:</a:t>
            </a:r>
            <a:r>
              <a:rPr lang="en-US" sz="1966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 Tested personal leave record management.</a:t>
            </a:r>
          </a:p>
          <a:p>
            <a:pPr marL="424590" lvl="1" indent="-212295" algn="l">
              <a:lnSpc>
                <a:spcPts val="2753"/>
              </a:lnSpc>
              <a:buFont typeface="Arial"/>
              <a:buChar char="•"/>
            </a:pPr>
            <a:r>
              <a:rPr lang="en-US" sz="1966" b="1" spc="19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Entitlements: </a:t>
            </a:r>
            <a:r>
              <a:rPr lang="en-US" sz="1966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Validated all entitlement functionalities.</a:t>
            </a:r>
          </a:p>
          <a:p>
            <a:pPr marL="424590" lvl="1" indent="-212295" algn="l">
              <a:lnSpc>
                <a:spcPts val="2753"/>
              </a:lnSpc>
              <a:buFont typeface="Arial"/>
              <a:buChar char="•"/>
            </a:pPr>
            <a:r>
              <a:rPr lang="en-US" sz="1966" b="1" spc="19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Reports:</a:t>
            </a:r>
            <a:r>
              <a:rPr lang="en-US" sz="1966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 Verified leave entitlement and usage reporting.</a:t>
            </a:r>
          </a:p>
          <a:p>
            <a:pPr marL="424590" lvl="1" indent="-212295" algn="l">
              <a:lnSpc>
                <a:spcPts val="2753"/>
              </a:lnSpc>
              <a:buFont typeface="Arial"/>
              <a:buChar char="•"/>
            </a:pPr>
            <a:r>
              <a:rPr lang="en-US" sz="1966" b="1" spc="19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Configure:</a:t>
            </a:r>
            <a:r>
              <a:rPr lang="en-US" sz="1966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 Tested leave settings and holiday management.</a:t>
            </a:r>
          </a:p>
          <a:p>
            <a:pPr marL="424590" lvl="1" indent="-212295" algn="l">
              <a:lnSpc>
                <a:spcPts val="2753"/>
              </a:lnSpc>
              <a:buFont typeface="Arial"/>
              <a:buChar char="•"/>
            </a:pPr>
            <a:r>
              <a:rPr lang="en-US" sz="1966" b="1" spc="19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Leave List:</a:t>
            </a:r>
            <a:r>
              <a:rPr lang="en-US" sz="1966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 Validated employee leave request handling.</a:t>
            </a:r>
          </a:p>
          <a:p>
            <a:pPr marL="424590" lvl="1" indent="-212295" algn="l">
              <a:lnSpc>
                <a:spcPts val="2753"/>
              </a:lnSpc>
              <a:buFont typeface="Arial"/>
              <a:buChar char="•"/>
            </a:pPr>
            <a:r>
              <a:rPr lang="en-US" sz="1966" b="1" spc="19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Assign Leave:</a:t>
            </a:r>
            <a:r>
              <a:rPr lang="en-US" sz="1966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 Ensured proper leave assignment functionality. This ensured reliable functionality throughout the Leave module.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37893" y="857250"/>
            <a:ext cx="9412214" cy="122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b="1" spc="348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ORANGE HRM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54972" y="2021386"/>
            <a:ext cx="6978055" cy="37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</a:pPr>
            <a:r>
              <a:rPr lang="en-US" sz="2110" spc="21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HR Mangment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654972" y="2425569"/>
            <a:ext cx="6978055" cy="46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3"/>
              </a:lnSpc>
            </a:pPr>
            <a:r>
              <a:rPr lang="en-US" sz="2610" b="1" spc="26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Leave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560137"/>
            <a:ext cx="4052170" cy="44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Testcases: 17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8826" y="3506482"/>
            <a:ext cx="1876304" cy="307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58"/>
              </a:lnSpc>
            </a:pPr>
            <a:r>
              <a:rPr lang="en-US" sz="1755" b="1" spc="17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Eman Mahmoud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636" y="3796944"/>
            <a:ext cx="3353350" cy="3845268"/>
            <a:chOff x="0" y="0"/>
            <a:chExt cx="1046652" cy="1200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6652" cy="1200190"/>
            </a:xfrm>
            <a:custGeom>
              <a:avLst/>
              <a:gdLst/>
              <a:ahLst/>
              <a:cxnLst/>
              <a:rect l="l" t="t" r="r" b="b"/>
              <a:pathLst>
                <a:path w="1046652" h="1200190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1158633"/>
                  </a:lnTo>
                  <a:cubicBezTo>
                    <a:pt x="1046652" y="1169655"/>
                    <a:pt x="1042274" y="1180225"/>
                    <a:pt x="1034480" y="1188019"/>
                  </a:cubicBezTo>
                  <a:cubicBezTo>
                    <a:pt x="1026687" y="1195812"/>
                    <a:pt x="1016117" y="1200190"/>
                    <a:pt x="1005095" y="1200190"/>
                  </a:cubicBezTo>
                  <a:lnTo>
                    <a:pt x="41557" y="1200190"/>
                  </a:lnTo>
                  <a:cubicBezTo>
                    <a:pt x="18606" y="1200190"/>
                    <a:pt x="0" y="1181585"/>
                    <a:pt x="0" y="1158633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046652" cy="1247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242369"/>
            <a:ext cx="18288000" cy="2044631"/>
            <a:chOff x="0" y="0"/>
            <a:chExt cx="4816593" cy="5385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538504"/>
            </a:xfrm>
            <a:custGeom>
              <a:avLst/>
              <a:gdLst/>
              <a:ahLst/>
              <a:cxnLst/>
              <a:rect l="l" t="t" r="r" b="b"/>
              <a:pathLst>
                <a:path w="4816592" h="538504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4816593" cy="614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64123" y="3548511"/>
            <a:ext cx="1782567" cy="523404"/>
            <a:chOff x="0" y="0"/>
            <a:chExt cx="405394" cy="1190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b="1" spc="22">
                  <a:solidFill>
                    <a:srgbClr val="FFFFFF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01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886936" y="3722026"/>
            <a:ext cx="3353350" cy="3845268"/>
            <a:chOff x="0" y="0"/>
            <a:chExt cx="1046652" cy="12001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6652" cy="1200190"/>
            </a:xfrm>
            <a:custGeom>
              <a:avLst/>
              <a:gdLst/>
              <a:ahLst/>
              <a:cxnLst/>
              <a:rect l="l" t="t" r="r" b="b"/>
              <a:pathLst>
                <a:path w="1046652" h="1200190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1158633"/>
                  </a:lnTo>
                  <a:cubicBezTo>
                    <a:pt x="1046652" y="1169655"/>
                    <a:pt x="1042274" y="1180225"/>
                    <a:pt x="1034480" y="1188019"/>
                  </a:cubicBezTo>
                  <a:cubicBezTo>
                    <a:pt x="1026687" y="1195812"/>
                    <a:pt x="1016117" y="1200190"/>
                    <a:pt x="1005095" y="1200190"/>
                  </a:cubicBezTo>
                  <a:lnTo>
                    <a:pt x="41557" y="1200190"/>
                  </a:lnTo>
                  <a:cubicBezTo>
                    <a:pt x="18606" y="1200190"/>
                    <a:pt x="0" y="1181585"/>
                    <a:pt x="0" y="1158633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046652" cy="1247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79423" y="3515933"/>
            <a:ext cx="1782567" cy="523404"/>
            <a:chOff x="0" y="0"/>
            <a:chExt cx="405394" cy="1190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b="1" spc="22">
                  <a:solidFill>
                    <a:srgbClr val="FFFFFF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02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02236" y="3719332"/>
            <a:ext cx="3353350" cy="1715034"/>
            <a:chOff x="0" y="0"/>
            <a:chExt cx="1046652" cy="53529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46652" cy="535299"/>
            </a:xfrm>
            <a:custGeom>
              <a:avLst/>
              <a:gdLst/>
              <a:ahLst/>
              <a:cxnLst/>
              <a:rect l="l" t="t" r="r" b="b"/>
              <a:pathLst>
                <a:path w="1046652" h="535299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493742"/>
                  </a:lnTo>
                  <a:cubicBezTo>
                    <a:pt x="1046652" y="516693"/>
                    <a:pt x="1028046" y="535299"/>
                    <a:pt x="1005095" y="535299"/>
                  </a:cubicBezTo>
                  <a:lnTo>
                    <a:pt x="41557" y="535299"/>
                  </a:lnTo>
                  <a:cubicBezTo>
                    <a:pt x="18606" y="535299"/>
                    <a:pt x="0" y="516693"/>
                    <a:pt x="0" y="493742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046652" cy="5829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387627" y="3515933"/>
            <a:ext cx="1782567" cy="523404"/>
            <a:chOff x="0" y="0"/>
            <a:chExt cx="405394" cy="11903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b="1" spc="22">
                  <a:solidFill>
                    <a:srgbClr val="FFFFFF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03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1028700" y="1044683"/>
            <a:ext cx="3745589" cy="2106894"/>
          </a:xfrm>
          <a:custGeom>
            <a:avLst/>
            <a:gdLst/>
            <a:ahLst/>
            <a:cxnLst/>
            <a:rect l="l" t="t" r="r" b="b"/>
            <a:pathLst>
              <a:path w="3745589" h="2106894">
                <a:moveTo>
                  <a:pt x="0" y="0"/>
                </a:moveTo>
                <a:lnTo>
                  <a:pt x="3745589" y="0"/>
                </a:lnTo>
                <a:lnTo>
                  <a:pt x="3745589" y="2106894"/>
                </a:lnTo>
                <a:lnTo>
                  <a:pt x="0" y="2106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3904469" y="1028700"/>
            <a:ext cx="2534336" cy="1689557"/>
          </a:xfrm>
          <a:custGeom>
            <a:avLst/>
            <a:gdLst/>
            <a:ahLst/>
            <a:cxnLst/>
            <a:rect l="l" t="t" r="r" b="b"/>
            <a:pathLst>
              <a:path w="2534336" h="1689557">
                <a:moveTo>
                  <a:pt x="0" y="0"/>
                </a:moveTo>
                <a:lnTo>
                  <a:pt x="2534335" y="0"/>
                </a:lnTo>
                <a:lnTo>
                  <a:pt x="2534335" y="1689557"/>
                </a:lnTo>
                <a:lnTo>
                  <a:pt x="0" y="16895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5170194" y="5719578"/>
            <a:ext cx="785391" cy="749338"/>
          </a:xfrm>
          <a:custGeom>
            <a:avLst/>
            <a:gdLst/>
            <a:ahLst/>
            <a:cxnLst/>
            <a:rect l="l" t="t" r="r" b="b"/>
            <a:pathLst>
              <a:path w="785391" h="749338">
                <a:moveTo>
                  <a:pt x="0" y="0"/>
                </a:moveTo>
                <a:lnTo>
                  <a:pt x="785392" y="0"/>
                </a:lnTo>
                <a:lnTo>
                  <a:pt x="785392" y="749339"/>
                </a:lnTo>
                <a:lnTo>
                  <a:pt x="0" y="7493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423" t="-47700" r="-79855" b="-4471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12602236" y="5719578"/>
            <a:ext cx="3353350" cy="1803870"/>
            <a:chOff x="0" y="0"/>
            <a:chExt cx="1046652" cy="56302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46652" cy="563026"/>
            </a:xfrm>
            <a:custGeom>
              <a:avLst/>
              <a:gdLst/>
              <a:ahLst/>
              <a:cxnLst/>
              <a:rect l="l" t="t" r="r" b="b"/>
              <a:pathLst>
                <a:path w="1046652" h="563026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521469"/>
                  </a:lnTo>
                  <a:cubicBezTo>
                    <a:pt x="1046652" y="532491"/>
                    <a:pt x="1042274" y="543061"/>
                    <a:pt x="1034480" y="550855"/>
                  </a:cubicBezTo>
                  <a:cubicBezTo>
                    <a:pt x="1026687" y="558648"/>
                    <a:pt x="1016117" y="563026"/>
                    <a:pt x="1005095" y="563026"/>
                  </a:cubicBezTo>
                  <a:lnTo>
                    <a:pt x="41557" y="563026"/>
                  </a:lnTo>
                  <a:cubicBezTo>
                    <a:pt x="18606" y="563026"/>
                    <a:pt x="0" y="544421"/>
                    <a:pt x="0" y="521469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046652" cy="610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387627" y="5551238"/>
            <a:ext cx="1782567" cy="523404"/>
            <a:chOff x="0" y="0"/>
            <a:chExt cx="405394" cy="11903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b="1" spc="22">
                  <a:solidFill>
                    <a:srgbClr val="FFFFFF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03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1320065" y="2757554"/>
            <a:ext cx="3162859" cy="1779108"/>
          </a:xfrm>
          <a:custGeom>
            <a:avLst/>
            <a:gdLst/>
            <a:ahLst/>
            <a:cxnLst/>
            <a:rect l="l" t="t" r="r" b="b"/>
            <a:pathLst>
              <a:path w="3162859" h="1779108">
                <a:moveTo>
                  <a:pt x="0" y="0"/>
                </a:moveTo>
                <a:lnTo>
                  <a:pt x="3162859" y="0"/>
                </a:lnTo>
                <a:lnTo>
                  <a:pt x="3162859" y="1779109"/>
                </a:lnTo>
                <a:lnTo>
                  <a:pt x="0" y="17791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6848311" y="904875"/>
            <a:ext cx="7337695" cy="851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4833" b="1" spc="241">
                <a:solidFill>
                  <a:srgbClr val="F47C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Test Automation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170378" y="1708792"/>
            <a:ext cx="8674959" cy="389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2"/>
              </a:lnSpc>
              <a:spcBef>
                <a:spcPct val="0"/>
              </a:spcBef>
            </a:pPr>
            <a:r>
              <a:rPr lang="en-US" sz="2294" spc="22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Our working strategy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385164" y="5110293"/>
            <a:ext cx="2356894" cy="1656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2"/>
              </a:lnSpc>
            </a:pPr>
            <a:r>
              <a:rPr lang="en-US" sz="1894" b="1" spc="18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Test scripts created with Selenium 4, Java, and TestNG.</a:t>
            </a:r>
          </a:p>
          <a:p>
            <a:pPr algn="ctr">
              <a:lnSpc>
                <a:spcPts val="2652"/>
              </a:lnSpc>
              <a:spcBef>
                <a:spcPct val="0"/>
              </a:spcBef>
            </a:pPr>
            <a:endParaRPr lang="en-US" sz="1894" b="1" spc="18">
              <a:solidFill>
                <a:srgbClr val="000000"/>
              </a:solidFill>
              <a:latin typeface="Canva Sans 2 Bold"/>
              <a:ea typeface="Canva Sans 2 Bold"/>
              <a:cs typeface="Canva Sans 2 Bold"/>
              <a:sym typeface="Canva Sans 2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576960" y="4489460"/>
            <a:ext cx="2356894" cy="132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2"/>
              </a:lnSpc>
            </a:pPr>
            <a:r>
              <a:rPr lang="en-US" sz="1894" b="1" spc="18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Framework built using Page Object Model (POM).</a:t>
            </a:r>
          </a:p>
          <a:p>
            <a:pPr algn="ctr">
              <a:lnSpc>
                <a:spcPts val="2652"/>
              </a:lnSpc>
              <a:spcBef>
                <a:spcPct val="0"/>
              </a:spcBef>
            </a:pPr>
            <a:endParaRPr lang="en-US" sz="1894" b="1" spc="18">
              <a:solidFill>
                <a:srgbClr val="000000"/>
              </a:solidFill>
              <a:latin typeface="Canva Sans 2 Bold"/>
              <a:ea typeface="Canva Sans 2 Bold"/>
              <a:cs typeface="Canva Sans 2 Bold"/>
              <a:sym typeface="Canva Sans 2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3011811" y="4372039"/>
            <a:ext cx="2356894" cy="990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2"/>
              </a:lnSpc>
            </a:pPr>
            <a:r>
              <a:rPr lang="en-US" sz="1894" b="1" spc="18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Project managed using Maven.</a:t>
            </a:r>
          </a:p>
          <a:p>
            <a:pPr algn="ctr">
              <a:lnSpc>
                <a:spcPts val="2652"/>
              </a:lnSpc>
              <a:spcBef>
                <a:spcPct val="0"/>
              </a:spcBef>
            </a:pPr>
            <a:endParaRPr lang="en-US" sz="1894" b="1" spc="18">
              <a:solidFill>
                <a:srgbClr val="000000"/>
              </a:solidFill>
              <a:latin typeface="Canva Sans 2 Bold"/>
              <a:ea typeface="Canva Sans 2 Bold"/>
              <a:cs typeface="Canva Sans 2 Bold"/>
              <a:sym typeface="Canva Sans 2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097536" y="6086358"/>
            <a:ext cx="2356894" cy="132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2"/>
              </a:lnSpc>
              <a:spcBef>
                <a:spcPct val="0"/>
              </a:spcBef>
            </a:pPr>
            <a:r>
              <a:rPr lang="en-US" sz="1894" b="1" spc="18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Using Allure reports with screenshots on pass and failure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05414" y="-3741011"/>
            <a:ext cx="10901093" cy="10901093"/>
          </a:xfrm>
          <a:custGeom>
            <a:avLst/>
            <a:gdLst/>
            <a:ahLst/>
            <a:cxnLst/>
            <a:rect l="l" t="t" r="r" b="b"/>
            <a:pathLst>
              <a:path w="10901093" h="10901093">
                <a:moveTo>
                  <a:pt x="0" y="0"/>
                </a:moveTo>
                <a:lnTo>
                  <a:pt x="10901093" y="0"/>
                </a:lnTo>
                <a:lnTo>
                  <a:pt x="10901093" y="10901092"/>
                </a:lnTo>
                <a:lnTo>
                  <a:pt x="0" y="1090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35306" y="8594810"/>
            <a:ext cx="4769224" cy="2384612"/>
          </a:xfrm>
          <a:custGeom>
            <a:avLst/>
            <a:gdLst/>
            <a:ahLst/>
            <a:cxnLst/>
            <a:rect l="l" t="t" r="r" b="b"/>
            <a:pathLst>
              <a:path w="4769224" h="2384612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98268" y="177158"/>
            <a:ext cx="8645732" cy="851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4833" b="1" spc="241">
                <a:solidFill>
                  <a:srgbClr val="F47C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Test Automation Video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5738" y="4143521"/>
            <a:ext cx="1003961" cy="670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76"/>
              </a:lnSpc>
              <a:spcBef>
                <a:spcPct val="0"/>
              </a:spcBef>
            </a:pPr>
            <a:r>
              <a:rPr lang="en-US" sz="3823" b="1">
                <a:solidFill>
                  <a:srgbClr val="FFFFFF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96225" y="4143521"/>
            <a:ext cx="7553224" cy="636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76"/>
              </a:lnSpc>
              <a:spcBef>
                <a:spcPct val="0"/>
              </a:spcBef>
            </a:pPr>
            <a:r>
              <a:rPr lang="en-US" sz="3823" u="sng" dirty="0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  <a:hlinkClick r:id="rId6" tooltip="https://drive.google.com/file/d/1SFlU02fUIQYWViSHjWv_tWHvxfh4PyNg/view?usp=sharing"/>
              </a:rPr>
              <a:t>Automation Video Link</a:t>
            </a:r>
            <a:endParaRPr lang="en-US" sz="3823" b="1" u="sng" dirty="0">
              <a:solidFill>
                <a:srgbClr val="FFFFFF"/>
              </a:solidFill>
              <a:latin typeface="Canva Sans 1 Bold"/>
              <a:ea typeface="Canva Sans 1 Bold"/>
              <a:cs typeface="Canva Sans 1 Bold"/>
              <a:sym typeface="Canva Sans 1 Bold"/>
              <a:hlinkClick r:id="rId6" tooltip="https://drive.google.com/file/d/1SFlU02fUIQYWViSHjWv_tWHvxfh4PyNg/view?usp=sharing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47469" y="4143521"/>
            <a:ext cx="1003961" cy="670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76"/>
              </a:lnSpc>
              <a:spcBef>
                <a:spcPct val="0"/>
              </a:spcBef>
            </a:pPr>
            <a:r>
              <a:rPr lang="en-US" sz="3823" b="1">
                <a:solidFill>
                  <a:srgbClr val="FFFFFF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62200" y="9589469"/>
            <a:ext cx="13225800" cy="357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sz="2138" b="1" u="sng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  <a:hlinkClick r:id="rId7" tooltip="https://www.canva.com/design/DAGUUorl4Mg/40hbasc1rbnichQdutZIhg/edit"/>
              </a:rPr>
              <a:t>https://drive.google.com/file/d/1SFlU02fUIQYWViSHjWv_tWHvxfh4PyNg/view?usp=sharing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67479" y="-4240424"/>
            <a:ext cx="8480848" cy="848084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A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652297" y="990357"/>
            <a:ext cx="1955505" cy="2133983"/>
          </a:xfrm>
          <a:custGeom>
            <a:avLst/>
            <a:gdLst/>
            <a:ahLst/>
            <a:cxnLst/>
            <a:rect l="l" t="t" r="r" b="b"/>
            <a:pathLst>
              <a:path w="1955505" h="2133983">
                <a:moveTo>
                  <a:pt x="0" y="0"/>
                </a:moveTo>
                <a:lnTo>
                  <a:pt x="1955505" y="0"/>
                </a:lnTo>
                <a:lnTo>
                  <a:pt x="1955505" y="2133983"/>
                </a:lnTo>
                <a:lnTo>
                  <a:pt x="0" y="2133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64903" y="3124340"/>
            <a:ext cx="11155172" cy="6205924"/>
          </a:xfrm>
          <a:custGeom>
            <a:avLst/>
            <a:gdLst/>
            <a:ahLst/>
            <a:cxnLst/>
            <a:rect l="l" t="t" r="r" b="b"/>
            <a:pathLst>
              <a:path w="11155172" h="6205924">
                <a:moveTo>
                  <a:pt x="0" y="0"/>
                </a:moveTo>
                <a:lnTo>
                  <a:pt x="11155173" y="0"/>
                </a:lnTo>
                <a:lnTo>
                  <a:pt x="11155173" y="6205924"/>
                </a:lnTo>
                <a:lnTo>
                  <a:pt x="0" y="62059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7" r="-10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54472"/>
            <a:ext cx="10804423" cy="769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24"/>
              </a:lnSpc>
            </a:pPr>
            <a:r>
              <a:rPr lang="en-US" sz="4773" b="1" spc="238">
                <a:solidFill>
                  <a:srgbClr val="F47C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our result in Allure Report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4483935" y="8311187"/>
            <a:ext cx="471414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KPI #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91032" y="-3824459"/>
            <a:ext cx="19670065" cy="5255628"/>
          </a:xfrm>
          <a:custGeom>
            <a:avLst/>
            <a:gdLst/>
            <a:ahLst/>
            <a:cxnLst/>
            <a:rect l="l" t="t" r="r" b="b"/>
            <a:pathLst>
              <a:path w="19670065" h="5255628">
                <a:moveTo>
                  <a:pt x="0" y="0"/>
                </a:moveTo>
                <a:lnTo>
                  <a:pt x="19670064" y="0"/>
                </a:lnTo>
                <a:lnTo>
                  <a:pt x="19670064" y="5255629"/>
                </a:lnTo>
                <a:lnTo>
                  <a:pt x="0" y="5255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64731" y="2859437"/>
            <a:ext cx="11055155" cy="6398863"/>
          </a:xfrm>
          <a:custGeom>
            <a:avLst/>
            <a:gdLst/>
            <a:ahLst/>
            <a:cxnLst/>
            <a:rect l="l" t="t" r="r" b="b"/>
            <a:pathLst>
              <a:path w="11055155" h="6398863">
                <a:moveTo>
                  <a:pt x="0" y="0"/>
                </a:moveTo>
                <a:lnTo>
                  <a:pt x="11055155" y="0"/>
                </a:lnTo>
                <a:lnTo>
                  <a:pt x="11055155" y="6398863"/>
                </a:lnTo>
                <a:lnTo>
                  <a:pt x="0" y="6398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80" r="-304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934483" y="8520018"/>
            <a:ext cx="19670065" cy="5255628"/>
          </a:xfrm>
          <a:custGeom>
            <a:avLst/>
            <a:gdLst/>
            <a:ahLst/>
            <a:cxnLst/>
            <a:rect l="l" t="t" r="r" b="b"/>
            <a:pathLst>
              <a:path w="19670065" h="5255628">
                <a:moveTo>
                  <a:pt x="0" y="0"/>
                </a:moveTo>
                <a:lnTo>
                  <a:pt x="19670065" y="0"/>
                </a:lnTo>
                <a:lnTo>
                  <a:pt x="19670065" y="5255628"/>
                </a:lnTo>
                <a:lnTo>
                  <a:pt x="0" y="525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694219" y="1505635"/>
            <a:ext cx="10641051" cy="95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37"/>
              </a:lnSpc>
              <a:spcBef>
                <a:spcPct val="0"/>
              </a:spcBef>
            </a:pPr>
            <a:r>
              <a:rPr lang="en-US" sz="5462" b="1" spc="273">
                <a:solidFill>
                  <a:srgbClr val="F47C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our result in Allure Report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45179" y="4003736"/>
            <a:ext cx="6387662" cy="3517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7"/>
              </a:lnSpc>
            </a:pPr>
            <a:r>
              <a:rPr lang="en-US" sz="2877" b="1" spc="28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test case isTerminationReasonPresent</a:t>
            </a:r>
          </a:p>
          <a:p>
            <a:pPr algn="ctr">
              <a:lnSpc>
                <a:spcPts val="4027"/>
              </a:lnSpc>
            </a:pPr>
            <a:r>
              <a:rPr lang="en-US" sz="2877" b="1" spc="28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is failed as the reason found is equal 0 as Termination reason 'Deceased' not found in records! so Expected :true</a:t>
            </a:r>
          </a:p>
          <a:p>
            <a:pPr algn="ctr">
              <a:lnSpc>
                <a:spcPts val="4027"/>
              </a:lnSpc>
              <a:spcBef>
                <a:spcPct val="0"/>
              </a:spcBef>
            </a:pPr>
            <a:r>
              <a:rPr lang="en-US" sz="2877" b="1" spc="28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Actual   :false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8345" y="1569227"/>
            <a:ext cx="6029655" cy="12059310"/>
          </a:xfrm>
          <a:custGeom>
            <a:avLst/>
            <a:gdLst/>
            <a:ahLst/>
            <a:cxnLst/>
            <a:rect l="l" t="t" r="r" b="b"/>
            <a:pathLst>
              <a:path w="6029655" h="12059310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120223" y="3645583"/>
            <a:ext cx="10237025" cy="3503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9"/>
              </a:lnSpc>
            </a:pPr>
            <a:r>
              <a:rPr lang="en-US" sz="12276" spc="257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ANY QUESTIONS?</a:t>
            </a:r>
          </a:p>
        </p:txBody>
      </p:sp>
      <p:sp>
        <p:nvSpPr>
          <p:cNvPr id="5" name="Freeform 5"/>
          <p:cNvSpPr/>
          <p:nvPr/>
        </p:nvSpPr>
        <p:spPr>
          <a:xfrm>
            <a:off x="920089" y="3177899"/>
            <a:ext cx="934283" cy="1815744"/>
          </a:xfrm>
          <a:custGeom>
            <a:avLst/>
            <a:gdLst/>
            <a:ahLst/>
            <a:cxnLst/>
            <a:rect l="l" t="t" r="r" b="b"/>
            <a:pathLst>
              <a:path w="934283" h="1815744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570654" y="7410579"/>
            <a:ext cx="1264709" cy="1264709"/>
          </a:xfrm>
          <a:custGeom>
            <a:avLst/>
            <a:gdLst/>
            <a:ahLst/>
            <a:cxnLst/>
            <a:rect l="l" t="t" r="r" b="b"/>
            <a:pathLst>
              <a:path w="1264709" h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961936" y="7809418"/>
            <a:ext cx="482144" cy="467032"/>
          </a:xfrm>
          <a:custGeom>
            <a:avLst/>
            <a:gdLst/>
            <a:ahLst/>
            <a:cxnLst/>
            <a:rect l="l" t="t" r="r" b="b"/>
            <a:pathLst>
              <a:path w="482144" h="467032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-3606480" y="7558094"/>
            <a:ext cx="3606480" cy="844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Calle Cualquiera 123, Cualquier Lugar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3062" y="2868693"/>
            <a:ext cx="7110938" cy="3364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Abdullah Wahid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Mohamed Abdelrehem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Sara Ramadan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Eman Mahmoud</a:t>
            </a:r>
          </a:p>
          <a:p>
            <a:pPr marL="706335" lvl="1" indent="-353167" algn="l">
              <a:lnSpc>
                <a:spcPts val="5332"/>
              </a:lnSpc>
              <a:spcBef>
                <a:spcPct val="0"/>
              </a:spcBef>
              <a:buAutoNum type="arabicPeriod"/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Nourhan Mohamed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033062" y="1894618"/>
            <a:ext cx="4122555" cy="864127"/>
            <a:chOff x="0" y="0"/>
            <a:chExt cx="1085776" cy="2275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85776" cy="227589"/>
            </a:xfrm>
            <a:custGeom>
              <a:avLst/>
              <a:gdLst/>
              <a:ahLst/>
              <a:cxnLst/>
              <a:rect l="l" t="t" r="r" b="b"/>
              <a:pathLst>
                <a:path w="1085776" h="227589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1085776" cy="3228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292"/>
                </a:lnSpc>
                <a:spcBef>
                  <a:spcPct val="0"/>
                </a:spcBef>
              </a:pPr>
              <a:r>
                <a:rPr lang="en-US" sz="3110" spc="74">
                  <a:solidFill>
                    <a:srgbClr val="FFFFFF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Team Members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275376" y="5431056"/>
            <a:ext cx="12295876" cy="10509296"/>
          </a:xfrm>
          <a:custGeom>
            <a:avLst/>
            <a:gdLst/>
            <a:ahLst/>
            <a:cxnLst/>
            <a:rect l="l" t="t" r="r" b="b"/>
            <a:pathLst>
              <a:path w="12295876" h="1050929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9692389" y="1894618"/>
            <a:ext cx="5147465" cy="10460936"/>
            <a:chOff x="0" y="0"/>
            <a:chExt cx="5001260" cy="101638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4"/>
              <a:stretch>
                <a:fillRect l="-45" r="-4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65273" r="-11563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 rot="2121754">
            <a:off x="14196449" y="953069"/>
            <a:ext cx="1286811" cy="1099839"/>
          </a:xfrm>
          <a:custGeom>
            <a:avLst/>
            <a:gdLst/>
            <a:ahLst/>
            <a:cxnLst/>
            <a:rect l="l" t="t" r="r" b="b"/>
            <a:pathLst>
              <a:path w="1286811" h="1099839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636" y="3796944"/>
            <a:ext cx="3353350" cy="3845268"/>
            <a:chOff x="0" y="0"/>
            <a:chExt cx="1046652" cy="1200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6652" cy="1200190"/>
            </a:xfrm>
            <a:custGeom>
              <a:avLst/>
              <a:gdLst/>
              <a:ahLst/>
              <a:cxnLst/>
              <a:rect l="l" t="t" r="r" b="b"/>
              <a:pathLst>
                <a:path w="1046652" h="1200190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1158633"/>
                  </a:lnTo>
                  <a:cubicBezTo>
                    <a:pt x="1046652" y="1169655"/>
                    <a:pt x="1042274" y="1180225"/>
                    <a:pt x="1034480" y="1188019"/>
                  </a:cubicBezTo>
                  <a:cubicBezTo>
                    <a:pt x="1026687" y="1195812"/>
                    <a:pt x="1016117" y="1200190"/>
                    <a:pt x="1005095" y="1200190"/>
                  </a:cubicBezTo>
                  <a:lnTo>
                    <a:pt x="41557" y="1200190"/>
                  </a:lnTo>
                  <a:cubicBezTo>
                    <a:pt x="18606" y="1200190"/>
                    <a:pt x="0" y="1181585"/>
                    <a:pt x="0" y="1158633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046652" cy="1247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242369"/>
            <a:ext cx="18288000" cy="2044631"/>
            <a:chOff x="0" y="0"/>
            <a:chExt cx="4816593" cy="5385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538504"/>
            </a:xfrm>
            <a:custGeom>
              <a:avLst/>
              <a:gdLst/>
              <a:ahLst/>
              <a:cxnLst/>
              <a:rect l="l" t="t" r="r" b="b"/>
              <a:pathLst>
                <a:path w="4816592" h="538504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4816593" cy="614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134548" y="2822"/>
            <a:ext cx="2534336" cy="1689557"/>
          </a:xfrm>
          <a:custGeom>
            <a:avLst/>
            <a:gdLst/>
            <a:ahLst/>
            <a:cxnLst/>
            <a:rect l="l" t="t" r="r" b="b"/>
            <a:pathLst>
              <a:path w="2534336" h="1689557">
                <a:moveTo>
                  <a:pt x="0" y="0"/>
                </a:moveTo>
                <a:lnTo>
                  <a:pt x="2534335" y="0"/>
                </a:lnTo>
                <a:lnTo>
                  <a:pt x="2534335" y="1689557"/>
                </a:lnTo>
                <a:lnTo>
                  <a:pt x="0" y="1689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5864123" y="3548511"/>
            <a:ext cx="1782567" cy="523404"/>
            <a:chOff x="0" y="0"/>
            <a:chExt cx="405394" cy="1190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b="1" spc="22">
                  <a:solidFill>
                    <a:srgbClr val="FFFFFF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01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86936" y="3722026"/>
            <a:ext cx="3353350" cy="3845268"/>
            <a:chOff x="0" y="0"/>
            <a:chExt cx="1046652" cy="12001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6652" cy="1200190"/>
            </a:xfrm>
            <a:custGeom>
              <a:avLst/>
              <a:gdLst/>
              <a:ahLst/>
              <a:cxnLst/>
              <a:rect l="l" t="t" r="r" b="b"/>
              <a:pathLst>
                <a:path w="1046652" h="1200190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1158633"/>
                  </a:lnTo>
                  <a:cubicBezTo>
                    <a:pt x="1046652" y="1169655"/>
                    <a:pt x="1042274" y="1180225"/>
                    <a:pt x="1034480" y="1188019"/>
                  </a:cubicBezTo>
                  <a:cubicBezTo>
                    <a:pt x="1026687" y="1195812"/>
                    <a:pt x="1016117" y="1200190"/>
                    <a:pt x="1005095" y="1200190"/>
                  </a:cubicBezTo>
                  <a:lnTo>
                    <a:pt x="41557" y="1200190"/>
                  </a:lnTo>
                  <a:cubicBezTo>
                    <a:pt x="18606" y="1200190"/>
                    <a:pt x="0" y="1181585"/>
                    <a:pt x="0" y="1158633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046652" cy="1247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579423" y="3515933"/>
            <a:ext cx="1782567" cy="523404"/>
            <a:chOff x="0" y="0"/>
            <a:chExt cx="405394" cy="1190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b="1" spc="22">
                  <a:solidFill>
                    <a:srgbClr val="FFFFFF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02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602236" y="3647109"/>
            <a:ext cx="3353350" cy="3845268"/>
            <a:chOff x="0" y="0"/>
            <a:chExt cx="1046652" cy="12001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6652" cy="1200190"/>
            </a:xfrm>
            <a:custGeom>
              <a:avLst/>
              <a:gdLst/>
              <a:ahLst/>
              <a:cxnLst/>
              <a:rect l="l" t="t" r="r" b="b"/>
              <a:pathLst>
                <a:path w="1046652" h="1200190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1158633"/>
                  </a:lnTo>
                  <a:cubicBezTo>
                    <a:pt x="1046652" y="1169655"/>
                    <a:pt x="1042274" y="1180225"/>
                    <a:pt x="1034480" y="1188019"/>
                  </a:cubicBezTo>
                  <a:cubicBezTo>
                    <a:pt x="1026687" y="1195812"/>
                    <a:pt x="1016117" y="1200190"/>
                    <a:pt x="1005095" y="1200190"/>
                  </a:cubicBezTo>
                  <a:lnTo>
                    <a:pt x="41557" y="1200190"/>
                  </a:lnTo>
                  <a:cubicBezTo>
                    <a:pt x="18606" y="1200190"/>
                    <a:pt x="0" y="1181585"/>
                    <a:pt x="0" y="1158633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046652" cy="1247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294723" y="3483355"/>
            <a:ext cx="1782567" cy="523404"/>
            <a:chOff x="0" y="0"/>
            <a:chExt cx="405394" cy="11903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b="1" spc="22">
                  <a:solidFill>
                    <a:srgbClr val="FFFFFF"/>
                  </a:solidFill>
                  <a:latin typeface="Canva Sans 2 Bold"/>
                  <a:ea typeface="Canva Sans 2 Bold"/>
                  <a:cs typeface="Canva Sans 2 Bold"/>
                  <a:sym typeface="Canva Sans 2 Bold"/>
                </a:rPr>
                <a:t>03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357002" y="1103760"/>
            <a:ext cx="3085661" cy="1210063"/>
          </a:xfrm>
          <a:custGeom>
            <a:avLst/>
            <a:gdLst/>
            <a:ahLst/>
            <a:cxnLst/>
            <a:rect l="l" t="t" r="r" b="b"/>
            <a:pathLst>
              <a:path w="3085661" h="1210063">
                <a:moveTo>
                  <a:pt x="0" y="0"/>
                </a:moveTo>
                <a:lnTo>
                  <a:pt x="3085662" y="0"/>
                </a:lnTo>
                <a:lnTo>
                  <a:pt x="3085662" y="1210064"/>
                </a:lnTo>
                <a:lnTo>
                  <a:pt x="0" y="1210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6848311" y="904875"/>
            <a:ext cx="7337695" cy="85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4833" b="1" spc="241">
                <a:solidFill>
                  <a:srgbClr val="F47C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Manual Testing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170378" y="1708792"/>
            <a:ext cx="8674959" cy="389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2"/>
              </a:lnSpc>
              <a:spcBef>
                <a:spcPct val="0"/>
              </a:spcBef>
            </a:pPr>
            <a:r>
              <a:rPr lang="en-US" sz="2294" spc="22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Our working strategy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385164" y="5110293"/>
            <a:ext cx="2356894" cy="990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2"/>
              </a:lnSpc>
              <a:spcBef>
                <a:spcPct val="0"/>
              </a:spcBef>
            </a:pPr>
            <a:r>
              <a:rPr lang="en-US" sz="1894" b="1" spc="18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Each test case is linked to its user story on Jira.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758518" y="5110293"/>
            <a:ext cx="2356894" cy="990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2"/>
              </a:lnSpc>
              <a:spcBef>
                <a:spcPct val="0"/>
              </a:spcBef>
            </a:pPr>
            <a:r>
              <a:rPr lang="en-US" sz="1894" b="1" spc="18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Test cases for as many features as possible.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011811" y="4372039"/>
            <a:ext cx="2356894" cy="265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2"/>
              </a:lnSpc>
              <a:spcBef>
                <a:spcPct val="0"/>
              </a:spcBef>
            </a:pPr>
            <a:r>
              <a:rPr lang="en-US" sz="1894" b="1" spc="18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Detailed bug reports linked to the related user stories and test cases, including evidence such as screenshots or videos.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29550" y="2659150"/>
            <a:ext cx="7177254" cy="7177254"/>
            <a:chOff x="0" y="0"/>
            <a:chExt cx="3282950" cy="3282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6" r="-38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7328872" y="4546011"/>
            <a:ext cx="2313366" cy="2313366"/>
          </a:xfrm>
          <a:custGeom>
            <a:avLst/>
            <a:gdLst/>
            <a:ahLst/>
            <a:cxnLst/>
            <a:rect l="l" t="t" r="r" b="b"/>
            <a:pathLst>
              <a:path w="2313366" h="2313366">
                <a:moveTo>
                  <a:pt x="0" y="0"/>
                </a:moveTo>
                <a:lnTo>
                  <a:pt x="2313366" y="0"/>
                </a:lnTo>
                <a:lnTo>
                  <a:pt x="2313366" y="2313366"/>
                </a:lnTo>
                <a:lnTo>
                  <a:pt x="0" y="23133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9880363" y="4043858"/>
            <a:ext cx="8141287" cy="3633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I thoroughly tested the login page, covering all key features: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Username Textbox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Validated input formats and error handling.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Password Textbox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Tested password validation, including length and complexity requirements.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Forgot Password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Verified the full reset process, ensuring both successful and unsuccessful scenarios were handled properly.</a:t>
            </a:r>
          </a:p>
          <a:p>
            <a:pPr marL="0" lvl="0" indent="0" algn="l">
              <a:lnSpc>
                <a:spcPts val="2893"/>
              </a:lnSpc>
            </a:pPr>
            <a:endParaRPr lang="en-US" sz="2066" spc="20">
              <a:solidFill>
                <a:srgbClr val="231F20"/>
              </a:solidFill>
              <a:latin typeface="Canva Sans 1"/>
              <a:ea typeface="Canva Sans 1"/>
              <a:cs typeface="Canva Sans 1"/>
              <a:sym typeface="Canva Sans 1"/>
            </a:endParaRPr>
          </a:p>
          <a:p>
            <a:pPr marL="0" lvl="0" indent="0" algn="l">
              <a:lnSpc>
                <a:spcPts val="2893"/>
              </a:lnSpc>
            </a:pPr>
            <a:endParaRPr lang="en-US" sz="2066" spc="20">
              <a:solidFill>
                <a:srgbClr val="231F20"/>
              </a:solidFill>
              <a:latin typeface="Canva Sans 1"/>
              <a:ea typeface="Canva Sans 1"/>
              <a:cs typeface="Canva Sans 1"/>
              <a:sym typeface="Canva Sans 1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99083" y="5444393"/>
            <a:ext cx="2172944" cy="44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47"/>
              </a:lnSpc>
            </a:pPr>
            <a:r>
              <a:rPr lang="en-US" sz="2534" b="1" spc="25">
                <a:solidFill>
                  <a:srgbClr val="FDFBFB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Manual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37893" y="857250"/>
            <a:ext cx="9412214" cy="122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b="1" spc="348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ORANGE HRM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54972" y="2021386"/>
            <a:ext cx="6978055" cy="37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</a:pPr>
            <a:r>
              <a:rPr lang="en-US" sz="2110" spc="21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HR Mangment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54972" y="2425569"/>
            <a:ext cx="6978055" cy="46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3"/>
              </a:lnSpc>
            </a:pPr>
            <a:r>
              <a:rPr lang="en-US" sz="2610" b="1" spc="26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Login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28872" y="4179528"/>
            <a:ext cx="2229384" cy="324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98"/>
              </a:lnSpc>
            </a:pPr>
            <a:r>
              <a:rPr lang="en-US" sz="1855" b="1" spc="18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Abdullah Wahid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17915" y="7186474"/>
            <a:ext cx="4052170" cy="897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Testcases: 8</a:t>
            </a:r>
          </a:p>
          <a:p>
            <a:pPr marL="0" lvl="0" indent="0"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Bugs: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647917" y="3606443"/>
            <a:ext cx="8141287" cy="6167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I conducted thorough testing covering: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User Management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Verified search, sorting, adding, editing, and deleting users.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Job Management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Tested job titles, categories, and specifications.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Organization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Ensured proper management of organizational units.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Qualifications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Validated skills, education, and licenses linked to employee records.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Nationalities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Checked nationality additions and consistency in dropdowns.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Corporate Branding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Verified smooth application of logo and design changes.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Configuration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Ensured system preferences functioned correctly.</a:t>
            </a:r>
          </a:p>
          <a:p>
            <a:pPr algn="l">
              <a:lnSpc>
                <a:spcPts val="2893"/>
              </a:lnSpc>
            </a:pPr>
            <a:endParaRPr lang="en-US" sz="2066" spc="20">
              <a:solidFill>
                <a:srgbClr val="231F20"/>
              </a:solidFill>
              <a:latin typeface="Canva Sans 1"/>
              <a:ea typeface="Canva Sans 1"/>
              <a:cs typeface="Canva Sans 1"/>
              <a:sym typeface="Canva Sans 1"/>
            </a:endParaRPr>
          </a:p>
          <a:p>
            <a:pPr marL="0" lvl="0" indent="0" algn="l">
              <a:lnSpc>
                <a:spcPts val="2893"/>
              </a:lnSpc>
            </a:pPr>
            <a:endParaRPr lang="en-US" sz="2066" spc="20">
              <a:solidFill>
                <a:srgbClr val="231F20"/>
              </a:solidFill>
              <a:latin typeface="Canva Sans 1"/>
              <a:ea typeface="Canva Sans 1"/>
              <a:cs typeface="Canva Sans 1"/>
              <a:sym typeface="Canva Sans 1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48826" y="3991977"/>
            <a:ext cx="2313366" cy="2313366"/>
            <a:chOff x="0" y="0"/>
            <a:chExt cx="3084488" cy="308448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84488" cy="3084488"/>
            </a:xfrm>
            <a:custGeom>
              <a:avLst/>
              <a:gdLst/>
              <a:ahLst/>
              <a:cxnLst/>
              <a:rect l="l" t="t" r="r" b="b"/>
              <a:pathLst>
                <a:path w="3084488" h="3084488">
                  <a:moveTo>
                    <a:pt x="0" y="0"/>
                  </a:moveTo>
                  <a:lnTo>
                    <a:pt x="3084488" y="0"/>
                  </a:lnTo>
                  <a:lnTo>
                    <a:pt x="3084488" y="3084488"/>
                  </a:lnTo>
                  <a:lnTo>
                    <a:pt x="0" y="3084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3615" y="1220067"/>
              <a:ext cx="2897258" cy="577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47"/>
                </a:lnSpc>
              </a:pPr>
              <a:r>
                <a:rPr lang="en-US" sz="2534" b="1" spc="25">
                  <a:solidFill>
                    <a:srgbClr val="FDFBFB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Manual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437893" y="857250"/>
            <a:ext cx="9412214" cy="122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b="1" spc="348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ORANGE HRM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54972" y="2021386"/>
            <a:ext cx="6978055" cy="37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</a:pPr>
            <a:r>
              <a:rPr lang="en-US" sz="2110" spc="21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HR Mangment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54972" y="2425569"/>
            <a:ext cx="6978055" cy="46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3"/>
              </a:lnSpc>
            </a:pPr>
            <a:r>
              <a:rPr lang="en-US" sz="2610" b="1" spc="26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Admin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8826" y="3625493"/>
            <a:ext cx="2229384" cy="324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98"/>
              </a:lnSpc>
            </a:pPr>
            <a:r>
              <a:rPr lang="en-US" sz="1855" b="1" spc="18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Abdullah Wahid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0870" y="9264192"/>
            <a:ext cx="4052170" cy="897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Testcases: 38</a:t>
            </a:r>
          </a:p>
          <a:p>
            <a:pPr marL="0" lvl="0" indent="0"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Bugs: 3</a:t>
            </a:r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0870167" y="2892732"/>
            <a:ext cx="7177254" cy="7177254"/>
            <a:chOff x="0" y="0"/>
            <a:chExt cx="3282950" cy="32829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-10304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9745" y="2892732"/>
            <a:ext cx="7177254" cy="7177254"/>
            <a:chOff x="0" y="0"/>
            <a:chExt cx="3282950" cy="3282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9138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7515173" y="4957225"/>
            <a:ext cx="2313366" cy="2313366"/>
          </a:xfrm>
          <a:custGeom>
            <a:avLst/>
            <a:gdLst/>
            <a:ahLst/>
            <a:cxnLst/>
            <a:rect l="l" t="t" r="r" b="b"/>
            <a:pathLst>
              <a:path w="2313366" h="2313366">
                <a:moveTo>
                  <a:pt x="0" y="0"/>
                </a:moveTo>
                <a:lnTo>
                  <a:pt x="2313366" y="0"/>
                </a:lnTo>
                <a:lnTo>
                  <a:pt x="2313366" y="2313366"/>
                </a:lnTo>
                <a:lnTo>
                  <a:pt x="0" y="23133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146713" y="4525632"/>
            <a:ext cx="8141287" cy="2950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066" spc="20" dirty="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I thoroughly tested the Recruitment page, covering: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 dirty="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Candidates</a:t>
            </a:r>
            <a:r>
              <a:rPr lang="en-US" sz="2066" spc="20" dirty="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Verified candidate search, tracking, and application management.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 dirty="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Vacancies</a:t>
            </a:r>
            <a:r>
              <a:rPr lang="en-US" sz="2066" spc="20" dirty="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Tested job posting, vacancy details, and hiring workflow. This ensured reliable functionality throughout the Recruitment module.</a:t>
            </a:r>
          </a:p>
          <a:p>
            <a:pPr algn="l">
              <a:lnSpc>
                <a:spcPts val="2893"/>
              </a:lnSpc>
            </a:pPr>
            <a:endParaRPr lang="en-US" sz="2066" spc="20" dirty="0">
              <a:solidFill>
                <a:srgbClr val="231F20"/>
              </a:solidFill>
              <a:latin typeface="Canva Sans 1"/>
              <a:ea typeface="Canva Sans 1"/>
              <a:cs typeface="Canva Sans 1"/>
              <a:sym typeface="Canva Sans 1"/>
            </a:endParaRPr>
          </a:p>
          <a:p>
            <a:pPr marL="0" lvl="0" indent="0" algn="l">
              <a:lnSpc>
                <a:spcPts val="2893"/>
              </a:lnSpc>
            </a:pPr>
            <a:endParaRPr lang="en-US" sz="2066" spc="20" dirty="0">
              <a:solidFill>
                <a:srgbClr val="231F20"/>
              </a:solidFill>
              <a:latin typeface="Canva Sans 1"/>
              <a:ea typeface="Canva Sans 1"/>
              <a:cs typeface="Canva Sans 1"/>
              <a:sym typeface="Canva Sans 1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536309" y="5872202"/>
            <a:ext cx="2172944" cy="44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47"/>
              </a:lnSpc>
            </a:pPr>
            <a:r>
              <a:rPr lang="en-US" sz="2534" b="1" spc="25">
                <a:solidFill>
                  <a:srgbClr val="FDFBFB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Manual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37893" y="857250"/>
            <a:ext cx="9412214" cy="122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b="1" spc="348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ORANGE HRM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54972" y="2021386"/>
            <a:ext cx="6978055" cy="37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</a:pPr>
            <a:r>
              <a:rPr lang="en-US" sz="2110" spc="21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HR Mangment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54972" y="2425569"/>
            <a:ext cx="6978055" cy="46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3"/>
              </a:lnSpc>
            </a:pPr>
            <a:r>
              <a:rPr lang="en-US" sz="2610" b="1" spc="26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Recruitment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31548" y="4544682"/>
            <a:ext cx="2582464" cy="307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58"/>
              </a:lnSpc>
            </a:pPr>
            <a:r>
              <a:rPr lang="en-US" sz="1755" b="1" spc="17" dirty="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Mohamed </a:t>
            </a:r>
            <a:r>
              <a:rPr lang="en-US" sz="1755" b="1" spc="17" dirty="0" err="1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Abdelrehem</a:t>
            </a:r>
            <a:endParaRPr lang="en-US" sz="1755" b="1" spc="17" dirty="0">
              <a:solidFill>
                <a:srgbClr val="231F20"/>
              </a:solidFill>
              <a:latin typeface="Canva Sans 1 Bold"/>
              <a:ea typeface="Canva Sans 1 Bold"/>
              <a:cs typeface="Canva Sans 1 Bold"/>
              <a:sym typeface="Canva Sans 1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446768" y="8447269"/>
            <a:ext cx="4052170" cy="44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Testcases: 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48826" y="3991977"/>
            <a:ext cx="2313366" cy="2313366"/>
            <a:chOff x="0" y="0"/>
            <a:chExt cx="3084488" cy="30844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84488" cy="3084488"/>
            </a:xfrm>
            <a:custGeom>
              <a:avLst/>
              <a:gdLst/>
              <a:ahLst/>
              <a:cxnLst/>
              <a:rect l="l" t="t" r="r" b="b"/>
              <a:pathLst>
                <a:path w="3084488" h="3084488">
                  <a:moveTo>
                    <a:pt x="0" y="0"/>
                  </a:moveTo>
                  <a:lnTo>
                    <a:pt x="3084488" y="0"/>
                  </a:lnTo>
                  <a:lnTo>
                    <a:pt x="3084488" y="3084488"/>
                  </a:lnTo>
                  <a:lnTo>
                    <a:pt x="0" y="3084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3615" y="1220067"/>
              <a:ext cx="2897258" cy="577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47"/>
                </a:lnSpc>
              </a:pPr>
              <a:r>
                <a:rPr lang="en-US" sz="2534" b="1" spc="25">
                  <a:solidFill>
                    <a:srgbClr val="FDFBFB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Manual</a:t>
              </a: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626156" y="2716716"/>
            <a:ext cx="7177254" cy="7177254"/>
            <a:chOff x="0" y="0"/>
            <a:chExt cx="3282950" cy="32829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-4084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24084" y="3931356"/>
            <a:ext cx="8141287" cy="1103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066" spc="20" dirty="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I thoroughly tested the Buzz page, covering: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 dirty="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Buzz Newsfeed</a:t>
            </a:r>
            <a:r>
              <a:rPr lang="en-US" sz="2066" spc="20" dirty="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</a:t>
            </a:r>
            <a:r>
              <a:rPr lang="en-US" sz="2400" b="0" i="0" dirty="0">
                <a:solidFill>
                  <a:srgbClr val="231F20"/>
                </a:solidFill>
                <a:effectLst/>
              </a:rPr>
              <a:t>Verified post creation, sharing media, commenting, Editing, and feed updates.</a:t>
            </a:r>
            <a:endParaRPr lang="en-US" sz="2066" spc="20" dirty="0">
              <a:solidFill>
                <a:srgbClr val="231F20"/>
              </a:solidFill>
              <a:latin typeface="Canva Sans 1"/>
              <a:ea typeface="Canva Sans 1"/>
              <a:cs typeface="Canva Sans 1"/>
              <a:sym typeface="Canva Sans 1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37893" y="857250"/>
            <a:ext cx="9412214" cy="122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b="1" spc="348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ORANGE HRM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54972" y="2021386"/>
            <a:ext cx="6978055" cy="37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</a:pPr>
            <a:r>
              <a:rPr lang="en-US" sz="2110" spc="21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HR Mangment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654972" y="2425569"/>
            <a:ext cx="6978055" cy="46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3"/>
              </a:lnSpc>
            </a:pPr>
            <a:r>
              <a:rPr lang="en-US" sz="2610" b="1" spc="26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Buzz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8826" y="3625493"/>
            <a:ext cx="2759004" cy="267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038"/>
              </a:lnSpc>
            </a:pPr>
            <a:r>
              <a:rPr lang="en-US" sz="1455" b="1" spc="14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Mohamed Abdelrehem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0870" y="9264192"/>
            <a:ext cx="4052170" cy="44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Testcases: ??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9745" y="2892732"/>
            <a:ext cx="7177254" cy="7177254"/>
            <a:chOff x="0" y="0"/>
            <a:chExt cx="3282950" cy="3282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9277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7649996" y="3693345"/>
            <a:ext cx="2313366" cy="2313366"/>
          </a:xfrm>
          <a:custGeom>
            <a:avLst/>
            <a:gdLst/>
            <a:ahLst/>
            <a:cxnLst/>
            <a:rect l="l" t="t" r="r" b="b"/>
            <a:pathLst>
              <a:path w="2313366" h="2313366">
                <a:moveTo>
                  <a:pt x="0" y="0"/>
                </a:moveTo>
                <a:lnTo>
                  <a:pt x="2313366" y="0"/>
                </a:lnTo>
                <a:lnTo>
                  <a:pt x="2313366" y="2313366"/>
                </a:lnTo>
                <a:lnTo>
                  <a:pt x="0" y="23133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068137" y="3245157"/>
            <a:ext cx="8141287" cy="3996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I thoroughly tested the PIM page, covering: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Configuration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Verified functionality for configuration settings, optional fields, custom fields, data import, reporting methods, and termination reasons.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Employee List: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 Tested search, sorting, and filtering of employee records.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Add Employee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Ensured accurate data entry, validation, and proper saving of employee details.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Reports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: Validated report generation, filtering, and accuracy of displayed data</a:t>
            </a:r>
          </a:p>
          <a:p>
            <a:pPr marL="0" lvl="0" indent="0" algn="l">
              <a:lnSpc>
                <a:spcPts val="2893"/>
              </a:lnSpc>
            </a:pPr>
            <a:endParaRPr lang="en-US" sz="2066" spc="20">
              <a:solidFill>
                <a:srgbClr val="231F20"/>
              </a:solidFill>
              <a:latin typeface="Canva Sans 1"/>
              <a:ea typeface="Canva Sans 1"/>
              <a:cs typeface="Canva Sans 1"/>
              <a:sym typeface="Canva Sans 1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20207" y="4591726"/>
            <a:ext cx="2172944" cy="44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47"/>
              </a:lnSpc>
            </a:pPr>
            <a:r>
              <a:rPr lang="en-US" sz="2534" b="1" spc="25">
                <a:solidFill>
                  <a:srgbClr val="FDFBFB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Manual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37893" y="857250"/>
            <a:ext cx="9412214" cy="122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b="1" spc="348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ORANGE HRM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54972" y="2021386"/>
            <a:ext cx="6978055" cy="37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</a:pPr>
            <a:r>
              <a:rPr lang="en-US" sz="2110" spc="21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HR Mangment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54972" y="2425569"/>
            <a:ext cx="6978055" cy="46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3"/>
              </a:lnSpc>
            </a:pPr>
            <a:r>
              <a:rPr lang="en-US" sz="2610" b="1" spc="26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PIM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49996" y="3269843"/>
            <a:ext cx="1876304" cy="376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78"/>
              </a:lnSpc>
            </a:pPr>
            <a:r>
              <a:rPr lang="en-US" sz="2055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Sara Ramadan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01541" y="7773299"/>
            <a:ext cx="7289271" cy="1608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Testcases: 57</a:t>
            </a:r>
          </a:p>
          <a:p>
            <a:pPr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Bugs: 3 </a:t>
            </a:r>
          </a:p>
          <a:p>
            <a:pPr marL="0" lvl="0" indent="0" algn="l">
              <a:lnSpc>
                <a:spcPts val="2847"/>
              </a:lnSpc>
            </a:pPr>
            <a:r>
              <a:rPr lang="en-US" sz="2034" b="1" spc="20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(there is more bugs in data validation fields, but not present in the document)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66955" y="3925302"/>
            <a:ext cx="8141287" cy="182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I thoroughly tested the Logout page, covering: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Verify that the </a:t>
            </a: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'Logout' button is accessible</a:t>
            </a: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 from any page within the user profile screen.</a:t>
            </a:r>
          </a:p>
          <a:p>
            <a:pPr marL="446179" lvl="1" indent="-223090" algn="l">
              <a:lnSpc>
                <a:spcPts val="2893"/>
              </a:lnSpc>
              <a:buFont typeface="Arial"/>
              <a:buChar char="•"/>
            </a:pPr>
            <a:r>
              <a:rPr lang="en-US" sz="2066" spc="20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 Verify that the </a:t>
            </a:r>
            <a:r>
              <a:rPr lang="en-US" sz="2066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Functionality 'Logout' button</a:t>
            </a:r>
          </a:p>
          <a:p>
            <a:pPr marL="0" lvl="0" indent="0" algn="l">
              <a:lnSpc>
                <a:spcPts val="2893"/>
              </a:lnSpc>
            </a:pPr>
            <a:endParaRPr lang="en-US" sz="2066" b="1" spc="20">
              <a:solidFill>
                <a:srgbClr val="231F20"/>
              </a:solidFill>
              <a:latin typeface="Canva Sans 1 Bold"/>
              <a:ea typeface="Canva Sans 1 Bold"/>
              <a:cs typeface="Canva Sans 1 Bold"/>
              <a:sym typeface="Canva Sans 1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48826" y="3991977"/>
            <a:ext cx="2313366" cy="2313366"/>
            <a:chOff x="0" y="0"/>
            <a:chExt cx="3084488" cy="308448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84488" cy="3084488"/>
            </a:xfrm>
            <a:custGeom>
              <a:avLst/>
              <a:gdLst/>
              <a:ahLst/>
              <a:cxnLst/>
              <a:rect l="l" t="t" r="r" b="b"/>
              <a:pathLst>
                <a:path w="3084488" h="3084488">
                  <a:moveTo>
                    <a:pt x="0" y="0"/>
                  </a:moveTo>
                  <a:lnTo>
                    <a:pt x="3084488" y="0"/>
                  </a:lnTo>
                  <a:lnTo>
                    <a:pt x="3084488" y="3084488"/>
                  </a:lnTo>
                  <a:lnTo>
                    <a:pt x="0" y="3084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3615" y="1220067"/>
              <a:ext cx="2897258" cy="577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47"/>
                </a:lnSpc>
              </a:pPr>
              <a:r>
                <a:rPr lang="en-US" sz="2534" b="1" spc="25">
                  <a:solidFill>
                    <a:srgbClr val="FDFBFB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Manual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437893" y="857250"/>
            <a:ext cx="9412214" cy="122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b="1" spc="348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ORANGE HRM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54972" y="2021386"/>
            <a:ext cx="6978055" cy="37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</a:pPr>
            <a:r>
              <a:rPr lang="en-US" sz="2110" spc="21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HR Mangment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54972" y="2425569"/>
            <a:ext cx="6978055" cy="46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3"/>
              </a:lnSpc>
            </a:pPr>
            <a:r>
              <a:rPr lang="en-US" sz="2610" b="1" spc="26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Logout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0870" y="9264192"/>
            <a:ext cx="4052170" cy="44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47"/>
              </a:lnSpc>
            </a:pPr>
            <a:r>
              <a:rPr lang="en-US" sz="2534" b="1" spc="25">
                <a:solidFill>
                  <a:srgbClr val="F35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Number of Testcases: 2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870167" y="2892732"/>
            <a:ext cx="7177254" cy="7177254"/>
            <a:chOff x="0" y="0"/>
            <a:chExt cx="3282950" cy="3282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b="-629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48826" y="3451550"/>
            <a:ext cx="1876304" cy="376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78"/>
              </a:lnSpc>
            </a:pPr>
            <a:r>
              <a:rPr lang="en-US" sz="2055" b="1" spc="20">
                <a:solidFill>
                  <a:srgbClr val="231F2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Sara Ramadan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832</Words>
  <Application>Microsoft Office PowerPoint</Application>
  <PresentationFormat>Custom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Canva Sans 2 Bold</vt:lpstr>
      <vt:lpstr>Canva Sans 1 Bold</vt:lpstr>
      <vt:lpstr>Canva Sans 2</vt:lpstr>
      <vt:lpstr>Arial</vt:lpstr>
      <vt:lpstr>Codec Pro ExtraBold</vt:lpstr>
      <vt:lpstr>Calibri</vt:lpstr>
      <vt:lpstr>Canva Sans 1</vt:lpstr>
      <vt:lpstr>Open Sauce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creative marketing plan Presentation </dc:title>
  <cp:lastModifiedBy>mohamed.ali99@eng.s-mu.edu.eg</cp:lastModifiedBy>
  <cp:revision>5</cp:revision>
  <dcterms:created xsi:type="dcterms:W3CDTF">2006-08-16T00:00:00Z</dcterms:created>
  <dcterms:modified xsi:type="dcterms:W3CDTF">2024-10-23T14:53:17Z</dcterms:modified>
  <dc:identifier>DAGUU3EmNZk</dc:identifier>
</cp:coreProperties>
</file>