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79" r:id="rId7"/>
    <p:sldId id="280" r:id="rId8"/>
    <p:sldId id="281" r:id="rId9"/>
    <p:sldId id="282" r:id="rId10"/>
    <p:sldId id="283" r:id="rId11"/>
    <p:sldId id="284" r:id="rId12"/>
    <p:sldId id="285" r:id="rId13"/>
    <p:sldId id="263" r:id="rId14"/>
    <p:sldId id="265" r:id="rId15"/>
    <p:sldId id="267" r:id="rId16"/>
    <p:sldId id="268" r:id="rId17"/>
    <p:sldId id="269" r:id="rId18"/>
    <p:sldId id="270" r:id="rId19"/>
    <p:sldId id="272" r:id="rId20"/>
    <p:sldId id="273" r:id="rId21"/>
    <p:sldId id="274" r:id="rId22"/>
    <p:sldId id="276"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BDDAB4D-DA8D-49CF-B58D-B0F8DC9C734B}" type="datetimeFigureOut">
              <a:rPr lang="en-US" smtClean="0"/>
              <a:t>2/24/2021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764DB50-C174-46B2-AA5C-9724B34A75A6}"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DDAB4D-DA8D-49CF-B58D-B0F8DC9C734B}"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4DB50-C174-46B2-AA5C-9724B34A75A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764DB50-C174-46B2-AA5C-9724B34A75A6}"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DDAB4D-DA8D-49CF-B58D-B0F8DC9C734B}"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BDDAB4D-DA8D-49CF-B58D-B0F8DC9C734B}"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7764DB50-C174-46B2-AA5C-9724B34A75A6}"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BDDAB4D-DA8D-49CF-B58D-B0F8DC9C734B}" type="datetimeFigureOut">
              <a:rPr lang="en-US" smtClean="0"/>
              <a:t>2/24/2021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764DB50-C174-46B2-AA5C-9724B34A75A6}"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EBDDAB4D-DA8D-49CF-B58D-B0F8DC9C734B}"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4DB50-C174-46B2-AA5C-9724B34A75A6}"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BDDAB4D-DA8D-49CF-B58D-B0F8DC9C734B}" type="datetimeFigureOut">
              <a:rPr lang="en-US" smtClean="0"/>
              <a:t>2/24/2021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764DB50-C174-46B2-AA5C-9724B34A75A6}"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BDDAB4D-DA8D-49CF-B58D-B0F8DC9C734B}" type="datetimeFigureOut">
              <a:rPr lang="en-US" smtClean="0"/>
              <a:t>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7764DB50-C174-46B2-AA5C-9724B34A75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BDDAB4D-DA8D-49CF-B58D-B0F8DC9C734B}" type="datetimeFigureOut">
              <a:rPr lang="en-US" smtClean="0"/>
              <a:t>2/24/2021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764DB50-C174-46B2-AA5C-9724B34A75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764DB50-C174-46B2-AA5C-9724B34A75A6}"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EBDDAB4D-DA8D-49CF-B58D-B0F8DC9C734B}" type="datetimeFigureOut">
              <a:rPr lang="en-US" smtClean="0"/>
              <a:t>2/24/2021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764DB50-C174-46B2-AA5C-9724B34A75A6}"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BDDAB4D-DA8D-49CF-B58D-B0F8DC9C734B}" type="datetimeFigureOut">
              <a:rPr lang="en-US" smtClean="0"/>
              <a:t>2/24/2021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BDDAB4D-DA8D-49CF-B58D-B0F8DC9C734B}" type="datetimeFigureOut">
              <a:rPr lang="en-US" smtClean="0"/>
              <a:t>2/24/2021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764DB50-C174-46B2-AA5C-9724B34A75A6}"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 YATIKA TANEJA</a:t>
            </a:r>
            <a:endParaRPr lang="en-US" dirty="0"/>
          </a:p>
        </p:txBody>
      </p:sp>
      <p:sp>
        <p:nvSpPr>
          <p:cNvPr id="2" name="Title 1"/>
          <p:cNvSpPr>
            <a:spLocks noGrp="1"/>
          </p:cNvSpPr>
          <p:nvPr>
            <p:ph type="ctrTitle"/>
          </p:nvPr>
        </p:nvSpPr>
        <p:spPr/>
        <p:txBody>
          <a:bodyPr/>
          <a:lstStyle/>
          <a:p>
            <a:r>
              <a:rPr lang="en-IN" dirty="0"/>
              <a:t>Housing: Price Prediction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rPr>
              <a:t>DATA PREPROCESSING</a:t>
            </a:r>
            <a:endParaRPr lang="en-IN" dirty="0"/>
          </a:p>
        </p:txBody>
      </p:sp>
      <p:sp>
        <p:nvSpPr>
          <p:cNvPr id="3" name="Content Placeholder 2"/>
          <p:cNvSpPr>
            <a:spLocks noGrp="1"/>
          </p:cNvSpPr>
          <p:nvPr>
            <p:ph sz="quarter" idx="1"/>
          </p:nvPr>
        </p:nvSpPr>
        <p:spPr/>
        <p:txBody>
          <a:bodyPr>
            <a:normAutofit/>
          </a:bodyPr>
          <a:lstStyle/>
          <a:p>
            <a:r>
              <a:rPr lang="en-IN" sz="2000" b="1" dirty="0"/>
              <a:t>Feature Correlation with ‘</a:t>
            </a:r>
            <a:r>
              <a:rPr lang="en-IN" sz="2000" b="1" dirty="0" err="1"/>
              <a:t>SalePrice</a:t>
            </a:r>
            <a:r>
              <a:rPr lang="en-IN" sz="2000" b="1" dirty="0" smtClean="0"/>
              <a:t>’</a:t>
            </a:r>
          </a:p>
          <a:p>
            <a:pPr marL="0" indent="0">
              <a:buNone/>
            </a:pPr>
            <a:endParaRPr lang="en-IN" sz="2000" b="1" dirty="0"/>
          </a:p>
          <a:p>
            <a:pPr marL="0" indent="0">
              <a:buNone/>
            </a:pPr>
            <a:endParaRPr lang="en-IN" sz="2000" b="1"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5129825" cy="4137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2114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rPr>
              <a:t>DATA PREPROCESSING</a:t>
            </a:r>
            <a:endParaRPr lang="en-IN" dirty="0"/>
          </a:p>
        </p:txBody>
      </p:sp>
      <p:sp>
        <p:nvSpPr>
          <p:cNvPr id="3" name="Content Placeholder 2"/>
          <p:cNvSpPr>
            <a:spLocks noGrp="1"/>
          </p:cNvSpPr>
          <p:nvPr>
            <p:ph sz="quarter" idx="1"/>
          </p:nvPr>
        </p:nvSpPr>
        <p:spPr/>
        <p:txBody>
          <a:bodyPr>
            <a:normAutofit/>
          </a:bodyPr>
          <a:lstStyle/>
          <a:p>
            <a:r>
              <a:rPr lang="en-IN" sz="2000" b="1" dirty="0"/>
              <a:t>Data </a:t>
            </a:r>
            <a:r>
              <a:rPr lang="en-IN" sz="2000" b="1" dirty="0" smtClean="0"/>
              <a:t>Transformation</a:t>
            </a:r>
          </a:p>
          <a:p>
            <a:pPr marL="0" indent="0">
              <a:buNone/>
            </a:pPr>
            <a:endParaRPr lang="en-IN" sz="2000" b="1" dirty="0"/>
          </a:p>
          <a:p>
            <a:pPr marL="0" indent="0">
              <a:buNone/>
            </a:pPr>
            <a:endParaRPr lang="en-IN" sz="2000" b="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133600"/>
            <a:ext cx="423862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087679"/>
            <a:ext cx="4114800" cy="2467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4049057"/>
            <a:ext cx="3629025" cy="2363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5311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rPr>
              <a:t>DATA PREPROCESSING</a:t>
            </a:r>
            <a:endParaRPr lang="en-IN" dirty="0"/>
          </a:p>
        </p:txBody>
      </p:sp>
      <p:sp>
        <p:nvSpPr>
          <p:cNvPr id="3" name="Content Placeholder 2"/>
          <p:cNvSpPr>
            <a:spLocks noGrp="1"/>
          </p:cNvSpPr>
          <p:nvPr>
            <p:ph sz="quarter" idx="1"/>
          </p:nvPr>
        </p:nvSpPr>
        <p:spPr>
          <a:xfrm>
            <a:off x="457200" y="1570037"/>
            <a:ext cx="8229600" cy="4525963"/>
          </a:xfrm>
        </p:spPr>
        <p:txBody>
          <a:bodyPr>
            <a:normAutofit/>
          </a:bodyPr>
          <a:lstStyle/>
          <a:p>
            <a:r>
              <a:rPr lang="en-IN" sz="2000" b="1" dirty="0"/>
              <a:t>Label </a:t>
            </a:r>
            <a:r>
              <a:rPr lang="en-IN" sz="2000" b="1" dirty="0" smtClean="0"/>
              <a:t>Encoding</a:t>
            </a:r>
          </a:p>
          <a:p>
            <a:endParaRPr lang="en-IN" sz="2000" b="1" dirty="0"/>
          </a:p>
          <a:p>
            <a:pPr marL="0" indent="0">
              <a:buNone/>
            </a:pPr>
            <a:endParaRPr lang="en-IN" sz="2000" b="1"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667000"/>
            <a:ext cx="6200702"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4028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US" dirty="0"/>
          </a:p>
        </p:txBody>
      </p:sp>
      <p:sp>
        <p:nvSpPr>
          <p:cNvPr id="3" name="Content Placeholder 2"/>
          <p:cNvSpPr>
            <a:spLocks noGrp="1"/>
          </p:cNvSpPr>
          <p:nvPr>
            <p:ph sz="quarter" idx="1"/>
          </p:nvPr>
        </p:nvSpPr>
        <p:spPr/>
        <p:txBody>
          <a:bodyPr>
            <a:normAutofit/>
          </a:bodyPr>
          <a:lstStyle/>
          <a:p>
            <a:pPr>
              <a:buNone/>
            </a:pPr>
            <a:r>
              <a:rPr lang="en-US" sz="2000" b="1" dirty="0"/>
              <a:t>Relationship with numerical </a:t>
            </a:r>
            <a:r>
              <a:rPr lang="en-US" sz="2000" b="1" dirty="0" smtClean="0"/>
              <a:t>variables</a:t>
            </a:r>
          </a:p>
          <a:p>
            <a:pPr>
              <a:buNone/>
            </a:pPr>
            <a:endParaRPr lang="en-US" sz="2000" b="1" dirty="0"/>
          </a:p>
          <a:p>
            <a:pPr>
              <a:buNone/>
            </a:pPr>
            <a:endParaRPr lang="en-US" sz="2000" b="1"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0"/>
            <a:ext cx="6902936" cy="41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US" dirty="0"/>
          </a:p>
        </p:txBody>
      </p:sp>
      <p:sp>
        <p:nvSpPr>
          <p:cNvPr id="3" name="Content Placeholder 2"/>
          <p:cNvSpPr>
            <a:spLocks noGrp="1"/>
          </p:cNvSpPr>
          <p:nvPr>
            <p:ph sz="quarter" idx="1"/>
          </p:nvPr>
        </p:nvSpPr>
        <p:spPr/>
        <p:txBody>
          <a:bodyPr>
            <a:normAutofit/>
          </a:bodyPr>
          <a:lstStyle/>
          <a:p>
            <a:pPr>
              <a:buNone/>
            </a:pPr>
            <a:r>
              <a:rPr lang="en-US" sz="2000" b="1" dirty="0"/>
              <a:t>Pair </a:t>
            </a:r>
            <a:r>
              <a:rPr lang="en-US" sz="2000" b="1" dirty="0" smtClean="0"/>
              <a:t>Plot</a:t>
            </a:r>
          </a:p>
          <a:p>
            <a:pPr>
              <a:buNone/>
            </a:pPr>
            <a:endParaRPr lang="en-US" sz="2000" b="1"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57400"/>
            <a:ext cx="598170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696216"/>
            <a:ext cx="5867400" cy="1995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endParaRPr lang="en-US" dirty="0"/>
          </a:p>
        </p:txBody>
      </p:sp>
      <p:sp>
        <p:nvSpPr>
          <p:cNvPr id="3" name="Content Placeholder 2"/>
          <p:cNvSpPr>
            <a:spLocks noGrp="1"/>
          </p:cNvSpPr>
          <p:nvPr>
            <p:ph sz="quarter" idx="1"/>
          </p:nvPr>
        </p:nvSpPr>
        <p:spPr/>
        <p:txBody>
          <a:bodyPr>
            <a:normAutofit/>
          </a:bodyPr>
          <a:lstStyle/>
          <a:p>
            <a:pPr>
              <a:buNone/>
            </a:pPr>
            <a:r>
              <a:rPr lang="en-US" sz="2000" b="1" dirty="0"/>
              <a:t>Relationship with categorical </a:t>
            </a:r>
            <a:r>
              <a:rPr lang="en-US" sz="2000" b="1" dirty="0" smtClean="0"/>
              <a:t>variables</a:t>
            </a:r>
          </a:p>
          <a:p>
            <a:pPr>
              <a:buNone/>
            </a:pPr>
            <a:r>
              <a:rPr lang="en-US" sz="2000" b="1" dirty="0" smtClean="0"/>
              <a:t>Box Plot:</a:t>
            </a:r>
          </a:p>
          <a:p>
            <a:pPr>
              <a:buNone/>
            </a:pPr>
            <a:endParaRPr lang="en-US" sz="2000" b="1"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62225"/>
            <a:ext cx="5934075"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419600"/>
            <a:ext cx="636270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endParaRPr lang="en-US" dirty="0"/>
          </a:p>
        </p:txBody>
      </p:sp>
      <p:sp>
        <p:nvSpPr>
          <p:cNvPr id="3" name="Content Placeholder 2"/>
          <p:cNvSpPr>
            <a:spLocks noGrp="1"/>
          </p:cNvSpPr>
          <p:nvPr>
            <p:ph sz="quarter" idx="1"/>
          </p:nvPr>
        </p:nvSpPr>
        <p:spPr/>
        <p:txBody>
          <a:bodyPr/>
          <a:lstStyle/>
          <a:p>
            <a:pPr>
              <a:buNone/>
            </a:pPr>
            <a:r>
              <a:rPr lang="en-US" sz="2000" b="1" dirty="0"/>
              <a:t>Box Plot:</a:t>
            </a:r>
          </a:p>
          <a:p>
            <a:pPr>
              <a:buNone/>
            </a:pP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33600"/>
            <a:ext cx="7239000" cy="4406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endParaRPr lang="en-US" dirty="0"/>
          </a:p>
        </p:txBody>
      </p:sp>
      <p:sp>
        <p:nvSpPr>
          <p:cNvPr id="3" name="Content Placeholder 2"/>
          <p:cNvSpPr>
            <a:spLocks noGrp="1"/>
          </p:cNvSpPr>
          <p:nvPr>
            <p:ph sz="quarter" idx="1"/>
          </p:nvPr>
        </p:nvSpPr>
        <p:spPr/>
        <p:txBody>
          <a:bodyPr/>
          <a:lstStyle/>
          <a:p>
            <a:pPr lvl="0">
              <a:buNone/>
            </a:pPr>
            <a:r>
              <a:rPr lang="en-US" sz="2000" b="1" dirty="0">
                <a:solidFill>
                  <a:prstClr val="black"/>
                </a:solidFill>
              </a:rPr>
              <a:t>Box Plot:</a:t>
            </a:r>
          </a:p>
          <a:p>
            <a:pPr lvl="0">
              <a:buNone/>
            </a:pPr>
            <a:endParaRPr lang="en-US" i="1"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05000"/>
            <a:ext cx="7772400" cy="473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endParaRPr lang="en-US" dirty="0"/>
          </a:p>
        </p:txBody>
      </p:sp>
      <p:sp>
        <p:nvSpPr>
          <p:cNvPr id="3" name="Content Placeholder 2"/>
          <p:cNvSpPr>
            <a:spLocks noGrp="1"/>
          </p:cNvSpPr>
          <p:nvPr>
            <p:ph sz="quarter" idx="1"/>
          </p:nvPr>
        </p:nvSpPr>
        <p:spPr/>
        <p:txBody>
          <a:bodyPr/>
          <a:lstStyle/>
          <a:p>
            <a:pPr>
              <a:buNone/>
            </a:pPr>
            <a:r>
              <a:rPr lang="en-US" dirty="0"/>
              <a:t> </a:t>
            </a:r>
          </a:p>
          <a:p>
            <a:pPr>
              <a:buNone/>
            </a:pPr>
            <a:endParaRPr lang="en-US" dirty="0"/>
          </a:p>
        </p:txBody>
      </p:sp>
      <p:sp>
        <p:nvSpPr>
          <p:cNvPr id="5" name="TextBox 4"/>
          <p:cNvSpPr txBox="1"/>
          <p:nvPr/>
        </p:nvSpPr>
        <p:spPr>
          <a:xfrm>
            <a:off x="381000" y="1676400"/>
            <a:ext cx="8077200" cy="369332"/>
          </a:xfrm>
          <a:prstGeom prst="rect">
            <a:avLst/>
          </a:prstGeom>
          <a:noFill/>
        </p:spPr>
        <p:txBody>
          <a:bodyPr wrap="square" rtlCol="0">
            <a:spAutoFit/>
          </a:bodyPr>
          <a:lstStyle/>
          <a:p>
            <a:pPr lvl="0">
              <a:buNone/>
            </a:pPr>
            <a:r>
              <a:rPr lang="en-US" b="1" dirty="0">
                <a:solidFill>
                  <a:prstClr val="black"/>
                </a:solidFill>
              </a:rPr>
              <a:t>Box Plot:</a:t>
            </a:r>
            <a:endParaRPr lang="en-US" b="1" dirty="0">
              <a:solidFill>
                <a:prstClr val="black"/>
              </a:solidFill>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621" y="2490788"/>
            <a:ext cx="7933909" cy="3224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APPLIED</a:t>
            </a:r>
            <a:endParaRPr lang="en-US" dirty="0"/>
          </a:p>
        </p:txBody>
      </p:sp>
      <p:sp>
        <p:nvSpPr>
          <p:cNvPr id="3" name="Content Placeholder 2"/>
          <p:cNvSpPr>
            <a:spLocks noGrp="1"/>
          </p:cNvSpPr>
          <p:nvPr>
            <p:ph sz="quarter" idx="1"/>
          </p:nvPr>
        </p:nvSpPr>
        <p:spPr>
          <a:xfrm>
            <a:off x="457200" y="1981200"/>
            <a:ext cx="8229600" cy="4525963"/>
          </a:xfrm>
        </p:spPr>
        <p:txBody>
          <a:bodyPr/>
          <a:lstStyle/>
          <a:p>
            <a:r>
              <a:rPr lang="en-US" sz="2400" b="1" dirty="0"/>
              <a:t>Linear </a:t>
            </a:r>
            <a:r>
              <a:rPr lang="en-US" sz="2400" b="1" dirty="0" smtClean="0"/>
              <a:t>Regression</a:t>
            </a:r>
          </a:p>
          <a:p>
            <a:pPr marL="0" indent="0">
              <a:buNone/>
            </a:pPr>
            <a:endParaRPr lang="en-US" sz="2400" b="1" dirty="0" smtClean="0"/>
          </a:p>
          <a:p>
            <a:r>
              <a:rPr lang="en-US" sz="2400" b="1" dirty="0"/>
              <a:t>Gradient Boosting </a:t>
            </a:r>
            <a:r>
              <a:rPr lang="en-US" sz="2400" b="1" dirty="0" smtClean="0"/>
              <a:t>Regression</a:t>
            </a:r>
          </a:p>
          <a:p>
            <a:pPr marL="0" indent="0">
              <a:buNone/>
            </a:pPr>
            <a:endParaRPr lang="en-US" sz="2400" b="1" dirty="0" smtClean="0"/>
          </a:p>
          <a:p>
            <a:r>
              <a:rPr lang="en-US" sz="2400" b="1" dirty="0"/>
              <a:t>Random Forest </a:t>
            </a:r>
            <a:r>
              <a:rPr lang="en-US" sz="2400" b="1" dirty="0" smtClean="0"/>
              <a:t>Regression</a:t>
            </a:r>
          </a:p>
          <a:p>
            <a:pPr marL="0" indent="0">
              <a:buNone/>
            </a:pPr>
            <a:endParaRPr lang="en-US" sz="2400" b="1" dirty="0" smtClean="0"/>
          </a:p>
          <a:p>
            <a:r>
              <a:rPr lang="en-US" sz="2400" b="1" dirty="0"/>
              <a:t>Lasso </a:t>
            </a:r>
            <a:r>
              <a:rPr lang="en-US" sz="2400" b="1" dirty="0" smtClean="0"/>
              <a:t>Regression</a:t>
            </a:r>
            <a:endParaRPr lang="en-US" sz="2400" b="1" dirty="0"/>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Objective </a:t>
            </a:r>
            <a:r>
              <a:rPr lang="en-US" dirty="0"/>
              <a:t>of </a:t>
            </a:r>
            <a:r>
              <a:rPr lang="en-US" dirty="0" smtClean="0"/>
              <a:t>the study</a:t>
            </a:r>
            <a:endParaRPr lang="en-US" dirty="0"/>
          </a:p>
        </p:txBody>
      </p:sp>
      <p:sp>
        <p:nvSpPr>
          <p:cNvPr id="3" name="Content Placeholder 2"/>
          <p:cNvSpPr>
            <a:spLocks noGrp="1"/>
          </p:cNvSpPr>
          <p:nvPr>
            <p:ph sz="quarter" idx="1"/>
          </p:nvPr>
        </p:nvSpPr>
        <p:spPr/>
        <p:txBody>
          <a:bodyPr>
            <a:normAutofit/>
          </a:bodyPr>
          <a:lstStyle/>
          <a:p>
            <a:pPr marL="0" indent="0">
              <a:buNone/>
            </a:pPr>
            <a:endParaRPr lang="en-IN" sz="2000" dirty="0" smtClean="0"/>
          </a:p>
          <a:p>
            <a:pPr marL="0" indent="0">
              <a:buNone/>
            </a:pPr>
            <a:endParaRPr lang="en-IN" sz="2000" dirty="0"/>
          </a:p>
          <a:p>
            <a:pPr marL="0" indent="0">
              <a:buNone/>
            </a:pPr>
            <a:r>
              <a:rPr lang="en-IN" sz="2000" dirty="0" smtClean="0"/>
              <a:t>The </a:t>
            </a:r>
            <a:r>
              <a:rPr lang="en-IN" sz="2000" dirty="0"/>
              <a:t>objective of our project is to build a model using Machine Learning in order</a:t>
            </a:r>
          </a:p>
          <a:p>
            <a:pPr marL="0" indent="0">
              <a:buNone/>
            </a:pPr>
            <a:r>
              <a:rPr lang="en-IN" sz="2000" dirty="0"/>
              <a:t>to predict the actual value of the prospective properties and decide whether to</a:t>
            </a:r>
          </a:p>
          <a:p>
            <a:pPr marL="0" indent="0">
              <a:buNone/>
            </a:pPr>
            <a:r>
              <a:rPr lang="en-IN" sz="2000" dirty="0"/>
              <a:t>invest in them or not</a:t>
            </a:r>
            <a:r>
              <a:rPr lang="en-IN" sz="2000" dirty="0" smtClean="0"/>
              <a:t>.</a:t>
            </a:r>
          </a:p>
          <a:p>
            <a:pPr marL="0" indent="0">
              <a:buNone/>
            </a:pPr>
            <a:endParaRPr lang="en-IN" sz="2000" dirty="0"/>
          </a:p>
          <a:p>
            <a:pPr marL="0" indent="0">
              <a:buNone/>
            </a:pPr>
            <a:r>
              <a:rPr lang="en-IN" sz="2000" dirty="0"/>
              <a:t>For this company wants to know</a:t>
            </a:r>
            <a:r>
              <a:rPr lang="en-IN" sz="2000" dirty="0" smtClean="0"/>
              <a:t>:</a:t>
            </a:r>
          </a:p>
          <a:p>
            <a:pPr marL="0" indent="0">
              <a:buNone/>
            </a:pPr>
            <a:endParaRPr lang="en-IN" sz="2000" dirty="0"/>
          </a:p>
          <a:p>
            <a:pPr marL="0" indent="0">
              <a:buNone/>
            </a:pPr>
            <a:r>
              <a:rPr lang="en-IN" sz="2000" dirty="0"/>
              <a:t>• Which variables are important to predict the price of variable?</a:t>
            </a:r>
          </a:p>
          <a:p>
            <a:pPr marL="0" indent="0">
              <a:buNone/>
            </a:pPr>
            <a:r>
              <a:rPr lang="en-IN" sz="2000" dirty="0"/>
              <a:t>• How do these variables describe the price of the house?</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US" dirty="0"/>
          </a:p>
        </p:txBody>
      </p:sp>
      <p:sp>
        <p:nvSpPr>
          <p:cNvPr id="3" name="Content Placeholder 2"/>
          <p:cNvSpPr>
            <a:spLocks noGrp="1"/>
          </p:cNvSpPr>
          <p:nvPr>
            <p:ph sz="quarter" idx="1"/>
          </p:nvPr>
        </p:nvSpPr>
        <p:spPr/>
        <p:txBody>
          <a:bodyPr>
            <a:normAutofit/>
          </a:bodyPr>
          <a:lstStyle/>
          <a:p>
            <a:pPr>
              <a:buNone/>
            </a:pPr>
            <a:r>
              <a:rPr lang="en-IN" sz="2400" dirty="0" smtClean="0"/>
              <a:t>We </a:t>
            </a:r>
            <a:r>
              <a:rPr lang="en-IN" sz="2400" dirty="0"/>
              <a:t>will use stratified 10-fold cross validation to estimate model accuracy</a:t>
            </a:r>
            <a:r>
              <a:rPr lang="en-IN" sz="2400" dirty="0" smtClean="0"/>
              <a:t>.</a:t>
            </a:r>
          </a:p>
          <a:p>
            <a:pPr>
              <a:buNone/>
            </a:pPr>
            <a:r>
              <a:rPr lang="en-IN" sz="2400" dirty="0"/>
              <a:t> </a:t>
            </a:r>
            <a:r>
              <a:rPr lang="en-IN" sz="2400" dirty="0" smtClean="0"/>
              <a:t>   </a:t>
            </a:r>
            <a:r>
              <a:rPr lang="en-IN" dirty="0" smtClean="0"/>
              <a:t>   </a:t>
            </a:r>
            <a:r>
              <a:rPr lang="en-IN" sz="2000" b="1" dirty="0" smtClean="0"/>
              <a:t>EVALUATION METRIC: </a:t>
            </a:r>
            <a:r>
              <a:rPr lang="en-IN" sz="2000" b="1" dirty="0" smtClean="0"/>
              <a:t>RMSE</a:t>
            </a:r>
            <a:endParaRPr lang="en-US" sz="2000" b="1" dirty="0"/>
          </a:p>
          <a:p>
            <a:endParaRPr lang="en-US" sz="24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429000"/>
            <a:ext cx="6410325"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sz="quarter" idx="1"/>
          </p:nvPr>
        </p:nvSpPr>
        <p:spPr/>
        <p:txBody>
          <a:bodyPr>
            <a:normAutofit/>
          </a:bodyPr>
          <a:lstStyle/>
          <a:p>
            <a:pPr>
              <a:buNone/>
            </a:pPr>
            <a:r>
              <a:rPr lang="en-US" sz="2400" i="1" dirty="0" smtClean="0"/>
              <a:t> </a:t>
            </a:r>
            <a:r>
              <a:rPr lang="en-US" sz="1800" b="1" i="1" dirty="0" smtClean="0"/>
              <a:t>Random </a:t>
            </a:r>
            <a:r>
              <a:rPr lang="en-US" sz="1800" b="1" i="1" dirty="0"/>
              <a:t>Forest </a:t>
            </a:r>
            <a:r>
              <a:rPr lang="en-US" sz="1800" b="1" i="1" dirty="0" err="1" smtClean="0"/>
              <a:t>Regressor</a:t>
            </a:r>
            <a:endParaRPr lang="en-US" sz="1800" b="1" i="1" dirty="0" smtClean="0"/>
          </a:p>
          <a:p>
            <a:pPr>
              <a:buNone/>
            </a:pPr>
            <a:endParaRPr lang="en-US" sz="2400" i="1" dirty="0"/>
          </a:p>
          <a:p>
            <a:pPr marL="0" indent="0">
              <a:buNone/>
            </a:pPr>
            <a:endParaRPr lang="en-US" sz="2400" i="1" dirty="0" smtClean="0"/>
          </a:p>
          <a:p>
            <a:pPr marL="0" indent="0">
              <a:buNone/>
            </a:pPr>
            <a:r>
              <a:rPr lang="en-US" sz="1800" b="1" i="1" dirty="0" smtClean="0"/>
              <a:t>Linear Regression</a:t>
            </a:r>
          </a:p>
          <a:p>
            <a:pPr marL="0" indent="0">
              <a:buNone/>
            </a:pPr>
            <a:endParaRPr lang="en-US" sz="2400" i="1" dirty="0" smtClean="0"/>
          </a:p>
          <a:p>
            <a:pPr marL="0" indent="0">
              <a:buNone/>
            </a:pPr>
            <a:endParaRPr lang="en-US" sz="2400" i="1" dirty="0"/>
          </a:p>
          <a:p>
            <a:pPr marL="0" indent="0">
              <a:buNone/>
            </a:pPr>
            <a:r>
              <a:rPr lang="en-US" sz="1800" b="1" i="1" dirty="0"/>
              <a:t>Gradient Boosting </a:t>
            </a:r>
            <a:r>
              <a:rPr lang="en-US" sz="1800" b="1" i="1" dirty="0" err="1" smtClean="0"/>
              <a:t>Regressor</a:t>
            </a:r>
            <a:endParaRPr lang="en-US" sz="1800" b="1" i="1" dirty="0" smtClean="0"/>
          </a:p>
          <a:p>
            <a:pPr marL="0" indent="0">
              <a:buNone/>
            </a:pPr>
            <a:endParaRPr lang="en-US" sz="2400" i="1" dirty="0"/>
          </a:p>
          <a:p>
            <a:pPr marL="0" indent="0">
              <a:buNone/>
            </a:pPr>
            <a:endParaRPr lang="en-US" sz="2400" i="1" dirty="0" smtClean="0"/>
          </a:p>
          <a:p>
            <a:pPr marL="0" indent="0">
              <a:buNone/>
            </a:pPr>
            <a:r>
              <a:rPr lang="en-US" sz="1800" b="1" i="1" dirty="0"/>
              <a:t>Lasso </a:t>
            </a:r>
            <a:r>
              <a:rPr lang="en-US" sz="1800" b="1" i="1" dirty="0" smtClean="0"/>
              <a:t>Regression</a:t>
            </a:r>
          </a:p>
          <a:p>
            <a:pPr marL="0" indent="0">
              <a:buNone/>
            </a:pPr>
            <a:endParaRPr lang="en-US" sz="1800" i="1" dirty="0"/>
          </a:p>
          <a:p>
            <a:pPr marL="0" indent="0">
              <a:buNone/>
            </a:pPr>
            <a:endParaRPr lang="en-US" sz="2400" i="1" dirty="0" smtClean="0"/>
          </a:p>
          <a:p>
            <a:pPr marL="0" indent="0">
              <a:buNone/>
            </a:pPr>
            <a:endParaRPr lang="en-US" sz="2400" i="1"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262" y="2081407"/>
            <a:ext cx="496252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890" y="3276600"/>
            <a:ext cx="4943475"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890" y="4476750"/>
            <a:ext cx="5514975"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262" y="5715000"/>
            <a:ext cx="418147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BEST METHOD</a:t>
            </a:r>
            <a:endParaRPr lang="en-US" dirty="0"/>
          </a:p>
        </p:txBody>
      </p:sp>
      <p:sp>
        <p:nvSpPr>
          <p:cNvPr id="3" name="Content Placeholder 2"/>
          <p:cNvSpPr>
            <a:spLocks noGrp="1"/>
          </p:cNvSpPr>
          <p:nvPr>
            <p:ph sz="quarter" idx="1"/>
          </p:nvPr>
        </p:nvSpPr>
        <p:spPr/>
        <p:txBody>
          <a:bodyPr>
            <a:normAutofit/>
          </a:bodyPr>
          <a:lstStyle/>
          <a:p>
            <a:pPr algn="just">
              <a:buNone/>
            </a:pPr>
            <a:r>
              <a:rPr lang="en-IN" sz="2000" dirty="0"/>
              <a:t>In this case</a:t>
            </a:r>
            <a:r>
              <a:rPr lang="en-IN" sz="2000" b="1" dirty="0"/>
              <a:t>, Gradient Boosting </a:t>
            </a:r>
            <a:r>
              <a:rPr lang="en-IN" sz="2000" b="1" dirty="0" err="1"/>
              <a:t>Regressor</a:t>
            </a:r>
            <a:r>
              <a:rPr lang="en-IN" sz="2000" b="1" dirty="0"/>
              <a:t> </a:t>
            </a:r>
            <a:r>
              <a:rPr lang="en-IN" sz="2000" dirty="0"/>
              <a:t>has the least estimated </a:t>
            </a:r>
            <a:r>
              <a:rPr lang="en-IN" sz="2000" dirty="0" err="1"/>
              <a:t>rmse</a:t>
            </a:r>
            <a:r>
              <a:rPr lang="en-IN" sz="2000" dirty="0"/>
              <a:t> value</a:t>
            </a:r>
          </a:p>
          <a:p>
            <a:pPr algn="just">
              <a:buNone/>
            </a:pPr>
            <a:r>
              <a:rPr lang="en-IN" sz="2000" dirty="0"/>
              <a:t>of around 0.0025</a:t>
            </a:r>
            <a:r>
              <a:rPr lang="en-IN" sz="2000" dirty="0" smtClean="0"/>
              <a:t>.</a:t>
            </a:r>
          </a:p>
          <a:p>
            <a:pPr algn="just">
              <a:buNone/>
            </a:pPr>
            <a:endParaRPr lang="en-IN" sz="2000" dirty="0"/>
          </a:p>
          <a:p>
            <a:pPr algn="just">
              <a:buNone/>
            </a:pPr>
            <a:r>
              <a:rPr lang="en-IN" sz="2000" dirty="0"/>
              <a:t>Gradient Boosting </a:t>
            </a:r>
            <a:r>
              <a:rPr lang="en-IN" sz="2000" dirty="0" err="1"/>
              <a:t>Regressor</a:t>
            </a:r>
            <a:r>
              <a:rPr lang="en-IN" sz="2000" dirty="0"/>
              <a:t> is the best fit for this Dataset and can be </a:t>
            </a:r>
            <a:r>
              <a:rPr lang="en-IN" sz="2000" dirty="0" smtClean="0"/>
              <a:t>used</a:t>
            </a:r>
          </a:p>
          <a:p>
            <a:pPr algn="just">
              <a:buNone/>
            </a:pPr>
            <a:r>
              <a:rPr lang="en-IN" sz="2000" dirty="0" smtClean="0"/>
              <a:t>for  deploying </a:t>
            </a:r>
            <a:r>
              <a:rPr lang="en-IN" sz="2000" dirty="0"/>
              <a:t>purposes.</a:t>
            </a: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sz="quarter" idx="1"/>
          </p:nvPr>
        </p:nvSpPr>
        <p:spPr>
          <a:xfrm>
            <a:off x="457200" y="1570037"/>
            <a:ext cx="8229600" cy="4525963"/>
          </a:xfrm>
        </p:spPr>
        <p:txBody>
          <a:bodyPr>
            <a:normAutofit fontScale="70000" lnSpcReduction="20000"/>
          </a:bodyPr>
          <a:lstStyle/>
          <a:p>
            <a:pPr marL="0" indent="0">
              <a:buNone/>
            </a:pPr>
            <a:r>
              <a:rPr lang="en-IN" dirty="0"/>
              <a:t>In this study, Gradient Boosting </a:t>
            </a:r>
            <a:r>
              <a:rPr lang="en-IN" dirty="0" err="1"/>
              <a:t>Regressor</a:t>
            </a:r>
            <a:r>
              <a:rPr lang="en-IN" dirty="0"/>
              <a:t> was applied in order to predict the</a:t>
            </a:r>
          </a:p>
          <a:p>
            <a:pPr marL="0" indent="0">
              <a:buNone/>
            </a:pPr>
            <a:r>
              <a:rPr lang="en-IN" dirty="0"/>
              <a:t>actual value of the prospective properties and decide whether to invest in </a:t>
            </a:r>
            <a:r>
              <a:rPr lang="en-IN" dirty="0" smtClean="0"/>
              <a:t>them or </a:t>
            </a:r>
            <a:r>
              <a:rPr lang="en-IN" dirty="0"/>
              <a:t>not. </a:t>
            </a:r>
            <a:endParaRPr lang="en-IN" dirty="0" smtClean="0"/>
          </a:p>
          <a:p>
            <a:pPr marL="0" indent="0">
              <a:buNone/>
            </a:pPr>
            <a:endParaRPr lang="en-IN" dirty="0" smtClean="0"/>
          </a:p>
          <a:p>
            <a:pPr marL="0" indent="0">
              <a:buNone/>
            </a:pPr>
            <a:r>
              <a:rPr lang="en-IN" dirty="0" smtClean="0"/>
              <a:t>Gradient </a:t>
            </a:r>
            <a:r>
              <a:rPr lang="en-IN" dirty="0"/>
              <a:t>Boosting </a:t>
            </a:r>
            <a:r>
              <a:rPr lang="en-IN" dirty="0" err="1"/>
              <a:t>Regressor</a:t>
            </a:r>
            <a:r>
              <a:rPr lang="en-IN" dirty="0"/>
              <a:t> was the best model as compared to the</a:t>
            </a:r>
          </a:p>
          <a:p>
            <a:pPr marL="0" indent="0">
              <a:buNone/>
            </a:pPr>
            <a:r>
              <a:rPr lang="en-IN" dirty="0"/>
              <a:t>other four models with a </a:t>
            </a:r>
            <a:r>
              <a:rPr lang="en-IN" dirty="0" err="1"/>
              <a:t>rmse</a:t>
            </a:r>
            <a:r>
              <a:rPr lang="en-IN" dirty="0"/>
              <a:t> value of approximately 0.0025</a:t>
            </a:r>
            <a:r>
              <a:rPr lang="en-IN" dirty="0" smtClean="0"/>
              <a:t>.</a:t>
            </a:r>
          </a:p>
          <a:p>
            <a:pPr marL="0" indent="0">
              <a:buNone/>
            </a:pPr>
            <a:endParaRPr lang="en-IN" dirty="0"/>
          </a:p>
          <a:p>
            <a:pPr marL="0" indent="0">
              <a:buNone/>
            </a:pPr>
            <a:r>
              <a:rPr lang="en-IN" dirty="0"/>
              <a:t>It model the price of houses with the available independent variables</a:t>
            </a:r>
          </a:p>
          <a:p>
            <a:pPr marL="0" indent="0">
              <a:buNone/>
            </a:pPr>
            <a:r>
              <a:rPr lang="en-IN" dirty="0"/>
              <a:t>and can be used by the management to understand how exactly the prices </a:t>
            </a:r>
            <a:r>
              <a:rPr lang="en-IN" dirty="0" smtClean="0"/>
              <a:t>vary with </a:t>
            </a:r>
            <a:r>
              <a:rPr lang="en-IN" dirty="0"/>
              <a:t>the variables</a:t>
            </a:r>
            <a:r>
              <a:rPr lang="en-IN" dirty="0" smtClean="0"/>
              <a:t>.</a:t>
            </a:r>
          </a:p>
          <a:p>
            <a:pPr marL="0" indent="0">
              <a:buNone/>
            </a:pPr>
            <a:endParaRPr lang="en-IN" dirty="0"/>
          </a:p>
          <a:p>
            <a:pPr marL="0" indent="0">
              <a:buNone/>
            </a:pPr>
            <a:r>
              <a:rPr lang="en-IN" dirty="0"/>
              <a:t>They can accordingly manipulate the strategy of the firm and concentrate on</a:t>
            </a:r>
          </a:p>
          <a:p>
            <a:pPr marL="0" indent="0">
              <a:buNone/>
            </a:pPr>
            <a:r>
              <a:rPr lang="en-IN" dirty="0"/>
              <a:t>areas that will yield high returns. Further, the model will be a good way for </a:t>
            </a:r>
            <a:r>
              <a:rPr lang="en-IN" dirty="0" smtClean="0"/>
              <a:t>the management </a:t>
            </a:r>
            <a:r>
              <a:rPr lang="en-IN" dirty="0"/>
              <a:t>to understand the pricing dynamics of a new market.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BUSINESS MODEL</a:t>
            </a:r>
            <a:endParaRPr lang="en-US" dirty="0"/>
          </a:p>
        </p:txBody>
      </p:sp>
      <p:sp>
        <p:nvSpPr>
          <p:cNvPr id="3" name="Content Placeholder 2"/>
          <p:cNvSpPr>
            <a:spLocks noGrp="1"/>
          </p:cNvSpPr>
          <p:nvPr>
            <p:ph sz="quarter" idx="1"/>
          </p:nvPr>
        </p:nvSpPr>
        <p:spPr/>
        <p:txBody>
          <a:bodyPr>
            <a:normAutofit lnSpcReduction="10000"/>
          </a:bodyPr>
          <a:lstStyle/>
          <a:p>
            <a:r>
              <a:rPr lang="en-IN" sz="2000" dirty="0"/>
              <a:t>A US-based housing company named Surprise Housing has decided to enter the Australian market. The company uses data analytics to purchase houses at a price below their actual values and flip them at a higher price</a:t>
            </a:r>
            <a:r>
              <a:rPr lang="en-IN" sz="2000" dirty="0" smtClean="0"/>
              <a:t>.</a:t>
            </a:r>
          </a:p>
          <a:p>
            <a:pPr marL="0" indent="0">
              <a:buNone/>
            </a:pPr>
            <a:endParaRPr lang="en-IN" sz="2000" dirty="0" smtClean="0"/>
          </a:p>
          <a:p>
            <a:r>
              <a:rPr lang="en-IN" sz="2000" dirty="0" smtClean="0"/>
              <a:t> </a:t>
            </a:r>
            <a:r>
              <a:rPr lang="en-IN" sz="2000" dirty="0"/>
              <a:t>For the same purpose, the company has collected a data set from the sale of houses in Australia. You are required to model the price of houses with the available independent variables. </a:t>
            </a:r>
            <a:endParaRPr lang="en-IN" sz="2000" dirty="0" smtClean="0"/>
          </a:p>
          <a:p>
            <a:pPr marL="0" indent="0">
              <a:buNone/>
            </a:pPr>
            <a:endParaRPr lang="en-IN" sz="2000" dirty="0" smtClean="0"/>
          </a:p>
          <a:p>
            <a:r>
              <a:rPr lang="en-IN" sz="2000" dirty="0" smtClean="0"/>
              <a:t>This </a:t>
            </a:r>
            <a:r>
              <a:rPr lang="en-IN" sz="2000" dirty="0"/>
              <a:t>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sz="quarter" idx="1"/>
          </p:nvPr>
        </p:nvSpPr>
        <p:spPr/>
        <p:txBody>
          <a:bodyPr>
            <a:normAutofit/>
          </a:bodyPr>
          <a:lstStyle/>
          <a:p>
            <a:pPr>
              <a:buNone/>
            </a:pPr>
            <a:r>
              <a:rPr lang="en-US" sz="2000" dirty="0"/>
              <a:t> </a:t>
            </a:r>
            <a:endParaRPr lang="en-US" sz="2000" dirty="0" smtClean="0"/>
          </a:p>
          <a:p>
            <a:pPr>
              <a:buNone/>
            </a:pPr>
            <a:r>
              <a:rPr lang="en-IN" sz="2000" dirty="0" smtClean="0"/>
              <a:t>The </a:t>
            </a:r>
            <a:r>
              <a:rPr lang="en-IN" sz="2000" dirty="0"/>
              <a:t>sample data is provided to us from our client database. The dataset has</a:t>
            </a:r>
          </a:p>
          <a:p>
            <a:pPr>
              <a:buNone/>
            </a:pPr>
            <a:r>
              <a:rPr lang="en-IN" sz="2000" dirty="0"/>
              <a:t>1470 observations and 81 features. </a:t>
            </a:r>
            <a:r>
              <a:rPr lang="en-IN" sz="2000" dirty="0" err="1"/>
              <a:t>SalePrice</a:t>
            </a:r>
            <a:r>
              <a:rPr lang="en-IN" sz="2000" dirty="0"/>
              <a:t> is the target </a:t>
            </a:r>
            <a:r>
              <a:rPr lang="en-IN" sz="2000" dirty="0" smtClean="0"/>
              <a:t>variable.</a:t>
            </a:r>
          </a:p>
          <a:p>
            <a:pPr>
              <a:buNone/>
            </a:pPr>
            <a:endParaRPr lang="en-IN" sz="2000" dirty="0"/>
          </a:p>
          <a:p>
            <a:pPr>
              <a:buNone/>
            </a:pPr>
            <a:r>
              <a:rPr lang="en-IN" sz="2000" dirty="0"/>
              <a:t> Dataset</a:t>
            </a:r>
            <a:r>
              <a:rPr lang="en-IN" sz="2000" dirty="0" smtClean="0"/>
              <a:t>:</a:t>
            </a:r>
          </a:p>
          <a:p>
            <a:pPr>
              <a:buNone/>
            </a:pPr>
            <a:endParaRPr lang="en-US" sz="2000" dirty="0" smtClean="0"/>
          </a:p>
          <a:p>
            <a:pPr>
              <a:buNone/>
            </a:pPr>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3886200"/>
            <a:ext cx="6975987" cy="1930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sz="quarter" idx="1"/>
          </p:nvPr>
        </p:nvSpPr>
        <p:spPr/>
        <p:txBody>
          <a:bodyPr>
            <a:normAutofit/>
          </a:bodyPr>
          <a:lstStyle/>
          <a:p>
            <a:r>
              <a:rPr lang="en-US" sz="2000" b="1" dirty="0"/>
              <a:t>Distribution of ‘</a:t>
            </a:r>
            <a:r>
              <a:rPr lang="en-US" sz="2000" b="1" dirty="0" err="1"/>
              <a:t>SalePrice</a:t>
            </a:r>
            <a:r>
              <a:rPr lang="en-US" sz="2000" b="1" dirty="0" smtClean="0"/>
              <a:t>’</a:t>
            </a:r>
          </a:p>
          <a:p>
            <a:pPr marL="0" indent="0">
              <a:buNone/>
            </a:pPr>
            <a:endParaRPr lang="en-US" sz="2000" b="1" dirty="0"/>
          </a:p>
          <a:p>
            <a:pPr marL="0" indent="0">
              <a:buNone/>
            </a:pPr>
            <a:endParaRPr lang="en-US" sz="20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86000"/>
            <a:ext cx="5438775"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endParaRPr lang="en-IN" dirty="0"/>
          </a:p>
        </p:txBody>
      </p:sp>
      <p:sp>
        <p:nvSpPr>
          <p:cNvPr id="3" name="Content Placeholder 2"/>
          <p:cNvSpPr>
            <a:spLocks noGrp="1"/>
          </p:cNvSpPr>
          <p:nvPr>
            <p:ph sz="quarter" idx="1"/>
          </p:nvPr>
        </p:nvSpPr>
        <p:spPr/>
        <p:txBody>
          <a:bodyPr>
            <a:normAutofit/>
          </a:bodyPr>
          <a:lstStyle/>
          <a:p>
            <a:r>
              <a:rPr lang="en-IN" sz="2000" b="1" dirty="0"/>
              <a:t>After </a:t>
            </a:r>
            <a:r>
              <a:rPr lang="en-IN" sz="2000" b="1" dirty="0" smtClean="0"/>
              <a:t> Log Transformation:</a:t>
            </a:r>
          </a:p>
          <a:p>
            <a:pPr marL="0" indent="0">
              <a:buNone/>
            </a:pPr>
            <a:endParaRPr lang="en-IN" sz="2000" dirty="0"/>
          </a:p>
          <a:p>
            <a:pPr marL="0" indent="0">
              <a:buNone/>
            </a:pPr>
            <a:endParaRPr lang="en-IN"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33181"/>
            <a:ext cx="5143500" cy="3586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168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rPr>
              <a:t>DATA PREPROCESSING</a:t>
            </a:r>
            <a:endParaRPr lang="en-IN" dirty="0"/>
          </a:p>
        </p:txBody>
      </p:sp>
      <p:sp>
        <p:nvSpPr>
          <p:cNvPr id="3" name="Content Placeholder 2"/>
          <p:cNvSpPr>
            <a:spLocks noGrp="1"/>
          </p:cNvSpPr>
          <p:nvPr>
            <p:ph sz="quarter" idx="1"/>
          </p:nvPr>
        </p:nvSpPr>
        <p:spPr/>
        <p:txBody>
          <a:bodyPr>
            <a:normAutofit/>
          </a:bodyPr>
          <a:lstStyle/>
          <a:p>
            <a:r>
              <a:rPr lang="en-IN" sz="2000" b="1" dirty="0"/>
              <a:t>Dealing </a:t>
            </a:r>
            <a:r>
              <a:rPr lang="en-IN" sz="2000" b="1" dirty="0" smtClean="0"/>
              <a:t>with </a:t>
            </a:r>
            <a:r>
              <a:rPr lang="en-IN" sz="2000" b="1" dirty="0"/>
              <a:t>null </a:t>
            </a:r>
            <a:r>
              <a:rPr lang="en-IN" sz="2000" b="1" dirty="0" smtClean="0"/>
              <a:t>values</a:t>
            </a:r>
          </a:p>
          <a:p>
            <a:pPr marL="0" indent="0">
              <a:buNone/>
            </a:pPr>
            <a:endParaRPr lang="en-IN" sz="2000" b="1" dirty="0"/>
          </a:p>
          <a:p>
            <a:pPr marL="0" indent="0">
              <a:buNone/>
            </a:pPr>
            <a:endParaRPr lang="en-IN" sz="20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14600"/>
            <a:ext cx="7559749"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6613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rPr>
              <a:t>DATA PREPROCESSING</a:t>
            </a:r>
            <a:endParaRPr lang="en-IN" dirty="0"/>
          </a:p>
        </p:txBody>
      </p:sp>
      <p:sp>
        <p:nvSpPr>
          <p:cNvPr id="3" name="Content Placeholder 2"/>
          <p:cNvSpPr>
            <a:spLocks noGrp="1"/>
          </p:cNvSpPr>
          <p:nvPr>
            <p:ph sz="quarter" idx="1"/>
          </p:nvPr>
        </p:nvSpPr>
        <p:spPr/>
        <p:txBody>
          <a:bodyPr>
            <a:normAutofit/>
          </a:bodyPr>
          <a:lstStyle/>
          <a:p>
            <a:r>
              <a:rPr lang="en-IN" sz="2000" b="1" dirty="0"/>
              <a:t>Dealing with </a:t>
            </a:r>
            <a:r>
              <a:rPr lang="en-IN" sz="2000" b="1" dirty="0" smtClean="0"/>
              <a:t>outliers</a:t>
            </a:r>
          </a:p>
          <a:p>
            <a:pPr marL="0" indent="0">
              <a:buNone/>
            </a:pPr>
            <a:endParaRPr lang="en-IN" sz="2000" b="1" dirty="0" smtClean="0"/>
          </a:p>
          <a:p>
            <a:pPr marL="0" indent="0">
              <a:buNone/>
            </a:pPr>
            <a:r>
              <a:rPr lang="en-IN" sz="2000" b="1" dirty="0" smtClean="0"/>
              <a:t>     </a:t>
            </a:r>
            <a:r>
              <a:rPr lang="en-IN" sz="1600" i="1" dirty="0" smtClean="0"/>
              <a:t>outliers in ‘</a:t>
            </a:r>
            <a:r>
              <a:rPr lang="en-IN" sz="1600" i="1" dirty="0" err="1" smtClean="0"/>
              <a:t>OverallQuall</a:t>
            </a:r>
            <a:r>
              <a:rPr lang="en-IN" sz="1600" i="1" dirty="0" smtClean="0"/>
              <a:t>’                                                   outliers in ‘</a:t>
            </a:r>
            <a:r>
              <a:rPr lang="en-IN" sz="1600" i="1" dirty="0" err="1" smtClean="0"/>
              <a:t>GrLivArea_Log</a:t>
            </a:r>
            <a:r>
              <a:rPr lang="en-IN" sz="1600" i="1" dirty="0" smtClean="0"/>
              <a:t>’</a:t>
            </a:r>
            <a:endParaRPr lang="en-IN" sz="1600" i="1" dirty="0"/>
          </a:p>
          <a:p>
            <a:pPr marL="0" indent="0">
              <a:buNone/>
            </a:pPr>
            <a:endParaRPr lang="en-IN" sz="2000" b="1" dirty="0" smtClean="0"/>
          </a:p>
          <a:p>
            <a:pPr marL="0" indent="0">
              <a:buNone/>
            </a:pPr>
            <a:endParaRPr lang="en-IN" sz="2000" b="1" dirty="0" smtClean="0"/>
          </a:p>
          <a:p>
            <a:pPr marL="0" indent="0">
              <a:buNone/>
            </a:pPr>
            <a:r>
              <a:rPr lang="en-IN" sz="2000" b="1" dirty="0" smtClean="0"/>
              <a:t> Outliers in ‘</a:t>
            </a:r>
            <a:r>
              <a:rPr lang="en-IN" sz="2000" b="1" dirty="0" err="1" smtClean="0"/>
              <a:t>OverallQual</a:t>
            </a:r>
            <a:r>
              <a:rPr lang="en-IN" sz="2000" b="1" dirty="0" smtClean="0"/>
              <a:t>’                                   Outliers in ‘</a:t>
            </a:r>
            <a:r>
              <a:rPr lang="en-IN" sz="2000" b="1" dirty="0" err="1" smtClean="0"/>
              <a:t>GrLivArea_Log</a:t>
            </a:r>
            <a:r>
              <a:rPr lang="en-IN" sz="2000" b="1" dirty="0" smtClean="0"/>
              <a:t>’</a:t>
            </a:r>
            <a:endParaRPr lang="en-IN" sz="2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55" y="3124200"/>
            <a:ext cx="4509112"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971800"/>
            <a:ext cx="379095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9774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rPr>
              <a:t>DATA PREPROCESSING</a:t>
            </a:r>
            <a:endParaRPr lang="en-IN" dirty="0"/>
          </a:p>
        </p:txBody>
      </p:sp>
      <p:sp>
        <p:nvSpPr>
          <p:cNvPr id="3" name="Content Placeholder 2"/>
          <p:cNvSpPr>
            <a:spLocks noGrp="1"/>
          </p:cNvSpPr>
          <p:nvPr>
            <p:ph sz="quarter" idx="1"/>
          </p:nvPr>
        </p:nvSpPr>
        <p:spPr/>
        <p:txBody>
          <a:bodyPr>
            <a:normAutofit/>
          </a:bodyPr>
          <a:lstStyle/>
          <a:p>
            <a:r>
              <a:rPr lang="en-IN" sz="2000" b="1" dirty="0"/>
              <a:t>Removing outliers in ‘</a:t>
            </a:r>
            <a:r>
              <a:rPr lang="en-IN" sz="2000" b="1" dirty="0" err="1"/>
              <a:t>OverallQuall</a:t>
            </a:r>
            <a:r>
              <a:rPr lang="en-IN" sz="2000" b="1" dirty="0"/>
              <a:t>’ and ‘</a:t>
            </a:r>
            <a:r>
              <a:rPr lang="en-IN" sz="2000" b="1" dirty="0" err="1"/>
              <a:t>GrLivArea_Log</a:t>
            </a:r>
            <a:r>
              <a:rPr lang="en-IN" sz="2000" b="1" dirty="0" smtClean="0"/>
              <a:t>’:</a:t>
            </a:r>
          </a:p>
          <a:p>
            <a:pPr marL="0" indent="0">
              <a:buNone/>
            </a:pPr>
            <a:endParaRPr lang="en-IN" sz="2000" b="1" dirty="0"/>
          </a:p>
          <a:p>
            <a:pPr marL="0" indent="0">
              <a:buNone/>
            </a:pPr>
            <a:endParaRPr lang="en-IN" sz="20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790824"/>
            <a:ext cx="7029308" cy="2695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36020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193</TotalTime>
  <Words>530</Words>
  <Application>Microsoft Office PowerPoint</Application>
  <PresentationFormat>On-screen Show (4:3)</PresentationFormat>
  <Paragraphs>101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Civic</vt:lpstr>
      <vt:lpstr>Housing: Price Prediction</vt:lpstr>
      <vt:lpstr> Objective of the study</vt:lpstr>
      <vt:lpstr> BUSINESS MODEL</vt:lpstr>
      <vt:lpstr>DATA SOURCES</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VISUALIZATION</vt:lpstr>
      <vt:lpstr>DATA VISUALIZATION</vt:lpstr>
      <vt:lpstr>DATA VISUALIZATION</vt:lpstr>
      <vt:lpstr>DATA VISUALIZATION</vt:lpstr>
      <vt:lpstr>DATA VISUALIZATION</vt:lpstr>
      <vt:lpstr>DATA VISUALIZATION</vt:lpstr>
      <vt:lpstr>MODELS APPLIED</vt:lpstr>
      <vt:lpstr>MODEL EVALUATION</vt:lpstr>
      <vt:lpstr>RESULT</vt:lpstr>
      <vt:lpstr>SELECT BEST METHOD</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dc:title>
  <dc:creator>DELL</dc:creator>
  <cp:lastModifiedBy>YaTiKa</cp:lastModifiedBy>
  <cp:revision>15</cp:revision>
  <dcterms:created xsi:type="dcterms:W3CDTF">2020-12-03T16:46:12Z</dcterms:created>
  <dcterms:modified xsi:type="dcterms:W3CDTF">2021-02-24T13:32:54Z</dcterms:modified>
</cp:coreProperties>
</file>