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3" r:id="rId8"/>
    <p:sldId id="263" r:id="rId9"/>
    <p:sldId id="265" r:id="rId10"/>
    <p:sldId id="267" r:id="rId11"/>
    <p:sldId id="268" r:id="rId12"/>
    <p:sldId id="269" r:id="rId13"/>
    <p:sldId id="270" r:id="rId14"/>
    <p:sldId id="272" r:id="rId15"/>
    <p:sldId id="273" r:id="rId16"/>
    <p:sldId id="274"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DDAB4D-DA8D-49CF-B58D-B0F8DC9C734B}" type="datetimeFigureOut">
              <a:rPr lang="en-US" smtClean="0"/>
              <a:t>3/25/2021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3/25/2021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3/25/2021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DDAB4D-DA8D-49CF-B58D-B0F8DC9C734B}"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3/25/2021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3/25/2021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3/25/2021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 YATIKA TANEJA</a:t>
            </a:r>
            <a:endParaRPr lang="en-US" dirty="0"/>
          </a:p>
        </p:txBody>
      </p:sp>
      <p:sp>
        <p:nvSpPr>
          <p:cNvPr id="2" name="Title 1"/>
          <p:cNvSpPr>
            <a:spLocks noGrp="1"/>
          </p:cNvSpPr>
          <p:nvPr>
            <p:ph type="ctrTitle"/>
          </p:nvPr>
        </p:nvSpPr>
        <p:spPr/>
        <p:txBody>
          <a:bodyPr/>
          <a:lstStyle/>
          <a:p>
            <a:r>
              <a:rPr lang="en-US" dirty="0"/>
              <a:t>Malignant Comment Classification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smtClean="0"/>
              <a:t> </a:t>
            </a:r>
            <a:r>
              <a:rPr lang="en-IN" sz="2000" b="1" dirty="0" smtClean="0"/>
              <a:t>3.  Count </a:t>
            </a:r>
            <a:r>
              <a:rPr lang="en-IN" sz="2000" b="1" dirty="0"/>
              <a:t>plot for each class</a:t>
            </a: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09799"/>
            <a:ext cx="6400800" cy="3948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IN" sz="2000" b="1" dirty="0"/>
              <a:t>4.	</a:t>
            </a:r>
            <a:r>
              <a:rPr lang="en-IN" sz="2000" b="1" dirty="0" smtClean="0"/>
              <a:t> No</a:t>
            </a:r>
            <a:r>
              <a:rPr lang="en-IN" sz="2000" b="1" dirty="0"/>
              <a:t>. of Comments per Class</a:t>
            </a:r>
            <a:endParaRPr lang="en-US" sz="2000" b="1" dirty="0"/>
          </a:p>
          <a:p>
            <a:pPr>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5791200" cy="3642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lvl="0">
              <a:buNone/>
            </a:pPr>
            <a:r>
              <a:rPr lang="en-IN" sz="2000" b="1" dirty="0">
                <a:solidFill>
                  <a:prstClr val="black"/>
                </a:solidFill>
              </a:rPr>
              <a:t>5.	Word cloud for all comments</a:t>
            </a:r>
            <a:endParaRPr lang="en-US" sz="2000" b="1" dirty="0">
              <a:solidFill>
                <a:prstClr val="black"/>
              </a:solidFill>
            </a:endParaRPr>
          </a:p>
          <a:p>
            <a:pPr lvl="0">
              <a:buNone/>
            </a:pPr>
            <a:endParaRPr lang="en-US" i="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60960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sp>
        <p:nvSpPr>
          <p:cNvPr id="5" name="TextBox 4"/>
          <p:cNvSpPr txBox="1"/>
          <p:nvPr/>
        </p:nvSpPr>
        <p:spPr>
          <a:xfrm>
            <a:off x="381000" y="1676400"/>
            <a:ext cx="8077200" cy="369332"/>
          </a:xfrm>
          <a:prstGeom prst="rect">
            <a:avLst/>
          </a:prstGeom>
          <a:noFill/>
        </p:spPr>
        <p:txBody>
          <a:bodyPr wrap="square" rtlCol="0">
            <a:spAutoFit/>
          </a:bodyPr>
          <a:lstStyle/>
          <a:p>
            <a:pPr lvl="0">
              <a:buNone/>
            </a:pPr>
            <a:r>
              <a:rPr lang="en-IN" b="1" dirty="0">
                <a:solidFill>
                  <a:prstClr val="black"/>
                </a:solidFill>
              </a:rPr>
              <a:t>6.	Word Cloud for malign comments</a:t>
            </a:r>
            <a:endParaRPr lang="en-US" b="1" dirty="0">
              <a:solidFill>
                <a:prstClr val="black"/>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57435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APPLIED</a:t>
            </a:r>
            <a:endParaRPr lang="en-US" dirty="0"/>
          </a:p>
        </p:txBody>
      </p:sp>
      <p:sp>
        <p:nvSpPr>
          <p:cNvPr id="3" name="Content Placeholder 2"/>
          <p:cNvSpPr>
            <a:spLocks noGrp="1"/>
          </p:cNvSpPr>
          <p:nvPr>
            <p:ph sz="quarter" idx="1"/>
          </p:nvPr>
        </p:nvSpPr>
        <p:spPr>
          <a:xfrm>
            <a:off x="457200" y="1981200"/>
            <a:ext cx="8229600" cy="4525963"/>
          </a:xfrm>
        </p:spPr>
        <p:txBody>
          <a:bodyPr/>
          <a:lstStyle/>
          <a:p>
            <a:pPr marL="914400" indent="-457200">
              <a:spcBef>
                <a:spcPts val="1200"/>
              </a:spcBef>
              <a:spcAft>
                <a:spcPts val="300"/>
              </a:spcAft>
              <a:tabLst>
                <a:tab pos="914400" algn="l"/>
                <a:tab pos="457200" algn="l"/>
              </a:tabLst>
            </a:pPr>
            <a:r>
              <a:rPr lang="en-IN" sz="3200" b="1" i="1" dirty="0">
                <a:latin typeface="Cambria"/>
                <a:ea typeface="Times New Roman"/>
                <a:cs typeface="Times New Roman"/>
              </a:rPr>
              <a:t>Naive Bayes </a:t>
            </a:r>
            <a:r>
              <a:rPr lang="en-IN" sz="3200" b="1" i="1" dirty="0" smtClean="0">
                <a:latin typeface="Cambria"/>
                <a:ea typeface="Times New Roman"/>
                <a:cs typeface="Times New Roman"/>
              </a:rPr>
              <a:t>Classification</a:t>
            </a:r>
          </a:p>
          <a:p>
            <a:pPr marL="457200" indent="0">
              <a:spcBef>
                <a:spcPts val="1200"/>
              </a:spcBef>
              <a:spcAft>
                <a:spcPts val="300"/>
              </a:spcAft>
              <a:buNone/>
              <a:tabLst>
                <a:tab pos="914400" algn="l"/>
                <a:tab pos="457200" algn="l"/>
              </a:tabLst>
            </a:pPr>
            <a:endParaRPr lang="en-IN" sz="3200" b="1" i="1" dirty="0" smtClean="0">
              <a:latin typeface="Cambria"/>
              <a:ea typeface="Times New Roman"/>
              <a:cs typeface="Times New Roman"/>
            </a:endParaRPr>
          </a:p>
          <a:p>
            <a:pPr marL="914400" indent="-457200">
              <a:spcBef>
                <a:spcPts val="1200"/>
              </a:spcBef>
              <a:spcAft>
                <a:spcPts val="300"/>
              </a:spcAft>
              <a:tabLst>
                <a:tab pos="914400" algn="l"/>
                <a:tab pos="457200" algn="l"/>
              </a:tabLst>
            </a:pPr>
            <a:r>
              <a:rPr lang="en-IN" sz="3200" b="1" i="1" dirty="0">
                <a:latin typeface="Cambria"/>
                <a:ea typeface="Times New Roman"/>
                <a:cs typeface="Times New Roman"/>
              </a:rPr>
              <a:t>Decision </a:t>
            </a:r>
            <a:r>
              <a:rPr lang="en-IN" sz="3200" b="1" i="1" dirty="0" smtClean="0">
                <a:latin typeface="Cambria"/>
                <a:ea typeface="Times New Roman"/>
                <a:cs typeface="Times New Roman"/>
              </a:rPr>
              <a:t>Trees Classification</a:t>
            </a:r>
          </a:p>
          <a:p>
            <a:pPr marL="457200" indent="0">
              <a:spcBef>
                <a:spcPts val="1200"/>
              </a:spcBef>
              <a:spcAft>
                <a:spcPts val="300"/>
              </a:spcAft>
              <a:buNone/>
              <a:tabLst>
                <a:tab pos="914400" algn="l"/>
                <a:tab pos="457200" algn="l"/>
              </a:tabLst>
            </a:pPr>
            <a:endParaRPr lang="en-IN" sz="3200" b="1" i="1" dirty="0" smtClean="0">
              <a:latin typeface="Cambria"/>
              <a:ea typeface="Times New Roman"/>
              <a:cs typeface="Times New Roman"/>
            </a:endParaRPr>
          </a:p>
          <a:p>
            <a:pPr marL="914400" indent="-457200">
              <a:spcBef>
                <a:spcPts val="1200"/>
              </a:spcBef>
              <a:spcAft>
                <a:spcPts val="300"/>
              </a:spcAft>
              <a:tabLst>
                <a:tab pos="914400" algn="l"/>
                <a:tab pos="457200" algn="l"/>
              </a:tabLst>
            </a:pPr>
            <a:r>
              <a:rPr lang="en-IN" sz="3200" b="1" i="1" dirty="0">
                <a:latin typeface="Cambria"/>
                <a:ea typeface="Times New Roman"/>
                <a:cs typeface="Times New Roman"/>
              </a:rPr>
              <a:t>Random </a:t>
            </a:r>
            <a:r>
              <a:rPr lang="en-IN" sz="3200" b="1" i="1" dirty="0" smtClean="0">
                <a:latin typeface="Cambria"/>
                <a:ea typeface="Times New Roman"/>
                <a:cs typeface="Times New Roman"/>
              </a:rPr>
              <a:t>Forest Classification</a:t>
            </a:r>
          </a:p>
          <a:p>
            <a:pPr marL="457200" indent="0">
              <a:spcBef>
                <a:spcPts val="1200"/>
              </a:spcBef>
              <a:spcAft>
                <a:spcPts val="300"/>
              </a:spcAft>
              <a:buNone/>
              <a:tabLst>
                <a:tab pos="914400" algn="l"/>
                <a:tab pos="457200" algn="l"/>
              </a:tabLst>
            </a:pPr>
            <a:endParaRPr lang="en-IN" sz="3200" b="1" i="1" dirty="0" smtClean="0">
              <a:latin typeface="Cambria"/>
              <a:ea typeface="Times New Roman"/>
              <a:cs typeface="Times New Roman"/>
            </a:endParaRPr>
          </a:p>
          <a:p>
            <a:pPr marL="457200" indent="0">
              <a:spcBef>
                <a:spcPts val="1200"/>
              </a:spcBef>
              <a:spcAft>
                <a:spcPts val="300"/>
              </a:spcAft>
              <a:buNone/>
              <a:tabLst>
                <a:tab pos="914400" algn="l"/>
                <a:tab pos="457200" algn="l"/>
              </a:tabLst>
            </a:pPr>
            <a:endParaRPr lang="en-IN" sz="3200" b="1" i="1" dirty="0">
              <a:latin typeface="Cambria"/>
              <a:ea typeface="Times New Roman"/>
              <a:cs typeface="Times New Roman"/>
            </a:endParaRPr>
          </a:p>
          <a:p>
            <a:pPr marL="0" indent="0">
              <a:buNone/>
            </a:pPr>
            <a:endParaRPr lang="en-US" sz="2400" b="1" dirty="0" smtClean="0"/>
          </a:p>
          <a:p>
            <a:pPr marL="0" indent="0">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buNone/>
            </a:pPr>
            <a:r>
              <a:rPr lang="en-IN" sz="2400" dirty="0"/>
              <a:t>Following are the metrics we used to evaluate the performance of ML techniques</a:t>
            </a:r>
            <a:r>
              <a:rPr lang="en-IN" sz="2400" dirty="0" smtClean="0"/>
              <a:t>:</a:t>
            </a:r>
          </a:p>
          <a:p>
            <a:pPr marL="0" indent="0">
              <a:buNone/>
            </a:pPr>
            <a:endParaRPr lang="en-IN" sz="2400" dirty="0"/>
          </a:p>
          <a:p>
            <a:pPr marL="0" indent="0">
              <a:buNone/>
            </a:pPr>
            <a:r>
              <a:rPr lang="en-IN" sz="2400" b="1" dirty="0"/>
              <a:t>1. Precision</a:t>
            </a:r>
          </a:p>
          <a:p>
            <a:r>
              <a:rPr lang="en-IN" sz="2400" dirty="0"/>
              <a:t>Precision refers to the closeness of two or more measurements to each other. In Machine Learning, precision is the fraction of relevant instances among the retrieved instances. Precision = TP / (TP + FP) (Where TP = True Positive, TN = True Negative, FP = False Positive, FN = False Negative).</a:t>
            </a:r>
          </a:p>
          <a:p>
            <a:endParaRPr lang="en-IN" sz="2400" dirty="0"/>
          </a:p>
          <a:p>
            <a:pPr marL="0" indent="0">
              <a:buNone/>
            </a:pPr>
            <a:r>
              <a:rPr lang="en-IN" sz="2400" b="1" dirty="0"/>
              <a:t>2. Accuracy</a:t>
            </a:r>
          </a:p>
          <a:p>
            <a:r>
              <a:rPr lang="en-IN" sz="2400" dirty="0"/>
              <a:t>Accuracy refers to the closeness of a measured value to a standard or known value. Accuracy = (TP+TN) / ALL</a:t>
            </a:r>
          </a:p>
          <a:p>
            <a:endParaRPr lang="en-IN" sz="2400" dirty="0"/>
          </a:p>
          <a:p>
            <a:pPr marL="0" indent="0">
              <a:buNone/>
            </a:pPr>
            <a:r>
              <a:rPr lang="en-IN" sz="2400" b="1" dirty="0" smtClean="0"/>
              <a:t>3. Recall</a:t>
            </a:r>
            <a:endParaRPr lang="en-IN" sz="2400" b="1" dirty="0"/>
          </a:p>
          <a:p>
            <a:r>
              <a:rPr lang="en-IN" sz="2400" dirty="0"/>
              <a:t>Recall is how many of the true positives were recalled (found), i.e. how many of the correct hits were also found. Recall = TP / (TP + FN)</a:t>
            </a:r>
          </a:p>
          <a:p>
            <a:pPr marL="0" indent="0">
              <a:buNone/>
            </a:pPr>
            <a:r>
              <a:rPr lang="en-IN" sz="2400" b="1" dirty="0" smtClean="0"/>
              <a:t>4</a:t>
            </a:r>
            <a:r>
              <a:rPr lang="en-IN" sz="2400" b="1" dirty="0"/>
              <a:t>. F-Score</a:t>
            </a:r>
          </a:p>
          <a:p>
            <a:r>
              <a:rPr lang="en-IN" sz="2400" dirty="0"/>
              <a:t>F-scores are a statistical method for determining accuracy accounting for both precision and recall. It is essentially the harmonic mean of precision and recall.</a:t>
            </a:r>
          </a:p>
          <a:p>
            <a:endParaRPr lang="en-IN"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sz="quarter" idx="1"/>
          </p:nvPr>
        </p:nvSpPr>
        <p:spPr/>
        <p:txBody>
          <a:bodyPr>
            <a:normAutofit/>
          </a:bodyPr>
          <a:lstStyle/>
          <a:p>
            <a:pPr>
              <a:buNone/>
            </a:pPr>
            <a:r>
              <a:rPr lang="en-US" sz="2400" i="1" dirty="0" smtClean="0"/>
              <a:t> </a:t>
            </a:r>
            <a:endParaRPr lang="en-US" sz="1800" i="1" dirty="0"/>
          </a:p>
          <a:p>
            <a:pPr marL="0" indent="0">
              <a:buNone/>
            </a:pPr>
            <a:endParaRPr lang="en-US" sz="2400" i="1" dirty="0" smtClean="0"/>
          </a:p>
          <a:p>
            <a:pPr marL="0" indent="0">
              <a:buNone/>
            </a:pPr>
            <a:endParaRPr lang="en-US" sz="2400" i="1" dirty="0"/>
          </a:p>
        </p:txBody>
      </p:sp>
      <p:sp>
        <p:nvSpPr>
          <p:cNvPr id="4" name="Rectangle 3"/>
          <p:cNvSpPr/>
          <p:nvPr/>
        </p:nvSpPr>
        <p:spPr>
          <a:xfrm>
            <a:off x="304800" y="1638987"/>
            <a:ext cx="8153400" cy="646331"/>
          </a:xfrm>
          <a:prstGeom prst="rect">
            <a:avLst/>
          </a:prstGeom>
        </p:spPr>
        <p:txBody>
          <a:bodyPr wrap="square">
            <a:spAutoFit/>
          </a:bodyPr>
          <a:lstStyle/>
          <a:p>
            <a:r>
              <a:rPr lang="en-IN" dirty="0"/>
              <a:t>Since Random Forest Classifier have highest accuracy, precision, recall and f-score. It is the best fit for Malign Comment Classification.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205" y="3048000"/>
            <a:ext cx="552893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sz="2000" dirty="0"/>
              <a:t>In this study, a Malign Comment Classification system is introduced which makes use of a NLP and Machine Learning for its implementation. </a:t>
            </a:r>
            <a:endParaRPr lang="en-IN" sz="2000" dirty="0"/>
          </a:p>
          <a:p>
            <a:r>
              <a:rPr lang="en-US" sz="2000" dirty="0"/>
              <a:t>The classification algorithms used in this approach are Naïve Bayes, Decision Tree Classifier and Random Forest Classifier. </a:t>
            </a:r>
            <a:endParaRPr lang="en-IN" sz="2000" dirty="0"/>
          </a:p>
          <a:p>
            <a:r>
              <a:rPr lang="en-US" sz="2000" dirty="0"/>
              <a:t>It was observed that Random forest Classifier is the best fit for Malign Comment Classification system with 95% accuracy.</a:t>
            </a:r>
            <a:endParaRPr lang="en-IN" sz="2000" dirty="0"/>
          </a:p>
          <a:p>
            <a:pPr marL="0" indent="0">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 </a:t>
            </a:r>
            <a:r>
              <a:rPr lang="en-US" dirty="0"/>
              <a:t>of </a:t>
            </a:r>
            <a:r>
              <a:rPr lang="en-US" dirty="0" smtClean="0"/>
              <a:t>the study</a:t>
            </a:r>
            <a:endParaRPr lang="en-US" dirty="0"/>
          </a:p>
        </p:txBody>
      </p:sp>
      <p:sp>
        <p:nvSpPr>
          <p:cNvPr id="3" name="Content Placeholder 2"/>
          <p:cNvSpPr>
            <a:spLocks noGrp="1"/>
          </p:cNvSpPr>
          <p:nvPr>
            <p:ph sz="quarter" idx="1"/>
          </p:nvPr>
        </p:nvSpPr>
        <p:spPr/>
        <p:txBody>
          <a:bodyPr>
            <a:normAutofit/>
          </a:bodyPr>
          <a:lstStyle/>
          <a:p>
            <a:pPr marL="0" indent="0">
              <a:buNone/>
            </a:pPr>
            <a:endParaRPr lang="en-IN" sz="2000" dirty="0" smtClean="0"/>
          </a:p>
          <a:p>
            <a:pPr marL="0" indent="0">
              <a:buNone/>
            </a:pPr>
            <a:r>
              <a:rPr lang="en-IN" sz="2000" dirty="0"/>
              <a:t>Cyberbullying is one of the biggest issues in the world of internet. Although researchers have found that hate is a problem across multiple platforms, there is a lack of models for online hate detection.</a:t>
            </a:r>
          </a:p>
          <a:p>
            <a:pPr marL="0" indent="0">
              <a:buNone/>
            </a:pPr>
            <a:r>
              <a:rPr lang="en-IN" sz="2000" dirty="0"/>
              <a:t> The goal of the study is to build a prototype of online hate and abuse comment classifier which can used to classify hate and offensive comments so that it can be controlled and restricted from spreading hatred and cyberbullying</a:t>
            </a:r>
          </a:p>
          <a:p>
            <a:pPr marL="0" indent="0">
              <a:buNone/>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BUSINESS MODEL</a:t>
            </a:r>
            <a:endParaRPr lang="en-US" dirty="0"/>
          </a:p>
        </p:txBody>
      </p:sp>
      <p:sp>
        <p:nvSpPr>
          <p:cNvPr id="3" name="Content Placeholder 2"/>
          <p:cNvSpPr>
            <a:spLocks noGrp="1"/>
          </p:cNvSpPr>
          <p:nvPr>
            <p:ph sz="quarter" idx="1"/>
          </p:nvPr>
        </p:nvSpPr>
        <p:spPr/>
        <p:txBody>
          <a:bodyPr>
            <a:normAutofit fontScale="92500"/>
          </a:bodyPr>
          <a:lstStyle/>
          <a:p>
            <a:r>
              <a:rPr lang="en-IN" sz="20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sz="2000" dirty="0"/>
              <a:t>Online hate, described as abusive language, aggression, cyberbullying, hatefulness and many others has been identified as a major threat on online social media platforms. Social media platforms are the most prominent grounds for such toxic behaviour.   </a:t>
            </a:r>
          </a:p>
          <a:p>
            <a:r>
              <a:rPr lang="en-IN" sz="2000" dirty="0" smtClean="0"/>
              <a:t>Internet </a:t>
            </a:r>
            <a:r>
              <a:rPr lang="en-IN" sz="2000" dirty="0"/>
              <a:t>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000" dirty="0" err="1"/>
              <a:t>unoffensive</a:t>
            </a:r>
            <a:r>
              <a:rPr lang="en-IN" sz="2000" dirty="0"/>
              <a:t>, but “u are an idiot” is clearly offensive.</a:t>
            </a:r>
          </a:p>
          <a:p>
            <a:endParaRPr lang="en-IN"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quarter" idx="1"/>
          </p:nvPr>
        </p:nvSpPr>
        <p:spPr/>
        <p:txBody>
          <a:bodyPr>
            <a:normAutofit/>
          </a:bodyPr>
          <a:lstStyle/>
          <a:p>
            <a:pPr>
              <a:buNone/>
            </a:pPr>
            <a:r>
              <a:rPr lang="en-US" sz="2000" dirty="0"/>
              <a:t> </a:t>
            </a:r>
            <a:endParaRPr lang="en-US" sz="2000" dirty="0" smtClean="0"/>
          </a:p>
          <a:p>
            <a:pPr>
              <a:buNone/>
            </a:pPr>
            <a:endParaRPr lang="en-US" sz="2000" dirty="0" smtClean="0"/>
          </a:p>
          <a:p>
            <a:pPr>
              <a:buNone/>
            </a:pPr>
            <a:r>
              <a:rPr lang="en-IN" sz="2000" dirty="0"/>
              <a:t>The data set contains the training set, which has approximately 1,59,000 samples and the test set which contains nearly 1,53,000 samples.</a:t>
            </a:r>
          </a:p>
          <a:p>
            <a:pPr>
              <a:buNone/>
            </a:pPr>
            <a:r>
              <a:rPr lang="en-IN" sz="2000" dirty="0"/>
              <a:t> All the data samples contain 8 fields which includes ‘Id’, ‘Comments’, ‘Malignant’, ‘Highly malignant’, ‘Rude’, ‘Threat’, ‘Abuse’ and ‘Loathe’. </a:t>
            </a:r>
          </a:p>
          <a:p>
            <a:pPr>
              <a:buNone/>
            </a:pPr>
            <a:endParaRPr lang="en-IN" sz="2000" dirty="0"/>
          </a:p>
          <a:p>
            <a:pPr>
              <a:buNone/>
            </a:pPr>
            <a:r>
              <a:rPr lang="en-IN" sz="2000" dirty="0"/>
              <a:t>The label can be either 0 or 1, where 0 denotes a NO while 1 denotes a YES. There are various comments which have multiple labels. The first attribute is a unique ID associated with each comment.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sz="quarter" idx="1"/>
          </p:nvPr>
        </p:nvSpPr>
        <p:spPr/>
        <p:txBody>
          <a:bodyPr>
            <a:normAutofit/>
          </a:bodyPr>
          <a:lstStyle/>
          <a:p>
            <a:pPr marL="0" indent="0">
              <a:buNone/>
            </a:pPr>
            <a:r>
              <a:rPr lang="en-IN" sz="2000" b="1" dirty="0" smtClean="0"/>
              <a:t>1. Cleaning </a:t>
            </a:r>
            <a:r>
              <a:rPr lang="en-IN" sz="2000" b="1" dirty="0"/>
              <a:t>the Raw Data</a:t>
            </a:r>
          </a:p>
          <a:p>
            <a:pPr marL="0" indent="0">
              <a:buNone/>
            </a:pPr>
            <a:endParaRPr lang="en-IN" sz="2000" b="1" dirty="0"/>
          </a:p>
          <a:p>
            <a:pPr marL="0" indent="0">
              <a:buNone/>
            </a:pPr>
            <a:r>
              <a:rPr lang="en-IN" sz="2000" b="1" dirty="0"/>
              <a:t>  </a:t>
            </a:r>
            <a:r>
              <a:rPr lang="en-IN" sz="2000" b="1" dirty="0" smtClean="0"/>
              <a:t>This </a:t>
            </a:r>
            <a:r>
              <a:rPr lang="en-IN" sz="2000" b="1" dirty="0"/>
              <a:t>phase involves the deletion of words or characters that do not add value to the </a:t>
            </a:r>
            <a:r>
              <a:rPr lang="en-IN" sz="2000" b="1" dirty="0" smtClean="0"/>
              <a:t>meaning </a:t>
            </a:r>
            <a:r>
              <a:rPr lang="en-IN" sz="2000" b="1" dirty="0"/>
              <a:t>of the text</a:t>
            </a:r>
            <a:r>
              <a:rPr lang="en-IN" sz="2000" b="1" dirty="0" smtClean="0"/>
              <a:t>.</a:t>
            </a:r>
          </a:p>
          <a:p>
            <a:pPr marL="0" indent="0">
              <a:buNone/>
            </a:pPr>
            <a:r>
              <a:rPr lang="en-IN" sz="2000" b="1" dirty="0" smtClean="0"/>
              <a:t> </a:t>
            </a:r>
            <a:r>
              <a:rPr lang="en-IN" sz="2000" b="1" dirty="0"/>
              <a:t>Some of the standard cleaning steps are listed below:</a:t>
            </a:r>
          </a:p>
          <a:p>
            <a:pPr marL="0" indent="0">
              <a:buNone/>
            </a:pPr>
            <a:endParaRPr lang="en-IN" sz="2000" b="1" dirty="0"/>
          </a:p>
          <a:p>
            <a:pPr marL="0" indent="0">
              <a:buNone/>
            </a:pPr>
            <a:r>
              <a:rPr lang="en-IN" sz="2000" b="1" dirty="0"/>
              <a:t>•	Lowering case</a:t>
            </a:r>
          </a:p>
          <a:p>
            <a:pPr marL="0" indent="0">
              <a:buNone/>
            </a:pPr>
            <a:r>
              <a:rPr lang="en-IN" sz="2000" b="1" dirty="0"/>
              <a:t>•	Removal of special characters</a:t>
            </a:r>
          </a:p>
          <a:p>
            <a:pPr marL="0" indent="0">
              <a:buNone/>
            </a:pPr>
            <a:r>
              <a:rPr lang="en-IN" sz="2000" b="1" dirty="0"/>
              <a:t>•	Removal of stop words</a:t>
            </a:r>
          </a:p>
          <a:p>
            <a:pPr marL="0" indent="0">
              <a:buNone/>
            </a:pPr>
            <a:r>
              <a:rPr lang="en-IN" sz="2000" b="1" dirty="0"/>
              <a:t>•	Removal of hyperlinks</a:t>
            </a:r>
          </a:p>
          <a:p>
            <a:pPr marL="0" indent="0">
              <a:buNone/>
            </a:pPr>
            <a:r>
              <a:rPr lang="en-IN" sz="2000" b="1" dirty="0"/>
              <a:t>•	Removal of numbers</a:t>
            </a:r>
          </a:p>
          <a:p>
            <a:pPr marL="0" indent="0">
              <a:buNone/>
            </a:pPr>
            <a:r>
              <a:rPr lang="en-IN" sz="2000" b="1" dirty="0"/>
              <a:t>•	Removal of whitespaces</a:t>
            </a:r>
          </a:p>
          <a:p>
            <a:pPr marL="0" indent="0">
              <a:buNone/>
            </a:pPr>
            <a:endParaRPr lang="en-IN" sz="2000" b="1" dirty="0"/>
          </a:p>
          <a:p>
            <a:pPr marL="0" indent="0">
              <a:buNone/>
            </a:pPr>
            <a:endParaRPr lang="en-US" sz="2000" b="1" dirty="0" smtClean="0"/>
          </a:p>
          <a:p>
            <a:pPr marL="0" indent="0">
              <a:buNone/>
            </a:pPr>
            <a:endParaRPr lang="en-US" sz="2000" b="1" dirty="0"/>
          </a:p>
          <a:p>
            <a:pPr marL="0" indent="0">
              <a:buNone/>
            </a:pP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lvl="0" indent="0">
              <a:buNone/>
            </a:pPr>
            <a:r>
              <a:rPr lang="en-IN" sz="2000" b="1" dirty="0" smtClean="0"/>
              <a:t>2. </a:t>
            </a:r>
            <a:r>
              <a:rPr lang="en-IN" sz="2000" b="1" dirty="0"/>
              <a:t>Tokenizing the Cleaned Data</a:t>
            </a:r>
            <a:endParaRPr lang="en-IN" sz="2000" dirty="0"/>
          </a:p>
          <a:p>
            <a:pPr marL="0" indent="0">
              <a:buNone/>
            </a:pPr>
            <a:endParaRPr lang="en-IN" sz="2000" b="1" dirty="0" smtClean="0"/>
          </a:p>
          <a:p>
            <a:pPr marL="0" indent="0">
              <a:buNone/>
            </a:pPr>
            <a:endParaRPr lang="en-IN" sz="2000" dirty="0"/>
          </a:p>
          <a:p>
            <a:pPr>
              <a:lnSpc>
                <a:spcPts val="1800"/>
              </a:lnSpc>
              <a:spcBef>
                <a:spcPts val="1125"/>
              </a:spcBef>
              <a:spcAft>
                <a:spcPts val="0"/>
              </a:spcAft>
            </a:pPr>
            <a:r>
              <a:rPr lang="en-IN" sz="2000" dirty="0">
                <a:solidFill>
                  <a:srgbClr val="000000"/>
                </a:solidFill>
                <a:latin typeface="Calibri"/>
                <a:ea typeface="Times New Roman"/>
              </a:rPr>
              <a:t> Tokenization is the process of splitting text into smaller chunks, called tokens. </a:t>
            </a:r>
            <a:endParaRPr lang="en-IN" sz="1800" dirty="0">
              <a:latin typeface="Times New Roman"/>
              <a:ea typeface="Times New Roman"/>
            </a:endParaRPr>
          </a:p>
          <a:p>
            <a:pPr>
              <a:lnSpc>
                <a:spcPts val="1800"/>
              </a:lnSpc>
              <a:spcBef>
                <a:spcPts val="1125"/>
              </a:spcBef>
              <a:spcAft>
                <a:spcPts val="0"/>
              </a:spcAft>
            </a:pPr>
            <a:r>
              <a:rPr lang="en-IN" sz="2000" dirty="0">
                <a:solidFill>
                  <a:srgbClr val="000000"/>
                </a:solidFill>
                <a:latin typeface="Calibri"/>
                <a:ea typeface="Times New Roman"/>
              </a:rPr>
              <a:t>  </a:t>
            </a:r>
            <a:r>
              <a:rPr lang="en-IN" sz="2000" dirty="0" smtClean="0">
                <a:solidFill>
                  <a:srgbClr val="000000"/>
                </a:solidFill>
                <a:latin typeface="Calibri"/>
                <a:ea typeface="Times New Roman"/>
              </a:rPr>
              <a:t>Each </a:t>
            </a:r>
            <a:r>
              <a:rPr lang="en-IN" sz="2000" dirty="0">
                <a:solidFill>
                  <a:srgbClr val="000000"/>
                </a:solidFill>
                <a:latin typeface="Calibri"/>
                <a:ea typeface="Times New Roman"/>
              </a:rPr>
              <a:t>token is an input to the machine learning algorithm as a </a:t>
            </a:r>
            <a:r>
              <a:rPr lang="en-IN" sz="2000" dirty="0" smtClean="0">
                <a:solidFill>
                  <a:srgbClr val="000000"/>
                </a:solidFill>
                <a:latin typeface="Calibri"/>
                <a:ea typeface="Times New Roman"/>
              </a:rPr>
              <a:t>feature.</a:t>
            </a:r>
          </a:p>
          <a:p>
            <a:pPr>
              <a:lnSpc>
                <a:spcPts val="1800"/>
              </a:lnSpc>
              <a:spcBef>
                <a:spcPts val="1125"/>
              </a:spcBef>
              <a:spcAft>
                <a:spcPts val="0"/>
              </a:spcAft>
            </a:pPr>
            <a:endParaRPr lang="en-IN" sz="2000" dirty="0">
              <a:solidFill>
                <a:srgbClr val="000000"/>
              </a:solidFill>
              <a:latin typeface="Calibri"/>
            </a:endParaRPr>
          </a:p>
          <a:p>
            <a:pPr>
              <a:lnSpc>
                <a:spcPts val="1800"/>
              </a:lnSpc>
              <a:spcBef>
                <a:spcPts val="1125"/>
              </a:spcBef>
              <a:spcAft>
                <a:spcPts val="0"/>
              </a:spcAft>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02" y="4267199"/>
            <a:ext cx="6620198" cy="1186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r>
              <a:rPr lang="en-IN" sz="2000" b="1" dirty="0"/>
              <a:t>Feature </a:t>
            </a:r>
            <a:r>
              <a:rPr lang="en-IN" sz="2000" b="1" dirty="0" smtClean="0"/>
              <a:t>Correlation with targets</a:t>
            </a:r>
            <a:endParaRPr lang="en-IN" sz="2000" b="1" dirty="0"/>
          </a:p>
          <a:p>
            <a:pPr marL="0" indent="0">
              <a:buNone/>
            </a:pPr>
            <a:endParaRPr lang="en-IN" sz="20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492442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11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IN" sz="2000" b="1" dirty="0"/>
              <a:t>1.	Comment distribution before cleaning</a:t>
            </a:r>
            <a:endParaRPr lang="en-US" sz="2000" b="1" dirty="0"/>
          </a:p>
          <a:p>
            <a:pPr>
              <a:buNone/>
            </a:pPr>
            <a:endParaRPr lang="en-US"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19401"/>
            <a:ext cx="4648200" cy="315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sz="quarter" idx="1"/>
          </p:nvPr>
        </p:nvSpPr>
        <p:spPr/>
        <p:txBody>
          <a:bodyPr>
            <a:normAutofit/>
          </a:bodyPr>
          <a:lstStyle/>
          <a:p>
            <a:pPr>
              <a:buNone/>
            </a:pPr>
            <a:r>
              <a:rPr lang="en-IN" sz="2000" b="1" dirty="0"/>
              <a:t>2.	Comment distribution after cleaning</a:t>
            </a:r>
            <a:endParaRPr lang="en-US" sz="2000" b="1" dirty="0" smtClean="0"/>
          </a:p>
          <a:p>
            <a:pPr>
              <a:buNone/>
            </a:pPr>
            <a:endParaRPr lang="en-US"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5999"/>
            <a:ext cx="4953000" cy="368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216</TotalTime>
  <Words>667</Words>
  <Application>Microsoft Office PowerPoint</Application>
  <PresentationFormat>On-screen Show (4:3)</PresentationFormat>
  <Paragraphs>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Malignant Comment Classification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MODELS APPLIED</vt:lpstr>
      <vt:lpstr>MODEL EVALUATION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YaTiKa</cp:lastModifiedBy>
  <cp:revision>18</cp:revision>
  <dcterms:created xsi:type="dcterms:W3CDTF">2020-12-03T16:46:12Z</dcterms:created>
  <dcterms:modified xsi:type="dcterms:W3CDTF">2021-03-24T22:46:21Z</dcterms:modified>
</cp:coreProperties>
</file>