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5"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DDAB4D-DA8D-49CF-B58D-B0F8DC9C734B}" type="datetimeFigureOut">
              <a:rPr lang="en-US" smtClean="0"/>
              <a:t>03/12/2020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4DB50-C174-46B2-AA5C-9724B34A75A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DDAB4D-DA8D-49CF-B58D-B0F8DC9C734B}" type="datetimeFigureOut">
              <a:rPr lang="en-US" smtClean="0"/>
              <a:t>03/12/2020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4DB50-C174-46B2-AA5C-9724B34A75A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DDAB4D-DA8D-49CF-B58D-B0F8DC9C734B}" type="datetimeFigureOut">
              <a:rPr lang="en-US" smtClean="0"/>
              <a:t>03/12/2020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4DB50-C174-46B2-AA5C-9724B34A75A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DDAB4D-DA8D-49CF-B58D-B0F8DC9C734B}" type="datetimeFigureOut">
              <a:rPr lang="en-US" smtClean="0"/>
              <a:t>03/12/2020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4DB50-C174-46B2-AA5C-9724B34A75A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DDAB4D-DA8D-49CF-B58D-B0F8DC9C734B}" type="datetimeFigureOut">
              <a:rPr lang="en-US" smtClean="0"/>
              <a:t>03/12/2020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4DB50-C174-46B2-AA5C-9724B34A75A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DDAB4D-DA8D-49CF-B58D-B0F8DC9C734B}" type="datetimeFigureOut">
              <a:rPr lang="en-US" smtClean="0"/>
              <a:t>03/12/2020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4DB50-C174-46B2-AA5C-9724B34A75A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DDAB4D-DA8D-49CF-B58D-B0F8DC9C734B}" type="datetimeFigureOut">
              <a:rPr lang="en-US" smtClean="0"/>
              <a:t>03/12/2020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4DB50-C174-46B2-AA5C-9724B34A75A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DDAB4D-DA8D-49CF-B58D-B0F8DC9C734B}" type="datetimeFigureOut">
              <a:rPr lang="en-US" smtClean="0"/>
              <a:t>03/12/2020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64DB50-C174-46B2-AA5C-9724B34A75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DDAB4D-DA8D-49CF-B58D-B0F8DC9C734B}" type="datetimeFigureOut">
              <a:rPr lang="en-US" smtClean="0"/>
              <a:t>03/12/2020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64DB50-C174-46B2-AA5C-9724B34A75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DAB4D-DA8D-49CF-B58D-B0F8DC9C734B}" type="datetimeFigureOut">
              <a:rPr lang="en-US" smtClean="0"/>
              <a:t>03/12/2020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4DB50-C174-46B2-AA5C-9724B34A75A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DAB4D-DA8D-49CF-B58D-B0F8DC9C734B}" type="datetimeFigureOut">
              <a:rPr lang="en-US" smtClean="0"/>
              <a:t>03/12/2020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4DB50-C174-46B2-AA5C-9724B34A75A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DAB4D-DA8D-49CF-B58D-B0F8DC9C734B}" type="datetimeFigureOut">
              <a:rPr lang="en-US" smtClean="0"/>
              <a:t>03/12/2020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64DB50-C174-46B2-AA5C-9724B34A75A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 CREDIT DEFAULTER </a:t>
            </a:r>
            <a:endParaRPr lang="en-US" dirty="0"/>
          </a:p>
        </p:txBody>
      </p:sp>
      <p:sp>
        <p:nvSpPr>
          <p:cNvPr id="3" name="Subtitle 2"/>
          <p:cNvSpPr>
            <a:spLocks noGrp="1"/>
          </p:cNvSpPr>
          <p:nvPr>
            <p:ph type="subTitle" idx="1"/>
          </p:nvPr>
        </p:nvSpPr>
        <p:spPr/>
        <p:txBody>
          <a:bodyPr/>
          <a:lstStyle/>
          <a:p>
            <a:r>
              <a:rPr lang="en-US" dirty="0" smtClean="0"/>
              <a:t>By : YATIKA TANEJA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US" dirty="0"/>
          </a:p>
        </p:txBody>
      </p:sp>
      <p:sp>
        <p:nvSpPr>
          <p:cNvPr id="3" name="Content Placeholder 2"/>
          <p:cNvSpPr>
            <a:spLocks noGrp="1"/>
          </p:cNvSpPr>
          <p:nvPr>
            <p:ph idx="1"/>
          </p:nvPr>
        </p:nvSpPr>
        <p:spPr/>
        <p:txBody>
          <a:bodyPr/>
          <a:lstStyle/>
          <a:p>
            <a:pPr>
              <a:buNone/>
            </a:pPr>
            <a:r>
              <a:rPr lang="en-US" dirty="0" smtClean="0"/>
              <a:t>(B) </a:t>
            </a:r>
            <a:r>
              <a:rPr lang="en-US" b="1" i="1" dirty="0" smtClean="0"/>
              <a:t>HISTOGRAM</a:t>
            </a:r>
            <a:endParaRPr lang="en-US" b="1" i="1" dirty="0"/>
          </a:p>
        </p:txBody>
      </p:sp>
      <p:pic>
        <p:nvPicPr>
          <p:cNvPr id="4" name="Picture 3"/>
          <p:cNvPicPr/>
          <p:nvPr/>
        </p:nvPicPr>
        <p:blipFill>
          <a:blip r:embed="rId2"/>
          <a:stretch>
            <a:fillRect/>
          </a:stretch>
        </p:blipFill>
        <p:spPr>
          <a:xfrm>
            <a:off x="1066800" y="2362200"/>
            <a:ext cx="6858000" cy="3733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a:t>
            </a:r>
            <a:endParaRPr lang="en-US" dirty="0"/>
          </a:p>
        </p:txBody>
      </p:sp>
      <p:pic>
        <p:nvPicPr>
          <p:cNvPr id="4" name="Content Placeholder 3"/>
          <p:cNvPicPr>
            <a:picLocks noGrp="1"/>
          </p:cNvPicPr>
          <p:nvPr>
            <p:ph idx="1"/>
          </p:nvPr>
        </p:nvPicPr>
        <p:blipFill>
          <a:blip r:embed="rId2"/>
          <a:stretch>
            <a:fillRect/>
          </a:stretch>
        </p:blipFill>
        <p:spPr>
          <a:xfrm>
            <a:off x="457200" y="1845124"/>
            <a:ext cx="8229600" cy="403611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BARPLOT</a:t>
            </a:r>
            <a:endParaRPr lang="en-US" dirty="0"/>
          </a:p>
        </p:txBody>
      </p:sp>
      <p:sp>
        <p:nvSpPr>
          <p:cNvPr id="3" name="Content Placeholder 2"/>
          <p:cNvSpPr>
            <a:spLocks noGrp="1"/>
          </p:cNvSpPr>
          <p:nvPr>
            <p:ph idx="1"/>
          </p:nvPr>
        </p:nvSpPr>
        <p:spPr/>
        <p:txBody>
          <a:bodyPr/>
          <a:lstStyle/>
          <a:p>
            <a:pPr lvl="0">
              <a:buNone/>
            </a:pPr>
            <a:r>
              <a:rPr lang="en-US" dirty="0" smtClean="0"/>
              <a:t>a. </a:t>
            </a:r>
            <a:r>
              <a:rPr lang="en-US" i="1" dirty="0"/>
              <a:t>Relationship between month , </a:t>
            </a:r>
            <a:r>
              <a:rPr lang="en-US" i="1" dirty="0" err="1"/>
              <a:t>aon</a:t>
            </a:r>
            <a:r>
              <a:rPr lang="en-US" i="1" dirty="0"/>
              <a:t> and label</a:t>
            </a:r>
          </a:p>
          <a:p>
            <a:pPr>
              <a:buNone/>
            </a:pPr>
            <a:endParaRPr lang="en-US" dirty="0"/>
          </a:p>
          <a:p>
            <a:pPr>
              <a:buNone/>
            </a:pPr>
            <a:endParaRPr lang="en-US" dirty="0"/>
          </a:p>
        </p:txBody>
      </p:sp>
      <p:pic>
        <p:nvPicPr>
          <p:cNvPr id="4" name="Picture 3"/>
          <p:cNvPicPr/>
          <p:nvPr/>
        </p:nvPicPr>
        <p:blipFill>
          <a:blip r:embed="rId2"/>
          <a:stretch>
            <a:fillRect/>
          </a:stretch>
        </p:blipFill>
        <p:spPr>
          <a:xfrm>
            <a:off x="1752600" y="2514600"/>
            <a:ext cx="6096000" cy="36480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BARPLOT</a:t>
            </a:r>
            <a:endParaRPr lang="en-US" dirty="0"/>
          </a:p>
        </p:txBody>
      </p:sp>
      <p:sp>
        <p:nvSpPr>
          <p:cNvPr id="3" name="Content Placeholder 2"/>
          <p:cNvSpPr>
            <a:spLocks noGrp="1"/>
          </p:cNvSpPr>
          <p:nvPr>
            <p:ph idx="1"/>
          </p:nvPr>
        </p:nvSpPr>
        <p:spPr/>
        <p:txBody>
          <a:bodyPr/>
          <a:lstStyle/>
          <a:p>
            <a:pPr lvl="0">
              <a:buNone/>
            </a:pPr>
            <a:r>
              <a:rPr lang="en-US" dirty="0" smtClean="0"/>
              <a:t>b.</a:t>
            </a:r>
            <a:r>
              <a:rPr lang="en-US" sz="2800" i="1" dirty="0" smtClean="0"/>
              <a:t> </a:t>
            </a:r>
            <a:r>
              <a:rPr lang="en-US" sz="2800" i="1" dirty="0"/>
              <a:t>Relationship between label and </a:t>
            </a:r>
            <a:r>
              <a:rPr lang="en-US" sz="2800" i="1" dirty="0" smtClean="0"/>
              <a:t>daily_decr90</a:t>
            </a:r>
            <a:r>
              <a:rPr lang="en-US" dirty="0"/>
              <a:t> </a:t>
            </a:r>
          </a:p>
          <a:p>
            <a:pPr>
              <a:buNone/>
            </a:pPr>
            <a:endParaRPr lang="en-US" dirty="0"/>
          </a:p>
        </p:txBody>
      </p:sp>
      <p:pic>
        <p:nvPicPr>
          <p:cNvPr id="4" name="Picture 3"/>
          <p:cNvPicPr/>
          <p:nvPr/>
        </p:nvPicPr>
        <p:blipFill>
          <a:blip r:embed="rId2"/>
          <a:stretch>
            <a:fillRect/>
          </a:stretch>
        </p:blipFill>
        <p:spPr>
          <a:xfrm>
            <a:off x="2133600" y="2590800"/>
            <a:ext cx="4876800" cy="3429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BARPLOT</a:t>
            </a:r>
            <a:endParaRPr lang="en-US" dirty="0"/>
          </a:p>
        </p:txBody>
      </p:sp>
      <p:sp>
        <p:nvSpPr>
          <p:cNvPr id="3" name="Content Placeholder 2"/>
          <p:cNvSpPr>
            <a:spLocks noGrp="1"/>
          </p:cNvSpPr>
          <p:nvPr>
            <p:ph idx="1"/>
          </p:nvPr>
        </p:nvSpPr>
        <p:spPr/>
        <p:txBody>
          <a:bodyPr/>
          <a:lstStyle/>
          <a:p>
            <a:pPr lvl="0">
              <a:buNone/>
            </a:pPr>
            <a:r>
              <a:rPr lang="en-US" dirty="0" smtClean="0"/>
              <a:t>c</a:t>
            </a:r>
            <a:r>
              <a:rPr lang="en-US" i="1" dirty="0" smtClean="0"/>
              <a:t>. </a:t>
            </a:r>
            <a:r>
              <a:rPr lang="en-US" i="1" dirty="0"/>
              <a:t>Relationship between label and rental90</a:t>
            </a:r>
          </a:p>
          <a:p>
            <a:pPr>
              <a:buNone/>
            </a:pPr>
            <a:endParaRPr lang="en-US" dirty="0"/>
          </a:p>
        </p:txBody>
      </p:sp>
      <p:pic>
        <p:nvPicPr>
          <p:cNvPr id="4" name="Picture 3"/>
          <p:cNvPicPr/>
          <p:nvPr/>
        </p:nvPicPr>
        <p:blipFill>
          <a:blip r:embed="rId2"/>
          <a:stretch>
            <a:fillRect/>
          </a:stretch>
        </p:blipFill>
        <p:spPr>
          <a:xfrm>
            <a:off x="2438400" y="2514600"/>
            <a:ext cx="4648200" cy="33813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BARPLOT</a:t>
            </a:r>
            <a:endParaRPr lang="en-US" dirty="0"/>
          </a:p>
        </p:txBody>
      </p:sp>
      <p:sp>
        <p:nvSpPr>
          <p:cNvPr id="3" name="Content Placeholder 2"/>
          <p:cNvSpPr>
            <a:spLocks noGrp="1"/>
          </p:cNvSpPr>
          <p:nvPr>
            <p:ph idx="1"/>
          </p:nvPr>
        </p:nvSpPr>
        <p:spPr/>
        <p:txBody>
          <a:bodyPr/>
          <a:lstStyle/>
          <a:p>
            <a:pPr lvl="0">
              <a:buNone/>
            </a:pPr>
            <a:r>
              <a:rPr lang="en-US" dirty="0" smtClean="0"/>
              <a:t>d. </a:t>
            </a:r>
            <a:r>
              <a:rPr lang="en-US" sz="2400" i="1" dirty="0"/>
              <a:t>Relationship between label and </a:t>
            </a:r>
            <a:r>
              <a:rPr lang="en-US" sz="2400" i="1" dirty="0" err="1"/>
              <a:t>last_rech_amt_ma</a:t>
            </a:r>
            <a:endParaRPr lang="en-US" sz="2400" i="1" dirty="0"/>
          </a:p>
          <a:p>
            <a:pPr>
              <a:buNone/>
            </a:pPr>
            <a:r>
              <a:rPr lang="en-US" dirty="0"/>
              <a:t> </a:t>
            </a:r>
          </a:p>
          <a:p>
            <a:pPr>
              <a:buNone/>
            </a:pPr>
            <a:endParaRPr lang="en-US" dirty="0"/>
          </a:p>
        </p:txBody>
      </p:sp>
      <p:pic>
        <p:nvPicPr>
          <p:cNvPr id="4" name="Picture 3"/>
          <p:cNvPicPr/>
          <p:nvPr/>
        </p:nvPicPr>
        <p:blipFill>
          <a:blip r:embed="rId2"/>
          <a:stretch>
            <a:fillRect/>
          </a:stretch>
        </p:blipFill>
        <p:spPr>
          <a:xfrm>
            <a:off x="2438400" y="2667000"/>
            <a:ext cx="4953000" cy="33718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BARPLOT</a:t>
            </a:r>
            <a:endParaRPr lang="en-US" dirty="0"/>
          </a:p>
        </p:txBody>
      </p:sp>
      <p:sp>
        <p:nvSpPr>
          <p:cNvPr id="3" name="Content Placeholder 2"/>
          <p:cNvSpPr>
            <a:spLocks noGrp="1"/>
          </p:cNvSpPr>
          <p:nvPr>
            <p:ph idx="1"/>
          </p:nvPr>
        </p:nvSpPr>
        <p:spPr/>
        <p:txBody>
          <a:bodyPr/>
          <a:lstStyle/>
          <a:p>
            <a:pPr lvl="0">
              <a:buNone/>
            </a:pPr>
            <a:r>
              <a:rPr lang="en-US" dirty="0" smtClean="0"/>
              <a:t>e</a:t>
            </a:r>
            <a:r>
              <a:rPr lang="en-US" i="1" dirty="0" smtClean="0"/>
              <a:t>.</a:t>
            </a:r>
            <a:r>
              <a:rPr lang="en-US" i="1" dirty="0"/>
              <a:t> Relationship between label and amnt_loans90</a:t>
            </a:r>
          </a:p>
          <a:p>
            <a:pPr>
              <a:buNone/>
            </a:pPr>
            <a:endParaRPr lang="en-US" dirty="0"/>
          </a:p>
        </p:txBody>
      </p:sp>
      <p:pic>
        <p:nvPicPr>
          <p:cNvPr id="4" name="Picture 3"/>
          <p:cNvPicPr/>
          <p:nvPr/>
        </p:nvPicPr>
        <p:blipFill>
          <a:blip r:embed="rId2"/>
          <a:stretch>
            <a:fillRect/>
          </a:stretch>
        </p:blipFill>
        <p:spPr>
          <a:xfrm>
            <a:off x="2438400" y="2590800"/>
            <a:ext cx="5181600" cy="3505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APPLIED</a:t>
            </a:r>
            <a:endParaRPr lang="en-US" dirty="0"/>
          </a:p>
        </p:txBody>
      </p:sp>
      <p:sp>
        <p:nvSpPr>
          <p:cNvPr id="3" name="Content Placeholder 2"/>
          <p:cNvSpPr>
            <a:spLocks noGrp="1"/>
          </p:cNvSpPr>
          <p:nvPr>
            <p:ph idx="1"/>
          </p:nvPr>
        </p:nvSpPr>
        <p:spPr/>
        <p:txBody>
          <a:bodyPr/>
          <a:lstStyle/>
          <a:p>
            <a:r>
              <a:rPr lang="en-US" b="1" dirty="0"/>
              <a:t>Logistic Regression:</a:t>
            </a:r>
            <a:endParaRPr lang="en-US" dirty="0"/>
          </a:p>
          <a:p>
            <a:r>
              <a:rPr lang="en-IN" b="1" dirty="0"/>
              <a:t>Linear </a:t>
            </a:r>
            <a:r>
              <a:rPr lang="en-IN" b="1" dirty="0" err="1"/>
              <a:t>Discriminant</a:t>
            </a:r>
            <a:r>
              <a:rPr lang="en-IN" b="1" dirty="0"/>
              <a:t> Analysis:</a:t>
            </a:r>
            <a:endParaRPr lang="en-US" dirty="0"/>
          </a:p>
          <a:p>
            <a:r>
              <a:rPr lang="en-US" b="1" dirty="0"/>
              <a:t>K-nearest Neighbors:</a:t>
            </a:r>
            <a:endParaRPr lang="en-US" dirty="0"/>
          </a:p>
          <a:p>
            <a:r>
              <a:rPr lang="en-IN" b="1" dirty="0"/>
              <a:t>Decision Tree Classifier:</a:t>
            </a:r>
            <a:endParaRPr lang="en-US" dirty="0"/>
          </a:p>
          <a:p>
            <a:r>
              <a:rPr lang="en-US" b="1" dirty="0"/>
              <a:t>Gaussian Naïve </a:t>
            </a:r>
            <a:r>
              <a:rPr lang="en-US" b="1" dirty="0" err="1"/>
              <a:t>Bayes</a:t>
            </a:r>
            <a:r>
              <a:rPr lang="en-US" b="1" dirty="0"/>
              <a:t>:</a:t>
            </a:r>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a:t>
            </a:r>
            <a:endParaRPr lang="en-US" dirty="0"/>
          </a:p>
        </p:txBody>
      </p:sp>
      <p:sp>
        <p:nvSpPr>
          <p:cNvPr id="3" name="Content Placeholder 2"/>
          <p:cNvSpPr>
            <a:spLocks noGrp="1"/>
          </p:cNvSpPr>
          <p:nvPr>
            <p:ph idx="1"/>
          </p:nvPr>
        </p:nvSpPr>
        <p:spPr/>
        <p:txBody>
          <a:bodyPr>
            <a:normAutofit/>
          </a:bodyPr>
          <a:lstStyle/>
          <a:p>
            <a:pPr>
              <a:buNone/>
            </a:pPr>
            <a:r>
              <a:rPr lang="en-IN" sz="2400" dirty="0" smtClean="0"/>
              <a:t>We </a:t>
            </a:r>
            <a:r>
              <a:rPr lang="en-IN" sz="2400" dirty="0"/>
              <a:t>will use stratified 10-fold cross validation to estimate model accuracy</a:t>
            </a:r>
            <a:r>
              <a:rPr lang="en-IN" sz="2400" dirty="0" smtClean="0"/>
              <a:t>.</a:t>
            </a:r>
          </a:p>
          <a:p>
            <a:pPr>
              <a:buNone/>
            </a:pPr>
            <a:r>
              <a:rPr lang="en-IN" sz="2400" dirty="0"/>
              <a:t> </a:t>
            </a:r>
            <a:r>
              <a:rPr lang="en-IN" sz="2400" dirty="0" smtClean="0"/>
              <a:t>   </a:t>
            </a:r>
            <a:r>
              <a:rPr lang="en-IN" dirty="0" smtClean="0"/>
              <a:t>   </a:t>
            </a:r>
            <a:r>
              <a:rPr lang="en-IN" i="1" dirty="0" smtClean="0"/>
              <a:t>EVALUATION METRIC: ACCURACY</a:t>
            </a:r>
            <a:endParaRPr lang="en-US" sz="2400" i="1" dirty="0"/>
          </a:p>
          <a:p>
            <a:endParaRPr lang="en-US" sz="2400" dirty="0"/>
          </a:p>
        </p:txBody>
      </p:sp>
      <p:sp>
        <p:nvSpPr>
          <p:cNvPr id="4" name="Rectangle 3"/>
          <p:cNvSpPr/>
          <p:nvPr/>
        </p:nvSpPr>
        <p:spPr>
          <a:xfrm>
            <a:off x="685800" y="3429000"/>
            <a:ext cx="7848600" cy="1938992"/>
          </a:xfrm>
          <a:prstGeom prst="rect">
            <a:avLst/>
          </a:prstGeom>
        </p:spPr>
        <p:txBody>
          <a:bodyPr wrap="square">
            <a:spAutoFit/>
          </a:bodyPr>
          <a:lstStyle/>
          <a:p>
            <a:pPr algn="ctr"/>
            <a:r>
              <a:rPr lang="en-US" sz="2400" dirty="0" smtClean="0"/>
              <a:t>This is a ratio of the number of correctly predicted instances divided by the total number of instances in the dataset multiplied by 100 to give a percentage (e.g. 95% accurate). We will be using the scoring variable when we run build and evaluate each model next.</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 RESULT</a:t>
            </a:r>
            <a:endParaRPr lang="en-US" dirty="0"/>
          </a:p>
        </p:txBody>
      </p:sp>
      <p:sp>
        <p:nvSpPr>
          <p:cNvPr id="3" name="Content Placeholder 2"/>
          <p:cNvSpPr>
            <a:spLocks noGrp="1"/>
          </p:cNvSpPr>
          <p:nvPr>
            <p:ph idx="1"/>
          </p:nvPr>
        </p:nvSpPr>
        <p:spPr/>
        <p:txBody>
          <a:bodyPr>
            <a:normAutofit/>
          </a:bodyPr>
          <a:lstStyle/>
          <a:p>
            <a:r>
              <a:rPr lang="en-US" sz="2400" i="1" dirty="0" smtClean="0"/>
              <a:t>LOGISTIC REGRESSION :</a:t>
            </a:r>
            <a:r>
              <a:rPr lang="en-US" sz="2400" dirty="0" smtClean="0"/>
              <a:t> 0.874524 (0.000393)</a:t>
            </a:r>
          </a:p>
          <a:p>
            <a:r>
              <a:rPr lang="en-US" sz="2400" i="1" dirty="0" smtClean="0"/>
              <a:t>LINEAR DISCRIMINANT ANALYSIS: </a:t>
            </a:r>
            <a:r>
              <a:rPr lang="en-US" sz="2400" dirty="0" smtClean="0"/>
              <a:t>0.874709 (0.000182)</a:t>
            </a:r>
          </a:p>
          <a:p>
            <a:r>
              <a:rPr lang="en-US" sz="2400" i="1" dirty="0" smtClean="0"/>
              <a:t>K-NEAREST  NEIGHBORS:</a:t>
            </a:r>
            <a:r>
              <a:rPr lang="en-US" sz="2400" dirty="0" smtClean="0"/>
              <a:t> : 0.882063 (0.001791)</a:t>
            </a:r>
          </a:p>
          <a:p>
            <a:r>
              <a:rPr lang="en-US" sz="2400" i="1" dirty="0" smtClean="0"/>
              <a:t>DECISION TREE CLASSIFIER: </a:t>
            </a:r>
            <a:r>
              <a:rPr lang="en-US" sz="2400" dirty="0" smtClean="0"/>
              <a:t>: 0.884091 (0.002200</a:t>
            </a:r>
          </a:p>
          <a:p>
            <a:r>
              <a:rPr lang="en-US" sz="2400" i="1" dirty="0" smtClean="0"/>
              <a:t>GAUSSIAN</a:t>
            </a:r>
            <a:r>
              <a:rPr lang="en-US" sz="2400" b="1" i="1" dirty="0" smtClean="0"/>
              <a:t> </a:t>
            </a:r>
            <a:r>
              <a:rPr lang="en-US" sz="2400" i="1" dirty="0" smtClean="0"/>
              <a:t>NAIVE</a:t>
            </a:r>
            <a:r>
              <a:rPr lang="en-US" sz="2400" b="1" i="1" dirty="0" smtClean="0"/>
              <a:t> </a:t>
            </a:r>
            <a:r>
              <a:rPr lang="en-US" sz="2400" i="1" dirty="0" smtClean="0"/>
              <a:t>BAYES: </a:t>
            </a:r>
            <a:r>
              <a:rPr lang="en-US" sz="2400" dirty="0" smtClean="0"/>
              <a:t>: 0.575128 (0.006369)</a:t>
            </a:r>
            <a:endParaRPr lang="en-US" sz="2400" i="1" dirty="0" smtClean="0"/>
          </a:p>
          <a:p>
            <a:pPr>
              <a:buNone/>
            </a:pPr>
            <a:endParaRPr lang="en-US" sz="2400" i="1" dirty="0" smtClean="0"/>
          </a:p>
          <a:p>
            <a:endParaRPr lang="en-US" sz="2400" i="1" dirty="0" smtClean="0"/>
          </a:p>
          <a:p>
            <a:endParaRPr lang="en-US" sz="2400"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Objective </a:t>
            </a:r>
            <a:r>
              <a:rPr lang="en-US" dirty="0"/>
              <a:t>of </a:t>
            </a:r>
            <a:r>
              <a:rPr lang="en-US" dirty="0" smtClean="0"/>
              <a:t>the study</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objective of our project is to build a model which can be used to  predict  in terms of a probability for each loan transaction, whether the customer will be paying back the loaned amount within 5 days of insurance of loan. In order to improve the selection of customers for the credit, the client wants some predictions that could help them in further investment and improvement in selection </a:t>
            </a:r>
            <a:r>
              <a:rPr lang="en-US" dirty="0" err="1"/>
              <a:t>ofcustomers</a:t>
            </a:r>
            <a:r>
              <a:rPr lang="en-US" dirty="0"/>
              <a:t>.</a:t>
            </a:r>
          </a:p>
          <a:p>
            <a:r>
              <a:rPr lang="en-US" dirty="0"/>
              <a:t>In this case, Label ‘1’ indicates that the loan has been </a:t>
            </a:r>
            <a:r>
              <a:rPr lang="en-US" dirty="0" err="1"/>
              <a:t>payed</a:t>
            </a:r>
            <a:r>
              <a:rPr lang="en-US" dirty="0"/>
              <a:t> i.e. Non- defaulter, while, Label ‘0’ indicates that the loan has not been </a:t>
            </a:r>
            <a:r>
              <a:rPr lang="en-US" dirty="0" err="1"/>
              <a:t>payed</a:t>
            </a:r>
            <a:r>
              <a:rPr lang="en-US" dirty="0"/>
              <a:t> i.e. defaulter.</a:t>
            </a:r>
          </a:p>
          <a:p>
            <a:pPr>
              <a:buNone/>
            </a:pPr>
            <a:r>
              <a:rPr lang="en-US" dirty="0"/>
              <a:t>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BEST METHOD</a:t>
            </a:r>
            <a:endParaRPr lang="en-US" dirty="0"/>
          </a:p>
        </p:txBody>
      </p:sp>
      <p:sp>
        <p:nvSpPr>
          <p:cNvPr id="3" name="Content Placeholder 2"/>
          <p:cNvSpPr>
            <a:spLocks noGrp="1"/>
          </p:cNvSpPr>
          <p:nvPr>
            <p:ph idx="1"/>
          </p:nvPr>
        </p:nvSpPr>
        <p:spPr/>
        <p:txBody>
          <a:bodyPr>
            <a:normAutofit/>
          </a:bodyPr>
          <a:lstStyle/>
          <a:p>
            <a:pPr>
              <a:buNone/>
            </a:pPr>
            <a:r>
              <a:rPr lang="en-US" sz="2400" dirty="0" smtClean="0"/>
              <a:t>Decision Tree Classifier has the largest estimated accuracy score at  about  0.884 or 88.4%</a:t>
            </a:r>
          </a:p>
          <a:p>
            <a:pPr>
              <a:buNone/>
            </a:pPr>
            <a:endParaRPr lang="en-US" sz="2400" dirty="0"/>
          </a:p>
          <a:p>
            <a:pPr>
              <a:buNone/>
            </a:pPr>
            <a:endParaRPr lang="en-US" sz="2400" dirty="0" smtClean="0"/>
          </a:p>
          <a:p>
            <a:pPr>
              <a:buNone/>
            </a:pPr>
            <a:endParaRPr lang="en-US" sz="2400" dirty="0"/>
          </a:p>
        </p:txBody>
      </p:sp>
      <p:sp>
        <p:nvSpPr>
          <p:cNvPr id="8" name="Rectangle 7"/>
          <p:cNvSpPr/>
          <p:nvPr/>
        </p:nvSpPr>
        <p:spPr>
          <a:xfrm>
            <a:off x="914400" y="2413338"/>
            <a:ext cx="7391400" cy="1938992"/>
          </a:xfrm>
          <a:prstGeom prst="rect">
            <a:avLst/>
          </a:prstGeom>
        </p:spPr>
        <p:txBody>
          <a:bodyPr wrap="square">
            <a:spAutoFit/>
          </a:bodyPr>
          <a:lstStyle/>
          <a:p>
            <a:r>
              <a:rPr lang="en-US" sz="2400" dirty="0" smtClean="0"/>
              <a:t>We can also create a plot of the model evaluation results and compare the spread and the mean accuracy of each model. There is a population of accuracy measures for each algorithm because each algorithm was evaluated 10 times (via 10 fold-cross validation</a:t>
            </a:r>
            <a:r>
              <a:rPr lang="en-US" dirty="0" smtClean="0"/>
              <a: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COMPAIRING MODELS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638300" y="2162969"/>
            <a:ext cx="5867400" cy="340042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MODELS</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771650" y="2029619"/>
            <a:ext cx="5600700" cy="36671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normAutofit lnSpcReduction="10000"/>
          </a:bodyPr>
          <a:lstStyle/>
          <a:p>
            <a:r>
              <a:rPr lang="en-US" dirty="0" smtClean="0"/>
              <a:t> The cross validation score suggests that Decision Tree Classifier is the best model</a:t>
            </a:r>
          </a:p>
          <a:p>
            <a:r>
              <a:rPr lang="en-US" dirty="0" smtClean="0"/>
              <a:t> The accuracy is 0.886 or about 88.6% on the hold out dataset. </a:t>
            </a:r>
          </a:p>
          <a:p>
            <a:r>
              <a:rPr lang="en-US" dirty="0" smtClean="0"/>
              <a:t> The confusion matrix provides an indication of the errors made. </a:t>
            </a:r>
          </a:p>
          <a:p>
            <a:r>
              <a:rPr lang="en-US" dirty="0" smtClean="0"/>
              <a:t> Finally, the classification report provides a breakdown of each class by precision, recall, f1-score and support showing excellent results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BUSINESS MODEL</a:t>
            </a:r>
            <a:endParaRPr lang="en-US" dirty="0"/>
          </a:p>
        </p:txBody>
      </p:sp>
      <p:sp>
        <p:nvSpPr>
          <p:cNvPr id="3" name="Content Placeholder 2"/>
          <p:cNvSpPr>
            <a:spLocks noGrp="1"/>
          </p:cNvSpPr>
          <p:nvPr>
            <p:ph idx="1"/>
          </p:nvPr>
        </p:nvSpPr>
        <p:spPr/>
        <p:txBody>
          <a:bodyPr>
            <a:normAutofit fontScale="62500" lnSpcReduction="20000"/>
          </a:bodyPr>
          <a:lstStyle/>
          <a:p>
            <a:r>
              <a:rPr lang="en-US" dirty="0"/>
              <a:t> We are working with one such client that is in Telecom Industry. They are a operator model, offering better products at Lower Prices to all value conscious customers through a strategy of disruptive innovation that focuses on the subscriber.</a:t>
            </a:r>
          </a:p>
          <a:p>
            <a:r>
              <a:rPr lang="en-US" dirty="0"/>
              <a:t>They understand the importance of communication and how it affects a person’s life, thus, focusing on providing their services and products to low</a:t>
            </a:r>
          </a:p>
          <a:p>
            <a:r>
              <a:rPr lang="en-US" dirty="0"/>
              <a:t>income families and poor customers that can help them in the need of hour.</a:t>
            </a:r>
          </a:p>
          <a:p>
            <a:r>
              <a:rPr lang="en-US" dirty="0"/>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sample data is provided to us from our client database. The dataset has 209593 observations and 36 features. In this case, Label ‘1’ indicates that the loan has been </a:t>
            </a:r>
            <a:r>
              <a:rPr lang="en-US" dirty="0" err="1"/>
              <a:t>payed</a:t>
            </a:r>
            <a:r>
              <a:rPr lang="en-US" dirty="0"/>
              <a:t> i.e. Non- defaulter, while, Label ‘0’ indicates that the loan has not been </a:t>
            </a:r>
            <a:r>
              <a:rPr lang="en-US" dirty="0" err="1"/>
              <a:t>payed</a:t>
            </a:r>
            <a:r>
              <a:rPr lang="en-US" dirty="0"/>
              <a:t> i.e. defaulter.</a:t>
            </a:r>
          </a:p>
          <a:p>
            <a:r>
              <a:rPr lang="en-US" dirty="0"/>
              <a:t>The dataset is imbalanced. Label ‘1’ has approximately 87.5% records, while, label ‘0’ has approximately 12.5% records.</a:t>
            </a:r>
          </a:p>
          <a:p>
            <a:pPr>
              <a:buNone/>
            </a:pPr>
            <a:r>
              <a:rPr lang="en-US" dirty="0"/>
              <a: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IMBALANCED DATA</a:t>
            </a:r>
            <a:endParaRPr lang="en-US" dirty="0"/>
          </a:p>
        </p:txBody>
      </p:sp>
      <p:pic>
        <p:nvPicPr>
          <p:cNvPr id="4" name="image2.png"/>
          <p:cNvPicPr>
            <a:picLocks noGrp="1"/>
          </p:cNvPicPr>
          <p:nvPr>
            <p:ph idx="1"/>
          </p:nvPr>
        </p:nvPicPr>
        <p:blipFill>
          <a:blip r:embed="rId2" cstate="print"/>
          <a:stretch>
            <a:fillRect/>
          </a:stretch>
        </p:blipFill>
        <p:spPr>
          <a:xfrm>
            <a:off x="1219200" y="1981200"/>
            <a:ext cx="6248400" cy="393444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normAutofit fontScale="85000" lnSpcReduction="10000"/>
          </a:bodyPr>
          <a:lstStyle/>
          <a:p>
            <a:r>
              <a:rPr lang="en-US" dirty="0"/>
              <a:t>It consists into approximately 209593 observations and 37 features granted by the </a:t>
            </a:r>
            <a:r>
              <a:rPr lang="en-US" dirty="0" smtClean="0"/>
              <a:t>company. The </a:t>
            </a:r>
            <a:r>
              <a:rPr lang="en-US" dirty="0"/>
              <a:t>dataset is quite clean and the figures can be considered as ground truth, but lots of columns are either irrelevant, very </a:t>
            </a:r>
            <a:r>
              <a:rPr lang="en-US" dirty="0" smtClean="0"/>
              <a:t>sparse or non informative</a:t>
            </a:r>
          </a:p>
          <a:p>
            <a:r>
              <a:rPr lang="en-US" dirty="0" smtClean="0"/>
              <a:t> </a:t>
            </a:r>
            <a:r>
              <a:rPr lang="en-US" dirty="0"/>
              <a:t>Excluding features for which the information is incomplete, or uninformative, we get a total of 19 features. </a:t>
            </a:r>
          </a:p>
          <a:p>
            <a:r>
              <a:rPr lang="en-US" dirty="0"/>
              <a:t>There are no missing values in the dataset and date feature is converted  from object to date data type</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pic>
        <p:nvPicPr>
          <p:cNvPr id="4" name="Content Placeholder 3"/>
          <p:cNvPicPr>
            <a:picLocks noGrp="1"/>
          </p:cNvPicPr>
          <p:nvPr>
            <p:ph idx="1"/>
          </p:nvPr>
        </p:nvPicPr>
        <p:blipFill>
          <a:blip r:embed="rId2"/>
          <a:stretch>
            <a:fillRect/>
          </a:stretch>
        </p:blipFill>
        <p:spPr>
          <a:xfrm>
            <a:off x="304800" y="1828800"/>
            <a:ext cx="8839200" cy="990600"/>
          </a:xfrm>
          <a:prstGeom prst="rect">
            <a:avLst/>
          </a:prstGeom>
        </p:spPr>
      </p:pic>
      <p:pic>
        <p:nvPicPr>
          <p:cNvPr id="5" name="Picture 4"/>
          <p:cNvPicPr/>
          <p:nvPr/>
        </p:nvPicPr>
        <p:blipFill>
          <a:blip r:embed="rId3"/>
          <a:stretch>
            <a:fillRect/>
          </a:stretch>
        </p:blipFill>
        <p:spPr>
          <a:xfrm>
            <a:off x="1524000" y="3581400"/>
            <a:ext cx="6400800" cy="273148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US" dirty="0"/>
          </a:p>
        </p:txBody>
      </p:sp>
      <p:sp>
        <p:nvSpPr>
          <p:cNvPr id="3" name="Content Placeholder 2"/>
          <p:cNvSpPr>
            <a:spLocks noGrp="1"/>
          </p:cNvSpPr>
          <p:nvPr>
            <p:ph idx="1"/>
          </p:nvPr>
        </p:nvSpPr>
        <p:spPr/>
        <p:txBody>
          <a:bodyPr/>
          <a:lstStyle/>
          <a:p>
            <a:pPr lvl="0">
              <a:buNone/>
            </a:pPr>
            <a:r>
              <a:rPr lang="en-US" dirty="0"/>
              <a:t> </a:t>
            </a:r>
            <a:r>
              <a:rPr lang="en-US" dirty="0" smtClean="0"/>
              <a:t>  (a) </a:t>
            </a:r>
            <a:r>
              <a:rPr lang="en-US" b="1" i="1" dirty="0" smtClean="0"/>
              <a:t>Box </a:t>
            </a:r>
            <a:r>
              <a:rPr lang="en-US" b="1" i="1" dirty="0"/>
              <a:t>Plots</a:t>
            </a:r>
          </a:p>
          <a:p>
            <a:pPr>
              <a:buNone/>
            </a:pPr>
            <a:r>
              <a:rPr lang="en-US" dirty="0" smtClean="0"/>
              <a:t>    </a:t>
            </a:r>
            <a:r>
              <a:rPr lang="en-US" sz="2400" dirty="0" smtClean="0"/>
              <a:t>It </a:t>
            </a:r>
            <a:r>
              <a:rPr lang="en-US" sz="2400" dirty="0"/>
              <a:t>gives much clearer idea of distribution of features </a:t>
            </a:r>
            <a:r>
              <a:rPr lang="en-US" sz="2400" dirty="0" smtClean="0"/>
              <a:t> and detect </a:t>
            </a:r>
            <a:r>
              <a:rPr lang="en-US" sz="2400" dirty="0"/>
              <a:t>if outliers are present or </a:t>
            </a:r>
            <a:r>
              <a:rPr lang="en-US" sz="2400" dirty="0" smtClean="0"/>
              <a:t>not</a:t>
            </a:r>
            <a:r>
              <a:rPr lang="en-US" dirty="0"/>
              <a:t> </a:t>
            </a:r>
          </a:p>
          <a:p>
            <a:pPr>
              <a:buNone/>
            </a:pPr>
            <a:endParaRPr lang="en-US" dirty="0"/>
          </a:p>
        </p:txBody>
      </p:sp>
      <p:pic>
        <p:nvPicPr>
          <p:cNvPr id="5" name="Picture 4"/>
          <p:cNvPicPr/>
          <p:nvPr/>
        </p:nvPicPr>
        <p:blipFill>
          <a:blip r:embed="rId2"/>
          <a:stretch>
            <a:fillRect/>
          </a:stretch>
        </p:blipFill>
        <p:spPr>
          <a:xfrm>
            <a:off x="1371600" y="3276600"/>
            <a:ext cx="6623436" cy="3352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PLOTS</a:t>
            </a:r>
            <a:endParaRPr lang="en-US" dirty="0"/>
          </a:p>
        </p:txBody>
      </p:sp>
      <p:pic>
        <p:nvPicPr>
          <p:cNvPr id="4" name="Content Placeholder 3"/>
          <p:cNvPicPr>
            <a:picLocks noGrp="1"/>
          </p:cNvPicPr>
          <p:nvPr>
            <p:ph idx="1"/>
          </p:nvPr>
        </p:nvPicPr>
        <p:blipFill>
          <a:blip r:embed="rId2"/>
          <a:stretch>
            <a:fillRect/>
          </a:stretch>
        </p:blipFill>
        <p:spPr>
          <a:xfrm>
            <a:off x="466725" y="2401094"/>
            <a:ext cx="8210550" cy="29241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822</Words>
  <Application>Microsoft Office PowerPoint</Application>
  <PresentationFormat>On-screen Show (4:3)</PresentationFormat>
  <Paragraphs>67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MICRO CREDIT DEFAULTER </vt:lpstr>
      <vt:lpstr> Objective of the study</vt:lpstr>
      <vt:lpstr> BUSINESS MODEL</vt:lpstr>
      <vt:lpstr>DATA SOURCES</vt:lpstr>
      <vt:lpstr>IMBALANCED DATA</vt:lpstr>
      <vt:lpstr>DATA PREPROCESSING</vt:lpstr>
      <vt:lpstr>Data preprocessing</vt:lpstr>
      <vt:lpstr>DATA VISUALIZATION</vt:lpstr>
      <vt:lpstr>BOX PLOTS</vt:lpstr>
      <vt:lpstr>DATA VISUALIZATION</vt:lpstr>
      <vt:lpstr>HISTOGRAM</vt:lpstr>
      <vt:lpstr>BARPLOT</vt:lpstr>
      <vt:lpstr>BARPLOT</vt:lpstr>
      <vt:lpstr>BARPLOT</vt:lpstr>
      <vt:lpstr>BARPLOT</vt:lpstr>
      <vt:lpstr>BARPLOT</vt:lpstr>
      <vt:lpstr>MODELS APPLIED</vt:lpstr>
      <vt:lpstr>MODEL EVALUATION</vt:lpstr>
      <vt:lpstr>ACCURACY RESULT</vt:lpstr>
      <vt:lpstr>SELECT BEST METHOD</vt:lpstr>
      <vt:lpstr>COMPAIRING MODELS</vt:lpstr>
      <vt:lpstr>COMPARING MODELS</vt:lpstr>
      <vt:lpstr>RESULT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dc:title>
  <dc:creator>DELL</dc:creator>
  <cp:lastModifiedBy>DELL</cp:lastModifiedBy>
  <cp:revision>9</cp:revision>
  <dcterms:created xsi:type="dcterms:W3CDTF">2020-12-03T16:46:12Z</dcterms:created>
  <dcterms:modified xsi:type="dcterms:W3CDTF">2020-12-03T18:11:57Z</dcterms:modified>
</cp:coreProperties>
</file>