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comments/modernComment_7FFFDB38_7C2A24B0.xml" ContentType="application/vnd.ms-powerpoint.comments+xml"/>
  <Override PartName="/ppt/comments/modernComment_7FFFDB3E_C22E3EDF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FDB52_7A31F063.xml" ContentType="application/vnd.ms-powerpoint.comments+xml"/>
  <Override PartName="/ppt/notesSlides/notesSlide4.xml" ContentType="application/vnd.openxmlformats-officedocument.presentationml.notesSlide+xml"/>
  <Override PartName="/ppt/comments/modernComment_7FFFDB3D_6E9DAD82.xml" ContentType="application/vnd.ms-powerpoint.comments+xml"/>
  <Override PartName="/ppt/comments/modernComment_7FFFDB4A_FF53947E.xml" ContentType="application/vnd.ms-powerpoint.comments+xml"/>
  <Override PartName="/ppt/notesSlides/notesSlide5.xml" ContentType="application/vnd.openxmlformats-officedocument.presentationml.notesSlide+xml"/>
  <Override PartName="/ppt/comments/modernComment_7FFFDB4C_BEA9A440.xml" ContentType="application/vnd.ms-powerpoint.comments+xml"/>
  <Override PartName="/ppt/notesSlides/notesSlide6.xml" ContentType="application/vnd.openxmlformats-officedocument.presentationml.notesSlide+xml"/>
  <Override PartName="/ppt/comments/modernComment_7FFFDB54_14F4954.xml" ContentType="application/vnd.ms-powerpoint.comments+xml"/>
  <Override PartName="/ppt/notesSlides/notesSlide7.xml" ContentType="application/vnd.openxmlformats-officedocument.presentationml.notesSlide+xml"/>
  <Override PartName="/ppt/comments/modernComment_7FFFDB37_502A4424.xml" ContentType="application/vnd.ms-powerpoint.comments+xml"/>
  <Override PartName="/ppt/comments/modernComment_7FFFDB55_3DE116AA.xml" ContentType="application/vnd.ms-powerpoint.comments+xml"/>
  <Override PartName="/ppt/notesSlides/notesSlide8.xml" ContentType="application/vnd.openxmlformats-officedocument.presentationml.notesSlide+xml"/>
  <Override PartName="/ppt/comments/modernComment_7FFFDB57_EDC3333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7FFFDB56_66BAECF4.xml" ContentType="application/vnd.ms-powerpoint.comments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147474228" r:id="rId4"/>
    <p:sldId id="2147474232" r:id="rId5"/>
    <p:sldId id="2147474238" r:id="rId6"/>
    <p:sldId id="2147474249" r:id="rId7"/>
    <p:sldId id="2147474251" r:id="rId8"/>
    <p:sldId id="2147474248" r:id="rId9"/>
    <p:sldId id="2147474258" r:id="rId10"/>
    <p:sldId id="2147474237" r:id="rId11"/>
    <p:sldId id="2147474250" r:id="rId12"/>
    <p:sldId id="2147474252" r:id="rId13"/>
    <p:sldId id="2147474260" r:id="rId14"/>
    <p:sldId id="2147474231" r:id="rId15"/>
    <p:sldId id="2147474239" r:id="rId16"/>
    <p:sldId id="2147474261" r:id="rId17"/>
    <p:sldId id="2147474263" r:id="rId18"/>
    <p:sldId id="2147474267" r:id="rId19"/>
    <p:sldId id="2147474269" r:id="rId20"/>
    <p:sldId id="2147474264" r:id="rId21"/>
    <p:sldId id="2147474268" r:id="rId22"/>
    <p:sldId id="2147474262" r:id="rId23"/>
    <p:sldId id="2147474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B4EA0C-5114-CDE6-CC9D-F686F8E73BCE}" name="David Dai" initials="DD" userId="S::daviddai@microsoft.com::7ae6d6f7-2e50-43bd-bd2f-bc0eb37aba0c" providerId="AD"/>
  <p188:author id="{9D20A6BC-22D6-A042-ABC9-E58A3E1BCAA7}" name="Yi Zhang (MS Ads)" initials="" userId="S::yizhang6@microsoft.com::0422b2ef-ecdf-4300-805c-ba7c4497a2c7" providerId="AD"/>
  <p188:author id="{619AECCC-C7B2-25D4-F785-545A5C1EA442}" name="Michelle Lei" initials="ML" userId="S::welei@microsoft.com::87a8975d-79a4-4174-8a77-73b737ed867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7FFFDB37_502A442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2E02DA-F44F-4FE2-9D13-C9774C292B1F}" authorId="{73B4EA0C-5114-CDE6-CC9D-F686F8E73BCE}" created="2025-10-14T04:18:43.324">
    <pc:sldMkLst xmlns:pc="http://schemas.microsoft.com/office/powerpoint/2013/main/command">
      <pc:docMk/>
      <pc:sldMk cId="1344947236" sldId="2147474231"/>
    </pc:sldMkLst>
    <p188:txBody>
      <a:bodyPr/>
      <a:lstStyle/>
      <a:p>
        <a:r>
          <a:rPr lang="en-US"/>
          <a:t>TODO: technical decisions and why [@Yi Zhang (MS Ads)] </a:t>
        </a:r>
      </a:p>
    </p188:txBody>
  </p188:cm>
</p188:cmLst>
</file>

<file path=ppt/comments/modernComment_7FFFDB38_7C2A24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EFC77C-1365-46DC-A5A7-F040FA5D3882}" authorId="{73B4EA0C-5114-CDE6-CC9D-F686F8E73BCE}" created="2025-10-14T04:19:48.409">
    <pc:sldMkLst xmlns:pc="http://schemas.microsoft.com/office/powerpoint/2013/main/command">
      <pc:docMk/>
      <pc:sldMk cId="2083136688" sldId="2147474232"/>
    </pc:sldMkLst>
    <p188:replyLst>
      <p188:reply id="{214E6D78-5D0E-4A73-A459-F32E13EE3098}" authorId="{73B4EA0C-5114-CDE6-CC9D-F686F8E73BCE}" created="2025-10-14T05:30:56.237">
        <p188:txBody>
          <a:bodyPr/>
          <a:lstStyle/>
          <a:p>
            <a:r>
              <a:rPr lang="en-US"/>
              <a:t>1. Record the task-solving process
2. Edit the video to highlight key steps
3. Add captions or annotations to clearly illustrate the workflow</a:t>
            </a:r>
          </a:p>
        </p188:txBody>
      </p188:reply>
    </p188:replyLst>
    <p188:txBody>
      <a:bodyPr/>
      <a:lstStyle/>
      <a:p>
        <a:r>
          <a:rPr lang="en-US"/>
          <a:t>TODO: video demo [@Yi Zhang (MS Ads)] </a:t>
        </a:r>
      </a:p>
    </p188:txBody>
  </p188:cm>
</p188:cmLst>
</file>

<file path=ppt/comments/modernComment_7FFFDB3D_6E9DAD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066EB2-1066-4F5E-94D6-B438A7E485BA}" authorId="{9D20A6BC-22D6-A042-ABC9-E58A3E1BCAA7}" created="2025-10-14T02:53:15.53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55827330" sldId="2147474237"/>
      <ac:graphicFrameMk id="5" creationId="{5C68E228-68AC-EB53-3D5D-4603E6C02D87}"/>
    </ac:deMkLst>
    <p188:txBody>
      <a:bodyPr/>
      <a:lstStyle/>
      <a:p>
        <a:r>
          <a:rPr lang="en-US"/>
          <a:t>add a chart for done and plan</a:t>
        </a:r>
      </a:p>
    </p188:txBody>
  </p188:cm>
</p188:cmLst>
</file>

<file path=ppt/comments/modernComment_7FFFDB3E_C22E3ED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1A0B41-C04A-4C3F-83DC-5228F295CDAB}" authorId="{9D20A6BC-22D6-A042-ABC9-E58A3E1BCAA7}" created="2025-10-14T02:42:06.6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57810655" sldId="2147474238"/>
      <ac:spMk id="6" creationId="{DD1BE7B7-E4B4-FE45-8829-5B7C9D297FAD}"/>
      <ac:txMk cp="0" len="36">
        <ac:context len="37" hash="3719643751"/>
      </ac:txMk>
    </ac:txMkLst>
    <p188:pos x="1286178" y="407694"/>
    <p188:txBody>
      <a:bodyPr/>
      <a:lstStyle/>
      <a:p>
        <a:r>
          <a:rPr lang="en-US"/>
          <a:t>Add advantage for not using browser use
- success rate and performance</a:t>
        </a:r>
      </a:p>
    </p188:txBody>
  </p188:cm>
</p188:cmLst>
</file>

<file path=ppt/comments/modernComment_7FFFDB4A_FF5394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96A83B-2EE2-44DF-8699-672E7F3DDB5E}" authorId="{619AECCC-C7B2-25D4-F785-545A5C1EA442}" created="2025-10-14T03:21:24.308">
    <pc:sldMkLst xmlns:pc="http://schemas.microsoft.com/office/powerpoint/2013/main/command">
      <pc:docMk/>
      <pc:sldMk cId="4283667582" sldId="2147474250"/>
    </pc:sldMkLst>
    <p188:replyLst>
      <p188:reply id="{8E1EA14E-8FBA-4489-83AD-0992D6F7B338}" authorId="{73B4EA0C-5114-CDE6-CC9D-F686F8E73BCE}" created="2025-10-14T05:52:41.072">
        <p188:txBody>
          <a:bodyPr/>
          <a:lstStyle/>
          <a:p>
            <a:r>
              <a:rPr lang="en-US"/>
              <a:t>Sure, [@Yi Zhang (MS Ads)]  please organize the tools by category</a:t>
            </a:r>
          </a:p>
        </p188:txBody>
      </p188:reply>
    </p188:replyLst>
    <p188:txBody>
      <a:bodyPr/>
      <a:lstStyle/>
      <a:p>
        <a:r>
          <a:rPr lang="en-US"/>
          <a:t>Can we group them into categories? </a:t>
        </a:r>
      </a:p>
    </p188:txBody>
  </p188:cm>
</p188:cmLst>
</file>

<file path=ppt/comments/modernComment_7FFFDB4C_BEA9A4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A1F67E-1408-4E4A-99ED-148FD4831FBB}" authorId="{9D20A6BC-22D6-A042-ABC9-E58A3E1BCAA7}" created="2025-10-14T03:02:51.843">
    <pc:sldMkLst xmlns:pc="http://schemas.microsoft.com/office/powerpoint/2013/main/command">
      <pc:docMk/>
      <pc:sldMk cId="3198788672" sldId="2147474252"/>
    </pc:sldMkLst>
    <p188:txBody>
      <a:bodyPr/>
      <a:lstStyle/>
      <a:p>
        <a:r>
          <a:rPr lang="en-US"/>
          <a:t>Tool profile + caller (user profile)</a:t>
        </a:r>
      </a:p>
    </p188:txBody>
  </p188:cm>
</p188:cmLst>
</file>

<file path=ppt/comments/modernComment_7FFFDB52_7A31F0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FB03FD-4E11-45D9-99F1-C4C0B84CA1D1}" authorId="{73B4EA0C-5114-CDE6-CC9D-F686F8E73BCE}" created="2025-10-14T05:43:07.187">
    <pc:sldMkLst xmlns:pc="http://schemas.microsoft.com/office/powerpoint/2013/main/command">
      <pc:docMk/>
      <pc:sldMk cId="2050093155" sldId="2147474258"/>
    </pc:sldMkLst>
    <p188:txBody>
      <a:bodyPr/>
      <a:lstStyle/>
      <a:p>
        <a:r>
          <a:rPr lang="en-US"/>
          <a:t>[@Yi Zhang (MS Ads)]  please fill out the numbers and refine the slide</a:t>
        </a:r>
      </a:p>
    </p188:txBody>
  </p188:cm>
</p188:cmLst>
</file>

<file path=ppt/comments/modernComment_7FFFDB54_14F49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EC0D8B-A62F-4F6C-9FCA-80275BF66C3C}" authorId="{9D20A6BC-22D6-A042-ABC9-E58A3E1BCAA7}" created="2025-10-14T03:02:51.843">
    <pc:sldMkLst xmlns:pc="http://schemas.microsoft.com/office/powerpoint/2013/main/command">
      <pc:docMk/>
      <pc:sldMk cId="3198788672" sldId="2147474252"/>
    </pc:sldMkLst>
    <p188:txBody>
      <a:bodyPr/>
      <a:lstStyle/>
      <a:p>
        <a:r>
          <a:rPr lang="en-US"/>
          <a:t>Tool profile + caller (user profile)</a:t>
        </a:r>
      </a:p>
    </p188:txBody>
  </p188:cm>
</p188:cmLst>
</file>

<file path=ppt/comments/modernComment_7FFFDB55_3DE116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7AB853-0F12-4CAE-99CE-113A5A557C77}" authorId="{73B4EA0C-5114-CDE6-CC9D-F686F8E73BCE}" created="2025-10-17T01:54:24.416">
    <pc:sldMkLst xmlns:pc="http://schemas.microsoft.com/office/powerpoint/2013/main/command">
      <pc:docMk/>
      <pc:sldMk cId="1038161578" sldId="2147474261"/>
    </pc:sldMkLst>
    <p188:txBody>
      <a:bodyPr/>
      <a:lstStyle/>
      <a:p>
        <a:r>
          <a:rPr lang="en-US"/>
          <a:t>[@Jiayu Lou]  please help fill this up</a:t>
        </a:r>
      </a:p>
    </p188:txBody>
  </p188:cm>
</p188:cmLst>
</file>

<file path=ppt/comments/modernComment_7FFFDB56_66BAEC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F1B47D-4FF4-4EE9-B6B7-A91905FDE6E5}" authorId="{73B4EA0C-5114-CDE6-CC9D-F686F8E73BCE}" created="2025-10-17T02:00:49.066">
    <pc:sldMkLst xmlns:pc="http://schemas.microsoft.com/office/powerpoint/2013/main/command">
      <pc:docMk/>
      <pc:sldMk cId="1723526388" sldId="2147474262"/>
    </pc:sldMkLst>
    <p188:replyLst>
      <p188:reply id="{D51381D4-BD2F-412A-AD00-31F547961D9D}" authorId="{73B4EA0C-5114-CDE6-CC9D-F686F8E73BCE}" created="2025-10-17T09:27:53.108">
        <p188:txBody>
          <a:bodyPr/>
          <a:lstStyle/>
          <a:p>
            <a:r>
              <a:rPr lang="en-US"/>
              <a:t>[@Yi Zhang (MS Ads)]  how is it related to MCP/A2A?</a:t>
            </a:r>
          </a:p>
        </p188:txBody>
      </p188:reply>
    </p188:replyLst>
    <p188:txBody>
      <a:bodyPr/>
      <a:lstStyle/>
      <a:p>
        <a:r>
          <a:rPr lang="en-US"/>
          <a:t>[@Yi Zhang (MS Ads)]  Let’s describe our A2M protocol here.</a:t>
        </a:r>
      </a:p>
    </p188:txBody>
  </p188:cm>
</p188:cmLst>
</file>

<file path=ppt/comments/modernComment_7FFFDB57_EDC33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435271-2127-4120-8054-8D97ECF8891C}" authorId="{73B4EA0C-5114-CDE6-CC9D-F686F8E73BCE}" created="2025-10-17T01:59:41.269">
    <pc:sldMkLst xmlns:pc="http://schemas.microsoft.com/office/powerpoint/2013/main/command">
      <pc:docMk/>
      <pc:sldMk cId="249312051" sldId="2147474263"/>
    </pc:sldMkLst>
    <p188:txBody>
      <a:bodyPr/>
      <a:lstStyle/>
      <a:p>
        <a:r>
          <a:rPr lang="en-US"/>
          <a:t>[@Jiapeng Yang]  please add your research summary here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BA55-10EF-4D39-AFE7-725B8A265F5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EA9FC-EBE1-40D2-BDC1-09A28900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cloud.com/blog/how-to-achieve-autonomous-discovery-and-use-of-mcp-services-by-ai-agents---nacos-mcp-router-deployment-best-practices_60246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Question about script, matched tools could have YouTube transcript, but eventually not selected by LLM as not fit in the task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08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ea typeface="等线"/>
                <a:cs typeface="Calibri"/>
              </a:rPr>
              <a:t>这张图是实验的结果,实验结果显示,用消息传递的方式进行prompt的优化都与直接放入prompt中一样好甚至更好</a:t>
            </a:r>
          </a:p>
          <a:p>
            <a:endParaRPr lang="zh-CN" altLang="en-US">
              <a:latin typeface="等线"/>
              <a:ea typeface="等线"/>
              <a:cs typeface="Calibri"/>
            </a:endParaRPr>
          </a:p>
          <a:p>
            <a:r>
              <a:rPr lang="zh-CN" altLang="en-US">
                <a:latin typeface="等线"/>
                <a:ea typeface="等线"/>
                <a:cs typeface="Calibri"/>
              </a:rPr>
              <a:t>而且在claude3和gpt4o系列的模型中,用动态消息传递方式的实验效果是最好的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6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ea typeface="等线"/>
                <a:cs typeface="Calibri"/>
              </a:rPr>
              <a:t>响应模式按照RTO的方式去进行,也就是reasoning ,tool call,output的方式,每一个rto都是最小单元</a:t>
            </a:r>
            <a:endParaRPr lang="en-US" altLang="zh-CN">
              <a:latin typeface="Calibri"/>
              <a:ea typeface="Calibri"/>
              <a:cs typeface="Calibri"/>
            </a:endParaRPr>
          </a:p>
          <a:p>
            <a:endParaRPr lang="zh-CN" altLang="en-US">
              <a:latin typeface="Calibri"/>
              <a:ea typeface="等线"/>
              <a:cs typeface="Calibri"/>
            </a:endParaRPr>
          </a:p>
          <a:p>
            <a:r>
              <a:rPr lang="zh-CN" altLang="en-US">
                <a:latin typeface="Calibri"/>
                <a:ea typeface="等线"/>
                <a:cs typeface="Calibri"/>
              </a:rPr>
              <a:t>用户的输入和可用的tool set会一起给到agent,然后agent先进行think,然后去调用对应的tool,产生response之后,对tool的调用进行奖励评估,主要是在tool name,tool的参数名字,和tool 参数的内容进行匹配评估,如果匹配成功,则奖励为1.此外,还有一个结果奖励,也就是每一个task的最终结果是否正确. 还有格式奖励,也就是&lt;think&gt; &lt;tool_call&gt;&lt;response&gt;标签正确使用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f-ZA" altLang="zh-CN">
                <a:ea typeface="等线"/>
              </a:rPr>
              <a:t>Qwen2.5-1.5B-Instruct(Raw) 是baseline</a:t>
            </a:r>
          </a:p>
          <a:p>
            <a:r>
              <a:rPr lang="af-ZA"/>
              <a:t>Qwen2.5-1.5B-Instruct(SFT+400/4000) </a:t>
            </a:r>
            <a:r>
              <a:rPr lang="zh-CN" altLang="af-ZA">
                <a:ea typeface="等线"/>
              </a:rPr>
              <a:t>后面的数字是SFT的数据集大小</a:t>
            </a:r>
          </a:p>
          <a:p>
            <a:r>
              <a:rPr lang="af-ZA" altLang="zh-CN">
                <a:ea typeface="等线"/>
              </a:rPr>
              <a:t>Qwen2.5-1.5B-Instruct(Ours, GRPOColdStart) 直接使用GRPO,不进行任何其他处理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515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How to Achieve Autonomous Discovery and Use of MCP Services by AI Agents - </a:t>
            </a:r>
            <a:r>
              <a:rPr lang="en-US" err="1">
                <a:hlinkClick r:id="rId3"/>
              </a:rPr>
              <a:t>Nacos</a:t>
            </a:r>
            <a:r>
              <a:rPr lang="en-US">
                <a:hlinkClick r:id="rId3"/>
              </a:rPr>
              <a:t> MCP Router Deployment Best Practices - Alibaba Cloud Community</a:t>
            </a:r>
          </a:p>
          <a:p>
            <a:endParaRPr lang="en-US"/>
          </a:p>
          <a:p>
            <a:r>
              <a:rPr lang="en-US"/>
              <a:t>Marketplace act as a proxy/router between Agents and MCP Servers.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058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794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Multiple YouTube MCP in both </a:t>
            </a:r>
            <a:r>
              <a:rPr lang="en-US" err="1">
                <a:latin typeface="Calibri"/>
                <a:ea typeface="Calibri"/>
                <a:cs typeface="Calibri"/>
              </a:rPr>
              <a:t>Aworld</a:t>
            </a:r>
            <a:r>
              <a:rPr lang="en-US">
                <a:latin typeface="Calibri"/>
                <a:ea typeface="Calibri"/>
                <a:cs typeface="Calibri"/>
              </a:rPr>
              <a:t> and Tool Marketplace, based on the requirements which needs to get video comments details from a YouTube via just by song name, it is better to have a dedicated tools which focus on retrieve these details from API instead of using browser-use.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36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5100B-4EDB-7C73-D137-638A39B65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EB49E-3B4A-17FA-12DD-E1C4E140E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9627C-74B5-7140-389C-4D308AF52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E13C-14CE-6A2C-323B-E2EC107B9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25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1. tool selection </a:t>
            </a:r>
            <a:r>
              <a:rPr lang="en-US" err="1"/>
              <a:t>mvp</a:t>
            </a:r>
            <a:endParaRPr lang="en-US"/>
          </a:p>
          <a:p>
            <a:r>
              <a:rPr lang="en-US"/>
              <a:t>2. Benchmark</a:t>
            </a:r>
          </a:p>
          <a:p>
            <a:r>
              <a:rPr lang="en-US"/>
              <a:t>3. Protocol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11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59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B26B-F222-11E3-39B9-64B64F953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90673D-3A0C-C297-4E9F-39C6084A1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92EEC-D339-1427-D4FC-21B100DCB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1DD5B-0E9D-6149-4858-565E6F0F0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65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62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ea typeface="等线"/>
                <a:cs typeface="Calibri"/>
              </a:rPr>
              <a:t>这个是langchain做的关于prompt的实验,主要分了两个task,第一个task是针对搜索的task,主要是为了验证使用工具的时候,参数是否填充正确.</a:t>
            </a:r>
          </a:p>
          <a:p>
            <a:endParaRPr lang="zh-CN" altLang="en-US">
              <a:latin typeface="等线"/>
              <a:ea typeface="等线"/>
              <a:cs typeface="Calibri"/>
            </a:endParaRPr>
          </a:p>
          <a:p>
            <a:r>
              <a:rPr lang="zh-CN" altLang="en-US">
                <a:latin typeface="Calibri"/>
                <a:ea typeface="等线"/>
                <a:cs typeface="Calibri"/>
              </a:rPr>
              <a:t>第二个task是对于数学多步运算的,目的就是验证tool call的调用路径是否合理,正确.</a:t>
            </a:r>
          </a:p>
          <a:p>
            <a:endParaRPr lang="zh-CN" altLang="en-US">
              <a:latin typeface="Calibri"/>
              <a:ea typeface="等线"/>
              <a:cs typeface="Calibri"/>
            </a:endParaRPr>
          </a:p>
          <a:p>
            <a:r>
              <a:rPr lang="zh-CN" altLang="en-US">
                <a:latin typeface="Calibri"/>
                <a:ea typeface="等线"/>
                <a:cs typeface="Calibri"/>
              </a:rPr>
              <a:t>下面两个分别是两个task的例子</a:t>
            </a:r>
          </a:p>
          <a:p>
            <a:endParaRPr lang="zh-CN" altLang="en-US">
              <a:latin typeface="Calibri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4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Calibri"/>
                <a:ea typeface="等线"/>
                <a:cs typeface="Calibri"/>
              </a:rPr>
              <a:t>在这次实验中,共分成了5组实验,第一个是baseline,也就是不会放入任何例子.不进行prompt优化.</a:t>
            </a:r>
          </a:p>
          <a:p>
            <a:r>
              <a:rPr lang="zh-CN" altLang="en-US">
                <a:latin typeface="等线"/>
                <a:ea typeface="等线"/>
                <a:cs typeface="Calibri"/>
              </a:rPr>
              <a:t>第二个就是比较新型的prompt方式,是将一些调用tool的例子作为用户和llm交互的方式去进行优化的.</a:t>
            </a:r>
          </a:p>
          <a:p>
            <a:r>
              <a:rPr lang="zh-CN" altLang="en-US">
                <a:latin typeface="等线"/>
                <a:ea typeface="等线"/>
                <a:cs typeface="Calibri"/>
              </a:rPr>
              <a:t>第三个就是在第二个的基础上,在所有的例子库中查找和quey语义相似的例子,然后再以用户和llm交互的方式去优化.</a:t>
            </a:r>
          </a:p>
          <a:p>
            <a:r>
              <a:rPr lang="zh-CN" altLang="en-US">
                <a:latin typeface="等线"/>
                <a:ea typeface="等线"/>
                <a:cs typeface="Calibri"/>
              </a:rPr>
              <a:t>第4个是传统的prompt优化,也就是将所有的例子都放入system的内容中</a:t>
            </a:r>
          </a:p>
          <a:p>
            <a:r>
              <a:rPr lang="zh-CN" altLang="en-US">
                <a:latin typeface="等线"/>
                <a:ea typeface="等线"/>
                <a:cs typeface="Calibri"/>
              </a:rPr>
              <a:t>第5个是第二个的plus版本,第二组实验只放了3个,第五组会放13个.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71BD2-0A6C-6D49-9A8A-7DEE5CD5836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5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43F3-A4AE-E4F7-7D8E-3A93134EF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854F8-FCFC-7D26-202D-B9CA6D263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9BD5-0EA5-1DE7-17BF-3CF72F57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3D75-36BC-4ECE-AAEE-671A72A2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624B-C542-D75D-5AAC-0A0F5353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9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6292-92F3-2E67-C9CD-D9F8C625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6F95C-99DE-156A-A84B-A12BB1D2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10EB-A04A-18BC-2627-B1B3716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6C08-348D-1ECD-1493-E22AEE1E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01F9-C904-BA18-BC13-92DF103E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091EA-5443-1292-8C13-60F78F3B1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A5C68-0881-F755-7ED2-9E9FCB98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EA74-7D19-E46C-A22D-CEA6B9F9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EAF8-A374-E2F1-09FB-358B134A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84610-FBC0-439F-DAD8-B8D90E18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6956"/>
            <a:ext cx="6705600" cy="3331028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 lIns="9144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FF14-7006-41B3-A79F-F2EB1FAE7D71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936" y="182460"/>
            <a:ext cx="564390" cy="577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0507" y="1296956"/>
            <a:ext cx="1609531" cy="1609531"/>
          </a:xfrm>
          <a:prstGeom prst="rect">
            <a:avLst/>
          </a:prstGeom>
          <a:solidFill>
            <a:srgbClr val="F14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+mn-ea"/>
                <a:ea typeface="+mn-ea"/>
              </a:rPr>
              <a:t>Microsoft AI</a:t>
            </a:r>
          </a:p>
        </p:txBody>
      </p:sp>
      <p:pic>
        <p:nvPicPr>
          <p:cNvPr id="1026" name="Picture 7" descr="image00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44"/>
          <a:stretch/>
        </p:blipFill>
        <p:spPr bwMode="auto">
          <a:xfrm>
            <a:off x="9861272" y="1301056"/>
            <a:ext cx="1604866" cy="161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72423" y="2997907"/>
            <a:ext cx="1590638" cy="160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0506" y="2997908"/>
            <a:ext cx="1609531" cy="160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7952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0" imgH="523" progId="TCLayout.ActiveDocument.1">
                  <p:embed/>
                </p:oleObj>
              </mc:Choice>
              <mc:Fallback>
                <p:oleObj name="think-cell Slide" r:id="rId3" imgW="500" imgH="523" progId="TCLayout.ActiveDocument.1">
                  <p:embed/>
                  <p:pic>
                    <p:nvPicPr>
                      <p:cNvPr id="9" name="对象 8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12192000" cy="811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0891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86319"/>
            <a:ext cx="10515599" cy="519064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2000">
                <a:solidFill>
                  <a:srgbClr val="0070C0"/>
                </a:solidFill>
                <a:latin typeface="+mj-lt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800">
                <a:solidFill>
                  <a:srgbClr val="0070C0"/>
                </a:solidFill>
                <a:latin typeface="+mj-lt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600">
                <a:solidFill>
                  <a:srgbClr val="0070C0"/>
                </a:solidFill>
                <a:latin typeface="+mj-lt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400">
                <a:solidFill>
                  <a:srgbClr val="0070C0"/>
                </a:solidFill>
                <a:latin typeface="+mj-lt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400">
                <a:solidFill>
                  <a:srgbClr val="0070C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05CF-70F6-407A-8E65-BABB5DADAC53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48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2D15-C001-4D3F-8815-69D5466DF121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4311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88306"/>
            <a:ext cx="5181600" cy="528865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0070C0"/>
                </a:solidFill>
              </a:defRPr>
            </a:lvl1pPr>
            <a:lvl2pPr>
              <a:defRPr lang="en-US" sz="1400" smtClean="0">
                <a:solidFill>
                  <a:srgbClr val="0070C0"/>
                </a:solidFill>
              </a:defRPr>
            </a:lvl2pPr>
            <a:lvl3pPr>
              <a:defRPr lang="en-US" sz="1200" smtClean="0">
                <a:solidFill>
                  <a:srgbClr val="0070C0"/>
                </a:solidFill>
              </a:defRPr>
            </a:lvl3pPr>
            <a:lvl4pPr>
              <a:defRPr lang="en-US" sz="1100" smtClean="0">
                <a:solidFill>
                  <a:srgbClr val="0070C0"/>
                </a:solidFill>
              </a:defRPr>
            </a:lvl4pPr>
            <a:lvl5pPr>
              <a:defRPr lang="en-US" sz="1100">
                <a:solidFill>
                  <a:srgbClr val="0070C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88306"/>
            <a:ext cx="5181600" cy="528865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0070C0"/>
                </a:solidFill>
              </a:defRPr>
            </a:lvl1pPr>
            <a:lvl2pPr>
              <a:defRPr lang="en-US" sz="1400" smtClean="0">
                <a:solidFill>
                  <a:srgbClr val="0070C0"/>
                </a:solidFill>
              </a:defRPr>
            </a:lvl2pPr>
            <a:lvl3pPr>
              <a:defRPr lang="en-US" sz="1200" smtClean="0">
                <a:solidFill>
                  <a:srgbClr val="0070C0"/>
                </a:solidFill>
              </a:defRPr>
            </a:lvl3pPr>
            <a:lvl4pPr>
              <a:defRPr lang="en-US" sz="1100" smtClean="0">
                <a:solidFill>
                  <a:srgbClr val="0070C0"/>
                </a:solidFill>
              </a:defRPr>
            </a:lvl4pPr>
            <a:lvl5pPr>
              <a:defRPr lang="en-US" sz="1100">
                <a:solidFill>
                  <a:srgbClr val="0070C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76B4-497A-40B1-8308-67B030764C44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811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0891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7139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95808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1736333"/>
            <a:ext cx="5156200" cy="443586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0070C0"/>
                </a:solidFill>
              </a:defRPr>
            </a:lvl1pPr>
            <a:lvl2pPr>
              <a:defRPr lang="en-US" sz="1400" smtClean="0">
                <a:solidFill>
                  <a:srgbClr val="0070C0"/>
                </a:solidFill>
              </a:defRPr>
            </a:lvl2pPr>
            <a:lvl3pPr>
              <a:defRPr lang="en-US" sz="1200" smtClean="0">
                <a:solidFill>
                  <a:srgbClr val="0070C0"/>
                </a:solidFill>
              </a:defRPr>
            </a:lvl3pPr>
            <a:lvl4pPr>
              <a:defRPr lang="en-US" sz="1100" smtClean="0">
                <a:solidFill>
                  <a:srgbClr val="0070C0"/>
                </a:solidFill>
              </a:defRPr>
            </a:lvl4pPr>
            <a:lvl5pPr>
              <a:defRPr lang="en-US" sz="1100">
                <a:solidFill>
                  <a:srgbClr val="0070C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995808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1736333"/>
            <a:ext cx="5157787" cy="443586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0070C0"/>
                </a:solidFill>
              </a:defRPr>
            </a:lvl1pPr>
            <a:lvl2pPr>
              <a:defRPr lang="en-US" sz="1400" smtClean="0">
                <a:solidFill>
                  <a:srgbClr val="0070C0"/>
                </a:solidFill>
              </a:defRPr>
            </a:lvl2pPr>
            <a:lvl3pPr>
              <a:defRPr lang="en-US" sz="1200" smtClean="0">
                <a:solidFill>
                  <a:srgbClr val="0070C0"/>
                </a:solidFill>
              </a:defRPr>
            </a:lvl3pPr>
            <a:lvl4pPr>
              <a:defRPr lang="en-US" sz="1100" smtClean="0">
                <a:solidFill>
                  <a:srgbClr val="0070C0"/>
                </a:solidFill>
              </a:defRPr>
            </a:lvl4pPr>
            <a:lvl5pPr>
              <a:defRPr lang="en-US" sz="1100">
                <a:solidFill>
                  <a:srgbClr val="0070C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B58D-1074-4E59-9BA9-82648B9519C8}" type="datetime1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811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0891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0514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0A45-BC43-4F64-9960-4B331B91175F}" type="datetime1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811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0891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2953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06E5-F526-4043-B6F9-8106878CF086}" type="datetime1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687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rgbClr val="0070C0"/>
                </a:solidFill>
              </a:defRPr>
            </a:lvl1pPr>
            <a:lvl2pPr>
              <a:defRPr lang="en-US" sz="1400" smtClean="0">
                <a:solidFill>
                  <a:srgbClr val="0070C0"/>
                </a:solidFill>
              </a:defRPr>
            </a:lvl2pPr>
            <a:lvl3pPr>
              <a:defRPr lang="en-US" sz="1200" smtClean="0">
                <a:solidFill>
                  <a:srgbClr val="0070C0"/>
                </a:solidFill>
              </a:defRPr>
            </a:lvl3pPr>
            <a:lvl4pPr>
              <a:defRPr lang="en-US" sz="1100" smtClean="0">
                <a:solidFill>
                  <a:srgbClr val="0070C0"/>
                </a:solidFill>
              </a:defRPr>
            </a:lvl4pPr>
            <a:lvl5pPr>
              <a:defRPr lang="en-US" sz="1100">
                <a:solidFill>
                  <a:srgbClr val="0070C0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CBCF-2A01-4A4A-A820-B3422AE21942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5705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246A-59C0-AC13-5E8E-4B29590C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16F4-F39F-86BF-F08C-599811F0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26D1-AFC6-A96B-30A3-513E76CB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A236-E461-4D30-6053-B4241C9A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E655-7895-CB26-4A17-AC4B85F5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86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464F-6278-4697-8223-F67A14F82BFD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0840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93852"/>
            <a:ext cx="10515600" cy="5283111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441B1-0B4A-4FB4-A10E-E1486FD6522E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811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0891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0705" y="131089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7384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C0AF-284B-4E33-A53F-800B1E82E94C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1878458" cy="365125"/>
          </a:xfrm>
        </p:spPr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78503" y="6250000"/>
            <a:ext cx="564390" cy="5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9511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7D3E-A58C-FE8F-C967-9EAFE6F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5A74F-B251-D0F5-0835-B52F76BF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D71B-A2B2-4ECB-ACA4-F791EE56C320}" type="datetime1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F5EEF-39C7-A3B4-FF76-73EB6D4C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FF5B-4D01-6C78-0370-4B9507AF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0907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97A7-60E1-3B24-9555-E71E4CD4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37AD-14F7-D9BA-FFD2-E1687340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0041-EF5B-9976-E70A-8E7E9D6E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67DC-E161-B16E-0EEC-E6BADFAF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7F72-3468-DE5E-1BB9-0E80BC2D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3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C713-0095-C4B2-8A63-EA303463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2DE2-91D0-F6FA-B762-82D417D96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6AD1-6BEF-35BB-9475-D1A02AD8D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A9A74-94FA-895D-41D3-165BE467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B5F9-892B-FDB5-CBB0-2E5926E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9CDB7-5A01-E91D-6E8E-6D13BA61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FFA6-83C0-08D3-98DB-14962D4F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EA11-0FC3-5129-6082-BD14A808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2975E-8238-F66F-6FBB-7495149E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95E28-6498-3082-1C8A-F66F24A5D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A9BB3-9FE8-CDB7-667B-64796914C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4732A-64F9-D358-2EEE-C7BDB709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51F6F-626F-635F-79B9-9D2E9025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F7114-C38B-BA23-080B-453E76A5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2264-7FB5-597D-02A2-C6BC6091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E3A83-DDAF-A11F-F2E9-8D178375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DBB47-E014-E32F-51B0-9DE61AA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11C97-9310-DD6B-CA9E-079FC803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3BE66-58F1-46E8-F0EF-C8B63BAE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80016-C1A5-A5B8-7959-86FE1237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A87E-0CAC-1017-756E-DD275729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D4ED-7930-9944-A904-1169401C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4EB2-C845-994C-B496-29079CC1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7B5B8-731E-340F-DB4C-D972FF78F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A04D-F748-E3EB-B415-61A82835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F31CE-0567-81B7-2CAF-800FAF68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5DF13-64D8-835A-40C3-F4BD3A88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2E55-BF3D-684B-19CC-14EBADF8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7436B-3B29-9976-C0F2-33DB4DA30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5B897-CEE4-98CC-C20F-B80B0B08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7CE25-FC53-3CC1-A214-2402E2FA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24A4-CCAC-9718-EFFE-61AD997B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AFD2D-DA0E-22F5-8C9F-0680D36A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9AEC9-A591-3093-9B4F-DDA336FB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E57FC-4C7D-1DDA-2CE6-2F4F5291A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D701-1B72-6883-7318-9F7EA0D5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083F-5594-45CA-BFD1-995235B869C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0C8F-2760-9A70-2B20-BF7BA2702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9F07-D369-45DA-2ED9-17B41867C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6AECF-90D4-43FE-AC6C-A742DE2B3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1172029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00" imgH="523" progId="TCLayout.ActiveDocument.1">
                  <p:embed/>
                </p:oleObj>
              </mc:Choice>
              <mc:Fallback>
                <p:oleObj name="think-cell Slide" r:id="rId16" imgW="500" imgH="523" progId="TCLayout.ActiveDocument.1">
                  <p:embed/>
                  <p:pic>
                    <p:nvPicPr>
                      <p:cNvPr id="7" name="对象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35A7981-07D4-42CE-BB38-7761D9084ABC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4400" b="0" i="0" baseline="0">
              <a:solidFill>
                <a:srgbClr val="4472C4"/>
              </a:solidFill>
              <a:latin typeface="Segoe UI Light" panose="020B0502040204020203" pitchFamily="34" charset="0"/>
              <a:ea typeface="+mj-ea"/>
              <a:cs typeface="+mj-cs"/>
              <a:sym typeface="Segoe UI Light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3447"/>
            <a:ext cx="10515600" cy="492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D71B-A2B2-4ECB-ACA4-F791EE56C320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483"/>
            <a:r>
              <a:rPr lang="en-US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483"/>
            <a:fld id="{876CC856-7828-42C3-B298-ED3535050C7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13483"/>
              <a:t>‹#›</a:t>
            </a:fld>
            <a:endParaRPr lang="en-US">
              <a:solidFill>
                <a:srgbClr val="505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5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FDB4A_FF53947E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B4C_BEA9A44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B54_14F495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B37_502A44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FDB55_3DE116AA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B57_EDC333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B56_66BAECF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7FFFDB38_7C2A24B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7FFFDB3E_C22E3EDF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B52_7A31F06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B3D_6E9DAD8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3708-B07B-66A3-0FAE-3C166B462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C6BBB-E53E-61CE-541F-1FFE55ABE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B63F-6510-826B-4D2D-842317D08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DA5A-BF2F-1431-77E5-67466067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Onboarded MCP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5833B-2CD6-D1F9-F15E-B0D91D43291D}"/>
              </a:ext>
            </a:extLst>
          </p:cNvPr>
          <p:cNvSpPr txBox="1"/>
          <p:nvPr/>
        </p:nvSpPr>
        <p:spPr>
          <a:xfrm>
            <a:off x="2305569" y="1301819"/>
            <a:ext cx="367354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Tool Marketplace MCPs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YouTube Content: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YoutubeToolBox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YoutubeDownload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Terminal Automation: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DesktopCommander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Smart Search &amp; Info Retrieval: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Exa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Tavily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DuckDuckGo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OpenWebSearch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GoogleMap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Finance &amp; Analytics: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YahooFinance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Memory &amp; Knowledge Graph: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Mem0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AI Native &amp; Inference: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Think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2221F-3DD3-5CB3-B131-D68964546E17}"/>
              </a:ext>
            </a:extLst>
          </p:cNvPr>
          <p:cNvSpPr txBox="1"/>
          <p:nvPr/>
        </p:nvSpPr>
        <p:spPr>
          <a:xfrm>
            <a:off x="6748582" y="1301819"/>
            <a:ext cx="3958494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Aword MCPs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Content processing: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Audio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Image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Video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Browser Automation: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Browser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Development: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Local-code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Office suites: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CSV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Xlsx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Docx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PDF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PPTX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System Integration &amp; API: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Download – download from URLs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Smart Search &amp; Info Retrieval: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Pubchem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Search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Wayback – Archives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Wikipedia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AI Native &amp; Inference: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Reasoning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YouTube Content: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Youtube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83667582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F5F40-A612-4999-4E3C-3A2A7E6F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7D3C-E416-839D-3350-8C352AE7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Collected logs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8504-BD8A-D3F8-475F-C6228D18D2FC}"/>
              </a:ext>
            </a:extLst>
          </p:cNvPr>
          <p:cNvSpPr txBox="1"/>
          <p:nvPr/>
        </p:nvSpPr>
        <p:spPr>
          <a:xfrm>
            <a:off x="603988" y="1047413"/>
            <a:ext cx="105676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Breakdown tasks and extracted keywords from main task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Selected tools and reasoning from tool selections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Tool invocation input params and output results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Gaia task overall execution result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Gaia task execution trajectories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Agent side final task breakdown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Final tool calls in sequence and outcomes</a:t>
            </a:r>
          </a:p>
        </p:txBody>
      </p:sp>
      <p:pic>
        <p:nvPicPr>
          <p:cNvPr id="3" name="Picture 2" descr="A diagram of a tool&#10;&#10;AI-generated content may be incorrect.">
            <a:extLst>
              <a:ext uri="{FF2B5EF4-FFF2-40B4-BE49-F238E27FC236}">
                <a16:creationId xmlns:a16="http://schemas.microsoft.com/office/drawing/2014/main" id="{0E3C66FF-CE6A-C3F8-0CB4-2FDC2890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005" y="2608263"/>
            <a:ext cx="8433858" cy="40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8672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2785A-AF27-7C31-62D7-5E1DE828A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4A44-7238-F1F3-EBB3-5300458C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we plan to use logs 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1126E-CC66-02E6-D9B7-64E0873F885D}"/>
              </a:ext>
            </a:extLst>
          </p:cNvPr>
          <p:cNvSpPr txBox="1"/>
          <p:nvPr/>
        </p:nvSpPr>
        <p:spPr>
          <a:xfrm>
            <a:off x="605892" y="984911"/>
            <a:ext cx="11243733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We could leverage LLM to extract tool usage and transform logs to metadata as tool features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Tool calls to enhance selection over other similar tools.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Tool features: based on historical data, add related keywords to better describe the tools in addition to the existing description provided.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Example: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maps_geocode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: Turn the campus building name into coordinates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search_nearby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: Find Walmart candidates near those coordinates.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Extracted features: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maps_geocode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: Single place/address → precise coordinates (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lat,lng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) + formatted address/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place_id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.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Triggers: “where is”, “coordinates”, building/campus/address pattern.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search_nearby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: Find multiple places near a coordinate (radius + keyword/brand), returns list of POIs. Triggers: “nearest/closest/nearby/within”, brand + “near me”.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Before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maps_geocode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: Convert addresses or place names to geographic coordinates (latitude and longitude)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search_nearby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: Search for nearby places based on location, with optional filtering by keywords, distance, rating, and operating hours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After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Forward geocode a single address or place name (building, campus, office) into precise coordinates, formatted address, and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place_id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. Use for “where is” / “coordinates of” queries or explicit address strings. Avoid for “nearest/closest” comparisons (use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search_nearby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Discover multiple nearby places around a coordinate or address (auto-geocode if needed), producing a candidate list for ranking. Triggered by proximity terms (“nearest”, “closest”, “nearby”, “around”, “within X km”, “near me”) and brand/category words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973332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FE11E-A77C-AD7A-D7A4-E5177C18F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DC079-42EF-9373-596B-0BCD5197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Learnings</a:t>
            </a:r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8CB4A4-0BB0-149D-EB04-13E9ACB3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65D1C-D566-F573-16B4-E6DD6E17724B}"/>
              </a:ext>
            </a:extLst>
          </p:cNvPr>
          <p:cNvSpPr txBox="1"/>
          <p:nvPr/>
        </p:nvSpPr>
        <p:spPr>
          <a:xfrm>
            <a:off x="551542" y="1226457"/>
            <a:ext cx="1096554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External MCP services are hosted in Marketplace for clean client setup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Different MCP will have their own API keys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Unified API quote handling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Introduced text embedding search to narrow down LLM tool selection candidate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Context length limitation of putting all tools into prompt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Extra layer to allow building tool profile when offline process logs to enhance tool matching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We need to create a feedback loop to enrich current tools metadata to give accurate tool suggestions</a:t>
            </a:r>
          </a:p>
        </p:txBody>
      </p:sp>
    </p:spTree>
    <p:extLst>
      <p:ext uri="{BB962C8B-B14F-4D97-AF65-F5344CB8AC3E}">
        <p14:creationId xmlns:p14="http://schemas.microsoft.com/office/powerpoint/2010/main" val="1344947236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0732-D67C-CF52-BF1F-DC894CF4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3B99A-6309-03AF-14A6-0992FA3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Agent Marketplace Next Steps</a:t>
            </a:r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B423F7-7502-756F-A34A-AFA722D4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BE18B-0C08-4015-A82D-5B3B0FB9E9CE}"/>
              </a:ext>
            </a:extLst>
          </p:cNvPr>
          <p:cNvSpPr txBox="1"/>
          <p:nvPr/>
        </p:nvSpPr>
        <p:spPr>
          <a:xfrm>
            <a:off x="762000" y="1487714"/>
            <a:ext cx="102906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Tool selection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Leverage logs to build feedback loop for setting up tool profile and enhance tool selection performance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Subtask level tool selection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Iterate keyword extraction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Provide multiple plan to solve question 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MCP servers/tools management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Separate external MCP server maintaining service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Onboard more MCP servers (how to selects?)</a:t>
            </a:r>
          </a:p>
        </p:txBody>
      </p:sp>
    </p:spTree>
    <p:extLst>
      <p:ext uri="{BB962C8B-B14F-4D97-AF65-F5344CB8AC3E}">
        <p14:creationId xmlns:p14="http://schemas.microsoft.com/office/powerpoint/2010/main" val="36682945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1ED3-6B9B-AD46-2A5A-F4076344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96" y="0"/>
            <a:ext cx="10749367" cy="708917"/>
          </a:xfrm>
        </p:spPr>
        <p:txBody>
          <a:bodyPr/>
          <a:lstStyle/>
          <a:p>
            <a:r>
              <a:rPr lang="en-US"/>
              <a:t>Tool Selection Benchmarks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75127-0486-1D58-DAE2-986C1E96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9FA41-C654-5E6C-9713-738E3FB207F3}"/>
              </a:ext>
            </a:extLst>
          </p:cNvPr>
          <p:cNvGraphicFramePr>
            <a:graphicFrameLocks noGrp="1"/>
          </p:cNvGraphicFramePr>
          <p:nvPr/>
        </p:nvGraphicFramePr>
        <p:xfrm>
          <a:off x="462205" y="1237284"/>
          <a:ext cx="10169634" cy="5054188"/>
        </p:xfrm>
        <a:graphic>
          <a:graphicData uri="http://schemas.openxmlformats.org/drawingml/2006/table">
            <a:tbl>
              <a:tblPr/>
              <a:tblGrid>
                <a:gridCol w="1694939">
                  <a:extLst>
                    <a:ext uri="{9D8B030D-6E8A-4147-A177-3AD203B41FA5}">
                      <a16:colId xmlns:a16="http://schemas.microsoft.com/office/drawing/2014/main" val="4266678935"/>
                    </a:ext>
                  </a:extLst>
                </a:gridCol>
                <a:gridCol w="1694939">
                  <a:extLst>
                    <a:ext uri="{9D8B030D-6E8A-4147-A177-3AD203B41FA5}">
                      <a16:colId xmlns:a16="http://schemas.microsoft.com/office/drawing/2014/main" val="3320094484"/>
                    </a:ext>
                  </a:extLst>
                </a:gridCol>
                <a:gridCol w="1694939">
                  <a:extLst>
                    <a:ext uri="{9D8B030D-6E8A-4147-A177-3AD203B41FA5}">
                      <a16:colId xmlns:a16="http://schemas.microsoft.com/office/drawing/2014/main" val="525502038"/>
                    </a:ext>
                  </a:extLst>
                </a:gridCol>
                <a:gridCol w="1694939">
                  <a:extLst>
                    <a:ext uri="{9D8B030D-6E8A-4147-A177-3AD203B41FA5}">
                      <a16:colId xmlns:a16="http://schemas.microsoft.com/office/drawing/2014/main" val="3319317525"/>
                    </a:ext>
                  </a:extLst>
                </a:gridCol>
                <a:gridCol w="1694939">
                  <a:extLst>
                    <a:ext uri="{9D8B030D-6E8A-4147-A177-3AD203B41FA5}">
                      <a16:colId xmlns:a16="http://schemas.microsoft.com/office/drawing/2014/main" val="4150883083"/>
                    </a:ext>
                  </a:extLst>
                </a:gridCol>
                <a:gridCol w="1694939">
                  <a:extLst>
                    <a:ext uri="{9D8B030D-6E8A-4147-A177-3AD203B41FA5}">
                      <a16:colId xmlns:a16="http://schemas.microsoft.com/office/drawing/2014/main" val="3364119502"/>
                    </a:ext>
                  </a:extLst>
                </a:gridCol>
              </a:tblGrid>
              <a:tr h="3445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Layer</a:t>
                      </a:r>
                      <a:endParaRPr lang="en-US" sz="14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Definition</a:t>
                      </a:r>
                      <a:endParaRPr lang="en-US" sz="14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Key Characteristics</a:t>
                      </a:r>
                      <a:endParaRPr lang="en-US" sz="14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Representative Benchmarks</a:t>
                      </a:r>
                      <a:endParaRPr lang="en-US" sz="14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Pros</a:t>
                      </a:r>
                      <a:endParaRPr lang="en-US" sz="14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Cons</a:t>
                      </a:r>
                      <a:endParaRPr lang="en-US" sz="14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257005"/>
                  </a:ext>
                </a:extLst>
              </a:tr>
              <a:tr h="1378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Layer 1: Awareness &amp; Invocation</a:t>
                      </a:r>
                      <a:endParaRPr lang="en-US" sz="12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Tests whether the agent can identify the </a:t>
                      </a:r>
                      <a:r>
                        <a:rPr lang="en-US" sz="1200" i="1"/>
                        <a:t>right tool</a:t>
                      </a:r>
                      <a:r>
                        <a:rPr lang="en-US" sz="1200"/>
                        <a:t> and invoke it correctly given a single-step task.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Single-turn- Tool relevance recognition- Invocation format accuracy- No sequencing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MetaTool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ToolBench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BFCL v4 (partial)</a:t>
                      </a:r>
                      <a:endParaRPr lang="en-US" sz="12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✅ Easy to isolate tool usage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✅ Compatible with static tool APIs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✅ Fast evaluation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❌ Doesn’t test tool chaining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❌ Limited agent autonomy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❌ Prone to overfitting via memorized templates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982267"/>
                  </a:ext>
                </a:extLst>
              </a:tr>
              <a:tr h="1526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Layer 2: Tool Reasoning &amp; Chaining</a:t>
                      </a:r>
                      <a:endParaRPr lang="en-US" sz="12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Tests whether the agent can select tools across multiple reasoning steps or choose between multiple tools dynamically.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Multi-turn- Tool sequence composition- Reasoning with intermediate outputs- Tool use optional but beneficial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ToolQA</a:t>
                      </a:r>
                      <a:endParaRPr lang="en-US" sz="120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AgentEval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Multi-Mission Tool Bench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GAIA</a:t>
                      </a:r>
                      <a:endParaRPr lang="en-US" sz="12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✅ Tests generalization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✅ Evaluates integration + sequencing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✅ Closer to real agent workloads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❌ More ambiguous gold standards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❌ Requires accurate tool simulation or grounding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❌ Longer eval runtimes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0776"/>
                  </a:ext>
                </a:extLst>
              </a:tr>
              <a:tr h="1673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Layer 3: Orchestration &amp; Policy Learning</a:t>
                      </a:r>
                      <a:endParaRPr lang="en-US" sz="12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Evaluates long-horizon, real-time decision-making involving tool use, tool selection tradeoffs, and reward alignment.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Dynamic tool availability- Cost/latency/reward constraints- Online or interactive setting- Often supports RL training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ToolComp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Agent Leaderboard v2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MCP Atlas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="1"/>
                        <a:t>LiveMCPBench</a:t>
                      </a:r>
                      <a:endParaRPr lang="en-US" sz="1200"/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✅ Closest to real deployment needs✅ Supports RL/self-play training✅ Encourages policy-level evaluation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❌ Hard to replicate consistently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❌ Expensive to run (real tools or latency models)</a:t>
                      </a:r>
                    </a:p>
                    <a:p>
                      <a:pPr>
                        <a:buNone/>
                      </a:pPr>
                      <a:r>
                        <a:rPr lang="en-US" sz="1200"/>
                        <a:t>❌ Evaluation can be noisy or goal-dependent</a:t>
                      </a:r>
                    </a:p>
                  </a:txBody>
                  <a:tcPr marL="49228" marR="49228" marT="24614" marB="24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92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61578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C878-BF2C-1B0B-4881-38C38887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>
                <a:latin typeface="time"/>
              </a:rPr>
              <a:t>Prompt-Based and Dynamic Tool-Use Strategies (Non-Training)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872A-D6BE-DE80-63EF-351E2D81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time"/>
                <a:ea typeface="+mn-ea"/>
                <a:cs typeface="+mn-cs"/>
              </a:rPr>
              <a:t>Microsoft Confidential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40E802-ACB5-44C0-A2E1-E160CDD3E555}"/>
              </a:ext>
            </a:extLst>
          </p:cNvPr>
          <p:cNvGraphicFramePr>
            <a:graphicFrameLocks noGrp="1"/>
          </p:cNvGraphicFramePr>
          <p:nvPr/>
        </p:nvGraphicFramePr>
        <p:xfrm>
          <a:off x="337793" y="942680"/>
          <a:ext cx="11291839" cy="14824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0371">
                  <a:extLst>
                    <a:ext uri="{9D8B030D-6E8A-4147-A177-3AD203B41FA5}">
                      <a16:colId xmlns:a16="http://schemas.microsoft.com/office/drawing/2014/main" val="4001355025"/>
                    </a:ext>
                  </a:extLst>
                </a:gridCol>
                <a:gridCol w="1503146">
                  <a:extLst>
                    <a:ext uri="{9D8B030D-6E8A-4147-A177-3AD203B41FA5}">
                      <a16:colId xmlns:a16="http://schemas.microsoft.com/office/drawing/2014/main" val="3832856104"/>
                    </a:ext>
                  </a:extLst>
                </a:gridCol>
                <a:gridCol w="3196011">
                  <a:extLst>
                    <a:ext uri="{9D8B030D-6E8A-4147-A177-3AD203B41FA5}">
                      <a16:colId xmlns:a16="http://schemas.microsoft.com/office/drawing/2014/main" val="3508252116"/>
                    </a:ext>
                  </a:extLst>
                </a:gridCol>
                <a:gridCol w="4872311">
                  <a:extLst>
                    <a:ext uri="{9D8B030D-6E8A-4147-A177-3AD203B41FA5}">
                      <a16:colId xmlns:a16="http://schemas.microsoft.com/office/drawing/2014/main" val="92634338"/>
                    </a:ext>
                  </a:extLst>
                </a:gridCol>
              </a:tblGrid>
              <a:tr h="364841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zh-CN" altLang="en-US" sz="1600" b="1">
                          <a:effectLst/>
                          <a:latin typeface="Times New Roman"/>
                          <a:ea typeface="Microsoft YaHei"/>
                        </a:rPr>
                        <a:t>Task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altLang="en-US" sz="1600">
                          <a:effectLst/>
                          <a:latin typeface="Times New Roman"/>
                          <a:ea typeface="Microsoft YaHei"/>
                        </a:rPr>
                        <a:t>Dataset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altLang="en-US" sz="1600">
                          <a:effectLst/>
                          <a:latin typeface="Times New Roman"/>
                          <a:ea typeface="Microsoft YaHei"/>
                        </a:rPr>
                        <a:t>Challenge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altLang="en-US" sz="1600">
                          <a:effectLst/>
                          <a:latin typeface="Times New Roman"/>
                          <a:ea typeface="Microsoft YaHei"/>
                        </a:rPr>
                        <a:t>objective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04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Single Tool Selection</a:t>
                      </a:r>
                      <a:endParaRPr lang="zh-CN" altLang="en-US" sz="1200">
                        <a:effectLst/>
                        <a:latin typeface="Times New Roman"/>
                        <a:ea typeface="Microsoft YaHe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200" err="1">
                          <a:effectLst/>
                          <a:latin typeface="Times New Roman"/>
                          <a:ea typeface="Microsoft YaHei"/>
                        </a:rPr>
                        <a:t>Query</a:t>
                      </a:r>
                      <a:r>
                        <a:rPr lang="af-ZA" sz="1200">
                          <a:effectLst/>
                          <a:latin typeface="Times New Roman"/>
                          <a:ea typeface="Microsoft YaHei"/>
                        </a:rPr>
                        <a:t> </a:t>
                      </a:r>
                      <a:r>
                        <a:rPr lang="af-ZA" sz="1200" err="1">
                          <a:effectLst/>
                          <a:latin typeface="Times New Roman"/>
                          <a:ea typeface="Microsoft YaHei"/>
                        </a:rPr>
                        <a:t>Analysis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Given a user query, the model must decide which search index tool to call and construct the correct parameters.</a:t>
                      </a:r>
                      <a:endParaRPr lang="zh-CN" altLang="en-US" sz="1200">
                        <a:effectLst/>
                        <a:latin typeface="Times New Roman"/>
                        <a:ea typeface="Microsoft YaHe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Evaluate whether the model can </a:t>
                      </a:r>
                      <a:r>
                        <a:rPr lang="zh-CN" sz="1200" b="1" i="0" u="none" strike="noStrike" noProof="0">
                          <a:effectLst/>
                          <a:latin typeface="Times New Roman"/>
                        </a:rPr>
                        <a:t>select the right tool</a:t>
                      </a: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 and </a:t>
                      </a:r>
                      <a:r>
                        <a:rPr lang="zh-CN" sz="1200" b="1" i="0" u="none" strike="noStrike" noProof="0">
                          <a:effectLst/>
                          <a:latin typeface="Times New Roman"/>
                        </a:rPr>
                        <a:t>build correct pa</a:t>
                      </a:r>
                      <a:r>
                        <a:rPr lang="en-US" altLang="zh-CN" sz="1200" b="1" i="0" u="none" strike="noStrike" noProof="0" err="1">
                          <a:effectLst/>
                          <a:latin typeface="Times New Roman"/>
                        </a:rPr>
                        <a:t>ra</a:t>
                      </a:r>
                      <a:r>
                        <a:rPr lang="zh-CN" sz="1200" b="1" i="0" u="none" strike="noStrike" noProof="0">
                          <a:effectLst/>
                          <a:latin typeface="Times New Roman"/>
                        </a:rPr>
                        <a:t>meters</a:t>
                      </a: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.</a:t>
                      </a:r>
                      <a:endParaRPr lang="zh-CN" altLang="en-US" sz="1200">
                        <a:effectLst/>
                        <a:latin typeface="Times New Roman"/>
                        <a:ea typeface="Microsoft YaHe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451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Multi-step Tool Calling </a:t>
                      </a:r>
                      <a:r>
                        <a:rPr lang="en-US" altLang="zh-CN" sz="1200" b="0" i="0" u="none" strike="noStrike" noProof="0">
                          <a:effectLst/>
                          <a:latin typeface="Times New Roman"/>
                        </a:rPr>
                        <a:t>/</a:t>
                      </a:r>
                      <a:r>
                        <a:rPr lang="zh-CN" altLang="en-US" sz="1200" b="0" i="0" u="none" strike="noStrike" noProof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altLang="zh-CN" sz="1200" b="0" i="0" u="none" strike="noStrike" noProof="0">
                          <a:effectLst/>
                          <a:latin typeface="Times New Roman"/>
                        </a:rPr>
                        <a:t>Agent</a:t>
                      </a:r>
                      <a:r>
                        <a:rPr lang="zh-CN" altLang="en-US" sz="1200" b="0" i="0" u="none" strike="noStrike" noProof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altLang="zh-CN" sz="1200" b="0" i="0" u="none" strike="noStrike" noProof="0" err="1">
                          <a:effectLst/>
                          <a:latin typeface="Times New Roman"/>
                        </a:rPr>
                        <a:t>Sty</a:t>
                      </a: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le</a:t>
                      </a:r>
                      <a:endParaRPr lang="zh-CN" altLang="en-US" sz="1200">
                        <a:effectLst/>
                        <a:latin typeface="Times New Roman"/>
                        <a:ea typeface="Microsoft YaHe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200" err="1">
                          <a:effectLst/>
                          <a:latin typeface="Times New Roman"/>
                          <a:ea typeface="Microsoft YaHei"/>
                        </a:rPr>
                        <a:t>Multiverse</a:t>
                      </a:r>
                      <a:r>
                        <a:rPr lang="af-ZA" sz="1200">
                          <a:effectLst/>
                          <a:latin typeface="Times New Roman"/>
                          <a:ea typeface="Microsoft YaHei"/>
                        </a:rPr>
                        <a:t> </a:t>
                      </a:r>
                      <a:r>
                        <a:rPr lang="af-ZA" sz="1200" err="1">
                          <a:effectLst/>
                          <a:latin typeface="Times New Roman"/>
                          <a:ea typeface="Microsoft YaHei"/>
                        </a:rPr>
                        <a:t>Math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Requires multi-step reasoning and accurate tool invocation.</a:t>
                      </a:r>
                      <a:endParaRPr lang="zh-CN" altLang="en-US" sz="1200">
                        <a:effectLst/>
                        <a:latin typeface="Times New Roman"/>
                        <a:ea typeface="Microsoft YaHe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>
                        <a:buNone/>
                      </a:pPr>
                      <a:r>
                        <a:rPr lang="zh-CN" sz="1200" b="0" i="0" u="none" strike="noStrike" noProof="0">
                          <a:effectLst/>
                          <a:latin typeface="Times New Roman"/>
                        </a:rPr>
                        <a:t>Assess how well the model follows tool-calling protocols in complex scenarios and avoids “skipping tools” by relying on its internal knowledge.</a:t>
                      </a:r>
                      <a:endParaRPr lang="zh-CN" altLang="en-US" sz="1200">
                        <a:effectLst/>
                        <a:latin typeface="Times New Roman"/>
                        <a:ea typeface="Microsoft YaHei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0495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87749A8-45E9-1815-59D8-61EF1A26B0EB}"/>
              </a:ext>
            </a:extLst>
          </p:cNvPr>
          <p:cNvSpPr txBox="1"/>
          <p:nvPr/>
        </p:nvSpPr>
        <p:spPr>
          <a:xfrm>
            <a:off x="219959" y="2698423"/>
            <a:ext cx="60960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"question":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HumanMessage(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"how many press releases mentioned chat-gpt in the month after October 2023?"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"tool_calls":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"name": "BlogQuery",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"args":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"subject": "chat-gpt",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"authors": None,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"start_date": datetime(2023, 11, 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"end_date": datetime(2023, 11, 30),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},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8D5796-DC97-5A1C-DC8E-BA933A60BC0F}"/>
              </a:ext>
            </a:extLst>
          </p:cNvPr>
          <p:cNvSpPr txBox="1"/>
          <p:nvPr/>
        </p:nvSpPr>
        <p:spPr>
          <a:xfrm>
            <a:off x="5978165" y="3209041"/>
            <a:ext cx="60960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 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"question":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"ecoli divides every 20 minutes. How many cells will be 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   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"there after 2 hours (120 minutes) if we start with 5 cells?"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"answer": multiply(5, power(2, divide(120, 20))),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   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"expected_steps": ["divide", "power", "multiply"],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  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12051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FEB01-1BAB-C455-CCFF-3AE2A8E6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2" y="149257"/>
            <a:ext cx="11857017" cy="55966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+mj-lt"/>
                <a:cs typeface="+mj-lt"/>
              </a:rPr>
              <a:t>Prompt-Based and Dynamic Tool-Use Strategies (Non-Training) </a:t>
            </a:r>
            <a:endParaRPr lang="zh-CN">
              <a:ea typeface="+mj-lt"/>
              <a:cs typeface="+mj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F4087-B36E-F8DD-28C4-CB4FB892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CF24BC-8AE8-4144-E898-351D517E929B}"/>
              </a:ext>
            </a:extLst>
          </p:cNvPr>
          <p:cNvSpPr txBox="1"/>
          <p:nvPr/>
        </p:nvSpPr>
        <p:spPr>
          <a:xfrm>
            <a:off x="604887" y="1033021"/>
            <a:ext cx="11351443" cy="2908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zero-shot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: Only a basic system prompt and the question were provided to the model.</a:t>
            </a:r>
          </a:p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/>
              <a:buChar char="•"/>
              <a:tabLst/>
              <a:defRPr/>
            </a:pP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few-shot-static-</a:t>
            </a:r>
            <a:r>
              <a:rPr kumimoji="0" lang="en-US" sz="1500" b="1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msgs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, 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k=3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Source Sans Pro"/>
                <a:cs typeface="Source Sans Pro"/>
              </a:rPr>
              <a:t> </a:t>
            </a: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: Three fixed examples were passed in as a list of messages between the system prompt and the human question.</a:t>
            </a:r>
          </a:p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/>
              <a:buChar char="•"/>
              <a:tabLst/>
              <a:defRPr/>
            </a:pP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few-shot-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dynamic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-</a:t>
            </a:r>
            <a:r>
              <a:rPr kumimoji="0" lang="en-US" sz="1500" b="1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msgs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, 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k=3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Source Sans Pro"/>
                <a:cs typeface="Source Sans Pro"/>
              </a:rPr>
              <a:t> </a:t>
            </a: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: Three dynamically selected examples were passed in as a list of messages between the system prompt and the human question. The examples were </a:t>
            </a: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selected</a:t>
            </a: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based on </a:t>
            </a: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FFD96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semantic similarity</a:t>
            </a: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between the current question and the example question.</a:t>
            </a:r>
          </a:p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/>
              <a:buChar char="•"/>
              <a:tabLst/>
              <a:defRPr/>
            </a:pPr>
            <a:r>
              <a:rPr kumimoji="0" lang="en-US" sz="1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few-shot-str, k=13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Source Sans Pro"/>
                <a:cs typeface="Source Sans Pro"/>
              </a:rPr>
              <a:t> 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: All thirteen few-shot examples were converted into one long string which was appended to the system prompt.</a:t>
            </a:r>
          </a:p>
          <a:p>
            <a:pPr marL="3429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"/>
              <a:buChar char="•"/>
              <a:tabLst/>
              <a:defRPr/>
            </a:pP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few-shot-</a:t>
            </a:r>
            <a:r>
              <a:rPr kumimoji="0" lang="en-US" sz="1500" b="1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msgs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,</a:t>
            </a:r>
            <a:r>
              <a:rPr kumimoji="0" lang="en-US" sz="1500" b="1" i="1" u="none" strike="noStrike" kern="1200" cap="none" spc="0" normalizeH="0" baseline="0" noProof="0">
                <a:ln>
                  <a:noFill/>
                </a:ln>
                <a:solidFill>
                  <a:srgbClr val="2E75B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k=13</a:t>
            </a:r>
            <a:r>
              <a:rPr kumimoji="0" lang="en-US" altLang="zh-CN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Source Sans Pro"/>
                <a:cs typeface="Source Sans Pro"/>
              </a:rPr>
              <a:t> </a:t>
            </a: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: All thirteen few-shot examples were passed in as a list of messages between the system prompt and the human question.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D43ABD-89A2-9B13-B981-246F6AE77D30}"/>
              </a:ext>
            </a:extLst>
          </p:cNvPr>
          <p:cNvSpPr txBox="1"/>
          <p:nvPr/>
        </p:nvSpPr>
        <p:spPr>
          <a:xfrm>
            <a:off x="597031" y="3586113"/>
            <a:ext cx="405352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messages = [</a:t>
            </a:r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"system", "content": "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You are a helpful AI assistant that decides which tool to use.</a:t>
            </a:r>
            <a:r>
              <a:rPr kumimoji="0" lang="en-US" altLang="zh-CN" sz="1100" b="1" i="0" u="none" strike="noStrike" kern="1200" cap="none" spc="0" normalizeH="0" baseline="0" noProof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examples_str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=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"""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Here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are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some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examples: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Example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1: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User: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What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’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the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weather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in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Paris?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Assistant: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Call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WeatherTool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(city="Paris")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Example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2: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User: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What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’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Apple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’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stock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price?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Assistant: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Call</a:t>
            </a:r>
            <a:r>
              <a:rPr kumimoji="0" lang="zh-CN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</a:t>
            </a:r>
            <a:r>
              <a:rPr kumimoji="0" lang="en-US" altLang="zh-CN" sz="1100" b="1" i="0" u="none" strike="noStrike" kern="1200" cap="none" spc="0" normalizeH="0" baseline="0" noProof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StockTool</a:t>
            </a: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(ticker="AAPL")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"""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},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"user", "content": "What’s the weather like in Tokyo today?"}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B96B51-2096-A568-B60E-901D16FA79F8}"/>
              </a:ext>
            </a:extLst>
          </p:cNvPr>
          <p:cNvSpPr txBox="1"/>
          <p:nvPr/>
        </p:nvSpPr>
        <p:spPr>
          <a:xfrm>
            <a:off x="7541443" y="2784835"/>
            <a:ext cx="373144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messages =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"system", "content": "You are a helpful AI assistant that decides which tool to use."},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"user", "content": "What’s the weather in Paris?"},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"assistant", "content": 'Call WeatherTool(city="Paris")'},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"user", "content": "What’s Apple’s stock price?"},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"assistant", "content": 'Call StockTool(ticker="AAPL")'},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{"role": "user", "content": "What’s the weather like in Tokyo today?"}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response = client.chat.completions.create(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model="gpt-4o-mini",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    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messages=messages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253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5A1A-17CF-A919-394D-1A2FA8D7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20D67D-221E-431E-9AD0-711D143E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pic>
        <p:nvPicPr>
          <p:cNvPr id="5" name="图片 4" descr="图表, 条形图&#10;&#10;AI 生成的内容可能不正确。">
            <a:extLst>
              <a:ext uri="{FF2B5EF4-FFF2-40B4-BE49-F238E27FC236}">
                <a16:creationId xmlns:a16="http://schemas.microsoft.com/office/drawing/2014/main" id="{4A0F90C1-BE76-DB5B-AD77-4220904E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9192"/>
            <a:ext cx="12192000" cy="49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11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A579-3CEF-BBD6-4053-3B3AD69C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Learning-Based (RL and Fine-Tuning) Frameworks for Tool Selection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9E692-8D6F-7089-98CD-14C4DD44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C2F47C-75EF-7C8E-FCE1-08436DDDB60F}"/>
              </a:ext>
            </a:extLst>
          </p:cNvPr>
          <p:cNvSpPr txBox="1"/>
          <p:nvPr/>
        </p:nvSpPr>
        <p:spPr>
          <a:xfrm>
            <a:off x="172825" y="1064443"/>
            <a:ext cx="609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ToolRL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Reward is All Tool Learning Need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C18FA67D-E54F-B69E-400E-33DE97BB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1" y="1712474"/>
            <a:ext cx="10738702" cy="424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58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47979-6D75-3338-75B6-14D41C71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5963-EF73-05D3-AB92-60E208BF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 Marketplace</a:t>
            </a:r>
            <a:br>
              <a:rPr lang="en-US"/>
            </a:br>
            <a:r>
              <a:rPr lang="en-US"/>
              <a:t>MVP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71AB-C6B0-9746-8227-1601FDB8E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F47DE-8D82-F0A0-7977-552015BB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3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939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2ECAE-617C-A707-D8EE-C2B8DCF5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+mj-lt"/>
                <a:cs typeface="Segoe UI Light"/>
              </a:rPr>
              <a:t>Learning-Based (RL and Fine-Tuning) Frameworks for Tool Selection </a:t>
            </a:r>
            <a:endParaRPr lang="zh-CN" sz="2800">
              <a:solidFill>
                <a:srgbClr val="000000"/>
              </a:solidFill>
              <a:cs typeface="Segoe UI Ligh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ADABB8-2EB6-CE99-D75D-EA85FAF8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pic>
        <p:nvPicPr>
          <p:cNvPr id="5" name="图片 4" descr="图形用户界面, 文本&#10;&#10;AI 生成的内容可能不正确。">
            <a:extLst>
              <a:ext uri="{FF2B5EF4-FFF2-40B4-BE49-F238E27FC236}">
                <a16:creationId xmlns:a16="http://schemas.microsoft.com/office/drawing/2014/main" id="{E8835ECA-25EE-8E92-7A41-9EC78F81C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4" y="950536"/>
            <a:ext cx="4925291" cy="49490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3D0710-932B-DAF2-C5A1-B6ED007F3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46669"/>
            <a:ext cx="4870517" cy="2474416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1FDA060-DC4A-C2A0-CB81-4B427C8C2C38}"/>
              </a:ext>
            </a:extLst>
          </p:cNvPr>
          <p:cNvGraphicFramePr>
            <a:graphicFrameLocks noGrp="1"/>
          </p:cNvGraphicFramePr>
          <p:nvPr/>
        </p:nvGraphicFramePr>
        <p:xfrm>
          <a:off x="5522704" y="3411351"/>
          <a:ext cx="6490445" cy="288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9436">
                  <a:extLst>
                    <a:ext uri="{9D8B030D-6E8A-4147-A177-3AD203B41FA5}">
                      <a16:colId xmlns:a16="http://schemas.microsoft.com/office/drawing/2014/main" val="865140020"/>
                    </a:ext>
                  </a:extLst>
                </a:gridCol>
                <a:gridCol w="4361009">
                  <a:extLst>
                    <a:ext uri="{9D8B030D-6E8A-4147-A177-3AD203B41FA5}">
                      <a16:colId xmlns:a16="http://schemas.microsoft.com/office/drawing/2014/main" val="3658855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 b="1" err="1">
                          <a:effectLst/>
                          <a:latin typeface="Times New Roman"/>
                        </a:rPr>
                        <a:t>Experiment</a:t>
                      </a:r>
                      <a:r>
                        <a:rPr lang="af-ZA" sz="1600" b="1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b="1" err="1">
                          <a:effectLst/>
                          <a:latin typeface="Times New Roman"/>
                        </a:rPr>
                        <a:t>Group</a:t>
                      </a:r>
                      <a:endParaRPr lang="af-ZA" sz="1600">
                        <a:effectLst/>
                        <a:latin typeface="Times New Roman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 b="1" err="1">
                          <a:effectLst/>
                          <a:latin typeface="Times New Roman"/>
                        </a:rPr>
                        <a:t>Description</a:t>
                      </a:r>
                      <a:endParaRPr lang="af-ZA" sz="1600">
                        <a:effectLst/>
                        <a:latin typeface="Times New Roman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05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>
                          <a:effectLst/>
                          <a:latin typeface="Times New Roman"/>
                        </a:rPr>
                        <a:t>Qwen2.5-1.5B-Instruct(Raw)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 err="1">
                          <a:effectLst/>
                          <a:latin typeface="Times New Roman"/>
                        </a:rPr>
                        <a:t>The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original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Qwen2.5-1.5B-Instruct model, without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any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fine-tuning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or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RL,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directly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using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the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base model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to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test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performance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38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>
                          <a:effectLst/>
                          <a:latin typeface="Times New Roman"/>
                        </a:rPr>
                        <a:t>Qwen2.5-1.5B-Instruct(SFT+400/4000)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 err="1">
                          <a:effectLst/>
                          <a:latin typeface="Times New Roman"/>
                        </a:rPr>
                        <a:t>The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model is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fine-tuned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with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400/4000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supervised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learning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(SFT) data,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which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is a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small-scale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SFT.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It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is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used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to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teach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the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model some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knowledge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of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formatting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or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tool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invocation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80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>
                          <a:effectLst/>
                          <a:latin typeface="Times New Roman"/>
                        </a:rPr>
                        <a:t>Qwen2.5-1.5B-Instruct(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Ours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,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GRPOColdStart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af-ZA" sz="1600" err="1">
                          <a:effectLst/>
                          <a:latin typeface="Times New Roman"/>
                        </a:rPr>
                        <a:t>Cold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start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directly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trained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with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GRPO RL, without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any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SFT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initialization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.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Compared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to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PPOColdStart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, GRPO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improves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stability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and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converges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 </a:t>
                      </a:r>
                      <a:r>
                        <a:rPr lang="af-ZA" sz="1600" err="1">
                          <a:effectLst/>
                          <a:latin typeface="Times New Roman"/>
                        </a:rPr>
                        <a:t>faster</a:t>
                      </a:r>
                      <a:r>
                        <a:rPr lang="af-ZA" sz="1600">
                          <a:effectLst/>
                          <a:latin typeface="Times New Roman"/>
                        </a:rPr>
                        <a:t>.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3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62267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216A-8140-31DD-983D-787BE103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A2M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812CD-2BBF-3FC6-0DC9-9AFAB04C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4A1F4-BA14-D970-8B5E-9C7020D717CD}"/>
              </a:ext>
            </a:extLst>
          </p:cNvPr>
          <p:cNvSpPr txBox="1"/>
          <p:nvPr/>
        </p:nvSpPr>
        <p:spPr>
          <a:xfrm>
            <a:off x="603720" y="1119183"/>
            <a:ext cx="1109596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What: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A2M (Agent-to-Marketplace Protocol) defines how AI agents connect with a Tool Marketplace to discover, authenticate, and invoke external tools (MCP servers) dynamically. It acts as a universal layer enabling agents to access the right tools in real-time.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Calibr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Why: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Current LLM systems are limited to static tool lists and lack interoperability. Credentialed tools (like Gmail, Slack) complicate auth flows, and large-scale environments need ranking, governance, and billing. A2M solves this by enabling dynamic discovery, secure proxy execution, and centralized control.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Calibr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How: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Discovery – Agent sends a task to Marketplace, receives ranked tool matches.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Calibri"/>
              <a:cs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Authentication – Marketplace handles OAuth or delegated credentials securely.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Calibri"/>
              <a:cs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Execution – Agent calls tools via Marketplace proxy to MCP servers.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Calibri"/>
              <a:cs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Calibri"/>
                <a:cs typeface="Segoe UI"/>
              </a:rPr>
              <a:t>Governance – Marketplace logs, audits, and optimizes future selections.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Calibri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3526388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C59F-0C64-DA3A-DD1A-8105F90A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A2M &amp; MCP/A2A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1A8F8-62E3-E726-22A2-3481C85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B1C7F4-855A-C2AA-EF9B-CA6924E27F6D}"/>
              </a:ext>
            </a:extLst>
          </p:cNvPr>
          <p:cNvSpPr/>
          <p:nvPr/>
        </p:nvSpPr>
        <p:spPr>
          <a:xfrm>
            <a:off x="2250970" y="2830999"/>
            <a:ext cx="1908908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Agent 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48771E-365C-DE2E-59C8-D2C4750BAD0D}"/>
              </a:ext>
            </a:extLst>
          </p:cNvPr>
          <p:cNvSpPr/>
          <p:nvPr/>
        </p:nvSpPr>
        <p:spPr>
          <a:xfrm>
            <a:off x="5129944" y="2830999"/>
            <a:ext cx="2027970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Marketplace #1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C445CE-FE7A-DC5B-87F5-F79487D2DA34}"/>
              </a:ext>
            </a:extLst>
          </p:cNvPr>
          <p:cNvSpPr/>
          <p:nvPr/>
        </p:nvSpPr>
        <p:spPr>
          <a:xfrm>
            <a:off x="8178800" y="1774093"/>
            <a:ext cx="1908908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Tool #1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9B290E-EF72-4459-38BC-1208182F055B}"/>
              </a:ext>
            </a:extLst>
          </p:cNvPr>
          <p:cNvSpPr/>
          <p:nvPr/>
        </p:nvSpPr>
        <p:spPr>
          <a:xfrm>
            <a:off x="8151794" y="2854811"/>
            <a:ext cx="1908908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Tool 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7EB782-4F89-6610-7B0B-6808A2C6FFFE}"/>
              </a:ext>
            </a:extLst>
          </p:cNvPr>
          <p:cNvSpPr/>
          <p:nvPr/>
        </p:nvSpPr>
        <p:spPr>
          <a:xfrm>
            <a:off x="8183544" y="3935529"/>
            <a:ext cx="1908908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Tool #3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5D88-AD01-434A-68EA-C3F642F882E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59878" y="3295038"/>
            <a:ext cx="97006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4A8F6-CC42-A0D9-5523-8C2B0AF630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57914" y="2238132"/>
            <a:ext cx="1020886" cy="1056906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4216F6-DA3B-DACA-5291-3B0E6B25FFE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7157914" y="3295038"/>
            <a:ext cx="993880" cy="23812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720B5D-A90D-DE81-3399-C268F6ED19AC}"/>
              </a:ext>
            </a:extLst>
          </p:cNvPr>
          <p:cNvSpPr/>
          <p:nvPr/>
        </p:nvSpPr>
        <p:spPr>
          <a:xfrm>
            <a:off x="2250970" y="5016866"/>
            <a:ext cx="1908908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Agent 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598295-F25A-FBEF-ED20-F97B1B31CD5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205424" y="3759076"/>
            <a:ext cx="0" cy="1257790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22C5AB-DD88-64D8-D2EB-4755C19193FA}"/>
              </a:ext>
            </a:extLst>
          </p:cNvPr>
          <p:cNvSpPr txBox="1"/>
          <p:nvPr/>
        </p:nvSpPr>
        <p:spPr>
          <a:xfrm>
            <a:off x="4316097" y="29232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A2M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771384-8F07-3C57-885E-C3E48D77B957}"/>
              </a:ext>
            </a:extLst>
          </p:cNvPr>
          <p:cNvSpPr txBox="1"/>
          <p:nvPr/>
        </p:nvSpPr>
        <p:spPr>
          <a:xfrm>
            <a:off x="3427674" y="4215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A2A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A541CD-B7DE-A032-7E8E-263291E96DD0}"/>
              </a:ext>
            </a:extLst>
          </p:cNvPr>
          <p:cNvSpPr txBox="1"/>
          <p:nvPr/>
        </p:nvSpPr>
        <p:spPr>
          <a:xfrm>
            <a:off x="7354622" y="233283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MCP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DB83F4D-7FAB-1DEA-DBD4-CD24223185F0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395679" y="47878"/>
            <a:ext cx="592867" cy="4973376"/>
          </a:xfrm>
          <a:prstGeom prst="curvedConnector2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2E40EC-72CA-7B55-791E-2956E26E4FF5}"/>
              </a:ext>
            </a:extLst>
          </p:cNvPr>
          <p:cNvSpPr txBox="1"/>
          <p:nvPr/>
        </p:nvSpPr>
        <p:spPr>
          <a:xfrm>
            <a:off x="5601675" y="19635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MCP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A9CB08-A645-9E68-42D9-8C772356E4D8}"/>
              </a:ext>
            </a:extLst>
          </p:cNvPr>
          <p:cNvSpPr/>
          <p:nvPr/>
        </p:nvSpPr>
        <p:spPr>
          <a:xfrm>
            <a:off x="5056918" y="4728061"/>
            <a:ext cx="2092529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Marketplace #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55045-D5CD-09F6-F108-D331247FAB4E}"/>
              </a:ext>
            </a:extLst>
          </p:cNvPr>
          <p:cNvCxnSpPr>
            <a:cxnSpLocks/>
          </p:cNvCxnSpPr>
          <p:nvPr/>
        </p:nvCxnSpPr>
        <p:spPr>
          <a:xfrm>
            <a:off x="7126166" y="5200037"/>
            <a:ext cx="1001816" cy="285750"/>
          </a:xfrm>
          <a:prstGeom prst="straightConnector1">
            <a:avLst/>
          </a:prstGeom>
          <a:ln w="28575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A25A37-4258-D3CE-8A6A-3D7E1086D582}"/>
              </a:ext>
            </a:extLst>
          </p:cNvPr>
          <p:cNvSpPr/>
          <p:nvPr/>
        </p:nvSpPr>
        <p:spPr>
          <a:xfrm>
            <a:off x="8175607" y="5013811"/>
            <a:ext cx="1908908" cy="92807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Tool #N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51A735-9A96-64A0-AE5F-4FB80ED63840}"/>
              </a:ext>
            </a:extLst>
          </p:cNvPr>
          <p:cNvCxnSpPr>
            <a:cxnSpLocks/>
          </p:cNvCxnSpPr>
          <p:nvPr/>
        </p:nvCxnSpPr>
        <p:spPr>
          <a:xfrm>
            <a:off x="7168191" y="3342662"/>
            <a:ext cx="1001817" cy="11906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ABB102-4C78-6284-98F3-CA83EC42E866}"/>
              </a:ext>
            </a:extLst>
          </p:cNvPr>
          <p:cNvCxnSpPr>
            <a:cxnSpLocks/>
          </p:cNvCxnSpPr>
          <p:nvPr/>
        </p:nvCxnSpPr>
        <p:spPr>
          <a:xfrm>
            <a:off x="4223377" y="3350601"/>
            <a:ext cx="795442" cy="18097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CD0147-6508-0312-6EDE-536F99252D47}"/>
              </a:ext>
            </a:extLst>
          </p:cNvPr>
          <p:cNvSpPr txBox="1"/>
          <p:nvPr/>
        </p:nvSpPr>
        <p:spPr>
          <a:xfrm>
            <a:off x="4585971" y="401064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A2M</a:t>
            </a:r>
          </a:p>
        </p:txBody>
      </p:sp>
    </p:spTree>
    <p:extLst>
      <p:ext uri="{BB962C8B-B14F-4D97-AF65-F5344CB8AC3E}">
        <p14:creationId xmlns:p14="http://schemas.microsoft.com/office/powerpoint/2010/main" val="10439438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CF8D-D557-B791-C451-14BD3614E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4EA2-199B-D3EC-2ABE-3D60018A1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85" y="0"/>
            <a:ext cx="10749367" cy="708917"/>
          </a:xfrm>
        </p:spPr>
        <p:txBody>
          <a:bodyPr/>
          <a:lstStyle/>
          <a:p>
            <a:r>
              <a:rPr kumimoji="1" lang="en-US" altLang="zh-CN"/>
              <a:t>Agent Marketplace –  Case 1</a:t>
            </a:r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6F9E93-0B45-C8A6-BDC5-81F474F4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AA88A-3C3E-7C33-3D7A-41D4846669B8}"/>
              </a:ext>
            </a:extLst>
          </p:cNvPr>
          <p:cNvSpPr txBox="1"/>
          <p:nvPr/>
        </p:nvSpPr>
        <p:spPr>
          <a:xfrm>
            <a:off x="188685" y="910353"/>
            <a:ext cx="111063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 Query  </a:t>
            </a: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“How many minutes does it take to start off from Microsoft Redmond Woods Campus - Building C to the nearest Walmart by bicycle?”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A832BB-110A-181B-C4DD-257E039783D1}"/>
              </a:ext>
            </a:extLst>
          </p:cNvPr>
          <p:cNvSpPr txBox="1"/>
          <p:nvPr/>
        </p:nvSpPr>
        <p:spPr>
          <a:xfrm>
            <a:off x="348343" y="5074896"/>
            <a:ext cx="72912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Keyword extraction (to support tool selection/matching)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7" name="Picture 2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BE131AD6-D0A7-B8D9-741C-C3700BB7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5" y="2311810"/>
            <a:ext cx="8451534" cy="227877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718433-537A-A926-7E7C-AF4F39F94BB7}"/>
              </a:ext>
            </a:extLst>
          </p:cNvPr>
          <p:cNvSpPr txBox="1"/>
          <p:nvPr/>
        </p:nvSpPr>
        <p:spPr>
          <a:xfrm>
            <a:off x="127725" y="1917927"/>
            <a:ext cx="222939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Task breakdown </a:t>
            </a:r>
          </a:p>
        </p:txBody>
      </p:sp>
      <p:pic>
        <p:nvPicPr>
          <p:cNvPr id="30" name="Picture 2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8A3DB9B-2FA3-F3B8-11B4-F65F1766E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5" y="5038009"/>
            <a:ext cx="7267575" cy="18192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CC339D-0B79-EF03-4165-C3EE7E1CC861}"/>
              </a:ext>
            </a:extLst>
          </p:cNvPr>
          <p:cNvSpPr txBox="1"/>
          <p:nvPr/>
        </p:nvSpPr>
        <p:spPr>
          <a:xfrm>
            <a:off x="127725" y="4650234"/>
            <a:ext cx="222939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Keyword extraction </a:t>
            </a:r>
          </a:p>
        </p:txBody>
      </p:sp>
    </p:spTree>
    <p:extLst>
      <p:ext uri="{BB962C8B-B14F-4D97-AF65-F5344CB8AC3E}">
        <p14:creationId xmlns:p14="http://schemas.microsoft.com/office/powerpoint/2010/main" val="2083136688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7401-B968-3A36-3A79-156F68D9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Agent Marketplace – Case 1</a:t>
            </a:r>
            <a:endParaRPr lang="en-US">
              <a:solidFill>
                <a:srgbClr val="000000"/>
              </a:solidFill>
              <a:cs typeface="Segoe U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30D80-D0AA-B3D4-D731-9CFE9D19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4D7266B-F498-1474-B10F-7FEE0BED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29" y="1066800"/>
            <a:ext cx="9300029" cy="547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BE7B7-E4B4-FE45-8829-5B7C9D297FAD}"/>
              </a:ext>
            </a:extLst>
          </p:cNvPr>
          <p:cNvSpPr txBox="1"/>
          <p:nvPr/>
        </p:nvSpPr>
        <p:spPr>
          <a:xfrm>
            <a:off x="313509" y="1303157"/>
            <a:ext cx="203780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Final selected tools and explanation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B29C8-1504-86AA-AE9A-4B44E676FA59}"/>
              </a:ext>
            </a:extLst>
          </p:cNvPr>
          <p:cNvSpPr/>
          <p:nvPr/>
        </p:nvSpPr>
        <p:spPr>
          <a:xfrm>
            <a:off x="2835729" y="1066797"/>
            <a:ext cx="4708071" cy="1240973"/>
          </a:xfrm>
          <a:prstGeom prst="rect">
            <a:avLst/>
          </a:prstGeom>
          <a:noFill/>
          <a:ln>
            <a:solidFill>
              <a:srgbClr val="EE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4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043ED9-F4C9-821B-83D1-1977B9DF9F62}"/>
              </a:ext>
            </a:extLst>
          </p:cNvPr>
          <p:cNvCxnSpPr/>
          <p:nvPr/>
        </p:nvCxnSpPr>
        <p:spPr>
          <a:xfrm>
            <a:off x="1915886" y="1764822"/>
            <a:ext cx="84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D688C7-EAA1-AD7E-C92D-EB60A0D5348A}"/>
              </a:ext>
            </a:extLst>
          </p:cNvPr>
          <p:cNvSpPr txBox="1"/>
          <p:nvPr/>
        </p:nvSpPr>
        <p:spPr>
          <a:xfrm>
            <a:off x="313509" y="2708366"/>
            <a:ext cx="2203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Results: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- W/o marketplace,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world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used Browse use instead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w/ much lower success rate and much longer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3257810655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22AB9-9C29-5C46-C914-F77D22EF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8691-AEA9-344B-6A22-F7E6F512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Agent Marketplace –  Case 2</a:t>
            </a:r>
            <a:endParaRPr lang="en-US">
              <a:solidFill>
                <a:srgbClr val="000000"/>
              </a:solidFill>
              <a:cs typeface="Segoe U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19C6E-49EC-2ED1-423A-44E9927F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A950F-FD82-E5EB-26A3-6F954BED5448}"/>
              </a:ext>
            </a:extLst>
          </p:cNvPr>
          <p:cNvSpPr txBox="1"/>
          <p:nvPr/>
        </p:nvSpPr>
        <p:spPr>
          <a:xfrm>
            <a:off x="217714" y="983343"/>
            <a:ext cx="106825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 Series 9, Episode 11 of Doctor Who, the Doctor is trapped inside an ever-shifting maze. What is this location called in the official script for the episode? Give the setting exactly as it appears in the first scene heading.</a:t>
            </a:r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DA1AA62-40B3-4E89-05B2-3CDA4F6D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3" y="2089950"/>
            <a:ext cx="11879943" cy="44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240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26E4D-680D-1F09-1E6C-8C0663DB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0321-74E2-8CF8-E8E3-81781205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 Light"/>
              </a:rPr>
              <a:t>Agent Marketplace –  case 3</a:t>
            </a:r>
            <a:endParaRPr lang="en-US">
              <a:solidFill>
                <a:srgbClr val="000000"/>
              </a:solidFill>
              <a:cs typeface="Segoe U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0122-64A5-F4FC-102A-FE0E91BC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14613-56D7-9803-BBC7-5423BE565F05}"/>
              </a:ext>
            </a:extLst>
          </p:cNvPr>
          <p:cNvSpPr txBox="1"/>
          <p:nvPr/>
        </p:nvSpPr>
        <p:spPr>
          <a:xfrm>
            <a:off x="217714" y="983343"/>
            <a:ext cx="106825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Could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you get the top 10 comments from Justin Bieber - Off My Face (Live from Paris) from YouTube?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2F86B43-72A9-C0FB-DDB9-FB9870EC03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" t="2018" r="77" b="4288"/>
          <a:stretch>
            <a:fillRect/>
          </a:stretch>
        </p:blipFill>
        <p:spPr>
          <a:xfrm>
            <a:off x="125462" y="1465939"/>
            <a:ext cx="9447928" cy="53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072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401-A91A-F34E-81E5-26F9C8D9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B65F-28FF-BB56-9C8E-94E70EFC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structure</a:t>
            </a:r>
          </a:p>
        </p:txBody>
      </p:sp>
      <p:pic>
        <p:nvPicPr>
          <p:cNvPr id="5" name="Picture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3FA88AD7-FE57-DECA-D2FA-99FD8BC0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92" y="1230842"/>
            <a:ext cx="8075083" cy="3524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DC35B6-2F56-F07E-9E63-3FBFB6142CE5}"/>
              </a:ext>
            </a:extLst>
          </p:cNvPr>
          <p:cNvSpPr txBox="1"/>
          <p:nvPr/>
        </p:nvSpPr>
        <p:spPr>
          <a:xfrm>
            <a:off x="378648" y="1376242"/>
            <a:ext cx="334158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Exposed HTTP API and MCP API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Hosted external MCP services as tool inventories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Introduced Text Embedding DB to filter tools by keywords</a:t>
            </a:r>
          </a:p>
        </p:txBody>
      </p:sp>
    </p:spTree>
    <p:extLst>
      <p:ext uri="{BB962C8B-B14F-4D97-AF65-F5344CB8AC3E}">
        <p14:creationId xmlns:p14="http://schemas.microsoft.com/office/powerpoint/2010/main" val="13886089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F03D8-79AC-FD36-6AA0-3A44DA5A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C6FA351E-7516-606E-60C5-5DB370F4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49" y="1179958"/>
            <a:ext cx="7084814" cy="641350"/>
          </a:xfrm>
        </p:spPr>
        <p:txBody>
          <a:bodyPr>
            <a:normAutofit/>
          </a:bodyPr>
          <a:lstStyle/>
          <a:p>
            <a:r>
              <a:rPr lang="en-US"/>
              <a:t>GAIA tasks with/without Marketplace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E424-EDF3-7127-5833-CA272118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1456" y="1821308"/>
            <a:ext cx="5157787" cy="4350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Key Takeaways</a:t>
            </a:r>
            <a:endParaRPr lang="en-US">
              <a:cs typeface="Segoe UI"/>
            </a:endParaRPr>
          </a:p>
          <a:p>
            <a:pPr marL="1028700" lvl="1" indent="-342900">
              <a:lnSpc>
                <a:spcPct val="150000"/>
              </a:lnSpc>
            </a:pPr>
            <a:r>
              <a:rPr lang="en-US" sz="1600" strike="sngStrike"/>
              <a:t>Marketplace adoption does </a:t>
            </a:r>
            <a:r>
              <a:rPr lang="en-US" sz="1600" b="1" strike="sngStrike"/>
              <a:t>not negatively affect </a:t>
            </a:r>
            <a:r>
              <a:rPr lang="en-US" sz="1600" strike="sngStrike"/>
              <a:t>GAIA task performance</a:t>
            </a:r>
            <a:endParaRPr lang="en-US" sz="1600" strike="sngStrike">
              <a:cs typeface="Segoe UI"/>
            </a:endParaRPr>
          </a:p>
          <a:p>
            <a:pPr marL="1028700" lvl="1" indent="-342900">
              <a:lnSpc>
                <a:spcPct val="150000"/>
              </a:lnSpc>
            </a:pPr>
            <a:r>
              <a:rPr lang="en-US" sz="1600" strike="sngStrike"/>
              <a:t>Agents can </a:t>
            </a:r>
            <a:r>
              <a:rPr lang="en-US" sz="1600" b="1" strike="sngStrike"/>
              <a:t>tackle additional tasks </a:t>
            </a:r>
            <a:r>
              <a:rPr lang="en-US" sz="1600" strike="sngStrike"/>
              <a:t>effectively using Marketplace tools</a:t>
            </a:r>
            <a:endParaRPr lang="en-US" sz="1600" strike="sngStrike">
              <a:cs typeface="Segoe 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5B70F-1617-CB90-7863-91006470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2"/>
            <a:ext cx="2895600" cy="365125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AEDD-8DA9-3C8D-7F38-67ABB779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708917"/>
          </a:xfrm>
        </p:spPr>
        <p:txBody>
          <a:bodyPr anchor="b">
            <a:normAutofit/>
          </a:bodyPr>
          <a:lstStyle/>
          <a:p>
            <a:r>
              <a:rPr lang="en-US"/>
              <a:t>Evaluation of Marketplace Tool Selection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AE30A4-26BF-B247-D020-3398AD00583E}"/>
              </a:ext>
            </a:extLst>
          </p:cNvPr>
          <p:cNvGraphicFramePr>
            <a:graphicFrameLocks noGrp="1"/>
          </p:cNvGraphicFramePr>
          <p:nvPr/>
        </p:nvGraphicFramePr>
        <p:xfrm>
          <a:off x="451763" y="2401691"/>
          <a:ext cx="6298387" cy="18701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36193">
                  <a:extLst>
                    <a:ext uri="{9D8B030D-6E8A-4147-A177-3AD203B41FA5}">
                      <a16:colId xmlns:a16="http://schemas.microsoft.com/office/drawing/2014/main" val="1885637821"/>
                    </a:ext>
                  </a:extLst>
                </a:gridCol>
                <a:gridCol w="1784909">
                  <a:extLst>
                    <a:ext uri="{9D8B030D-6E8A-4147-A177-3AD203B41FA5}">
                      <a16:colId xmlns:a16="http://schemas.microsoft.com/office/drawing/2014/main" val="4211928821"/>
                    </a:ext>
                  </a:extLst>
                </a:gridCol>
                <a:gridCol w="1814169">
                  <a:extLst>
                    <a:ext uri="{9D8B030D-6E8A-4147-A177-3AD203B41FA5}">
                      <a16:colId xmlns:a16="http://schemas.microsoft.com/office/drawing/2014/main" val="379734734"/>
                    </a:ext>
                  </a:extLst>
                </a:gridCol>
                <a:gridCol w="1163116">
                  <a:extLst>
                    <a:ext uri="{9D8B030D-6E8A-4147-A177-3AD203B41FA5}">
                      <a16:colId xmlns:a16="http://schemas.microsoft.com/office/drawing/2014/main" val="3376275194"/>
                    </a:ext>
                  </a:extLst>
                </a:gridCol>
              </a:tblGrid>
              <a:tr h="5535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Metrics</a:t>
                      </a:r>
                    </a:p>
                  </a:txBody>
                  <a:tcPr marL="74804" marR="74804" marT="37402" marB="37402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w/o Marketplace</a:t>
                      </a:r>
                    </a:p>
                  </a:txBody>
                  <a:tcPr marL="74804" marR="74804" marT="37402" marB="37402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w/ Marketplace</a:t>
                      </a:r>
                    </a:p>
                  </a:txBody>
                  <a:tcPr marL="74804" marR="74804" marT="37402" marB="37402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Diff</a:t>
                      </a:r>
                    </a:p>
                  </a:txBody>
                  <a:tcPr marL="74804" marR="74804" marT="37402" marB="37402" anchor="ctr"/>
                </a:tc>
                <a:extLst>
                  <a:ext uri="{0D108BD9-81ED-4DB2-BD59-A6C34878D82A}">
                    <a16:rowId xmlns:a16="http://schemas.microsoft.com/office/drawing/2014/main" val="520517442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Accuracy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82%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76%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-7.3%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1406025752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Execution Time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1878s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2917s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+55.3%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1632377020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Avg. Steps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6.2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9.2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+48.4%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2883438943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Tools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5.3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8.2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+54.7%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29800905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6A6034-E2D9-DA80-ECEA-07B984A5BDDB}"/>
              </a:ext>
            </a:extLst>
          </p:cNvPr>
          <p:cNvSpPr txBox="1"/>
          <p:nvPr/>
        </p:nvSpPr>
        <p:spPr>
          <a:xfrm>
            <a:off x="449942" y="2031999"/>
            <a:ext cx="3658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L1 10 tasks, each 5 runs</a:t>
            </a: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2D0904-6F89-2C23-0F06-C94158199F5B}"/>
              </a:ext>
            </a:extLst>
          </p:cNvPr>
          <p:cNvGraphicFramePr>
            <a:graphicFrameLocks noGrp="1"/>
          </p:cNvGraphicFramePr>
          <p:nvPr/>
        </p:nvGraphicFramePr>
        <p:xfrm>
          <a:off x="451763" y="4751191"/>
          <a:ext cx="6298387" cy="18701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36193">
                  <a:extLst>
                    <a:ext uri="{9D8B030D-6E8A-4147-A177-3AD203B41FA5}">
                      <a16:colId xmlns:a16="http://schemas.microsoft.com/office/drawing/2014/main" val="1885637821"/>
                    </a:ext>
                  </a:extLst>
                </a:gridCol>
                <a:gridCol w="1784909">
                  <a:extLst>
                    <a:ext uri="{9D8B030D-6E8A-4147-A177-3AD203B41FA5}">
                      <a16:colId xmlns:a16="http://schemas.microsoft.com/office/drawing/2014/main" val="4211928821"/>
                    </a:ext>
                  </a:extLst>
                </a:gridCol>
                <a:gridCol w="1814169">
                  <a:extLst>
                    <a:ext uri="{9D8B030D-6E8A-4147-A177-3AD203B41FA5}">
                      <a16:colId xmlns:a16="http://schemas.microsoft.com/office/drawing/2014/main" val="379734734"/>
                    </a:ext>
                  </a:extLst>
                </a:gridCol>
                <a:gridCol w="1163116">
                  <a:extLst>
                    <a:ext uri="{9D8B030D-6E8A-4147-A177-3AD203B41FA5}">
                      <a16:colId xmlns:a16="http://schemas.microsoft.com/office/drawing/2014/main" val="3376275194"/>
                    </a:ext>
                  </a:extLst>
                </a:gridCol>
              </a:tblGrid>
              <a:tr h="5535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Metrics</a:t>
                      </a:r>
                    </a:p>
                  </a:txBody>
                  <a:tcPr marL="74804" marR="74804" marT="37402" marB="37402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w/o Marketplace</a:t>
                      </a:r>
                    </a:p>
                  </a:txBody>
                  <a:tcPr marL="74804" marR="74804" marT="37402" marB="37402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w/ Marketplace</a:t>
                      </a:r>
                    </a:p>
                  </a:txBody>
                  <a:tcPr marL="74804" marR="74804" marT="37402" marB="37402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Diff</a:t>
                      </a:r>
                    </a:p>
                  </a:txBody>
                  <a:tcPr marL="74804" marR="74804" marT="37402" marB="37402" anchor="ctr"/>
                </a:tc>
                <a:extLst>
                  <a:ext uri="{0D108BD9-81ED-4DB2-BD59-A6C34878D82A}">
                    <a16:rowId xmlns:a16="http://schemas.microsoft.com/office/drawing/2014/main" val="520517442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Accuracy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46%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78%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00B050"/>
                          </a:solidFill>
                          <a:effectLst/>
                          <a:latin typeface="Segoe UI"/>
                        </a:rPr>
                        <a:t>+69.6%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1406025752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Execution Time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5319s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4577s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00B050"/>
                          </a:solidFill>
                          <a:effectLst/>
                          <a:latin typeface="Segoe UI"/>
                        </a:rPr>
                        <a:t>-13.9%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1632377020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Avg. Steps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11.1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+15.6%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2883438943"/>
                  </a:ext>
                </a:extLst>
              </a:tr>
              <a:tr h="3291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/>
                        <a:t>Tools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</a:rPr>
                        <a:t>23.4</a:t>
                      </a:r>
                    </a:p>
                  </a:txBody>
                  <a:tcPr marL="74804" marR="74804" marT="37402" marB="37402" anchor="b"/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500" b="0" i="0" u="none" strike="noStrike">
                          <a:solidFill>
                            <a:srgbClr val="FF0000"/>
                          </a:solidFill>
                          <a:effectLst/>
                          <a:latin typeface="Segoe UI"/>
                        </a:rPr>
                        <a:t>+17%</a:t>
                      </a:r>
                    </a:p>
                  </a:txBody>
                  <a:tcPr marL="74804" marR="74804" marT="37402" marB="37402" anchor="b"/>
                </a:tc>
                <a:extLst>
                  <a:ext uri="{0D108BD9-81ED-4DB2-BD59-A6C34878D82A}">
                    <a16:rowId xmlns:a16="http://schemas.microsoft.com/office/drawing/2014/main" val="29800905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A0E222-9BF3-CD49-E491-44525C3C25D6}"/>
              </a:ext>
            </a:extLst>
          </p:cNvPr>
          <p:cNvSpPr txBox="1"/>
          <p:nvPr/>
        </p:nvSpPr>
        <p:spPr>
          <a:xfrm>
            <a:off x="449942" y="4381498"/>
            <a:ext cx="3658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L2 10 tasks, each 5 runs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93155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839B-CA2B-B327-6D0C-390187FC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have accomplished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68E228-68AC-EB53-3D5D-4603E6C02D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6133" y="1080848"/>
          <a:ext cx="10266215" cy="505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946">
                  <a:extLst>
                    <a:ext uri="{9D8B030D-6E8A-4147-A177-3AD203B41FA5}">
                      <a16:colId xmlns:a16="http://schemas.microsoft.com/office/drawing/2014/main" val="1196787721"/>
                    </a:ext>
                  </a:extLst>
                </a:gridCol>
                <a:gridCol w="4841921">
                  <a:extLst>
                    <a:ext uri="{9D8B030D-6E8A-4147-A177-3AD203B41FA5}">
                      <a16:colId xmlns:a16="http://schemas.microsoft.com/office/drawing/2014/main" val="608005161"/>
                    </a:ext>
                  </a:extLst>
                </a:gridCol>
                <a:gridCol w="3412348">
                  <a:extLst>
                    <a:ext uri="{9D8B030D-6E8A-4147-A177-3AD203B41FA5}">
                      <a16:colId xmlns:a16="http://schemas.microsoft.com/office/drawing/2014/main" val="4011980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24474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r>
                        <a:rPr lang="en-US" sz="1400"/>
                        <a:t>Services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Tool retrieval Express.JS endpoint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HTTP endpoint for Aworld direct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06902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MCP server for tool invocation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MCP layer for LLM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374474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Tool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Defined and implemented unified tool schema &amp; registry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55983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Onboarded top Smithery.ai tools and Aworld GAIA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Total: 34 MCP servers/133 tools (Smithery: 11/74 tools; Aworld: 23/59)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75442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 and tool invoke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EntraID OAuth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58653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Tool selection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Task breakdown &amp; keyword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98482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Keyword text embedding search based on tool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943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Prompt based tool selection using tool metadata &amp; task context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818124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API 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09592"/>
                  </a:ext>
                </a:extLst>
              </a:tr>
              <a:tr h="370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Telemetry &amp;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Telemetry schema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4519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Logging infrastructure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Aria events collector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6639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Execution log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91198"/>
                  </a:ext>
                </a:extLst>
              </a:tr>
              <a:tr h="316538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385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E4C63-4088-B9F0-A8BD-D918F429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05050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5827330"/>
      </p:ext>
    </p:extLst>
  </p:cSld>
  <p:clrMapOvr>
    <a:masterClrMapping/>
  </p:clrMapOvr>
  <p:transition>
    <p:fade/>
  </p:transition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qjPIURTby9IehS0Xdi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  <a:effectLst/>
      </a:spPr>
      <a:bodyPr rtlCol="0" anchor="ctr"/>
      <a:lstStyle>
        <a:defPPr algn="ctr">
          <a:defRPr kumimoji="1" sz="1400" dirty="0" smtClean="0">
            <a:solidFill>
              <a:srgbClr val="4472C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82E94842-8933-4AB7-8378-718754E78C29}" vid="{8CADCA7E-C616-437D-A2C2-86F5CBBBDF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3498</Words>
  <Application>Microsoft Office PowerPoint</Application>
  <PresentationFormat>Widescreen</PresentationFormat>
  <Paragraphs>414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等线</vt:lpstr>
      <vt:lpstr>time</vt:lpstr>
      <vt:lpstr>Aptos</vt:lpstr>
      <vt:lpstr>Aptos Display</vt:lpstr>
      <vt:lpstr>Arial</vt:lpstr>
      <vt:lpstr>Calibri</vt:lpstr>
      <vt:lpstr>Courier New</vt:lpstr>
      <vt:lpstr>Segoe UI</vt:lpstr>
      <vt:lpstr>Segoe UI Light</vt:lpstr>
      <vt:lpstr>Times New Roman</vt:lpstr>
      <vt:lpstr>Office Theme</vt:lpstr>
      <vt:lpstr>1_Theme1</vt:lpstr>
      <vt:lpstr>think-cell Slide</vt:lpstr>
      <vt:lpstr>PowerPoint Presentation</vt:lpstr>
      <vt:lpstr>Agent Marketplace MVP</vt:lpstr>
      <vt:lpstr>Agent Marketplace –  Case 1</vt:lpstr>
      <vt:lpstr>Agent Marketplace – Case 1</vt:lpstr>
      <vt:lpstr>Agent Marketplace –  Case 2</vt:lpstr>
      <vt:lpstr>Agent Marketplace –  case 3</vt:lpstr>
      <vt:lpstr>Service structure</vt:lpstr>
      <vt:lpstr>Evaluation of Marketplace Tool Selection</vt:lpstr>
      <vt:lpstr>What have accomplished</vt:lpstr>
      <vt:lpstr>Onboarded MCP tools</vt:lpstr>
      <vt:lpstr>Collected logs</vt:lpstr>
      <vt:lpstr>How we plan to use logs </vt:lpstr>
      <vt:lpstr>Learnings</vt:lpstr>
      <vt:lpstr>Agent Marketplace Next Steps</vt:lpstr>
      <vt:lpstr>Tool Selection Benchmarks</vt:lpstr>
      <vt:lpstr>Prompt-Based and Dynamic Tool-Use Strategies (Non-Training) </vt:lpstr>
      <vt:lpstr>Prompt-Based and Dynamic Tool-Use Strategies (Non-Training) </vt:lpstr>
      <vt:lpstr>PowerPoint Presentation</vt:lpstr>
      <vt:lpstr>Learning-Based (RL and Fine-Tuning) Frameworks for Tool Selection </vt:lpstr>
      <vt:lpstr>Learning-Based (RL and Fine-Tuning) Frameworks for Tool Selection </vt:lpstr>
      <vt:lpstr>A2M Protocol</vt:lpstr>
      <vt:lpstr>A2M &amp; MCP/A2A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Neo Cheng</dc:creator>
  <cp:lastModifiedBy>Neo Cheng</cp:lastModifiedBy>
  <cp:revision>1</cp:revision>
  <dcterms:created xsi:type="dcterms:W3CDTF">2025-10-20T03:30:36Z</dcterms:created>
  <dcterms:modified xsi:type="dcterms:W3CDTF">2025-10-20T03:32:36Z</dcterms:modified>
</cp:coreProperties>
</file>